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19"/>
  </p:notesMasterIdLst>
  <p:sldIdLst>
    <p:sldId id="329" r:id="rId2"/>
    <p:sldId id="328" r:id="rId3"/>
    <p:sldId id="351" r:id="rId4"/>
    <p:sldId id="387" r:id="rId5"/>
    <p:sldId id="395" r:id="rId6"/>
    <p:sldId id="381" r:id="rId7"/>
    <p:sldId id="383" r:id="rId8"/>
    <p:sldId id="388" r:id="rId9"/>
    <p:sldId id="385" r:id="rId10"/>
    <p:sldId id="389" r:id="rId11"/>
    <p:sldId id="379" r:id="rId12"/>
    <p:sldId id="394" r:id="rId13"/>
    <p:sldId id="396" r:id="rId14"/>
    <p:sldId id="390" r:id="rId15"/>
    <p:sldId id="391" r:id="rId16"/>
    <p:sldId id="343" r:id="rId17"/>
    <p:sldId id="330" r:id="rId18"/>
  </p:sldIdLst>
  <p:sldSz cx="12192000" cy="6858000"/>
  <p:notesSz cx="7104063" cy="102346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a:srgbClr val="648BAE"/>
    <a:srgbClr val="C1DEF6"/>
    <a:srgbClr val="B4DEFA"/>
    <a:srgbClr val="EA6E7E"/>
    <a:srgbClr val="EFA0A7"/>
    <a:srgbClr val="F3EFEE"/>
    <a:srgbClr val="F5F1EE"/>
    <a:srgbClr val="FCF8F7"/>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91" autoAdjust="0"/>
    <p:restoredTop sz="94660"/>
  </p:normalViewPr>
  <p:slideViewPr>
    <p:cSldViewPr snapToGrid="0">
      <p:cViewPr varScale="1">
        <p:scale>
          <a:sx n="115" d="100"/>
          <a:sy n="115" d="100"/>
        </p:scale>
        <p:origin x="34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2019/12/13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63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6A66E7-EA0D-4C2B-B039-5C13CCBC21F8}"/>
              </a:ext>
            </a:extLst>
          </p:cNvPr>
          <p:cNvSpPr txBox="1"/>
          <p:nvPr/>
        </p:nvSpPr>
        <p:spPr>
          <a:xfrm>
            <a:off x="9930469" y="216899"/>
            <a:ext cx="2533352" cy="369332"/>
          </a:xfrm>
          <a:prstGeom prst="rect">
            <a:avLst/>
          </a:prstGeom>
          <a:noFill/>
        </p:spPr>
        <p:txBody>
          <a:bodyPr wrap="square" rtlCol="0">
            <a:spAutoFit/>
          </a:bodyPr>
          <a:lstStyle/>
          <a:p>
            <a:r>
              <a:rPr lang="zh-CN" altLang="en-US" b="1" dirty="0">
                <a:solidFill>
                  <a:schemeClr val="accent1"/>
                </a:solidFill>
              </a:rPr>
              <a:t>人教版必修</a:t>
            </a:r>
            <a:r>
              <a:rPr lang="zh-CN" altLang="en-US" b="1" dirty="0" smtClean="0">
                <a:solidFill>
                  <a:schemeClr val="accent1"/>
                </a:solidFill>
              </a:rPr>
              <a:t>第</a:t>
            </a:r>
            <a:r>
              <a:rPr lang="zh-CN" altLang="en-US" b="1" dirty="0">
                <a:solidFill>
                  <a:schemeClr val="accent1"/>
                </a:solidFill>
              </a:rPr>
              <a:t>二</a:t>
            </a:r>
            <a:r>
              <a:rPr lang="zh-CN" altLang="en-US" b="1" dirty="0" smtClean="0">
                <a:solidFill>
                  <a:schemeClr val="accent1"/>
                </a:solidFill>
              </a:rPr>
              <a:t>册</a:t>
            </a:r>
            <a:endParaRPr lang="zh-CN" altLang="en-US" b="1" dirty="0">
              <a:solidFill>
                <a:schemeClr val="accent1"/>
              </a:solidFill>
            </a:endParaRPr>
          </a:p>
        </p:txBody>
      </p:sp>
      <p:sp>
        <p:nvSpPr>
          <p:cNvPr id="5" name="文本框 4">
            <a:extLst>
              <a:ext uri="{FF2B5EF4-FFF2-40B4-BE49-F238E27FC236}">
                <a16:creationId xmlns:a16="http://schemas.microsoft.com/office/drawing/2014/main" id="{C436DB20-ED0E-48C8-83FD-9B05A434AC43}"/>
              </a:ext>
            </a:extLst>
          </p:cNvPr>
          <p:cNvSpPr txBox="1"/>
          <p:nvPr/>
        </p:nvSpPr>
        <p:spPr>
          <a:xfrm>
            <a:off x="1105593" y="2321478"/>
            <a:ext cx="10674728" cy="1754326"/>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             </a:t>
            </a:r>
          </a:p>
          <a:p>
            <a:r>
              <a:rPr lang="en-US" altLang="zh-CN" sz="5400" b="1" dirty="0" smtClean="0">
                <a:latin typeface="Times New Roman" pitchFamily="18" charset="0"/>
                <a:cs typeface="Times New Roman" pitchFamily="18" charset="0"/>
              </a:rPr>
              <a:t>Period 1</a:t>
            </a:r>
            <a:r>
              <a:rPr lang="en-US" sz="5400" b="1" dirty="0" smtClean="0">
                <a:latin typeface="Times New Roman" pitchFamily="18" charset="0"/>
                <a:cs typeface="Times New Roman" pitchFamily="18" charset="0"/>
              </a:rPr>
              <a:t> </a:t>
            </a:r>
            <a:r>
              <a:rPr lang="en-US" altLang="zh-CN" sz="4800" b="1" dirty="0" smtClean="0">
                <a:latin typeface="Times New Roman" pitchFamily="18" charset="0"/>
                <a:cs typeface="Times New Roman" pitchFamily="18" charset="0"/>
              </a:rPr>
              <a:t>Listening Speaking &amp;Talking </a:t>
            </a:r>
            <a:endParaRPr lang="zh-CN" altLang="en-US" sz="4800" b="1" dirty="0">
              <a:latin typeface="Times New Roman" pitchFamily="18" charset="0"/>
              <a:cs typeface="Times New Roman" pitchFamily="18" charset="0"/>
            </a:endParaRPr>
          </a:p>
        </p:txBody>
      </p:sp>
      <p:sp>
        <p:nvSpPr>
          <p:cNvPr id="2" name="矩形 1">
            <a:extLst>
              <a:ext uri="{FF2B5EF4-FFF2-40B4-BE49-F238E27FC236}">
                <a16:creationId xmlns:a16="http://schemas.microsoft.com/office/drawing/2014/main" id="{95744C57-C166-4A2D-949F-F435BE645334}"/>
              </a:ext>
            </a:extLst>
          </p:cNvPr>
          <p:cNvSpPr/>
          <p:nvPr/>
        </p:nvSpPr>
        <p:spPr>
          <a:xfrm>
            <a:off x="3443727" y="2539467"/>
            <a:ext cx="6117132" cy="830997"/>
          </a:xfrm>
          <a:prstGeom prst="rect">
            <a:avLst/>
          </a:prstGeom>
        </p:spPr>
        <p:txBody>
          <a:bodyPr wrap="square">
            <a:spAutoFit/>
          </a:bodyPr>
          <a:lstStyle/>
          <a:p>
            <a:r>
              <a:rPr lang="en-US" altLang="zh-CN" sz="4800" b="1" dirty="0" smtClean="0">
                <a:latin typeface="Times New Roman" pitchFamily="18" charset="0"/>
                <a:cs typeface="Times New Roman" pitchFamily="18" charset="0"/>
              </a:rPr>
              <a:t>    Unit 3 The Internet</a:t>
            </a:r>
            <a:endParaRPr lang="zh-CN" altLang="en-US" sz="4800" dirty="0"/>
          </a:p>
        </p:txBody>
      </p:sp>
    </p:spTree>
    <p:extLst>
      <p:ext uri="{BB962C8B-B14F-4D97-AF65-F5344CB8AC3E}">
        <p14:creationId xmlns:p14="http://schemas.microsoft.com/office/powerpoint/2010/main" val="547406366"/>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rmAutofit fontScale="90000"/>
          </a:bodyPr>
          <a:lstStyle/>
          <a:p>
            <a:r>
              <a:rPr lang="en-US" b="1" dirty="0" smtClean="0"/>
              <a:t>Part 2: Listening and Talking</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609599" y="1942519"/>
            <a:ext cx="11582401" cy="4836225"/>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altLang="zh-CN" dirty="0"/>
              <a:t>Laura and Xiao Bo are talking about apps. Listen to their conversation and find out what apps they want.</a:t>
            </a:r>
          </a:p>
          <a:p>
            <a:r>
              <a:rPr lang="en-US" altLang="zh-CN" dirty="0"/>
              <a:t>Xiao Bo is looking for a(n) ____________app to help him get in shape.</a:t>
            </a:r>
          </a:p>
          <a:p>
            <a:r>
              <a:rPr lang="en-US" altLang="zh-CN" dirty="0"/>
              <a:t>Laura would like an app for getting__________ and another that will make her _____________better</a:t>
            </a:r>
            <a:r>
              <a:rPr lang="en-US" altLang="zh-CN" dirty="0" smtClean="0"/>
              <a:t>.</a:t>
            </a:r>
            <a:endParaRPr lang="en-US" altLang="zh-CN"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07" y="597398"/>
            <a:ext cx="140176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650670" y="1190931"/>
            <a:ext cx="4015458" cy="646331"/>
          </a:xfrm>
          <a:prstGeom prst="rect">
            <a:avLst/>
          </a:prstGeom>
        </p:spPr>
        <p:txBody>
          <a:bodyPr wrap="none">
            <a:spAutoFit/>
          </a:bodyPr>
          <a:lstStyle/>
          <a:p>
            <a:r>
              <a:rPr lang="en-US" altLang="zh-CN" sz="3600" dirty="0">
                <a:solidFill>
                  <a:srgbClr val="FF0000"/>
                </a:solidFill>
              </a:rPr>
              <a:t>Choose the best app</a:t>
            </a:r>
            <a:endParaRPr lang="zh-CN" altLang="en-US" sz="3600" dirty="0">
              <a:solidFill>
                <a:srgbClr val="FF0000"/>
              </a:solidFill>
            </a:endParaRPr>
          </a:p>
        </p:txBody>
      </p:sp>
      <p:sp>
        <p:nvSpPr>
          <p:cNvPr id="5" name="矩形 4"/>
          <p:cNvSpPr/>
          <p:nvPr/>
        </p:nvSpPr>
        <p:spPr>
          <a:xfrm>
            <a:off x="7510417" y="3565166"/>
            <a:ext cx="1856662" cy="707886"/>
          </a:xfrm>
          <a:prstGeom prst="rect">
            <a:avLst/>
          </a:prstGeom>
        </p:spPr>
        <p:txBody>
          <a:bodyPr wrap="none">
            <a:spAutoFit/>
          </a:bodyPr>
          <a:lstStyle/>
          <a:p>
            <a:r>
              <a:rPr lang="en-US" altLang="zh-CN" sz="4000" dirty="0">
                <a:solidFill>
                  <a:srgbClr val="FF0000"/>
                </a:solidFill>
              </a:rPr>
              <a:t>exercise</a:t>
            </a:r>
            <a:endParaRPr lang="zh-CN" altLang="en-US" sz="4000" dirty="0">
              <a:solidFill>
                <a:srgbClr val="FF0000"/>
              </a:solidFill>
            </a:endParaRPr>
          </a:p>
        </p:txBody>
      </p:sp>
      <p:sp>
        <p:nvSpPr>
          <p:cNvPr id="6" name="矩形 5"/>
          <p:cNvSpPr/>
          <p:nvPr/>
        </p:nvSpPr>
        <p:spPr>
          <a:xfrm>
            <a:off x="9661736" y="4780024"/>
            <a:ext cx="966931" cy="707886"/>
          </a:xfrm>
          <a:prstGeom prst="rect">
            <a:avLst/>
          </a:prstGeom>
        </p:spPr>
        <p:txBody>
          <a:bodyPr wrap="none">
            <a:spAutoFit/>
          </a:bodyPr>
          <a:lstStyle/>
          <a:p>
            <a:r>
              <a:rPr lang="en-US" altLang="zh-CN" sz="4000" dirty="0">
                <a:solidFill>
                  <a:srgbClr val="FF0000"/>
                </a:solidFill>
              </a:rPr>
              <a:t>rich</a:t>
            </a:r>
            <a:endParaRPr lang="zh-CN" altLang="en-US" sz="4000" dirty="0">
              <a:solidFill>
                <a:srgbClr val="FF0000"/>
              </a:solidFill>
            </a:endParaRPr>
          </a:p>
        </p:txBody>
      </p:sp>
      <p:sp>
        <p:nvSpPr>
          <p:cNvPr id="7" name="矩形 6"/>
          <p:cNvSpPr/>
          <p:nvPr/>
        </p:nvSpPr>
        <p:spPr>
          <a:xfrm>
            <a:off x="2589234" y="5973670"/>
            <a:ext cx="1565557" cy="707886"/>
          </a:xfrm>
          <a:prstGeom prst="rect">
            <a:avLst/>
          </a:prstGeom>
        </p:spPr>
        <p:txBody>
          <a:bodyPr wrap="none">
            <a:spAutoFit/>
          </a:bodyPr>
          <a:lstStyle/>
          <a:p>
            <a:r>
              <a:rPr lang="en-US" altLang="zh-CN" sz="4000" dirty="0">
                <a:solidFill>
                  <a:srgbClr val="FF0000"/>
                </a:solidFill>
              </a:rPr>
              <a:t>grades</a:t>
            </a:r>
          </a:p>
        </p:txBody>
      </p:sp>
      <p:pic>
        <p:nvPicPr>
          <p:cNvPr id="8" name="22 Listening and Talk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61736" y="5540392"/>
            <a:ext cx="609600" cy="60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15733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2870" fill="hold"/>
                                        <p:tgtEl>
                                          <p:spTgt spid="8"/>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8"/>
                </p:tgtEl>
              </p:cMediaNode>
            </p:audio>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Autofit/>
          </a:bodyPr>
          <a:lstStyle/>
          <a:p>
            <a:r>
              <a:rPr lang="en-US" sz="3600" b="1" dirty="0" smtClean="0">
                <a:solidFill>
                  <a:srgbClr val="C00000"/>
                </a:solidFill>
              </a:rPr>
              <a:t>Part 2: Listening and Talking</a:t>
            </a:r>
            <a:br>
              <a:rPr lang="en-US" sz="3600" b="1" dirty="0" smtClean="0">
                <a:solidFill>
                  <a:srgbClr val="C00000"/>
                </a:solidFill>
              </a:rPr>
            </a:br>
            <a:r>
              <a:rPr lang="en-US" sz="3600" b="1" dirty="0" smtClean="0">
                <a:solidFill>
                  <a:srgbClr val="C00000"/>
                </a:solidFill>
              </a:rPr>
              <a:t>Listen again. Are the sentences T or F?</a:t>
            </a:r>
            <a:r>
              <a:rPr lang="zh-CN" altLang="en-US" sz="3600" dirty="0" smtClean="0">
                <a:solidFill>
                  <a:srgbClr val="C00000"/>
                </a:solidFill>
              </a:rPr>
              <a:t/>
            </a:r>
            <a:br>
              <a:rPr lang="zh-CN" altLang="en-US" sz="3600" dirty="0" smtClean="0">
                <a:solidFill>
                  <a:srgbClr val="C00000"/>
                </a:solidFill>
              </a:rPr>
            </a:br>
            <a:endParaRPr lang="zh-CN" altLang="en-US" sz="3600" dirty="0">
              <a:solidFill>
                <a:srgbClr val="C00000"/>
              </a:solidFill>
            </a:endParaRPr>
          </a:p>
        </p:txBody>
      </p:sp>
      <p:sp>
        <p:nvSpPr>
          <p:cNvPr id="3" name="内容占位符 2"/>
          <p:cNvSpPr>
            <a:spLocks noGrp="1"/>
          </p:cNvSpPr>
          <p:nvPr>
            <p:ph idx="1"/>
          </p:nvPr>
        </p:nvSpPr>
        <p:spPr>
          <a:xfrm>
            <a:off x="609599" y="1600201"/>
            <a:ext cx="11125201" cy="4836225"/>
          </a:xfrm>
        </p:spPr>
        <p:txBody>
          <a:bodyPr>
            <a:normAutofit lnSpcReduction="10000"/>
          </a:bodyPr>
          <a:lstStyle/>
          <a:p>
            <a:r>
              <a:rPr lang="en-US" altLang="zh-CN" dirty="0"/>
              <a:t>1. Both of Xiao Bo's apps keep track of the steps he takes</a:t>
            </a:r>
            <a:r>
              <a:rPr lang="en-US" altLang="zh-CN" dirty="0" smtClean="0"/>
              <a:t>._____</a:t>
            </a:r>
            <a:endParaRPr lang="zh-CN" altLang="zh-CN" dirty="0"/>
          </a:p>
          <a:p>
            <a:r>
              <a:rPr lang="en-US" altLang="zh-CN" dirty="0"/>
              <a:t>2. Xiao Bo's second app can help him make a fitness plan</a:t>
            </a:r>
            <a:r>
              <a:rPr lang="en-US" altLang="zh-CN" dirty="0" smtClean="0"/>
              <a:t>._____</a:t>
            </a:r>
            <a:endParaRPr lang="zh-CN" altLang="zh-CN" dirty="0"/>
          </a:p>
          <a:p>
            <a:r>
              <a:rPr lang="en-US" altLang="zh-CN" dirty="0"/>
              <a:t>3. Laura needs an app that will help her get discounts.______ </a:t>
            </a:r>
            <a:endParaRPr lang="en-US" altLang="zh-CN" dirty="0" smtClean="0"/>
          </a:p>
          <a:p>
            <a:r>
              <a:rPr lang="en-US" altLang="zh-CN" dirty="0" smtClean="0"/>
              <a:t>4. Laura needs an app that will add money to her bank account._______</a:t>
            </a:r>
            <a:endParaRPr lang="zh-CN" altLang="zh-CN" dirty="0" smtClean="0"/>
          </a:p>
          <a:p>
            <a:pPr marL="0" indent="0">
              <a:buNone/>
            </a:pPr>
            <a:endParaRPr lang="zh-CN" altLang="en-US" dirty="0"/>
          </a:p>
        </p:txBody>
      </p:sp>
      <p:sp>
        <p:nvSpPr>
          <p:cNvPr id="4" name="矩形 3"/>
          <p:cNvSpPr/>
          <p:nvPr/>
        </p:nvSpPr>
        <p:spPr>
          <a:xfrm>
            <a:off x="4830128" y="2274514"/>
            <a:ext cx="396262" cy="646331"/>
          </a:xfrm>
          <a:prstGeom prst="rect">
            <a:avLst/>
          </a:prstGeom>
        </p:spPr>
        <p:txBody>
          <a:bodyPr wrap="none">
            <a:spAutoFit/>
          </a:bodyPr>
          <a:lstStyle/>
          <a:p>
            <a:r>
              <a:rPr lang="en-US" altLang="zh-CN" sz="3600" dirty="0">
                <a:solidFill>
                  <a:srgbClr val="FF0000"/>
                </a:solidFill>
              </a:rPr>
              <a:t>F</a:t>
            </a:r>
            <a:endParaRPr lang="zh-CN" altLang="en-US" sz="3600" dirty="0">
              <a:solidFill>
                <a:srgbClr val="FF0000"/>
              </a:solidFill>
            </a:endParaRPr>
          </a:p>
        </p:txBody>
      </p:sp>
      <p:sp>
        <p:nvSpPr>
          <p:cNvPr id="5" name="矩形 4"/>
          <p:cNvSpPr/>
          <p:nvPr/>
        </p:nvSpPr>
        <p:spPr>
          <a:xfrm>
            <a:off x="4340434" y="3431370"/>
            <a:ext cx="409086" cy="646331"/>
          </a:xfrm>
          <a:prstGeom prst="rect">
            <a:avLst/>
          </a:prstGeom>
        </p:spPr>
        <p:txBody>
          <a:bodyPr wrap="none">
            <a:spAutoFit/>
          </a:bodyPr>
          <a:lstStyle/>
          <a:p>
            <a:r>
              <a:rPr lang="en-US" altLang="zh-CN" sz="3600" dirty="0">
                <a:solidFill>
                  <a:srgbClr val="FF0000"/>
                </a:solidFill>
              </a:rPr>
              <a:t>T</a:t>
            </a:r>
            <a:endParaRPr lang="zh-CN" altLang="en-US" sz="3600" dirty="0">
              <a:solidFill>
                <a:srgbClr val="FF0000"/>
              </a:solidFill>
            </a:endParaRPr>
          </a:p>
        </p:txBody>
      </p:sp>
      <p:sp>
        <p:nvSpPr>
          <p:cNvPr id="6" name="矩形 5"/>
          <p:cNvSpPr/>
          <p:nvPr/>
        </p:nvSpPr>
        <p:spPr>
          <a:xfrm>
            <a:off x="3955232" y="4588224"/>
            <a:ext cx="500458" cy="646331"/>
          </a:xfrm>
          <a:prstGeom prst="rect">
            <a:avLst/>
          </a:prstGeom>
        </p:spPr>
        <p:txBody>
          <a:bodyPr wrap="none">
            <a:spAutoFit/>
          </a:bodyPr>
          <a:lstStyle/>
          <a:p>
            <a:r>
              <a:rPr lang="en-US" altLang="zh-CN" sz="3600" dirty="0">
                <a:solidFill>
                  <a:srgbClr val="FF0000"/>
                </a:solidFill>
              </a:rPr>
              <a:t>F </a:t>
            </a:r>
          </a:p>
        </p:txBody>
      </p:sp>
      <p:sp>
        <p:nvSpPr>
          <p:cNvPr id="7" name="矩形 6"/>
          <p:cNvSpPr/>
          <p:nvPr/>
        </p:nvSpPr>
        <p:spPr>
          <a:xfrm>
            <a:off x="5370386" y="5682733"/>
            <a:ext cx="409086" cy="646331"/>
          </a:xfrm>
          <a:prstGeom prst="rect">
            <a:avLst/>
          </a:prstGeom>
        </p:spPr>
        <p:txBody>
          <a:bodyPr wrap="none">
            <a:spAutoFit/>
          </a:bodyPr>
          <a:lstStyle/>
          <a:p>
            <a:r>
              <a:rPr lang="en-US" altLang="zh-CN" sz="3600" dirty="0">
                <a:solidFill>
                  <a:srgbClr val="FF0000"/>
                </a:solidFill>
              </a:rPr>
              <a:t>T</a:t>
            </a:r>
            <a:endParaRPr lang="zh-CN" altLang="en-US" sz="3600" dirty="0">
              <a:solidFill>
                <a:srgbClr val="FF0000"/>
              </a:solidFill>
            </a:endParaRPr>
          </a:p>
        </p:txBody>
      </p:sp>
      <p:pic>
        <p:nvPicPr>
          <p:cNvPr id="8" name="23 2 Listen again. Are the sentences true (T) or false (F)_.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2">
                <a:tint val="45000"/>
                <a:satMod val="400000"/>
              </a:schemeClr>
            </a:duotone>
          </a:blip>
          <a:stretch>
            <a:fillRect/>
          </a:stretch>
        </p:blipFill>
        <p:spPr>
          <a:xfrm>
            <a:off x="9946342" y="5808656"/>
            <a:ext cx="609600" cy="60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6153" y="591429"/>
            <a:ext cx="10972800" cy="1143000"/>
          </a:xfrm>
        </p:spPr>
        <p:txBody>
          <a:bodyPr>
            <a:normAutofit fontScale="90000"/>
          </a:bodyPr>
          <a:lstStyle/>
          <a:p>
            <a:r>
              <a:rPr lang="en-US" b="1" dirty="0" smtClean="0">
                <a:solidFill>
                  <a:srgbClr val="FF0000"/>
                </a:solidFill>
              </a:rPr>
              <a:t>Part 2: Listening and Talking</a:t>
            </a:r>
            <a:r>
              <a:rPr lang="zh-CN" altLang="en-US" dirty="0" smtClean="0">
                <a:solidFill>
                  <a:srgbClr val="FF0000"/>
                </a:solidFill>
              </a:rPr>
              <a:t/>
            </a:r>
            <a:br>
              <a:rPr lang="zh-CN" altLang="en-US" dirty="0" smtClean="0">
                <a:solidFill>
                  <a:srgbClr val="FF0000"/>
                </a:solidFill>
              </a:rPr>
            </a:br>
            <a:endParaRPr lang="zh-CN" altLang="en-US" dirty="0">
              <a:solidFill>
                <a:srgbClr val="FF0000"/>
              </a:solidFill>
            </a:endParaRPr>
          </a:p>
        </p:txBody>
      </p:sp>
      <p:sp>
        <p:nvSpPr>
          <p:cNvPr id="3" name="内容占位符 2"/>
          <p:cNvSpPr>
            <a:spLocks noGrp="1"/>
          </p:cNvSpPr>
          <p:nvPr>
            <p:ph idx="1"/>
          </p:nvPr>
        </p:nvSpPr>
        <p:spPr>
          <a:xfrm>
            <a:off x="188259" y="1210839"/>
            <a:ext cx="11833412" cy="5458901"/>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altLang="zh-CN" dirty="0" smtClean="0"/>
              <a:t>Listen once more, and tick the sentences you hear. Underline the words used to express predictions, guesses, and beliefs.</a:t>
            </a:r>
          </a:p>
          <a:p>
            <a:r>
              <a:rPr lang="en-US" altLang="zh-CN" dirty="0"/>
              <a:t>Predictions, Guesses, and Beliefs</a:t>
            </a:r>
            <a:endParaRPr lang="zh-CN" altLang="zh-CN" dirty="0"/>
          </a:p>
          <a:p>
            <a:r>
              <a:rPr lang="en-US" altLang="zh-CN" dirty="0" smtClean="0"/>
              <a:t>_______</a:t>
            </a:r>
            <a:r>
              <a:rPr lang="en-US" altLang="zh-CN" dirty="0"/>
              <a:t>It might help me walk more.</a:t>
            </a:r>
            <a:endParaRPr lang="zh-CN" altLang="zh-CN" dirty="0"/>
          </a:p>
          <a:p>
            <a:r>
              <a:rPr lang="en-US" altLang="zh-CN" dirty="0"/>
              <a:t>________My guess is that it wouldn't work.</a:t>
            </a:r>
            <a:endParaRPr lang="zh-CN" altLang="zh-CN" dirty="0"/>
          </a:p>
          <a:p>
            <a:r>
              <a:rPr lang="en-US" altLang="zh-CN" dirty="0" smtClean="0"/>
              <a:t>________</a:t>
            </a:r>
            <a:r>
              <a:rPr lang="en-US" altLang="zh-CN" dirty="0"/>
              <a:t>I imagine this app would help me get fit faster</a:t>
            </a:r>
            <a:endParaRPr lang="zh-CN" altLang="zh-CN" dirty="0"/>
          </a:p>
          <a:p>
            <a:r>
              <a:rPr lang="en-US" altLang="zh-CN" dirty="0" smtClean="0"/>
              <a:t>_______</a:t>
            </a:r>
            <a:r>
              <a:rPr lang="en-US" altLang="zh-CN" dirty="0"/>
              <a:t>I suppose that would be good.</a:t>
            </a:r>
            <a:endParaRPr lang="zh-CN" altLang="zh-CN" dirty="0"/>
          </a:p>
          <a:p>
            <a:r>
              <a:rPr lang="en-US" altLang="zh-CN" dirty="0" smtClean="0"/>
              <a:t>________</a:t>
            </a:r>
            <a:r>
              <a:rPr lang="en-US" altLang="zh-CN" dirty="0"/>
              <a:t>I guess you could save a little with this app.</a:t>
            </a:r>
            <a:endParaRPr lang="zh-CN" altLang="zh-CN" dirty="0"/>
          </a:p>
          <a:p>
            <a:r>
              <a:rPr lang="en-US" altLang="zh-CN" dirty="0"/>
              <a:t>________I suppose there would be some problems, too.</a:t>
            </a:r>
            <a:endParaRPr lang="zh-CN" altLang="zh-CN" dirty="0"/>
          </a:p>
          <a:p>
            <a:r>
              <a:rPr lang="en-US" altLang="zh-CN" dirty="0"/>
              <a:t>________I believe this app could help me get thinner</a:t>
            </a:r>
            <a:r>
              <a:rPr lang="en-US" altLang="zh-CN" dirty="0" smtClean="0"/>
              <a:t>.</a:t>
            </a:r>
            <a:endParaRPr lang="zh-CN" altLang="zh-CN" dirty="0"/>
          </a:p>
        </p:txBody>
      </p:sp>
      <p:sp>
        <p:nvSpPr>
          <p:cNvPr id="4" name="矩形 3"/>
          <p:cNvSpPr/>
          <p:nvPr/>
        </p:nvSpPr>
        <p:spPr>
          <a:xfrm>
            <a:off x="793376" y="2642809"/>
            <a:ext cx="847165" cy="1015663"/>
          </a:xfrm>
          <a:prstGeom prst="rect">
            <a:avLst/>
          </a:prstGeom>
        </p:spPr>
        <p:txBody>
          <a:bodyPr wrap="square">
            <a:spAutoFit/>
          </a:bodyPr>
          <a:lstStyle/>
          <a:p>
            <a:r>
              <a:rPr lang="zh-CN" altLang="en-US" sz="6000" dirty="0">
                <a:solidFill>
                  <a:srgbClr val="FF0000"/>
                </a:solidFill>
              </a:rPr>
              <a:t>√</a:t>
            </a:r>
          </a:p>
        </p:txBody>
      </p:sp>
      <p:sp>
        <p:nvSpPr>
          <p:cNvPr id="5" name="矩形 4"/>
          <p:cNvSpPr/>
          <p:nvPr/>
        </p:nvSpPr>
        <p:spPr>
          <a:xfrm>
            <a:off x="1216958" y="3658472"/>
            <a:ext cx="1223683" cy="1015663"/>
          </a:xfrm>
          <a:prstGeom prst="rect">
            <a:avLst/>
          </a:prstGeom>
        </p:spPr>
        <p:txBody>
          <a:bodyPr wrap="square">
            <a:spAutoFit/>
          </a:bodyPr>
          <a:lstStyle/>
          <a:p>
            <a:r>
              <a:rPr lang="zh-CN" altLang="en-US" sz="6000" dirty="0">
                <a:solidFill>
                  <a:srgbClr val="FF0000"/>
                </a:solidFill>
              </a:rPr>
              <a:t>√</a:t>
            </a:r>
          </a:p>
        </p:txBody>
      </p:sp>
      <p:sp>
        <p:nvSpPr>
          <p:cNvPr id="6" name="矩形 5"/>
          <p:cNvSpPr/>
          <p:nvPr/>
        </p:nvSpPr>
        <p:spPr>
          <a:xfrm>
            <a:off x="1593476" y="3861922"/>
            <a:ext cx="847165" cy="1015663"/>
          </a:xfrm>
          <a:prstGeom prst="rect">
            <a:avLst/>
          </a:prstGeom>
        </p:spPr>
        <p:txBody>
          <a:bodyPr wrap="square">
            <a:spAutoFit/>
          </a:bodyPr>
          <a:lstStyle/>
          <a:p>
            <a:r>
              <a:rPr lang="zh-CN" altLang="en-US" sz="6000" dirty="0">
                <a:solidFill>
                  <a:srgbClr val="FF0000"/>
                </a:solidFill>
              </a:rPr>
              <a:t>√</a:t>
            </a:r>
          </a:p>
        </p:txBody>
      </p:sp>
      <p:sp>
        <p:nvSpPr>
          <p:cNvPr id="7" name="矩形 6"/>
          <p:cNvSpPr/>
          <p:nvPr/>
        </p:nvSpPr>
        <p:spPr>
          <a:xfrm>
            <a:off x="705970" y="4400240"/>
            <a:ext cx="847165" cy="1015663"/>
          </a:xfrm>
          <a:prstGeom prst="rect">
            <a:avLst/>
          </a:prstGeom>
        </p:spPr>
        <p:txBody>
          <a:bodyPr wrap="square">
            <a:spAutoFit/>
          </a:bodyPr>
          <a:lstStyle/>
          <a:p>
            <a:r>
              <a:rPr lang="zh-CN" altLang="en-US" sz="6000" dirty="0">
                <a:solidFill>
                  <a:srgbClr val="FF0000"/>
                </a:solidFill>
              </a:rPr>
              <a:t>√</a:t>
            </a:r>
          </a:p>
        </p:txBody>
      </p:sp>
      <p:cxnSp>
        <p:nvCxnSpPr>
          <p:cNvPr id="9" name="直接连接符 8"/>
          <p:cNvCxnSpPr/>
          <p:nvPr/>
        </p:nvCxnSpPr>
        <p:spPr>
          <a:xfrm>
            <a:off x="2702859" y="3415553"/>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3083859" y="3866404"/>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6055659" y="3870886"/>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3056965" y="4333894"/>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直接连接符 13"/>
          <p:cNvCxnSpPr/>
          <p:nvPr/>
        </p:nvCxnSpPr>
        <p:spPr>
          <a:xfrm>
            <a:off x="5746377" y="4369753"/>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2646829" y="4705511"/>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直接连接符 15"/>
          <p:cNvCxnSpPr/>
          <p:nvPr/>
        </p:nvCxnSpPr>
        <p:spPr>
          <a:xfrm>
            <a:off x="5091953" y="4736888"/>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直接连接符 16"/>
          <p:cNvCxnSpPr/>
          <p:nvPr/>
        </p:nvCxnSpPr>
        <p:spPr>
          <a:xfrm>
            <a:off x="2646829" y="5289177"/>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4724400" y="5280212"/>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直接连接符 18"/>
          <p:cNvCxnSpPr/>
          <p:nvPr/>
        </p:nvCxnSpPr>
        <p:spPr>
          <a:xfrm>
            <a:off x="2702859" y="5706035"/>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5428130" y="5670176"/>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直接连接符 20"/>
          <p:cNvCxnSpPr/>
          <p:nvPr/>
        </p:nvCxnSpPr>
        <p:spPr>
          <a:xfrm>
            <a:off x="2853018" y="6176682"/>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nvCxnSpPr>
        <p:spPr>
          <a:xfrm>
            <a:off x="5746376" y="6167717"/>
            <a:ext cx="133125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3" name="24 3 Listen once more and tick the sentences you hear. Underline the words used t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52212" y="2514600"/>
            <a:ext cx="609600" cy="609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237898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arn(inVertical)">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23"/>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112452" fill="hold"/>
                                        <p:tgtEl>
                                          <p:spTgt spid="23"/>
                                        </p:tgtEl>
                                      </p:cBhvr>
                                    </p:cmd>
                                  </p:childTnLst>
                                </p:cTn>
                              </p:par>
                            </p:childTnLst>
                          </p:cTn>
                        </p:par>
                      </p:childTnLst>
                    </p:cTn>
                  </p:par>
                </p:childTnLst>
              </p:cTn>
              <p:nextCondLst>
                <p:cond evt="onClick" delay="0">
                  <p:tgtEl>
                    <p:spTgt spid="23"/>
                  </p:tgtEl>
                </p:cond>
              </p:nextCondLst>
            </p:seq>
            <p:audio>
              <p:cMediaNode vol="80000">
                <p:cTn id="93" fill="hold" display="0">
                  <p:stCondLst>
                    <p:cond delay="indefinite"/>
                  </p:stCondLst>
                  <p:endCondLst>
                    <p:cond evt="onStopAudio" delay="0">
                      <p:tgtEl>
                        <p:sldTgt/>
                      </p:tgtEl>
                    </p:cond>
                  </p:endCondLst>
                </p:cTn>
                <p:tgtEl>
                  <p:spTgt spid="23"/>
                </p:tgtEl>
              </p:cMediaNode>
            </p:audio>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6835" y="1304123"/>
            <a:ext cx="10972800" cy="1143000"/>
          </a:xfrm>
        </p:spPr>
        <p:txBody>
          <a:bodyPr>
            <a:normAutofit fontScale="90000"/>
          </a:bodyPr>
          <a:lstStyle/>
          <a:p>
            <a:r>
              <a:rPr lang="en-US" b="1" dirty="0" smtClean="0">
                <a:solidFill>
                  <a:srgbClr val="FF0000"/>
                </a:solidFill>
              </a:rPr>
              <a:t>Part 2: Listening and Talking</a:t>
            </a:r>
            <a:r>
              <a:rPr lang="zh-CN" altLang="en-US" dirty="0" smtClean="0">
                <a:solidFill>
                  <a:srgbClr val="FF0000"/>
                </a:solidFill>
              </a:rPr>
              <a:t/>
            </a:r>
            <a:br>
              <a:rPr lang="zh-CN" altLang="en-US" dirty="0" smtClean="0">
                <a:solidFill>
                  <a:srgbClr val="FF0000"/>
                </a:solidFill>
              </a:rPr>
            </a:br>
            <a:endParaRPr lang="zh-CN" altLang="en-US" dirty="0">
              <a:solidFill>
                <a:srgbClr val="FF0000"/>
              </a:solidFill>
            </a:endParaRPr>
          </a:p>
        </p:txBody>
      </p:sp>
      <p:sp>
        <p:nvSpPr>
          <p:cNvPr id="3" name="内容占位符 2"/>
          <p:cNvSpPr>
            <a:spLocks noGrp="1"/>
          </p:cNvSpPr>
          <p:nvPr>
            <p:ph idx="1"/>
          </p:nvPr>
        </p:nvSpPr>
        <p:spPr>
          <a:xfrm>
            <a:off x="609599" y="2488311"/>
            <a:ext cx="11318543" cy="2460208"/>
          </a:xfrm>
        </p:spPr>
        <p:style>
          <a:lnRef idx="1">
            <a:schemeClr val="accent5"/>
          </a:lnRef>
          <a:fillRef idx="2">
            <a:schemeClr val="accent5"/>
          </a:fillRef>
          <a:effectRef idx="1">
            <a:schemeClr val="accent5"/>
          </a:effectRef>
          <a:fontRef idx="minor">
            <a:schemeClr val="dk1"/>
          </a:fontRef>
        </p:style>
        <p:txBody>
          <a:bodyPr>
            <a:normAutofit/>
          </a:bodyPr>
          <a:lstStyle/>
          <a:p>
            <a:r>
              <a:rPr lang="en-US" altLang="zh-CN" dirty="0"/>
              <a:t>Look at the description of some apps. Then role-play the conversation. Which app do you think would be more popular or useful?</a:t>
            </a:r>
            <a:endParaRPr lang="zh-CN" altLang="zh-CN" dirty="0"/>
          </a:p>
        </p:txBody>
      </p:sp>
    </p:spTree>
    <p:extLst>
      <p:ext uri="{BB962C8B-B14F-4D97-AF65-F5344CB8AC3E}">
        <p14:creationId xmlns:p14="http://schemas.microsoft.com/office/powerpoint/2010/main" val="37862080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0" y="883938"/>
            <a:ext cx="12519885" cy="1143000"/>
          </a:xfrm>
        </p:spPr>
        <p:txBody>
          <a:bodyPr>
            <a:normAutofit fontScale="90000"/>
          </a:bodyPr>
          <a:lstStyle/>
          <a:p>
            <a:pPr algn="l"/>
            <a:r>
              <a:rPr lang="zh-CN" altLang="en-US" sz="3600" dirty="0" smtClean="0"/>
              <a:t/>
            </a:r>
            <a:br>
              <a:rPr lang="zh-CN" altLang="en-US" sz="3600" dirty="0" smtClean="0"/>
            </a:br>
            <a:r>
              <a:rPr lang="en-US" sz="4900" dirty="0" smtClean="0"/>
              <a:t>  </a:t>
            </a:r>
            <a:r>
              <a:rPr lang="en-US" altLang="zh-CN" sz="4400" dirty="0" smtClean="0"/>
              <a:t> </a:t>
            </a:r>
            <a:r>
              <a:rPr lang="en-US" sz="3600" b="1" dirty="0" smtClean="0"/>
              <a:t> </a:t>
            </a:r>
            <a:r>
              <a:rPr lang="zh-CN" altLang="en-US" sz="3600" dirty="0" smtClean="0"/>
              <a:t/>
            </a:r>
            <a:br>
              <a:rPr lang="zh-CN" altLang="en-US" sz="3600" dirty="0" smtClean="0"/>
            </a:br>
            <a:r>
              <a:rPr lang="zh-CN" altLang="en-US" sz="4000" dirty="0" smtClean="0"/>
              <a:t/>
            </a:r>
            <a:br>
              <a:rPr lang="zh-CN" altLang="en-US" sz="4000" dirty="0" smtClean="0"/>
            </a:br>
            <a:r>
              <a:rPr lang="zh-CN" altLang="en-US" sz="4000" dirty="0" smtClean="0"/>
              <a:t/>
            </a:r>
            <a:br>
              <a:rPr lang="zh-CN" altLang="en-US" sz="4000" dirty="0" smtClean="0"/>
            </a:br>
            <a:endParaRPr lang="zh-CN" altLang="en-US" sz="4000" dirty="0"/>
          </a:p>
        </p:txBody>
      </p:sp>
      <p:sp>
        <p:nvSpPr>
          <p:cNvPr id="5" name="矩形 4"/>
          <p:cNvSpPr/>
          <p:nvPr/>
        </p:nvSpPr>
        <p:spPr>
          <a:xfrm>
            <a:off x="3617065" y="416063"/>
            <a:ext cx="45368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Talking  Project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525544016"/>
              </p:ext>
            </p:extLst>
          </p:nvPr>
        </p:nvGraphicFramePr>
        <p:xfrm>
          <a:off x="416858" y="1411942"/>
          <a:ext cx="11284500" cy="5002306"/>
        </p:xfrm>
        <a:graphic>
          <a:graphicData uri="http://schemas.openxmlformats.org/drawingml/2006/table">
            <a:tbl>
              <a:tblPr firstRow="1" firstCol="1" bandRow="1">
                <a:tableStyleId>{5C22544A-7EE6-4342-B048-85BDC9FD1C3A}</a:tableStyleId>
              </a:tblPr>
              <a:tblGrid>
                <a:gridCol w="11284500">
                  <a:extLst>
                    <a:ext uri="{9D8B030D-6E8A-4147-A177-3AD203B41FA5}">
                      <a16:colId xmlns:a16="http://schemas.microsoft.com/office/drawing/2014/main" val="20000"/>
                    </a:ext>
                  </a:extLst>
                </a:gridCol>
              </a:tblGrid>
              <a:tr h="2896910">
                <a:tc>
                  <a:txBody>
                    <a:bodyPr/>
                    <a:lstStyle/>
                    <a:p>
                      <a:pPr algn="just">
                        <a:lnSpc>
                          <a:spcPct val="150000"/>
                        </a:lnSpc>
                        <a:spcAft>
                          <a:spcPts val="0"/>
                        </a:spcAft>
                      </a:pPr>
                      <a:endParaRPr lang="zh-CN" sz="2800" kern="100" dirty="0">
                        <a:solidFill>
                          <a:schemeClr val="bg1"/>
                        </a:solidFill>
                        <a:effectLst/>
                        <a:latin typeface="等线"/>
                        <a:ea typeface="等线"/>
                        <a:cs typeface="Times New Roman"/>
                      </a:endParaRPr>
                    </a:p>
                  </a:txBody>
                  <a:tcPr marL="68580" marR="68580" marT="0" marB="0"/>
                </a:tc>
                <a:extLst>
                  <a:ext uri="{0D108BD9-81ED-4DB2-BD59-A6C34878D82A}">
                    <a16:rowId xmlns:a16="http://schemas.microsoft.com/office/drawing/2014/main" val="10000"/>
                  </a:ext>
                </a:extLst>
              </a:tr>
              <a:tr h="2105396">
                <a:tc>
                  <a:txBody>
                    <a:bodyPr/>
                    <a:lstStyle/>
                    <a:p>
                      <a:pPr algn="just">
                        <a:lnSpc>
                          <a:spcPct val="150000"/>
                        </a:lnSpc>
                        <a:spcAft>
                          <a:spcPts val="0"/>
                        </a:spcAft>
                      </a:pPr>
                      <a:endParaRPr lang="zh-CN" sz="2800" kern="100" dirty="0">
                        <a:effectLst/>
                        <a:latin typeface="等线"/>
                        <a:ea typeface="等线"/>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7" name="矩形 6"/>
          <p:cNvSpPr/>
          <p:nvPr/>
        </p:nvSpPr>
        <p:spPr>
          <a:xfrm>
            <a:off x="564776" y="1520442"/>
            <a:ext cx="11255188" cy="2862322"/>
          </a:xfrm>
          <a:prstGeom prst="rect">
            <a:avLst/>
          </a:prstGeom>
        </p:spPr>
        <p:txBody>
          <a:bodyPr wrap="square">
            <a:spAutoFit/>
          </a:bodyPr>
          <a:lstStyle/>
          <a:p>
            <a:r>
              <a:rPr lang="en-US" altLang="zh-CN" sz="3600" dirty="0">
                <a:solidFill>
                  <a:schemeClr val="bg1"/>
                </a:solidFill>
              </a:rPr>
              <a:t>Hear It First</a:t>
            </a:r>
          </a:p>
          <a:p>
            <a:r>
              <a:rPr lang="en-US" altLang="zh-CN" sz="3600" dirty="0">
                <a:solidFill>
                  <a:schemeClr val="bg1"/>
                </a:solidFill>
              </a:rPr>
              <a:t>This app keeps you updated on all your favorite topics. You can also choose to receive updates on the news or even lessons that you're interested in. You get a message whenever there has been an update.</a:t>
            </a:r>
          </a:p>
        </p:txBody>
      </p:sp>
      <p:sp>
        <p:nvSpPr>
          <p:cNvPr id="8" name="矩形 7"/>
          <p:cNvSpPr/>
          <p:nvPr/>
        </p:nvSpPr>
        <p:spPr>
          <a:xfrm>
            <a:off x="569065" y="4391746"/>
            <a:ext cx="10995406" cy="1754326"/>
          </a:xfrm>
          <a:prstGeom prst="rect">
            <a:avLst/>
          </a:prstGeom>
        </p:spPr>
        <p:txBody>
          <a:bodyPr wrap="square">
            <a:spAutoFit/>
          </a:bodyPr>
          <a:lstStyle/>
          <a:p>
            <a:r>
              <a:rPr lang="en-US" altLang="zh-CN" sz="3600" dirty="0">
                <a:solidFill>
                  <a:schemeClr val="bg1"/>
                </a:solidFill>
              </a:rPr>
              <a:t>TV Me</a:t>
            </a:r>
          </a:p>
          <a:p>
            <a:r>
              <a:rPr lang="en-US" altLang="zh-CN" sz="3600" dirty="0">
                <a:solidFill>
                  <a:schemeClr val="bg1"/>
                </a:solidFill>
              </a:rPr>
              <a:t>TV Me lets you stream your favorite TV </a:t>
            </a:r>
            <a:r>
              <a:rPr lang="en-US" altLang="zh-CN" sz="3600" dirty="0" err="1">
                <a:solidFill>
                  <a:schemeClr val="bg1"/>
                </a:solidFill>
              </a:rPr>
              <a:t>programmes</a:t>
            </a:r>
            <a:r>
              <a:rPr lang="en-US" altLang="zh-CN" sz="3600" dirty="0">
                <a:solidFill>
                  <a:schemeClr val="bg1"/>
                </a:solidFill>
              </a:rPr>
              <a:t> and see your face on the screen together with the actors.</a:t>
            </a:r>
          </a:p>
        </p:txBody>
      </p:sp>
    </p:spTree>
    <p:extLst>
      <p:ext uri="{BB962C8B-B14F-4D97-AF65-F5344CB8AC3E}">
        <p14:creationId xmlns:p14="http://schemas.microsoft.com/office/powerpoint/2010/main" val="111393372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0" y="883938"/>
            <a:ext cx="12519885" cy="1143000"/>
          </a:xfrm>
        </p:spPr>
        <p:txBody>
          <a:bodyPr>
            <a:normAutofit fontScale="90000"/>
          </a:bodyPr>
          <a:lstStyle/>
          <a:p>
            <a:pPr algn="l"/>
            <a:r>
              <a:rPr lang="zh-CN" altLang="en-US" sz="3600" dirty="0" smtClean="0"/>
              <a:t/>
            </a:r>
            <a:br>
              <a:rPr lang="zh-CN" altLang="en-US" sz="3600" dirty="0" smtClean="0"/>
            </a:br>
            <a:r>
              <a:rPr lang="en-US" sz="4900" dirty="0" smtClean="0"/>
              <a:t>  </a:t>
            </a:r>
            <a:r>
              <a:rPr lang="en-US" altLang="zh-CN" sz="4400" dirty="0" smtClean="0"/>
              <a:t> </a:t>
            </a:r>
            <a:r>
              <a:rPr lang="en-US" sz="3600" b="1" dirty="0" smtClean="0"/>
              <a:t> </a:t>
            </a:r>
            <a:r>
              <a:rPr lang="zh-CN" altLang="en-US" sz="3600" dirty="0" smtClean="0"/>
              <a:t/>
            </a:r>
            <a:br>
              <a:rPr lang="zh-CN" altLang="en-US" sz="3600" dirty="0" smtClean="0"/>
            </a:br>
            <a:r>
              <a:rPr lang="zh-CN" altLang="en-US" sz="4000" dirty="0" smtClean="0"/>
              <a:t/>
            </a:r>
            <a:br>
              <a:rPr lang="zh-CN" altLang="en-US" sz="4000" dirty="0" smtClean="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271563" y="1446968"/>
            <a:ext cx="11416145" cy="5101750"/>
          </a:xfrm>
          <a:ln w="76200"/>
        </p:spPr>
        <p:style>
          <a:lnRef idx="2">
            <a:schemeClr val="accent2"/>
          </a:lnRef>
          <a:fillRef idx="1">
            <a:schemeClr val="lt1"/>
          </a:fillRef>
          <a:effectRef idx="0">
            <a:schemeClr val="accent2"/>
          </a:effectRef>
          <a:fontRef idx="minor">
            <a:schemeClr val="dk1"/>
          </a:fontRef>
        </p:style>
        <p:txBody>
          <a:bodyPr>
            <a:normAutofit/>
          </a:bodyPr>
          <a:lstStyle/>
          <a:p>
            <a:r>
              <a:rPr lang="en-US" altLang="zh-CN" sz="4000" dirty="0">
                <a:solidFill>
                  <a:srgbClr val="FF0000"/>
                </a:solidFill>
              </a:rPr>
              <a:t>A: I imagine that TV Me would be more popular. Everyone watches TV and I think lots of people imagine themselves as actors in the TV shows, so putting the two together would be great. What do you think</a:t>
            </a:r>
            <a:r>
              <a:rPr lang="en-US" altLang="zh-CN" sz="4000" dirty="0" smtClean="0">
                <a:solidFill>
                  <a:srgbClr val="FF0000"/>
                </a:solidFill>
              </a:rPr>
              <a:t>?</a:t>
            </a:r>
            <a:endParaRPr lang="zh-CN" altLang="zh-CN" sz="4000" dirty="0">
              <a:solidFill>
                <a:srgbClr val="FF0000"/>
              </a:solidFill>
            </a:endParaRPr>
          </a:p>
        </p:txBody>
      </p:sp>
      <p:sp>
        <p:nvSpPr>
          <p:cNvPr id="5" name="矩形 4"/>
          <p:cNvSpPr/>
          <p:nvPr/>
        </p:nvSpPr>
        <p:spPr>
          <a:xfrm>
            <a:off x="3603618" y="523638"/>
            <a:ext cx="45368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F0"/>
                </a:solidFill>
                <a:effectLst>
                  <a:outerShdw blurRad="50800" dist="39000" dir="5460000" algn="tl">
                    <a:srgbClr val="000000">
                      <a:alpha val="38000"/>
                    </a:srgbClr>
                  </a:outerShdw>
                </a:effectLst>
              </a:rPr>
              <a:t>Talking</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zh-CN" sz="5400" b="1" cap="none" spc="0" dirty="0" smtClean="0">
                <a:ln w="11430"/>
                <a:solidFill>
                  <a:srgbClr val="00B0F0"/>
                </a:solidFill>
                <a:effectLst>
                  <a:outerShdw blurRad="50800" dist="39000" dir="5460000" algn="tl">
                    <a:srgbClr val="000000">
                      <a:alpha val="38000"/>
                    </a:srgbClr>
                  </a:outerShdw>
                </a:effectLst>
              </a:rPr>
              <a:t>Project</a:t>
            </a:r>
            <a:endParaRPr lang="zh-CN" altLang="en-US" sz="5400" b="1" cap="none" spc="0" dirty="0">
              <a:ln w="11430"/>
              <a:solidFill>
                <a:srgbClr val="00B0F0"/>
              </a:solidFill>
              <a:effectLst>
                <a:outerShdw blurRad="50800" dist="39000" dir="5460000" algn="tl">
                  <a:srgbClr val="000000">
                    <a:alpha val="38000"/>
                  </a:srgbClr>
                </a:outerShdw>
              </a:effectLst>
            </a:endParaRPr>
          </a:p>
        </p:txBody>
      </p:sp>
      <p:sp>
        <p:nvSpPr>
          <p:cNvPr id="4" name="矩形 3"/>
          <p:cNvSpPr/>
          <p:nvPr/>
        </p:nvSpPr>
        <p:spPr>
          <a:xfrm>
            <a:off x="578401" y="4657637"/>
            <a:ext cx="10587318" cy="1815882"/>
          </a:xfrm>
          <a:prstGeom prst="rect">
            <a:avLst/>
          </a:prstGeom>
        </p:spPr>
        <p:txBody>
          <a:bodyPr wrap="square">
            <a:spAutoFit/>
          </a:bodyPr>
          <a:lstStyle/>
          <a:p>
            <a:r>
              <a:rPr lang="en-US" altLang="zh-CN" sz="2800" dirty="0"/>
              <a:t>B: My guess would be Hear It First because it's both interesting and useful. You could find out more about the stones you like and make sure that you don't miss anything important. I believe both the young and old would like it.</a:t>
            </a:r>
          </a:p>
        </p:txBody>
      </p:sp>
    </p:spTree>
    <p:extLst>
      <p:ext uri="{BB962C8B-B14F-4D97-AF65-F5344CB8AC3E}">
        <p14:creationId xmlns:p14="http://schemas.microsoft.com/office/powerpoint/2010/main" val="16101333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32" y="841308"/>
            <a:ext cx="10972800" cy="1143000"/>
          </a:xfrm>
        </p:spPr>
        <p:txBody>
          <a:bodyPr/>
          <a:lstStyle/>
          <a:p>
            <a:r>
              <a:rPr lang="en-US" altLang="zh-CN"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Homework</a:t>
            </a:r>
            <a:endParaRPr lang="zh-CN" alt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矩形 3"/>
          <p:cNvSpPr/>
          <p:nvPr/>
        </p:nvSpPr>
        <p:spPr>
          <a:xfrm>
            <a:off x="1221971" y="2651760"/>
            <a:ext cx="10748690" cy="923330"/>
          </a:xfrm>
          <a:prstGeom prst="rect">
            <a:avLst/>
          </a:prstGeom>
          <a:noFill/>
        </p:spPr>
        <p:txBody>
          <a:bodyPr wrap="square" lIns="91440" tIns="45720" rIns="91440" bIns="45720">
            <a:spAutoFit/>
          </a:bodyPr>
          <a:lstStyle/>
          <a:p>
            <a:r>
              <a:rPr lang="en-US" altLang="zh-CN" sz="5400" dirty="0" smtClean="0"/>
              <a:t>Finish the exercise that is given today.</a:t>
            </a:r>
            <a:endParaRPr lang="zh-CN" altLang="en-US" sz="5400" dirty="0"/>
          </a:p>
        </p:txBody>
      </p:sp>
      <p:pic>
        <p:nvPicPr>
          <p:cNvPr id="5" name="图片 4" descr="li90906113522.png"/>
          <p:cNvPicPr>
            <a:picLocks noChangeAspect="1"/>
          </p:cNvPicPr>
          <p:nvPr/>
        </p:nvPicPr>
        <p:blipFill>
          <a:blip r:embed="rId3"/>
          <a:stretch>
            <a:fillRect/>
          </a:stretch>
        </p:blipFill>
        <p:spPr>
          <a:xfrm>
            <a:off x="9909537" y="5272644"/>
            <a:ext cx="2282463" cy="1585356"/>
          </a:xfrm>
          <a:prstGeom prst="ellipse">
            <a:avLst/>
          </a:prstGeom>
          <a:ln>
            <a:noFill/>
          </a:ln>
          <a:effectLst>
            <a:softEdge rad="112500"/>
          </a:effectLst>
        </p:spPr>
      </p:pic>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3A73E8-4B8C-4FFA-B060-0FC19DF49468}"/>
              </a:ext>
            </a:extLst>
          </p:cNvPr>
          <p:cNvSpPr txBox="1"/>
          <p:nvPr/>
        </p:nvSpPr>
        <p:spPr>
          <a:xfrm>
            <a:off x="9622173" y="193251"/>
            <a:ext cx="2174898" cy="369332"/>
          </a:xfrm>
          <a:prstGeom prst="rect">
            <a:avLst/>
          </a:prstGeom>
          <a:noFill/>
        </p:spPr>
        <p:txBody>
          <a:bodyPr wrap="square" rtlCol="0">
            <a:spAutoFit/>
          </a:bodyPr>
          <a:lstStyle/>
          <a:p>
            <a:r>
              <a:rPr lang="zh-CN" altLang="en-US" b="1" dirty="0">
                <a:solidFill>
                  <a:schemeClr val="accent1"/>
                </a:solidFill>
              </a:rPr>
              <a:t>人教版必修</a:t>
            </a:r>
            <a:r>
              <a:rPr lang="zh-CN" altLang="en-US" b="1" dirty="0" smtClean="0">
                <a:solidFill>
                  <a:schemeClr val="accent1"/>
                </a:solidFill>
              </a:rPr>
              <a:t>第二册</a:t>
            </a:r>
            <a:endParaRPr lang="zh-CN" altLang="en-US" b="1" dirty="0">
              <a:solidFill>
                <a:schemeClr val="accent1"/>
              </a:solidFill>
            </a:endParaRPr>
          </a:p>
        </p:txBody>
      </p:sp>
    </p:spTree>
    <p:extLst>
      <p:ext uri="{BB962C8B-B14F-4D97-AF65-F5344CB8AC3E}">
        <p14:creationId xmlns:p14="http://schemas.microsoft.com/office/powerpoint/2010/main" val="95340640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2370605" y="1176339"/>
            <a:ext cx="9045421" cy="1143000"/>
          </a:xfrm>
        </p:spPr>
        <p:txBody>
          <a:bodyPr>
            <a:normAutofit fontScale="90000"/>
          </a:bodyPr>
          <a:lstStyle/>
          <a:p>
            <a:r>
              <a:rPr lang="en-US" b="1" dirty="0" smtClean="0"/>
              <a:t>Part 1: Listening and Speaking</a:t>
            </a:r>
            <a:r>
              <a:rPr lang="zh-CN" altLang="en-US" dirty="0" smtClean="0"/>
              <a:t/>
            </a:r>
            <a:br>
              <a:rPr lang="zh-CN" altLang="en-US" dirty="0" smtClean="0"/>
            </a:br>
            <a:r>
              <a:rPr lang="en-US" altLang="zh-CN" dirty="0" smtClean="0">
                <a:solidFill>
                  <a:srgbClr val="C00000"/>
                </a:solidFill>
                <a:latin typeface="Times New Roman" pitchFamily="18" charset="0"/>
                <a:cs typeface="Times New Roman" pitchFamily="18" charset="0"/>
              </a:rPr>
              <a:t>Leading-in</a:t>
            </a:r>
            <a:br>
              <a:rPr lang="en-US" altLang="zh-CN" dirty="0" smtClean="0">
                <a:solidFill>
                  <a:srgbClr val="C00000"/>
                </a:solidFill>
                <a:latin typeface="Times New Roman" pitchFamily="18" charset="0"/>
                <a:cs typeface="Times New Roman" pitchFamily="18" charset="0"/>
              </a:rPr>
            </a:br>
            <a:endParaRPr lang="zh-CN" altLang="en-US" dirty="0">
              <a:solidFill>
                <a:srgbClr val="C00000"/>
              </a:solidFill>
              <a:latin typeface="Times New Roman" pitchFamily="18" charset="0"/>
              <a:cs typeface="Times New Roman" pitchFamily="18" charset="0"/>
            </a:endParaRPr>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4575073" y="2582658"/>
            <a:ext cx="6754906" cy="2433096"/>
          </a:xfrm>
          <a:ln w="76200"/>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0" indent="0">
              <a:buNone/>
            </a:pPr>
            <a:r>
              <a:rPr lang="en-US" altLang="zh-CN" dirty="0" smtClean="0">
                <a:solidFill>
                  <a:srgbClr val="7030A0"/>
                </a:solidFill>
              </a:rPr>
              <a:t>     The internet is becoming the town square for the global village of tomorrow.</a:t>
            </a:r>
          </a:p>
          <a:p>
            <a:pPr marL="0" indent="0">
              <a:buNone/>
            </a:pPr>
            <a:r>
              <a:rPr lang="en-US" altLang="zh-CN" dirty="0" smtClean="0">
                <a:solidFill>
                  <a:srgbClr val="7030A0"/>
                </a:solidFill>
              </a:rPr>
              <a:t>        How do you understand the sentence?             </a:t>
            </a:r>
            <a:endParaRPr lang="zh-CN" altLang="en-US" dirty="0">
              <a:solidFill>
                <a:srgbClr val="7030A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86" y="1747839"/>
            <a:ext cx="3730438" cy="34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868269" y="5200340"/>
            <a:ext cx="8032377" cy="1384995"/>
          </a:xfrm>
          <a:prstGeom prst="rect">
            <a:avLst/>
          </a:prstGeom>
        </p:spPr>
        <p:txBody>
          <a:bodyPr wrap="square">
            <a:spAutoFit/>
          </a:bodyPr>
          <a:lstStyle/>
          <a:p>
            <a:r>
              <a:rPr lang="en-US" altLang="zh-CN" sz="2800" dirty="0">
                <a:solidFill>
                  <a:srgbClr val="FF0000"/>
                </a:solidFill>
              </a:rPr>
              <a:t>It means the Internet has made the world closer together; we can interact on the Internet just like meeting at the square.</a:t>
            </a:r>
            <a:endParaRPr lang="zh-CN" altLang="zh-CN" sz="2800"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92" y="1887410"/>
            <a:ext cx="3762655" cy="345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011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circle(in)">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in)">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497541" y="1112527"/>
            <a:ext cx="11306956" cy="5180697"/>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pPr>
            <a:r>
              <a:rPr lang="en-US" altLang="zh-CN" sz="4400" dirty="0" smtClean="0">
                <a:latin typeface="Times New Roman" pitchFamily="18" charset="0"/>
                <a:cs typeface="Times New Roman" pitchFamily="18" charset="0"/>
              </a:rPr>
              <a:t>Talk about the activities that you like to do when you are online.</a:t>
            </a:r>
          </a:p>
          <a:p>
            <a:r>
              <a:rPr lang="en-US" altLang="zh-CN" sz="4400" b="1" dirty="0" smtClean="0">
                <a:solidFill>
                  <a:srgbClr val="FF0000"/>
                </a:solidFill>
                <a:latin typeface="Times New Roman" pitchFamily="18" charset="0"/>
                <a:cs typeface="Times New Roman" pitchFamily="18" charset="0"/>
              </a:rPr>
              <a:t>write a blog post  </a:t>
            </a:r>
          </a:p>
          <a:p>
            <a:r>
              <a:rPr lang="en-US" altLang="zh-CN" sz="4400" b="1" dirty="0" smtClean="0">
                <a:solidFill>
                  <a:srgbClr val="FF0000"/>
                </a:solidFill>
                <a:latin typeface="Times New Roman" pitchFamily="18" charset="0"/>
                <a:cs typeface="Times New Roman" pitchFamily="18" charset="0"/>
              </a:rPr>
              <a:t>use a search engine </a:t>
            </a:r>
          </a:p>
          <a:p>
            <a:r>
              <a:rPr lang="en-US" altLang="zh-CN" sz="4400" b="1" dirty="0" smtClean="0">
                <a:solidFill>
                  <a:srgbClr val="FF0000"/>
                </a:solidFill>
                <a:latin typeface="Times New Roman" pitchFamily="18" charset="0"/>
                <a:cs typeface="Times New Roman" pitchFamily="18" charset="0"/>
              </a:rPr>
              <a:t>Chat online </a:t>
            </a:r>
          </a:p>
          <a:p>
            <a:r>
              <a:rPr lang="en-US" altLang="zh-CN" sz="4400" b="1" dirty="0" smtClean="0">
                <a:solidFill>
                  <a:srgbClr val="FF0000"/>
                </a:solidFill>
                <a:latin typeface="Times New Roman" pitchFamily="18" charset="0"/>
                <a:cs typeface="Times New Roman" pitchFamily="18" charset="0"/>
              </a:rPr>
              <a:t>Watch stream movies </a:t>
            </a:r>
          </a:p>
          <a:p>
            <a:r>
              <a:rPr lang="en-US" altLang="zh-CN" sz="4400" b="1" dirty="0" smtClean="0">
                <a:solidFill>
                  <a:srgbClr val="FF0000"/>
                </a:solidFill>
                <a:latin typeface="Times New Roman" pitchFamily="18" charset="0"/>
                <a:cs typeface="Times New Roman" pitchFamily="18" charset="0"/>
              </a:rPr>
              <a:t> </a:t>
            </a:r>
            <a:r>
              <a:rPr lang="en-US" altLang="zh-CN" sz="4400" b="1" dirty="0">
                <a:solidFill>
                  <a:srgbClr val="FF0000"/>
                </a:solidFill>
                <a:latin typeface="Times New Roman" pitchFamily="18" charset="0"/>
              </a:rPr>
              <a:t>listen to the music </a:t>
            </a:r>
            <a:endParaRPr lang="en-US" altLang="zh-CN" sz="4400" b="1" dirty="0" smtClean="0">
              <a:solidFill>
                <a:srgbClr val="FF0000"/>
              </a:solidFill>
              <a:latin typeface="Times New Roman" pitchFamily="18" charset="0"/>
            </a:endParaRPr>
          </a:p>
          <a:p>
            <a:r>
              <a:rPr lang="en-US" altLang="zh-CN" sz="4400" b="1" dirty="0" smtClean="0">
                <a:solidFill>
                  <a:srgbClr val="FF0000"/>
                </a:solidFill>
                <a:latin typeface="Times New Roman" pitchFamily="18" charset="0"/>
              </a:rPr>
              <a:t>communicate </a:t>
            </a:r>
            <a:r>
              <a:rPr lang="en-US" altLang="zh-CN" sz="4400" b="1" dirty="0">
                <a:solidFill>
                  <a:srgbClr val="FF0000"/>
                </a:solidFill>
                <a:latin typeface="Times New Roman" pitchFamily="18" charset="0"/>
              </a:rPr>
              <a:t>with </a:t>
            </a:r>
            <a:r>
              <a:rPr lang="en-US" altLang="zh-CN" sz="4400" b="1" dirty="0" smtClean="0">
                <a:solidFill>
                  <a:srgbClr val="FF0000"/>
                </a:solidFill>
                <a:latin typeface="Times New Roman" pitchFamily="18" charset="0"/>
              </a:rPr>
              <a:t>friends</a:t>
            </a:r>
          </a:p>
          <a:p>
            <a:r>
              <a:rPr lang="en-US" altLang="zh-CN" sz="4400" b="1" dirty="0" smtClean="0">
                <a:solidFill>
                  <a:srgbClr val="FF0000"/>
                </a:solidFill>
                <a:latin typeface="Times New Roman" pitchFamily="18" charset="0"/>
              </a:rPr>
              <a:t> </a:t>
            </a:r>
            <a:r>
              <a:rPr lang="en-US" altLang="zh-CN" sz="4400" b="1" dirty="0">
                <a:solidFill>
                  <a:srgbClr val="FF0000"/>
                </a:solidFill>
                <a:latin typeface="Times New Roman" pitchFamily="18" charset="0"/>
              </a:rPr>
              <a:t>buy things on </a:t>
            </a:r>
            <a:r>
              <a:rPr lang="en-US" altLang="zh-CN" sz="4400" b="1" dirty="0" smtClean="0">
                <a:solidFill>
                  <a:srgbClr val="FF0000"/>
                </a:solidFill>
                <a:latin typeface="Times New Roman" pitchFamily="18" charset="0"/>
              </a:rPr>
              <a:t>line</a:t>
            </a:r>
          </a:p>
          <a:p>
            <a:r>
              <a:rPr lang="en-US" altLang="zh-CN" sz="4400" b="1" dirty="0" smtClean="0">
                <a:solidFill>
                  <a:srgbClr val="FF0000"/>
                </a:solidFill>
                <a:latin typeface="Times New Roman" pitchFamily="18" charset="0"/>
              </a:rPr>
              <a:t>search </a:t>
            </a:r>
            <a:r>
              <a:rPr lang="en-US" altLang="zh-CN" sz="4400" b="1" dirty="0">
                <a:solidFill>
                  <a:srgbClr val="FF0000"/>
                </a:solidFill>
                <a:latin typeface="Times New Roman" pitchFamily="18" charset="0"/>
              </a:rPr>
              <a:t>for </a:t>
            </a:r>
            <a:r>
              <a:rPr lang="en-US" altLang="zh-CN" sz="4400" b="1" dirty="0" smtClean="0">
                <a:solidFill>
                  <a:srgbClr val="FF0000"/>
                </a:solidFill>
                <a:latin typeface="Times New Roman" pitchFamily="18" charset="0"/>
              </a:rPr>
              <a:t>information</a:t>
            </a:r>
          </a:p>
          <a:p>
            <a:r>
              <a:rPr lang="en-US" altLang="zh-CN" sz="4400" b="1" dirty="0" smtClean="0">
                <a:solidFill>
                  <a:srgbClr val="FF0000"/>
                </a:solidFill>
                <a:latin typeface="Times New Roman" pitchFamily="18" charset="0"/>
              </a:rPr>
              <a:t>store information</a:t>
            </a:r>
          </a:p>
          <a:p>
            <a:r>
              <a:rPr lang="en-US" altLang="zh-CN" sz="4400" b="1" dirty="0" smtClean="0">
                <a:solidFill>
                  <a:srgbClr val="FF0000"/>
                </a:solidFill>
                <a:latin typeface="Times New Roman" pitchFamily="18" charset="0"/>
              </a:rPr>
              <a:t>word </a:t>
            </a:r>
            <a:r>
              <a:rPr lang="en-US" altLang="zh-CN" sz="4400" b="1" dirty="0">
                <a:solidFill>
                  <a:srgbClr val="FF0000"/>
                </a:solidFill>
                <a:latin typeface="Times New Roman" pitchFamily="18" charset="0"/>
              </a:rPr>
              <a:t>processing</a:t>
            </a:r>
          </a:p>
          <a:p>
            <a:endParaRPr lang="en-US" altLang="zh-CN" sz="4400" dirty="0" smtClean="0">
              <a:solidFill>
                <a:srgbClr val="FF0000"/>
              </a:solidFill>
              <a:latin typeface="Times New Roman" pitchFamily="18" charset="0"/>
              <a:cs typeface="Times New Roman" pitchFamily="18" charset="0"/>
            </a:endParaRPr>
          </a:p>
          <a:p>
            <a:r>
              <a:rPr lang="en-US" altLang="zh-CN" sz="4400" dirty="0" smtClean="0">
                <a:solidFill>
                  <a:srgbClr val="FF0000"/>
                </a:solidFill>
                <a:latin typeface="Times New Roman" pitchFamily="18" charset="0"/>
                <a:cs typeface="Times New Roman" pitchFamily="18" charset="0"/>
              </a:rPr>
              <a:t>……</a:t>
            </a:r>
          </a:p>
          <a:p>
            <a:endParaRPr lang="zh-CN" altLang="zh-CN" sz="4400" dirty="0"/>
          </a:p>
          <a:p>
            <a:endParaRPr lang="en-US" altLang="zh-CN" sz="4400" dirty="0"/>
          </a:p>
          <a:p>
            <a:endParaRPr lang="zh-CN" altLang="zh-CN" sz="4400" dirty="0"/>
          </a:p>
          <a:p>
            <a:endParaRPr lang="zh-CN" altLang="zh-CN" sz="4400" dirty="0">
              <a:solidFill>
                <a:srgbClr val="FF0000"/>
              </a:solidFill>
            </a:endParaRPr>
          </a:p>
        </p:txBody>
      </p:sp>
      <p:sp>
        <p:nvSpPr>
          <p:cNvPr id="4" name="矩形 3"/>
          <p:cNvSpPr/>
          <p:nvPr/>
        </p:nvSpPr>
        <p:spPr>
          <a:xfrm>
            <a:off x="1267029" y="181535"/>
            <a:ext cx="10185383" cy="769441"/>
          </a:xfrm>
          <a:prstGeom prst="rect">
            <a:avLst/>
          </a:prstGeom>
          <a:solidFill>
            <a:schemeClr val="bg1"/>
          </a:solidFill>
        </p:spPr>
        <p:txBody>
          <a:bodyPr wrap="square">
            <a:spAutoFit/>
          </a:bodyPr>
          <a:lstStyle/>
          <a:p>
            <a:r>
              <a:rPr lang="en-US" altLang="zh-CN" sz="4400" dirty="0" smtClean="0">
                <a:solidFill>
                  <a:srgbClr val="FF0000"/>
                </a:solidFill>
              </a:rPr>
              <a:t>Ask about online habits</a:t>
            </a:r>
            <a:endParaRPr lang="zh-CN" altLang="en-US" sz="4400" dirty="0"/>
          </a:p>
        </p:txBody>
      </p:sp>
    </p:spTree>
    <p:extLst>
      <p:ext uri="{BB962C8B-B14F-4D97-AF65-F5344CB8AC3E}">
        <p14:creationId xmlns:p14="http://schemas.microsoft.com/office/powerpoint/2010/main" val="27986011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562099" y="1852150"/>
            <a:ext cx="11135096" cy="4180515"/>
          </a:xfrm>
        </p:spPr>
        <p:style>
          <a:lnRef idx="2">
            <a:schemeClr val="accent5"/>
          </a:lnRef>
          <a:fillRef idx="1">
            <a:schemeClr val="lt1"/>
          </a:fillRef>
          <a:effectRef idx="0">
            <a:schemeClr val="accent5"/>
          </a:effectRef>
          <a:fontRef idx="minor">
            <a:schemeClr val="dk1"/>
          </a:fontRef>
        </p:style>
        <p:txBody>
          <a:bodyPr>
            <a:normAutofit/>
          </a:bodyPr>
          <a:lstStyle/>
          <a:p>
            <a:r>
              <a:rPr lang="en-US" sz="4400" dirty="0" smtClean="0"/>
              <a:t> </a:t>
            </a:r>
            <a:r>
              <a:rPr lang="en-US" altLang="zh-CN" sz="4800" dirty="0"/>
              <a:t>Sam is doing a survey on online habits. He is now talking to his schoolmates Anna Paul, and Joe. Listen to the conversation and complete the following tasks.</a:t>
            </a:r>
            <a:endParaRPr lang="zh-CN" altLang="zh-CN" sz="4800" dirty="0"/>
          </a:p>
          <a:p>
            <a:endParaRPr lang="en-US" altLang="zh-CN" sz="4800" dirty="0" smtClean="0">
              <a:solidFill>
                <a:srgbClr val="FF0000"/>
              </a:solidFill>
            </a:endParaRPr>
          </a:p>
        </p:txBody>
      </p:sp>
      <p:pic>
        <p:nvPicPr>
          <p:cNvPr id="16" name="图片 15" descr="li90906113522.png"/>
          <p:cNvPicPr>
            <a:picLocks noChangeAspect="1"/>
          </p:cNvPicPr>
          <p:nvPr/>
        </p:nvPicPr>
        <p:blipFill>
          <a:blip r:embed="rId3"/>
          <a:stretch>
            <a:fillRect/>
          </a:stretch>
        </p:blipFill>
        <p:spPr>
          <a:xfrm>
            <a:off x="9909537" y="5272644"/>
            <a:ext cx="2282463" cy="1585356"/>
          </a:xfrm>
          <a:prstGeom prst="ellipse">
            <a:avLst/>
          </a:prstGeom>
          <a:ln>
            <a:noFill/>
          </a:ln>
          <a:effectLst>
            <a:softEdge rad="112500"/>
          </a:effectLst>
        </p:spPr>
      </p:pic>
      <p:sp>
        <p:nvSpPr>
          <p:cNvPr id="5" name="标题 4"/>
          <p:cNvSpPr>
            <a:spLocks noGrp="1"/>
          </p:cNvSpPr>
          <p:nvPr>
            <p:ph type="title"/>
          </p:nvPr>
        </p:nvSpPr>
        <p:spPr>
          <a:xfrm>
            <a:off x="367553" y="987331"/>
            <a:ext cx="10972800" cy="1143000"/>
          </a:xfrm>
        </p:spPr>
        <p:txBody>
          <a:bodyPr>
            <a:normAutofit fontScale="90000"/>
          </a:bodyPr>
          <a:lstStyle/>
          <a:p>
            <a:r>
              <a:rPr lang="en-US" altLang="zh-CN" dirty="0"/>
              <a:t>Part 1: Listening and Speaking</a:t>
            </a:r>
            <a:br>
              <a:rPr lang="en-US" altLang="zh-CN" dirty="0"/>
            </a:br>
            <a:endParaRPr lang="zh-CN" altLang="en-US" dirty="0"/>
          </a:p>
        </p:txBody>
      </p:sp>
    </p:spTree>
    <p:extLst>
      <p:ext uri="{BB962C8B-B14F-4D97-AF65-F5344CB8AC3E}">
        <p14:creationId xmlns:p14="http://schemas.microsoft.com/office/powerpoint/2010/main" val="404937013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40659" y="1928621"/>
            <a:ext cx="10972800" cy="1143000"/>
          </a:xfrm>
        </p:spPr>
        <p:txBody>
          <a:bodyPr>
            <a:normAutofit/>
          </a:bodyPr>
          <a:lstStyle/>
          <a:p>
            <a:r>
              <a:rPr lang="en-US" altLang="zh-CN" sz="2800" dirty="0"/>
              <a:t>Part 1: Listening and Speaking</a:t>
            </a:r>
            <a:br>
              <a:rPr lang="en-US" altLang="zh-CN" sz="2800" dirty="0"/>
            </a:br>
            <a:endParaRPr lang="zh-CN" altLang="en-US" sz="2800" dirty="0"/>
          </a:p>
        </p:txBody>
      </p:sp>
      <p:graphicFrame>
        <p:nvGraphicFramePr>
          <p:cNvPr id="2" name="表格 1"/>
          <p:cNvGraphicFramePr>
            <a:graphicFrameLocks noGrp="1"/>
          </p:cNvGraphicFramePr>
          <p:nvPr>
            <p:extLst>
              <p:ext uri="{D42A27DB-BD31-4B8C-83A1-F6EECF244321}">
                <p14:modId xmlns:p14="http://schemas.microsoft.com/office/powerpoint/2010/main" val="1633518355"/>
              </p:ext>
            </p:extLst>
          </p:nvPr>
        </p:nvGraphicFramePr>
        <p:xfrm>
          <a:off x="174812" y="685798"/>
          <a:ext cx="11855404" cy="5997391"/>
        </p:xfrm>
        <a:graphic>
          <a:graphicData uri="http://schemas.openxmlformats.org/drawingml/2006/table">
            <a:tbl>
              <a:tblPr firstRow="1" firstCol="1" bandRow="1">
                <a:tableStyleId>{5C22544A-7EE6-4342-B048-85BDC9FD1C3A}</a:tableStyleId>
              </a:tblPr>
              <a:tblGrid>
                <a:gridCol w="1675966">
                  <a:extLst>
                    <a:ext uri="{9D8B030D-6E8A-4147-A177-3AD203B41FA5}">
                      <a16:colId xmlns:a16="http://schemas.microsoft.com/office/drawing/2014/main" val="20000"/>
                    </a:ext>
                  </a:extLst>
                </a:gridCol>
                <a:gridCol w="3104660">
                  <a:extLst>
                    <a:ext uri="{9D8B030D-6E8A-4147-A177-3AD203B41FA5}">
                      <a16:colId xmlns:a16="http://schemas.microsoft.com/office/drawing/2014/main" val="20001"/>
                    </a:ext>
                  </a:extLst>
                </a:gridCol>
                <a:gridCol w="4110232">
                  <a:extLst>
                    <a:ext uri="{9D8B030D-6E8A-4147-A177-3AD203B41FA5}">
                      <a16:colId xmlns:a16="http://schemas.microsoft.com/office/drawing/2014/main" val="20002"/>
                    </a:ext>
                  </a:extLst>
                </a:gridCol>
                <a:gridCol w="2964546">
                  <a:extLst>
                    <a:ext uri="{9D8B030D-6E8A-4147-A177-3AD203B41FA5}">
                      <a16:colId xmlns:a16="http://schemas.microsoft.com/office/drawing/2014/main" val="20003"/>
                    </a:ext>
                  </a:extLst>
                </a:gridCol>
              </a:tblGrid>
              <a:tr h="1475868">
                <a:tc>
                  <a:txBody>
                    <a:bodyPr/>
                    <a:lstStyle/>
                    <a:p>
                      <a:pPr algn="l">
                        <a:lnSpc>
                          <a:spcPct val="150000"/>
                        </a:lnSpc>
                        <a:spcAft>
                          <a:spcPts val="0"/>
                        </a:spcAft>
                      </a:pPr>
                      <a:r>
                        <a:rPr lang="en-US" sz="2800" kern="100" dirty="0">
                          <a:effectLst/>
                        </a:rPr>
                        <a:t>  Name</a:t>
                      </a: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r>
                        <a:rPr lang="en-US" sz="2800" kern="100" dirty="0">
                          <a:effectLst/>
                        </a:rPr>
                        <a:t>Time spent online every day</a:t>
                      </a: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r>
                        <a:rPr lang="en-US" sz="2800" kern="100" dirty="0">
                          <a:effectLst/>
                        </a:rPr>
                        <a:t>Online activities</a:t>
                      </a: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r>
                        <a:rPr lang="en-US" sz="2800" kern="100">
                          <a:effectLst/>
                        </a:rPr>
                        <a:t>Reasons for using the Internet</a:t>
                      </a:r>
                      <a:endParaRPr lang="zh-CN" sz="2800" kern="100">
                        <a:effectLst/>
                        <a:latin typeface="等线"/>
                        <a:ea typeface="等线"/>
                        <a:cs typeface="Times New Roman"/>
                      </a:endParaRPr>
                    </a:p>
                  </a:txBody>
                  <a:tcPr marL="68580" marR="68580" marT="0" marB="0"/>
                </a:tc>
                <a:extLst>
                  <a:ext uri="{0D108BD9-81ED-4DB2-BD59-A6C34878D82A}">
                    <a16:rowId xmlns:a16="http://schemas.microsoft.com/office/drawing/2014/main" val="10000"/>
                  </a:ext>
                </a:extLst>
              </a:tr>
              <a:tr h="2143038">
                <a:tc>
                  <a:txBody>
                    <a:bodyPr/>
                    <a:lstStyle/>
                    <a:p>
                      <a:pPr algn="l">
                        <a:lnSpc>
                          <a:spcPct val="150000"/>
                        </a:lnSpc>
                        <a:spcAft>
                          <a:spcPts val="0"/>
                        </a:spcAft>
                      </a:pPr>
                      <a:r>
                        <a:rPr lang="en-US" sz="2800" kern="100">
                          <a:effectLst/>
                        </a:rPr>
                        <a:t>Anna</a:t>
                      </a:r>
                      <a:endParaRPr lang="zh-CN" sz="2800" kern="10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extLst>
                  <a:ext uri="{0D108BD9-81ED-4DB2-BD59-A6C34878D82A}">
                    <a16:rowId xmlns:a16="http://schemas.microsoft.com/office/drawing/2014/main" val="10001"/>
                  </a:ext>
                </a:extLst>
              </a:tr>
              <a:tr h="1438485">
                <a:tc>
                  <a:txBody>
                    <a:bodyPr/>
                    <a:lstStyle/>
                    <a:p>
                      <a:pPr algn="l">
                        <a:lnSpc>
                          <a:spcPct val="150000"/>
                        </a:lnSpc>
                        <a:spcAft>
                          <a:spcPts val="0"/>
                        </a:spcAft>
                      </a:pPr>
                      <a:r>
                        <a:rPr lang="en-US" sz="2800" kern="100">
                          <a:effectLst/>
                        </a:rPr>
                        <a:t>Paul</a:t>
                      </a:r>
                      <a:endParaRPr lang="zh-CN" sz="2800" kern="10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extLst>
                  <a:ext uri="{0D108BD9-81ED-4DB2-BD59-A6C34878D82A}">
                    <a16:rowId xmlns:a16="http://schemas.microsoft.com/office/drawing/2014/main" val="10002"/>
                  </a:ext>
                </a:extLst>
              </a:tr>
              <a:tr h="940000">
                <a:tc>
                  <a:txBody>
                    <a:bodyPr/>
                    <a:lstStyle/>
                    <a:p>
                      <a:pPr algn="l">
                        <a:lnSpc>
                          <a:spcPct val="150000"/>
                        </a:lnSpc>
                        <a:spcAft>
                          <a:spcPts val="0"/>
                        </a:spcAft>
                      </a:pPr>
                      <a:r>
                        <a:rPr lang="en-US" sz="2800" kern="100" dirty="0">
                          <a:effectLst/>
                        </a:rPr>
                        <a:t>Joe</a:t>
                      </a: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tc>
                  <a:txBody>
                    <a:bodyPr/>
                    <a:lstStyle/>
                    <a:p>
                      <a:pPr algn="l">
                        <a:lnSpc>
                          <a:spcPct val="150000"/>
                        </a:lnSpc>
                        <a:spcAft>
                          <a:spcPts val="0"/>
                        </a:spcAft>
                      </a:pPr>
                      <a:endParaRPr lang="zh-CN" sz="2800" kern="100" dirty="0">
                        <a:effectLst/>
                        <a:latin typeface="等线"/>
                        <a:ea typeface="等线"/>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4" name="矩形 3"/>
          <p:cNvSpPr/>
          <p:nvPr/>
        </p:nvSpPr>
        <p:spPr>
          <a:xfrm>
            <a:off x="1889982" y="2975387"/>
            <a:ext cx="2959015" cy="523220"/>
          </a:xfrm>
          <a:prstGeom prst="rect">
            <a:avLst/>
          </a:prstGeom>
        </p:spPr>
        <p:txBody>
          <a:bodyPr wrap="none">
            <a:spAutoFit/>
          </a:bodyPr>
          <a:lstStyle/>
          <a:p>
            <a:r>
              <a:rPr lang="en-US" altLang="zh-CN" sz="2800" dirty="0">
                <a:solidFill>
                  <a:srgbClr val="FF0000"/>
                </a:solidFill>
              </a:rPr>
              <a:t>Two or three hours</a:t>
            </a:r>
          </a:p>
        </p:txBody>
      </p:sp>
      <p:sp>
        <p:nvSpPr>
          <p:cNvPr id="6" name="矩形 5"/>
          <p:cNvSpPr/>
          <p:nvPr/>
        </p:nvSpPr>
        <p:spPr>
          <a:xfrm>
            <a:off x="5065058" y="2329056"/>
            <a:ext cx="3915241" cy="1384995"/>
          </a:xfrm>
          <a:prstGeom prst="rect">
            <a:avLst/>
          </a:prstGeom>
        </p:spPr>
        <p:txBody>
          <a:bodyPr wrap="square">
            <a:spAutoFit/>
          </a:bodyPr>
          <a:lstStyle/>
          <a:p>
            <a:r>
              <a:rPr lang="en-US" altLang="zh-CN" sz="2800" dirty="0">
                <a:solidFill>
                  <a:srgbClr val="FF0000"/>
                </a:solidFill>
              </a:rPr>
              <a:t>Stream videos and music;</a:t>
            </a:r>
          </a:p>
          <a:p>
            <a:r>
              <a:rPr lang="en-US" altLang="zh-CN" sz="2800" dirty="0">
                <a:solidFill>
                  <a:srgbClr val="FF0000"/>
                </a:solidFill>
              </a:rPr>
              <a:t>Look up information;</a:t>
            </a:r>
          </a:p>
          <a:p>
            <a:r>
              <a:rPr lang="en-US" altLang="zh-CN" sz="2800" dirty="0">
                <a:solidFill>
                  <a:srgbClr val="FF0000"/>
                </a:solidFill>
              </a:rPr>
              <a:t>Chat with friends</a:t>
            </a:r>
            <a:endParaRPr lang="zh-CN" altLang="en-US" sz="2800" dirty="0">
              <a:solidFill>
                <a:srgbClr val="FF0000"/>
              </a:solidFill>
            </a:endParaRPr>
          </a:p>
        </p:txBody>
      </p:sp>
      <p:sp>
        <p:nvSpPr>
          <p:cNvPr id="7" name="矩形 6"/>
          <p:cNvSpPr/>
          <p:nvPr/>
        </p:nvSpPr>
        <p:spPr>
          <a:xfrm>
            <a:off x="9437759" y="2975387"/>
            <a:ext cx="2462469" cy="523220"/>
          </a:xfrm>
          <a:prstGeom prst="rect">
            <a:avLst/>
          </a:prstGeom>
        </p:spPr>
        <p:txBody>
          <a:bodyPr wrap="none">
            <a:spAutoFit/>
          </a:bodyPr>
          <a:lstStyle/>
          <a:p>
            <a:r>
              <a:rPr lang="en-US" altLang="zh-CN" sz="2800" dirty="0">
                <a:solidFill>
                  <a:srgbClr val="FF0000"/>
                </a:solidFill>
              </a:rPr>
              <a:t>Cheap and easy</a:t>
            </a:r>
            <a:endParaRPr lang="zh-CN" altLang="en-US" sz="2800" dirty="0">
              <a:solidFill>
                <a:srgbClr val="FF0000"/>
              </a:solidFill>
            </a:endParaRPr>
          </a:p>
        </p:txBody>
      </p:sp>
      <p:sp>
        <p:nvSpPr>
          <p:cNvPr id="8" name="矩形 7"/>
          <p:cNvSpPr/>
          <p:nvPr/>
        </p:nvSpPr>
        <p:spPr>
          <a:xfrm>
            <a:off x="1889982" y="4537809"/>
            <a:ext cx="2947795" cy="523220"/>
          </a:xfrm>
          <a:prstGeom prst="rect">
            <a:avLst/>
          </a:prstGeom>
        </p:spPr>
        <p:txBody>
          <a:bodyPr wrap="none">
            <a:spAutoFit/>
          </a:bodyPr>
          <a:lstStyle/>
          <a:p>
            <a:r>
              <a:rPr lang="en-US" altLang="zh-CN" sz="2800" dirty="0">
                <a:solidFill>
                  <a:srgbClr val="FF0000"/>
                </a:solidFill>
              </a:rPr>
              <a:t>Two hours or more</a:t>
            </a:r>
          </a:p>
        </p:txBody>
      </p:sp>
      <p:sp>
        <p:nvSpPr>
          <p:cNvPr id="9" name="矩形 8"/>
          <p:cNvSpPr/>
          <p:nvPr/>
        </p:nvSpPr>
        <p:spPr>
          <a:xfrm>
            <a:off x="5321093" y="4215561"/>
            <a:ext cx="3403169" cy="1384995"/>
          </a:xfrm>
          <a:prstGeom prst="rect">
            <a:avLst/>
          </a:prstGeom>
        </p:spPr>
        <p:txBody>
          <a:bodyPr wrap="square">
            <a:spAutoFit/>
          </a:bodyPr>
          <a:lstStyle/>
          <a:p>
            <a:r>
              <a:rPr lang="en-US" altLang="zh-CN" sz="2800" dirty="0">
                <a:solidFill>
                  <a:srgbClr val="FF0000"/>
                </a:solidFill>
              </a:rPr>
              <a:t>use a search engine to find information, videos and pictures.</a:t>
            </a:r>
          </a:p>
        </p:txBody>
      </p:sp>
      <p:sp>
        <p:nvSpPr>
          <p:cNvPr id="10" name="矩形 9"/>
          <p:cNvSpPr/>
          <p:nvPr/>
        </p:nvSpPr>
        <p:spPr>
          <a:xfrm>
            <a:off x="9188118" y="4535279"/>
            <a:ext cx="2808654" cy="954107"/>
          </a:xfrm>
          <a:prstGeom prst="rect">
            <a:avLst/>
          </a:prstGeom>
        </p:spPr>
        <p:txBody>
          <a:bodyPr wrap="none">
            <a:spAutoFit/>
          </a:bodyPr>
          <a:lstStyle/>
          <a:p>
            <a:r>
              <a:rPr lang="en-US" altLang="zh-CN" sz="2800" dirty="0">
                <a:solidFill>
                  <a:srgbClr val="FF0000"/>
                </a:solidFill>
              </a:rPr>
              <a:t>To do homework; </a:t>
            </a:r>
            <a:endParaRPr lang="en-US" altLang="zh-CN" sz="2800" dirty="0" smtClean="0">
              <a:solidFill>
                <a:srgbClr val="FF0000"/>
              </a:solidFill>
            </a:endParaRPr>
          </a:p>
          <a:p>
            <a:r>
              <a:rPr lang="en-US" altLang="zh-CN" sz="2800" dirty="0" smtClean="0">
                <a:solidFill>
                  <a:srgbClr val="FF0000"/>
                </a:solidFill>
              </a:rPr>
              <a:t>helpful</a:t>
            </a:r>
            <a:endParaRPr lang="en-US" altLang="zh-CN" sz="2800" dirty="0">
              <a:solidFill>
                <a:srgbClr val="FF0000"/>
              </a:solidFill>
            </a:endParaRPr>
          </a:p>
        </p:txBody>
      </p:sp>
      <p:sp>
        <p:nvSpPr>
          <p:cNvPr id="11" name="矩形 10"/>
          <p:cNvSpPr/>
          <p:nvPr/>
        </p:nvSpPr>
        <p:spPr>
          <a:xfrm>
            <a:off x="9130777" y="5637893"/>
            <a:ext cx="3061223" cy="954107"/>
          </a:xfrm>
          <a:prstGeom prst="rect">
            <a:avLst/>
          </a:prstGeom>
        </p:spPr>
        <p:txBody>
          <a:bodyPr wrap="none">
            <a:spAutoFit/>
          </a:bodyPr>
          <a:lstStyle/>
          <a:p>
            <a:r>
              <a:rPr lang="en-US" altLang="zh-CN" sz="2800" dirty="0">
                <a:solidFill>
                  <a:srgbClr val="FF0000"/>
                </a:solidFill>
              </a:rPr>
              <a:t>To write something </a:t>
            </a:r>
            <a:endParaRPr lang="en-US" altLang="zh-CN" sz="2800" dirty="0" smtClean="0">
              <a:solidFill>
                <a:srgbClr val="FF0000"/>
              </a:solidFill>
            </a:endParaRPr>
          </a:p>
          <a:p>
            <a:r>
              <a:rPr lang="en-US" altLang="zh-CN" sz="2800" dirty="0" smtClean="0">
                <a:solidFill>
                  <a:srgbClr val="FF0000"/>
                </a:solidFill>
              </a:rPr>
              <a:t>interesting</a:t>
            </a:r>
            <a:endParaRPr lang="en-US" altLang="zh-CN" sz="2800" dirty="0">
              <a:solidFill>
                <a:srgbClr val="FF0000"/>
              </a:solidFill>
            </a:endParaRPr>
          </a:p>
        </p:txBody>
      </p:sp>
      <p:sp>
        <p:nvSpPr>
          <p:cNvPr id="12" name="矩形 11"/>
          <p:cNvSpPr/>
          <p:nvPr/>
        </p:nvSpPr>
        <p:spPr>
          <a:xfrm>
            <a:off x="5810522" y="5846156"/>
            <a:ext cx="2510752" cy="523220"/>
          </a:xfrm>
          <a:prstGeom prst="rect">
            <a:avLst/>
          </a:prstGeom>
        </p:spPr>
        <p:txBody>
          <a:bodyPr wrap="none">
            <a:spAutoFit/>
          </a:bodyPr>
          <a:lstStyle/>
          <a:p>
            <a:r>
              <a:rPr lang="en-US" altLang="zh-CN" sz="2800" dirty="0">
                <a:solidFill>
                  <a:srgbClr val="FF0000"/>
                </a:solidFill>
              </a:rPr>
              <a:t>write blog posts</a:t>
            </a:r>
          </a:p>
        </p:txBody>
      </p:sp>
      <p:sp>
        <p:nvSpPr>
          <p:cNvPr id="15" name="矩形 14"/>
          <p:cNvSpPr/>
          <p:nvPr/>
        </p:nvSpPr>
        <p:spPr>
          <a:xfrm>
            <a:off x="2357930" y="5853337"/>
            <a:ext cx="2491067" cy="523220"/>
          </a:xfrm>
          <a:prstGeom prst="rect">
            <a:avLst/>
          </a:prstGeom>
        </p:spPr>
        <p:txBody>
          <a:bodyPr wrap="none">
            <a:spAutoFit/>
          </a:bodyPr>
          <a:lstStyle/>
          <a:p>
            <a:r>
              <a:rPr lang="en-US" altLang="zh-CN" sz="2800" dirty="0">
                <a:solidFill>
                  <a:srgbClr val="FF0000"/>
                </a:solidFill>
              </a:rPr>
              <a:t>At least an hour</a:t>
            </a:r>
          </a:p>
        </p:txBody>
      </p:sp>
      <p:pic>
        <p:nvPicPr>
          <p:cNvPr id="3" name="19 3 Listen again and fill in the blanks to complete the sentenc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9830012" y="3498607"/>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矩形 13"/>
          <p:cNvSpPr/>
          <p:nvPr/>
        </p:nvSpPr>
        <p:spPr>
          <a:xfrm>
            <a:off x="1183808" y="-40138"/>
            <a:ext cx="6602447" cy="769441"/>
          </a:xfrm>
          <a:prstGeom prst="rect">
            <a:avLst/>
          </a:prstGeom>
          <a:solidFill>
            <a:schemeClr val="bg1"/>
          </a:solidFill>
        </p:spPr>
        <p:txBody>
          <a:bodyPr wrap="square">
            <a:spAutoFit/>
          </a:bodyPr>
          <a:lstStyle/>
          <a:p>
            <a:r>
              <a:rPr lang="en-US" altLang="zh-CN" sz="4400" dirty="0" smtClean="0">
                <a:solidFill>
                  <a:srgbClr val="FF0000"/>
                </a:solidFill>
              </a:rPr>
              <a:t>Ask about online habits</a:t>
            </a:r>
            <a:endParaRPr lang="zh-CN" altLang="en-US" sz="4400" dirty="0"/>
          </a:p>
        </p:txBody>
      </p:sp>
    </p:spTree>
    <p:extLst>
      <p:ext uri="{BB962C8B-B14F-4D97-AF65-F5344CB8AC3E}">
        <p14:creationId xmlns:p14="http://schemas.microsoft.com/office/powerpoint/2010/main" val="452875963"/>
      </p:ext>
    </p:extLst>
  </p:cSld>
  <p:clrMapOvr>
    <a:masterClrMapping/>
  </p:clrMapOvr>
  <p:transition spd="med">
    <p:random/>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02107" fill="hold"/>
                                        <p:tgtEl>
                                          <p:spTgt spid="3"/>
                                        </p:tgtEl>
                                      </p:cBhvr>
                                    </p:cmd>
                                  </p:childTnLst>
                                </p:cTn>
                              </p:par>
                            </p:childTnLst>
                          </p:cTn>
                        </p:par>
                      </p:childTnLst>
                    </p:cTn>
                  </p:par>
                </p:childTnLst>
              </p:cTn>
              <p:nextCondLst>
                <p:cond evt="onClick" delay="0">
                  <p:tgtEl>
                    <p:spTgt spid="3"/>
                  </p:tgtEl>
                </p:cond>
              </p:nextCondLst>
            </p:seq>
            <p:audio>
              <p:cMediaNode vol="80000">
                <p:cTn id="58" fill="hold" display="0">
                  <p:stCondLst>
                    <p:cond delay="indefinite"/>
                  </p:stCondLst>
                  <p:endCondLst>
                    <p:cond evt="onStopAudio" delay="0">
                      <p:tgtEl>
                        <p:sldTgt/>
                      </p:tgtEl>
                    </p:cond>
                  </p:endCondLst>
                </p:cTn>
                <p:tgtEl>
                  <p:spTgt spid="3"/>
                </p:tgtEl>
              </p:cMediaNode>
            </p:audio>
          </p:childTnLst>
        </p:cTn>
      </p:par>
    </p:tnLst>
    <p:bldLst>
      <p:bldP spid="4" grpId="0"/>
      <p:bldP spid="6" grpId="0"/>
      <p:bldP spid="7" grpId="0"/>
      <p:bldP spid="8" grpId="0"/>
      <p:bldP spid="9" grpId="0"/>
      <p:bldP spid="10" grpId="0"/>
      <p:bldP spid="11" grpId="0"/>
      <p:bldP spid="12" grpId="0"/>
      <p:bldP spid="1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174907" y="678375"/>
            <a:ext cx="11855729" cy="5413143"/>
          </a:xfrm>
        </p:spPr>
        <p:style>
          <a:lnRef idx="2">
            <a:schemeClr val="accent5"/>
          </a:lnRef>
          <a:fillRef idx="1">
            <a:schemeClr val="lt1"/>
          </a:fillRef>
          <a:effectRef idx="0">
            <a:schemeClr val="accent5"/>
          </a:effectRef>
          <a:fontRef idx="minor">
            <a:schemeClr val="dk1"/>
          </a:fontRef>
        </p:style>
        <p:txBody>
          <a:bodyPr>
            <a:noAutofit/>
          </a:bodyPr>
          <a:lstStyle/>
          <a:p>
            <a:pPr lvl="0"/>
            <a:r>
              <a:rPr lang="en-US" altLang="zh-CN" sz="3600" dirty="0" smtClean="0">
                <a:solidFill>
                  <a:srgbClr val="7030A0"/>
                </a:solidFill>
              </a:rPr>
              <a:t>Play the tape again, and fill </a:t>
            </a:r>
            <a:r>
              <a:rPr lang="en-US" altLang="zh-CN" sz="3600" dirty="0">
                <a:solidFill>
                  <a:srgbClr val="7030A0"/>
                </a:solidFill>
              </a:rPr>
              <a:t>in the blanks to complete the sentences.</a:t>
            </a:r>
            <a:endParaRPr lang="zh-CN" altLang="zh-CN" sz="3600" dirty="0">
              <a:solidFill>
                <a:srgbClr val="7030A0"/>
              </a:solidFill>
            </a:endParaRPr>
          </a:p>
          <a:p>
            <a:r>
              <a:rPr lang="en-US" altLang="zh-CN" sz="3600" dirty="0"/>
              <a:t>1. A blog </a:t>
            </a:r>
            <a:r>
              <a:rPr lang="en-US" altLang="zh-CN" sz="3600" dirty="0" smtClean="0"/>
              <a:t>________an </a:t>
            </a:r>
            <a:r>
              <a:rPr lang="en-US" altLang="zh-CN" sz="3600" dirty="0"/>
              <a:t>online diary where you write about something you're interested ___________, I like basketball, so I write a lot on my blog about my favorite team.</a:t>
            </a:r>
            <a:endParaRPr lang="zh-CN" altLang="zh-CN" sz="3600" dirty="0"/>
          </a:p>
          <a:p>
            <a:r>
              <a:rPr lang="en-US" altLang="zh-CN" sz="3600" dirty="0"/>
              <a:t>2. I stream videos and music_________, I watch videos and listen to music online.</a:t>
            </a:r>
            <a:endParaRPr lang="zh-CN" altLang="zh-CN" sz="3600" dirty="0"/>
          </a:p>
          <a:p>
            <a:r>
              <a:rPr lang="en-US" altLang="zh-CN" sz="3600" dirty="0"/>
              <a:t>3. A search </a:t>
            </a:r>
            <a:r>
              <a:rPr lang="en-US" altLang="zh-CN" sz="3600" dirty="0" smtClean="0"/>
              <a:t>engine _______________</a:t>
            </a:r>
            <a:r>
              <a:rPr lang="en-US" altLang="zh-CN" sz="3600" dirty="0"/>
              <a:t>that helps you find what you're looking for</a:t>
            </a:r>
            <a:r>
              <a:rPr lang="en-US" altLang="zh-CN" sz="3600" dirty="0" smtClean="0"/>
              <a:t>.</a:t>
            </a:r>
            <a:endParaRPr lang="en-US" sz="3600" dirty="0" smtClean="0">
              <a:solidFill>
                <a:srgbClr val="7030A0"/>
              </a:solidFill>
            </a:endParaRPr>
          </a:p>
        </p:txBody>
      </p:sp>
      <p:sp>
        <p:nvSpPr>
          <p:cNvPr id="5" name="矩形 4"/>
          <p:cNvSpPr/>
          <p:nvPr/>
        </p:nvSpPr>
        <p:spPr>
          <a:xfrm>
            <a:off x="2810994" y="1845023"/>
            <a:ext cx="1064394" cy="523220"/>
          </a:xfrm>
          <a:prstGeom prst="rect">
            <a:avLst/>
          </a:prstGeom>
        </p:spPr>
        <p:txBody>
          <a:bodyPr wrap="none">
            <a:spAutoFit/>
          </a:bodyPr>
          <a:lstStyle/>
          <a:p>
            <a:r>
              <a:rPr lang="en-US" altLang="zh-CN" sz="2800" dirty="0">
                <a:solidFill>
                  <a:srgbClr val="FF0000"/>
                </a:solidFill>
              </a:rPr>
              <a:t>is like </a:t>
            </a:r>
            <a:endParaRPr lang="zh-CN" altLang="en-US" sz="2800" dirty="0">
              <a:solidFill>
                <a:srgbClr val="FF0000"/>
              </a:solidFill>
            </a:endParaRPr>
          </a:p>
        </p:txBody>
      </p:sp>
      <p:sp>
        <p:nvSpPr>
          <p:cNvPr id="6" name="矩形 5"/>
          <p:cNvSpPr/>
          <p:nvPr/>
        </p:nvSpPr>
        <p:spPr>
          <a:xfrm>
            <a:off x="6482970" y="2380609"/>
            <a:ext cx="2051331" cy="523220"/>
          </a:xfrm>
          <a:prstGeom prst="rect">
            <a:avLst/>
          </a:prstGeom>
        </p:spPr>
        <p:txBody>
          <a:bodyPr wrap="none">
            <a:spAutoFit/>
          </a:bodyPr>
          <a:lstStyle/>
          <a:p>
            <a:r>
              <a:rPr lang="en-US" altLang="zh-CN" sz="2800" dirty="0">
                <a:solidFill>
                  <a:srgbClr val="FF0000"/>
                </a:solidFill>
              </a:rPr>
              <a:t>For example </a:t>
            </a:r>
            <a:endParaRPr lang="zh-CN" altLang="en-US" sz="2800" dirty="0">
              <a:solidFill>
                <a:srgbClr val="FF0000"/>
              </a:solidFill>
            </a:endParaRPr>
          </a:p>
        </p:txBody>
      </p:sp>
      <p:sp>
        <p:nvSpPr>
          <p:cNvPr id="7" name="矩形 6"/>
          <p:cNvSpPr/>
          <p:nvPr/>
        </p:nvSpPr>
        <p:spPr>
          <a:xfrm>
            <a:off x="6482970" y="3535277"/>
            <a:ext cx="1223284" cy="523220"/>
          </a:xfrm>
          <a:prstGeom prst="rect">
            <a:avLst/>
          </a:prstGeom>
        </p:spPr>
        <p:txBody>
          <a:bodyPr wrap="none">
            <a:spAutoFit/>
          </a:bodyPr>
          <a:lstStyle/>
          <a:p>
            <a:r>
              <a:rPr lang="en-US" altLang="zh-CN" sz="2800" dirty="0">
                <a:solidFill>
                  <a:srgbClr val="FF0000"/>
                </a:solidFill>
              </a:rPr>
              <a:t>That is </a:t>
            </a:r>
            <a:endParaRPr lang="zh-CN" altLang="en-US" sz="2800" dirty="0">
              <a:solidFill>
                <a:srgbClr val="FF0000"/>
              </a:solidFill>
            </a:endParaRPr>
          </a:p>
        </p:txBody>
      </p:sp>
      <p:sp>
        <p:nvSpPr>
          <p:cNvPr id="8" name="矩形 7"/>
          <p:cNvSpPr/>
          <p:nvPr/>
        </p:nvSpPr>
        <p:spPr>
          <a:xfrm>
            <a:off x="5181006" y="4588223"/>
            <a:ext cx="1319272" cy="523220"/>
          </a:xfrm>
          <a:prstGeom prst="rect">
            <a:avLst/>
          </a:prstGeom>
        </p:spPr>
        <p:txBody>
          <a:bodyPr wrap="none">
            <a:spAutoFit/>
          </a:bodyPr>
          <a:lstStyle/>
          <a:p>
            <a:r>
              <a:rPr lang="en-US" altLang="zh-CN" sz="2800" dirty="0">
                <a:solidFill>
                  <a:srgbClr val="FF0000"/>
                </a:solidFill>
              </a:rPr>
              <a:t>is a tool</a:t>
            </a:r>
          </a:p>
        </p:txBody>
      </p:sp>
      <p:pic>
        <p:nvPicPr>
          <p:cNvPr id="9" name="19 3 Listen again and fill in the blanks to complete the sentenc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8390866" y="5529113"/>
            <a:ext cx="609600" cy="60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860110"/>
      </p:ext>
    </p:extLst>
  </p:cSld>
  <p:clrMapOvr>
    <a:masterClrMapping/>
  </p:clrMapOvr>
  <p:transition spd="med">
    <p:random/>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2107" fill="hold"/>
                                        <p:tgtEl>
                                          <p:spTgt spid="9"/>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9"/>
                </p:tgtEl>
              </p:cMediaNode>
            </p:audio>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327885" y="701850"/>
            <a:ext cx="12519885" cy="1143000"/>
          </a:xfrm>
        </p:spPr>
        <p:txBody>
          <a:bodyPr>
            <a:normAutofit fontScale="90000"/>
          </a:bodyPr>
          <a:lstStyle/>
          <a:p>
            <a:r>
              <a:rPr lang="zh-CN" altLang="en-US" sz="3600" dirty="0" smtClean="0"/>
              <a:t/>
            </a:r>
            <a:br>
              <a:rPr lang="zh-CN" altLang="en-US" sz="36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562099" y="1852150"/>
            <a:ext cx="11135096" cy="4180515"/>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altLang="zh-CN" sz="4800" dirty="0" smtClean="0">
                <a:solidFill>
                  <a:srgbClr val="FF0000"/>
                </a:solidFill>
              </a:rPr>
              <a:t>Listen </a:t>
            </a:r>
            <a:r>
              <a:rPr lang="en-US" altLang="zh-CN" sz="4800" dirty="0">
                <a:solidFill>
                  <a:srgbClr val="FF0000"/>
                </a:solidFill>
              </a:rPr>
              <a:t>for definitions</a:t>
            </a:r>
          </a:p>
          <a:p>
            <a:r>
              <a:rPr lang="en-US" altLang="zh-CN" sz="4800" dirty="0">
                <a:solidFill>
                  <a:srgbClr val="FF0000"/>
                </a:solidFill>
              </a:rPr>
              <a:t>When you hear a word you don't know, pay attention to the next sentence or two to see if there is a definition.</a:t>
            </a:r>
          </a:p>
          <a:p>
            <a:r>
              <a:rPr lang="en-US" altLang="zh-CN" sz="4800" dirty="0">
                <a:solidFill>
                  <a:srgbClr val="FF0000"/>
                </a:solidFill>
              </a:rPr>
              <a:t>Definitions often begin with words like “ it's like; that is”, or “for example.”</a:t>
            </a:r>
          </a:p>
        </p:txBody>
      </p:sp>
      <p:pic>
        <p:nvPicPr>
          <p:cNvPr id="16" name="图片 15" descr="li90906113522.png"/>
          <p:cNvPicPr>
            <a:picLocks noChangeAspect="1"/>
          </p:cNvPicPr>
          <p:nvPr/>
        </p:nvPicPr>
        <p:blipFill>
          <a:blip r:embed="rId3"/>
          <a:stretch>
            <a:fillRect/>
          </a:stretch>
        </p:blipFill>
        <p:spPr>
          <a:xfrm>
            <a:off x="9909537" y="5272644"/>
            <a:ext cx="2282463" cy="1585356"/>
          </a:xfrm>
          <a:prstGeom prst="ellipse">
            <a:avLst/>
          </a:prstGeom>
          <a:ln>
            <a:noFill/>
          </a:ln>
          <a:effectLst>
            <a:softEdge rad="112500"/>
          </a:effectLst>
        </p:spPr>
      </p:pic>
      <p:sp>
        <p:nvSpPr>
          <p:cNvPr id="4" name="矩形 3"/>
          <p:cNvSpPr/>
          <p:nvPr/>
        </p:nvSpPr>
        <p:spPr>
          <a:xfrm>
            <a:off x="3644959" y="750607"/>
            <a:ext cx="4209357"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 Tip</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986011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313899" y="696036"/>
            <a:ext cx="11383296" cy="5691116"/>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US" altLang="zh-CN" sz="3600" dirty="0"/>
              <a:t>How are the words in italics defined? Write them in the correct brackets.</a:t>
            </a:r>
            <a:endParaRPr lang="zh-CN" altLang="zh-CN" sz="3600" dirty="0"/>
          </a:p>
          <a:p>
            <a:r>
              <a:rPr lang="en-US" altLang="zh-CN" sz="3600" dirty="0"/>
              <a:t>1. A </a:t>
            </a:r>
            <a:r>
              <a:rPr lang="en-US" altLang="zh-CN" sz="3600" i="1" dirty="0">
                <a:solidFill>
                  <a:srgbClr val="FF0000"/>
                </a:solidFill>
              </a:rPr>
              <a:t>blog</a:t>
            </a:r>
            <a:r>
              <a:rPr lang="en-US" altLang="zh-CN" sz="3600" dirty="0"/>
              <a:t> is like an online diary where you write about something you're interested. For example, I like basketball, so I write a lot on my blog about my favorite team.</a:t>
            </a:r>
            <a:endParaRPr lang="zh-CN" altLang="zh-CN" sz="3600" dirty="0"/>
          </a:p>
          <a:p>
            <a:r>
              <a:rPr lang="en-US" altLang="zh-CN" sz="3600" dirty="0"/>
              <a:t>2. I </a:t>
            </a:r>
            <a:r>
              <a:rPr lang="en-US" altLang="zh-CN" sz="3600" i="1" dirty="0">
                <a:solidFill>
                  <a:srgbClr val="FF0000"/>
                </a:solidFill>
              </a:rPr>
              <a:t>stream</a:t>
            </a:r>
            <a:r>
              <a:rPr lang="en-US" altLang="zh-CN" sz="3600" i="1" dirty="0"/>
              <a:t> </a:t>
            </a:r>
            <a:r>
              <a:rPr lang="en-US" altLang="zh-CN" sz="3600" dirty="0"/>
              <a:t>videos and music. That is, I watch videos and listen to music online.</a:t>
            </a:r>
            <a:endParaRPr lang="zh-CN" altLang="zh-CN" sz="3600" dirty="0"/>
          </a:p>
          <a:p>
            <a:r>
              <a:rPr lang="en-US" altLang="zh-CN" sz="3600" dirty="0"/>
              <a:t>3. A </a:t>
            </a:r>
            <a:r>
              <a:rPr lang="en-US" altLang="zh-CN" sz="3600" i="1" dirty="0">
                <a:solidFill>
                  <a:srgbClr val="FF0000"/>
                </a:solidFill>
              </a:rPr>
              <a:t>search engine</a:t>
            </a:r>
            <a:r>
              <a:rPr lang="en-US" altLang="zh-CN" sz="3600" dirty="0">
                <a:solidFill>
                  <a:srgbClr val="FF0000"/>
                </a:solidFill>
              </a:rPr>
              <a:t> </a:t>
            </a:r>
            <a:r>
              <a:rPr lang="en-US" altLang="zh-CN" sz="3600" dirty="0"/>
              <a:t>is a tool that helps you find what you're looking for.</a:t>
            </a:r>
            <a:endParaRPr lang="zh-CN" altLang="zh-CN" sz="3600" dirty="0"/>
          </a:p>
          <a:p>
            <a:r>
              <a:rPr lang="en-US" altLang="zh-CN" sz="3600" dirty="0"/>
              <a:t>A  Use simpler words. (    </a:t>
            </a:r>
            <a:r>
              <a:rPr lang="en-US" altLang="zh-CN" sz="3600" dirty="0" smtClean="0"/>
              <a:t>                  </a:t>
            </a:r>
            <a:r>
              <a:rPr lang="en-US" altLang="zh-CN" sz="3600" dirty="0"/>
              <a:t>)</a:t>
            </a:r>
            <a:endParaRPr lang="zh-CN" altLang="zh-CN" sz="3600" dirty="0"/>
          </a:p>
          <a:p>
            <a:r>
              <a:rPr lang="en-US" altLang="zh-CN" sz="3600" dirty="0"/>
              <a:t>B  Use an example. (   </a:t>
            </a:r>
            <a:r>
              <a:rPr lang="en-US" altLang="zh-CN" sz="3600" dirty="0" smtClean="0"/>
              <a:t>              </a:t>
            </a:r>
            <a:r>
              <a:rPr lang="en-US" altLang="zh-CN" sz="3600" dirty="0"/>
              <a:t>)</a:t>
            </a:r>
            <a:endParaRPr lang="zh-CN" altLang="zh-CN" sz="3600" dirty="0"/>
          </a:p>
          <a:p>
            <a:r>
              <a:rPr lang="en-US" altLang="zh-CN" sz="3600" dirty="0"/>
              <a:t>C  Compare to something. </a:t>
            </a:r>
            <a:r>
              <a:rPr lang="en-US" altLang="zh-CN" sz="3600" dirty="0" smtClean="0"/>
              <a:t>(                           </a:t>
            </a:r>
            <a:r>
              <a:rPr lang="en-US" altLang="zh-CN" sz="3600" dirty="0"/>
              <a:t>)</a:t>
            </a:r>
            <a:endParaRPr lang="zh-CN" altLang="zh-CN" sz="3600" dirty="0"/>
          </a:p>
          <a:p>
            <a:endParaRPr lang="en-US" altLang="zh-CN" sz="4800" dirty="0" smtClean="0">
              <a:solidFill>
                <a:srgbClr val="FF0000"/>
              </a:solidFill>
            </a:endParaRPr>
          </a:p>
        </p:txBody>
      </p:sp>
      <p:pic>
        <p:nvPicPr>
          <p:cNvPr id="16" name="图片 15" descr="li90906113522.png"/>
          <p:cNvPicPr>
            <a:picLocks noChangeAspect="1"/>
          </p:cNvPicPr>
          <p:nvPr/>
        </p:nvPicPr>
        <p:blipFill>
          <a:blip r:embed="rId3"/>
          <a:stretch>
            <a:fillRect/>
          </a:stretch>
        </p:blipFill>
        <p:spPr>
          <a:xfrm>
            <a:off x="8832625" y="4479966"/>
            <a:ext cx="2282463" cy="1585356"/>
          </a:xfrm>
          <a:prstGeom prst="ellipse">
            <a:avLst/>
          </a:prstGeom>
          <a:ln>
            <a:noFill/>
          </a:ln>
          <a:effectLst>
            <a:softEdge rad="112500"/>
          </a:effectLst>
        </p:spPr>
      </p:pic>
      <p:sp>
        <p:nvSpPr>
          <p:cNvPr id="5" name="矩形 4"/>
          <p:cNvSpPr/>
          <p:nvPr/>
        </p:nvSpPr>
        <p:spPr>
          <a:xfrm>
            <a:off x="5236999" y="4879782"/>
            <a:ext cx="1226682" cy="523220"/>
          </a:xfrm>
          <a:prstGeom prst="rect">
            <a:avLst/>
          </a:prstGeom>
        </p:spPr>
        <p:txBody>
          <a:bodyPr wrap="none">
            <a:spAutoFit/>
          </a:bodyPr>
          <a:lstStyle/>
          <a:p>
            <a:r>
              <a:rPr lang="en-US" altLang="zh-CN" sz="2800" dirty="0">
                <a:solidFill>
                  <a:srgbClr val="FF0000"/>
                </a:solidFill>
              </a:rPr>
              <a:t>Stream</a:t>
            </a:r>
            <a:endParaRPr lang="zh-CN" altLang="en-US" sz="2800" dirty="0">
              <a:solidFill>
                <a:srgbClr val="FF0000"/>
              </a:solidFill>
            </a:endParaRPr>
          </a:p>
        </p:txBody>
      </p:sp>
      <p:sp>
        <p:nvSpPr>
          <p:cNvPr id="7" name="矩形 6"/>
          <p:cNvSpPr/>
          <p:nvPr/>
        </p:nvSpPr>
        <p:spPr>
          <a:xfrm>
            <a:off x="4680305" y="5403002"/>
            <a:ext cx="813043" cy="523220"/>
          </a:xfrm>
          <a:prstGeom prst="rect">
            <a:avLst/>
          </a:prstGeom>
        </p:spPr>
        <p:txBody>
          <a:bodyPr wrap="none">
            <a:spAutoFit/>
          </a:bodyPr>
          <a:lstStyle/>
          <a:p>
            <a:r>
              <a:rPr lang="en-US" altLang="zh-CN" sz="2800" dirty="0">
                <a:solidFill>
                  <a:srgbClr val="FF0000"/>
                </a:solidFill>
              </a:rPr>
              <a:t>blog</a:t>
            </a:r>
            <a:endParaRPr lang="zh-CN" altLang="en-US" sz="2800" dirty="0">
              <a:solidFill>
                <a:srgbClr val="FF0000"/>
              </a:solidFill>
            </a:endParaRPr>
          </a:p>
        </p:txBody>
      </p:sp>
      <p:sp>
        <p:nvSpPr>
          <p:cNvPr id="8" name="矩形 7"/>
          <p:cNvSpPr/>
          <p:nvPr/>
        </p:nvSpPr>
        <p:spPr>
          <a:xfrm>
            <a:off x="5741158" y="5773177"/>
            <a:ext cx="2202398" cy="523220"/>
          </a:xfrm>
          <a:prstGeom prst="rect">
            <a:avLst/>
          </a:prstGeom>
        </p:spPr>
        <p:txBody>
          <a:bodyPr wrap="none">
            <a:spAutoFit/>
          </a:bodyPr>
          <a:lstStyle/>
          <a:p>
            <a:r>
              <a:rPr lang="en-US" altLang="zh-CN" sz="2800" dirty="0">
                <a:solidFill>
                  <a:srgbClr val="FF0000"/>
                </a:solidFill>
              </a:rPr>
              <a:t>search engine</a:t>
            </a:r>
          </a:p>
        </p:txBody>
      </p:sp>
    </p:spTree>
    <p:extLst>
      <p:ext uri="{BB962C8B-B14F-4D97-AF65-F5344CB8AC3E}">
        <p14:creationId xmlns:p14="http://schemas.microsoft.com/office/powerpoint/2010/main" val="1912189209"/>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0" y="883938"/>
            <a:ext cx="12519885" cy="1143000"/>
          </a:xfrm>
        </p:spPr>
        <p:txBody>
          <a:bodyPr>
            <a:normAutofit fontScale="90000"/>
          </a:bodyPr>
          <a:lstStyle/>
          <a:p>
            <a:pPr algn="l"/>
            <a:r>
              <a:rPr lang="zh-CN" altLang="en-US" sz="3600" dirty="0" smtClean="0"/>
              <a:t/>
            </a:r>
            <a:br>
              <a:rPr lang="zh-CN" altLang="en-US" sz="3600" dirty="0" smtClean="0"/>
            </a:br>
            <a:r>
              <a:rPr lang="en-US" sz="4900" dirty="0" smtClean="0"/>
              <a:t>  </a:t>
            </a:r>
            <a:r>
              <a:rPr lang="en-US" altLang="zh-CN" sz="4400" dirty="0" smtClean="0"/>
              <a:t> </a:t>
            </a:r>
            <a:r>
              <a:rPr lang="en-US" sz="3600" b="1" dirty="0" smtClean="0"/>
              <a:t> </a:t>
            </a:r>
            <a:r>
              <a:rPr lang="zh-CN" altLang="en-US" sz="3600" dirty="0" smtClean="0"/>
              <a:t/>
            </a:r>
            <a:br>
              <a:rPr lang="zh-CN" altLang="en-US" sz="3600" dirty="0" smtClean="0"/>
            </a:br>
            <a:r>
              <a:rPr lang="zh-CN" altLang="en-US" sz="4000" dirty="0" smtClean="0"/>
              <a:t/>
            </a:r>
            <a:br>
              <a:rPr lang="zh-CN" altLang="en-US" sz="4000" dirty="0" smtClean="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393082" y="1224872"/>
            <a:ext cx="11657201" cy="5488861"/>
          </a:xfrm>
          <a:ln w="76200"/>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altLang="zh-CN" sz="4000" dirty="0"/>
              <a:t>Work in pairs or groups and role play a conversation.</a:t>
            </a:r>
            <a:endParaRPr lang="zh-CN" altLang="zh-CN" sz="4000" dirty="0"/>
          </a:p>
          <a:p>
            <a:r>
              <a:rPr lang="en-US" altLang="zh-CN" sz="4000" dirty="0">
                <a:solidFill>
                  <a:srgbClr val="FF0000"/>
                </a:solidFill>
              </a:rPr>
              <a:t>A: How much time do you spend online every day?</a:t>
            </a:r>
            <a:endParaRPr lang="zh-CN" altLang="zh-CN" sz="4000" dirty="0">
              <a:solidFill>
                <a:srgbClr val="FF0000"/>
              </a:solidFill>
            </a:endParaRPr>
          </a:p>
          <a:p>
            <a:r>
              <a:rPr lang="en-US" altLang="zh-CN" sz="4000" dirty="0">
                <a:solidFill>
                  <a:srgbClr val="FF0000"/>
                </a:solidFill>
              </a:rPr>
              <a:t>B: Oh, it's hard to say. Sometimes I'm too busy to go online. Sometimes I spend more than four hours online. How about you?</a:t>
            </a:r>
            <a:endParaRPr lang="zh-CN" altLang="zh-CN" sz="4000" dirty="0">
              <a:solidFill>
                <a:srgbClr val="FF0000"/>
              </a:solidFill>
            </a:endParaRPr>
          </a:p>
          <a:p>
            <a:r>
              <a:rPr lang="en-US" altLang="zh-CN" sz="4000" dirty="0">
                <a:solidFill>
                  <a:srgbClr val="FF0000"/>
                </a:solidFill>
              </a:rPr>
              <a:t>A: It depends. I'd say from half an hour to three hours.</a:t>
            </a:r>
            <a:endParaRPr lang="zh-CN" altLang="zh-CN" sz="4000" dirty="0">
              <a:solidFill>
                <a:srgbClr val="FF0000"/>
              </a:solidFill>
            </a:endParaRPr>
          </a:p>
          <a:p>
            <a:r>
              <a:rPr lang="en-US" altLang="zh-CN" sz="4000" dirty="0">
                <a:solidFill>
                  <a:srgbClr val="FF0000"/>
                </a:solidFill>
              </a:rPr>
              <a:t>B: What do you usually do online?</a:t>
            </a:r>
            <a:endParaRPr lang="zh-CN" altLang="zh-CN" sz="4000" dirty="0">
              <a:solidFill>
                <a:srgbClr val="FF0000"/>
              </a:solidFill>
            </a:endParaRPr>
          </a:p>
          <a:p>
            <a:r>
              <a:rPr lang="en-US" altLang="zh-CN" sz="4000" dirty="0">
                <a:solidFill>
                  <a:srgbClr val="FF0000"/>
                </a:solidFill>
              </a:rPr>
              <a:t>A: I listen to music, stream videos, or look up information. And you?</a:t>
            </a:r>
            <a:endParaRPr lang="zh-CN" altLang="zh-CN" sz="4000" dirty="0">
              <a:solidFill>
                <a:srgbClr val="FF0000"/>
              </a:solidFill>
            </a:endParaRPr>
          </a:p>
          <a:p>
            <a:r>
              <a:rPr lang="en-US" altLang="zh-CN" sz="4000" dirty="0">
                <a:solidFill>
                  <a:srgbClr val="FF0000"/>
                </a:solidFill>
              </a:rPr>
              <a:t>B: Lots of things. I especially like to chat with my friends and family. By the way, what's your favorite app?</a:t>
            </a:r>
            <a:endParaRPr lang="zh-CN" altLang="zh-CN" sz="4000" dirty="0">
              <a:solidFill>
                <a:srgbClr val="FF0000"/>
              </a:solidFill>
            </a:endParaRPr>
          </a:p>
          <a:p>
            <a:r>
              <a:rPr lang="en-US" altLang="zh-CN" sz="4000" dirty="0">
                <a:solidFill>
                  <a:srgbClr val="FF0000"/>
                </a:solidFill>
              </a:rPr>
              <a:t>A: Well, English fun dubbing.</a:t>
            </a:r>
            <a:endParaRPr lang="zh-CN" altLang="zh-CN" sz="4000" dirty="0">
              <a:solidFill>
                <a:srgbClr val="FF0000"/>
              </a:solidFill>
            </a:endParaRPr>
          </a:p>
          <a:p>
            <a:r>
              <a:rPr lang="en-US" altLang="zh-CN" sz="4000" dirty="0">
                <a:solidFill>
                  <a:srgbClr val="FF0000"/>
                </a:solidFill>
              </a:rPr>
              <a:t>B: why do you like it?</a:t>
            </a:r>
            <a:endParaRPr lang="zh-CN" altLang="zh-CN" sz="4000" dirty="0">
              <a:solidFill>
                <a:srgbClr val="FF0000"/>
              </a:solidFill>
            </a:endParaRPr>
          </a:p>
          <a:p>
            <a:r>
              <a:rPr lang="en-US" altLang="zh-CN" sz="4000" dirty="0">
                <a:solidFill>
                  <a:srgbClr val="FF0000"/>
                </a:solidFill>
              </a:rPr>
              <a:t>A: There are lots of streams and I can dub interesting English movie clips so I can learn English in a fun way.</a:t>
            </a:r>
            <a:endParaRPr lang="zh-CN" altLang="zh-CN" sz="4000" dirty="0">
              <a:solidFill>
                <a:srgbClr val="FF0000"/>
              </a:solidFill>
            </a:endParaRPr>
          </a:p>
          <a:p>
            <a:r>
              <a:rPr lang="en-US" altLang="zh-CN" sz="4000" dirty="0">
                <a:solidFill>
                  <a:srgbClr val="FF0000"/>
                </a:solidFill>
              </a:rPr>
              <a:t>B: sounds amazing. I certainly will try it.</a:t>
            </a:r>
            <a:endParaRPr lang="zh-CN" altLang="zh-CN" sz="4000" dirty="0">
              <a:solidFill>
                <a:srgbClr val="FF0000"/>
              </a:solidFill>
            </a:endParaRPr>
          </a:p>
          <a:p>
            <a:r>
              <a:rPr lang="en-US" altLang="zh-CN" sz="4000" dirty="0">
                <a:solidFill>
                  <a:srgbClr val="FF0000"/>
                </a:solidFill>
              </a:rPr>
              <a:t>A: ok, let me teach you how to download the app.</a:t>
            </a:r>
            <a:endParaRPr lang="zh-CN" altLang="zh-CN" sz="4000" dirty="0">
              <a:solidFill>
                <a:srgbClr val="FF0000"/>
              </a:solidFill>
            </a:endParaRPr>
          </a:p>
          <a:p>
            <a:r>
              <a:rPr lang="en-US" altLang="zh-CN" sz="4000" dirty="0">
                <a:solidFill>
                  <a:srgbClr val="FF0000"/>
                </a:solidFill>
              </a:rPr>
              <a:t>B: Thanks a lot.</a:t>
            </a:r>
            <a:endParaRPr lang="zh-CN" altLang="zh-CN" sz="4000" dirty="0">
              <a:solidFill>
                <a:srgbClr val="FF0000"/>
              </a:solidFill>
            </a:endParaRPr>
          </a:p>
          <a:p>
            <a:endParaRPr lang="en-US" altLang="zh-CN" sz="4000" dirty="0" smtClean="0"/>
          </a:p>
          <a:p>
            <a:endParaRPr lang="zh-CN" altLang="en-US" sz="4000" dirty="0" smtClean="0"/>
          </a:p>
        </p:txBody>
      </p:sp>
      <p:sp>
        <p:nvSpPr>
          <p:cNvPr id="5" name="矩形 4"/>
          <p:cNvSpPr/>
          <p:nvPr/>
        </p:nvSpPr>
        <p:spPr>
          <a:xfrm>
            <a:off x="3953241" y="321118"/>
            <a:ext cx="45368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Talking  Project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9079446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1137</Words>
  <Application>Microsoft Office PowerPoint</Application>
  <PresentationFormat>宽屏</PresentationFormat>
  <Paragraphs>132</Paragraphs>
  <Slides>17</Slides>
  <Notes>0</Notes>
  <HiddenSlides>0</HiddenSlides>
  <MMClips>5</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等线</vt:lpstr>
      <vt:lpstr>宋体</vt:lpstr>
      <vt:lpstr>Arial</vt:lpstr>
      <vt:lpstr>Calibri</vt:lpstr>
      <vt:lpstr>Times New Roman</vt:lpstr>
      <vt:lpstr>1_Office 主题</vt:lpstr>
      <vt:lpstr>PowerPoint 演示文稿</vt:lpstr>
      <vt:lpstr>Part 1: Listening and Speaking Leading-in </vt:lpstr>
      <vt:lpstr>PowerPoint 演示文稿</vt:lpstr>
      <vt:lpstr>Part 1: Listening and Speaking </vt:lpstr>
      <vt:lpstr>Part 1: Listening and Speaking </vt:lpstr>
      <vt:lpstr>PowerPoint 演示文稿</vt:lpstr>
      <vt:lpstr> </vt:lpstr>
      <vt:lpstr>PowerPoint 演示文稿</vt:lpstr>
      <vt:lpstr>        </vt:lpstr>
      <vt:lpstr>Part 2: Listening and Talking </vt:lpstr>
      <vt:lpstr>Part 2: Listening and Talking Listen again. Are the sentences T or F? </vt:lpstr>
      <vt:lpstr>Part 2: Listening and Talking </vt:lpstr>
      <vt:lpstr>Part 2: Listening and Talking </vt:lpstr>
      <vt:lpstr>        </vt:lpstr>
      <vt:lpstr>        </vt:lpstr>
      <vt:lpstr>Homework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153</cp:revision>
  <dcterms:created xsi:type="dcterms:W3CDTF">2019-01-12T04:39:00Z</dcterms:created>
  <dcterms:modified xsi:type="dcterms:W3CDTF">2019-12-13T02:16:20Z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