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7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3"/>
  </p:sldMasterIdLst>
  <p:notesMasterIdLst>
    <p:notesMasterId r:id="rId13"/>
  </p:notesMasterIdLst>
  <p:sldIdLst>
    <p:sldId id="256" r:id="rId4"/>
    <p:sldId id="602" r:id="rId5"/>
    <p:sldId id="995" r:id="rId6"/>
    <p:sldId id="997" r:id="rId7"/>
    <p:sldId id="998" r:id="rId8"/>
    <p:sldId id="1000" r:id="rId9"/>
    <p:sldId id="1001" r:id="rId10"/>
    <p:sldId id="1003" r:id="rId11"/>
    <p:sldId id="1004" r:id="rId12"/>
    <p:sldId id="1005" r:id="rId14"/>
    <p:sldId id="1006" r:id="rId15"/>
    <p:sldId id="743" r:id="rId16"/>
    <p:sldId id="827" r:id="rId17"/>
    <p:sldId id="772" r:id="rId18"/>
    <p:sldId id="666" r:id="rId19"/>
    <p:sldId id="774" r:id="rId20"/>
    <p:sldId id="698" r:id="rId21"/>
    <p:sldId id="776" r:id="rId22"/>
    <p:sldId id="925" r:id="rId23"/>
    <p:sldId id="777" r:id="rId24"/>
    <p:sldId id="693" r:id="rId25"/>
    <p:sldId id="976" r:id="rId26"/>
    <p:sldId id="636" r:id="rId27"/>
    <p:sldId id="977" r:id="rId28"/>
    <p:sldId id="373" r:id="rId29"/>
  </p:sldIdLst>
  <p:sldSz cx="12192000" cy="6858000"/>
  <p:notesSz cx="6858000" cy="9144000"/>
  <p:custDataLst>
    <p:tags r:id="rId36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7124"/>
    <a:srgbClr val="CC6600"/>
    <a:srgbClr val="EF7509"/>
    <a:srgbClr val="8CC5B1"/>
    <a:srgbClr val="202E4A"/>
    <a:srgbClr val="68BC9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 varScale="1">
        <p:scale>
          <a:sx n="66" d="100"/>
          <a:sy n="66" d="100"/>
        </p:scale>
        <p:origin x="-858" y="-114"/>
      </p:cViewPr>
      <p:guideLst>
        <p:guide orient="horz" pos="2160"/>
        <p:guide pos="369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333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74.xml"/><Relationship Id="rId35" Type="http://schemas.openxmlformats.org/officeDocument/2006/relationships/customXml" Target="../customXml/item1.xml"/><Relationship Id="rId34" Type="http://schemas.openxmlformats.org/officeDocument/2006/relationships/customXmlProps" Target="../customXml/itemProps7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97BCC-96B3-4B55-8BF9-B878BB000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31B77F-51B4-4C81-8898-4A74E32353DC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A548B-5090-4644-A546-D35E8D326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4A0A-8C23-458F-9228-7AD6F9914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0B2C4-E127-460A-B53C-6F17044B7B7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3570-8550-4EF9-9B4E-767453FDDA7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71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NULL" TargetMode="Externa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Relationship Id="rId3" Type="http://schemas.openxmlformats.org/officeDocument/2006/relationships/tags" Target="../tags/tag68.xml"/><Relationship Id="rId2" Type="http://schemas.openxmlformats.org/officeDocument/2006/relationships/image" Target="../media/image22.png"/><Relationship Id="rId1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tags" Target="../tags/tag69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8850" name="文本占位符 5"/>
          <p:cNvSpPr txBox="1"/>
          <p:nvPr/>
        </p:nvSpPr>
        <p:spPr>
          <a:xfrm>
            <a:off x="7475538" y="3122613"/>
            <a:ext cx="3146425" cy="423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640080" y="2526030"/>
            <a:ext cx="79946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Period 2 Build up your vocabulary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endParaRPr lang="en-US" altLang="zh-CN" sz="4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8852" name="图片 3112" descr="C:/Documents and Settings/Administrator/桌面/NULL"/>
          <p:cNvPicPr>
            <a:picLocks noChangeAspect="1"/>
          </p:cNvPicPr>
          <p:nvPr/>
        </p:nvPicPr>
        <p:blipFill>
          <a:blip r:embed="rId1" r:link="rId2">
            <a:lum bright="6000" contrast="11999"/>
          </a:blip>
          <a:stretch>
            <a:fillRect/>
          </a:stretch>
        </p:blipFill>
        <p:spPr>
          <a:xfrm>
            <a:off x="8848725" y="4268788"/>
            <a:ext cx="315436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>
            <p:custDataLst>
              <p:tags r:id="rId3"/>
            </p:custDataLst>
          </p:nvPr>
        </p:nvSpPr>
        <p:spPr>
          <a:xfrm>
            <a:off x="2650808" y="3942080"/>
            <a:ext cx="2106612" cy="4603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 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0024" y="4721962"/>
            <a:ext cx="2589121" cy="460375"/>
          </a:xfrm>
          <a:prstGeom prst="rect">
            <a:avLst/>
          </a:prstGeom>
          <a:solidFill>
            <a:srgbClr val="009459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人教版（</a:t>
            </a:r>
            <a:r>
              <a:rPr lang="en-US" altLang="zh-CN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2019</a:t>
            </a:r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noProof="1" dirty="0">
              <a:solidFill>
                <a:prstClr val="white"/>
              </a:solidFill>
              <a:highlight>
                <a:srgbClr val="009459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257175" y="1570355"/>
            <a:ext cx="10167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4 Adversity and Courage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124" grpId="0" bldLvl="0" animBg="1"/>
      <p:bldP spid="8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101644" y="6215082"/>
            <a:ext cx="2214578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43571" y="2038219"/>
            <a:ext cx="8464678" cy="422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Times New Roman" panose="02020603050405020304" pitchFamily="18" charset="0"/>
              </a:rPr>
              <a:t>However, he managed to get ______ the </a:t>
            </a:r>
            <a:r>
              <a:rPr lang="en-US" altLang="zh-CN" sz="3200" b="1" i="1" smtClean="0">
                <a:latin typeface="Times New Roman" panose="02020603050405020304" pitchFamily="18" charset="0"/>
              </a:rPr>
              <a:t>Endurance</a:t>
            </a:r>
            <a:r>
              <a:rPr lang="en-US" altLang="zh-CN" sz="3200" b="1" smtClean="0">
                <a:latin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with his friend’s help</a:t>
            </a:r>
            <a:r>
              <a:rPr lang="en-US" altLang="zh-CN" sz="3200" b="1" smtClean="0">
                <a:latin typeface="Times New Roman" panose="02020603050405020304" pitchFamily="18" charset="0"/>
              </a:rPr>
              <a:t>. He hid in a ________, but was soon discovered and brought to Shackleton. Although the captain was angry, he _______ the boy the job of cooking for the ____. Their ______ did not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go smoothly</a:t>
            </a:r>
            <a:r>
              <a:rPr lang="en-US" altLang="zh-CN" sz="3200" b="1" smtClean="0">
                <a:latin typeface="Times New Roman" panose="02020603050405020304" pitchFamily="18" charset="0"/>
              </a:rPr>
              <a:t>, and the </a:t>
            </a:r>
            <a:r>
              <a:rPr lang="en-US" altLang="zh-CN" sz="3200" b="1" i="1" smtClean="0">
                <a:latin typeface="Times New Roman" panose="02020603050405020304" pitchFamily="18" charset="0"/>
              </a:rPr>
              <a:t>Endurance</a:t>
            </a:r>
            <a:r>
              <a:rPr lang="en-US" altLang="zh-CN" sz="3200" b="1" smtClean="0">
                <a:latin typeface="Times New Roman" panose="02020603050405020304" pitchFamily="18" charset="0"/>
              </a:rPr>
              <a:t> became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stuck in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the ice. </a:t>
            </a:r>
            <a:endParaRPr lang="en-US" altLang="zh-CN" sz="3200" b="1" smtClean="0">
              <a:latin typeface="Times New Roman" panose="02020603050405020304" pitchFamily="18" charset="0"/>
            </a:endParaRP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8630309" y="2038219"/>
            <a:ext cx="142494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aboard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43605" y="3223681"/>
            <a:ext cx="185420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cupboard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3443159" y="1035416"/>
            <a:ext cx="8749034" cy="11245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abandon     aboard      assign        crew           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cupboard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resolve        set off        sink           turn…down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voyage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4109612" y="4378601"/>
            <a:ext cx="165100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assigned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3643555" y="4969227"/>
            <a:ext cx="100965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crew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760548" y="5001505"/>
            <a:ext cx="13792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voyage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702" y="3720149"/>
            <a:ext cx="1097280" cy="36830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沙克尔顿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971" y="6281122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困在；陷入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3126105" y="0"/>
            <a:ext cx="890841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Complete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passage with the correct forms of the words in the box.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rcRect l="14328" b="4944"/>
          <a:stretch>
            <a:fillRect/>
          </a:stretch>
        </p:blipFill>
        <p:spPr>
          <a:xfrm>
            <a:off x="0" y="1393825"/>
            <a:ext cx="3442335" cy="4900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338" grpId="0"/>
      <p:bldP spid="7" grpId="0" animBg="1"/>
      <p:bldP spid="4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10"/>
          <p:cNvSpPr>
            <a:spLocks noChangeArrowheads="1"/>
          </p:cNvSpPr>
          <p:nvPr/>
        </p:nvSpPr>
        <p:spPr bwMode="auto">
          <a:xfrm>
            <a:off x="3240723" y="2270522"/>
            <a:ext cx="8856662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smtClean="0">
                <a:latin typeface="Times New Roman" panose="02020603050405020304" pitchFamily="18" charset="0"/>
              </a:rPr>
              <a:t>Before </a:t>
            </a:r>
            <a:r>
              <a:rPr lang="en-US" altLang="zh-CN" sz="3200" b="1">
                <a:latin typeface="Times New Roman" panose="02020603050405020304" pitchFamily="18" charset="0"/>
              </a:rPr>
              <a:t>the </a:t>
            </a:r>
            <a:r>
              <a:rPr lang="en-US" altLang="zh-CN" sz="3200" b="1" i="1">
                <a:latin typeface="Times New Roman" panose="02020603050405020304" pitchFamily="18" charset="0"/>
              </a:rPr>
              <a:t>Endurance </a:t>
            </a:r>
            <a:r>
              <a:rPr lang="en-US" altLang="zh-CN" sz="3200" b="1">
                <a:latin typeface="Times New Roman" panose="02020603050405020304" pitchFamily="18" charset="0"/>
              </a:rPr>
              <a:t>was crushed and ____ into the sea, Shackleton gave the order to _______ ship, and the crew had to camp on ice. They then sailed to Elephant Island. Soon after that, Shackleton selected a boat party and _____ for South Georgia Island to get help.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10108629" y="2270932"/>
            <a:ext cx="99631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sank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9680128" y="4605911"/>
            <a:ext cx="123190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set off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9915271" y="2840001"/>
            <a:ext cx="16967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abandon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3442777" y="1056981"/>
            <a:ext cx="8749034" cy="11245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abandon     aboard      assign        crew           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cupboard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resolve        set off        sink           turn…down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voyage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5449" y="5784866"/>
            <a:ext cx="1325880" cy="36830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南乔治亚岛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3161030" y="-67310"/>
            <a:ext cx="890841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Complete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passage with the correct forms of the words in the box.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rcRect l="14328" b="4944"/>
          <a:stretch>
            <a:fillRect/>
          </a:stretch>
        </p:blipFill>
        <p:spPr>
          <a:xfrm>
            <a:off x="0" y="1393825"/>
            <a:ext cx="3240405" cy="4900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4338" grpId="0"/>
      <p:bldP spid="11" grpId="0" animBg="1"/>
      <p:bldP spid="1536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170" y="1651635"/>
            <a:ext cx="10450830" cy="355473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333115" y="135890"/>
            <a:ext cx="5752465" cy="44323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32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Learning the important words</a:t>
            </a:r>
            <a:endParaRPr lang="en-US" altLang="zh-CN" sz="32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402715" y="251460"/>
            <a:ext cx="1430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4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9395" y="3089910"/>
            <a:ext cx="1192530" cy="4781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3710" y="2073910"/>
            <a:ext cx="1838960" cy="13811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vt.分派；布置；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分配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18485" y="3771900"/>
            <a:ext cx="1337945" cy="47815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43040" y="1356360"/>
            <a:ext cx="5431790" cy="14198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①(江苏卷)Students who are successful in an on－line course are usually able to plan，organize time and complete ___________(assign) and activities.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43675" y="4002405"/>
            <a:ext cx="5450205" cy="12160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③British forces have been assigned _______(help) with peacekeeping.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43675" y="2781300"/>
            <a:ext cx="5431155" cy="1087755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②He decided to put off all personal considerations and accept the task ________(assign) to him.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1135" y="1770380"/>
            <a:ext cx="2822575" cy="12528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 sb. sth.＝assign sth. to sb.分配某人某物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86610" y="5138420"/>
            <a:ext cx="3402330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任务；工作；分派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715" y="3219450"/>
            <a:ext cx="2881630" cy="86550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 sb. to do sth.派某人做某事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2860" y="4567555"/>
            <a:ext cx="2347595" cy="4781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assignment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43675" y="2367280"/>
            <a:ext cx="168592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assignments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5590" y="3500755"/>
            <a:ext cx="120015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assigned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43675" y="4328795"/>
            <a:ext cx="1129030" cy="42354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help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uild="p"/>
      <p:bldP spid="14" grpId="0" bldLvl="0" animBg="1"/>
      <p:bldP spid="15" grpId="0" bldLvl="0" animBg="1"/>
      <p:bldP spid="16" grpId="0" bldLvl="0" animBg="1"/>
      <p:bldP spid="18" grpId="0" bldLvl="0" animBg="1"/>
      <p:bldP spid="21" grpId="0" bldLvl="0" animBg="1"/>
      <p:bldP spid="26" grpId="0" bldLvl="0" animBg="1"/>
      <p:bldP spid="27" grpId="0" bldLvl="0" animBg="1"/>
      <p:bldP spid="8" grpId="0" bldLvl="0" animBg="1"/>
      <p:bldP spid="9" grpId="0" bldLvl="0" animBg="1"/>
      <p:bldP spid="6" grpId="0" bldLvl="0" animBg="1"/>
      <p:bldP spid="11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文本框 7"/>
          <p:cNvSpPr txBox="1"/>
          <p:nvPr/>
        </p:nvSpPr>
        <p:spPr>
          <a:xfrm>
            <a:off x="1254125" y="201295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3964305" y="4634865"/>
            <a:ext cx="6252210" cy="181483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-tion   -ance    -ment         -or      -ty       -ish        -ous         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-al       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-able  -less    -able           -ness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3890" y="53975"/>
            <a:ext cx="84505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Combine the suffixes with the words to form new words.Think of more words formed with these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suffixes.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44625"/>
            <a:ext cx="3837305" cy="4861560"/>
          </a:xfrm>
          <a:prstGeom prst="rect">
            <a:avLst/>
          </a:prstGeom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3964305" y="1252855"/>
            <a:ext cx="6309360" cy="31591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resolve    self   commit  bitter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exhibit    vigour   persevere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invest      real      assign   cruel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guide       tolerate   sail    envy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navigate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123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3" name="文本框 7"/>
          <p:cNvSpPr txBox="1"/>
          <p:nvPr/>
        </p:nvSpPr>
        <p:spPr>
          <a:xfrm>
            <a:off x="1238250" y="280035"/>
            <a:ext cx="159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5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9765" y="136525"/>
            <a:ext cx="2620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7484" r="5359"/>
          <a:stretch>
            <a:fillRect/>
          </a:stretch>
        </p:blipFill>
        <p:spPr>
          <a:xfrm>
            <a:off x="154940" y="984250"/>
            <a:ext cx="3220720" cy="246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3453765" y="685800"/>
            <a:ext cx="8023860" cy="25755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resolution, resolvable, resoluteness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exhibition, exhibitor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reality, realness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tolerance, tolerable, toleration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selfish, selfless </a:t>
            </a:r>
            <a:endParaRPr sz="3600" b="1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497830" y="3261360"/>
            <a:ext cx="6440170" cy="20447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envious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bitterness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investment, investor, investable guidance, guidable, guideless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54940" y="3261360"/>
            <a:ext cx="5342890" cy="315912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vigorous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assignment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sailor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commitment, committal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perseverance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cruelty, cruelness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497830" y="5306060"/>
            <a:ext cx="6440805" cy="135699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navigation, navigator,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just" eaLnBrk="0" hangingPunct="0">
              <a:lnSpc>
                <a:spcPct val="90000"/>
              </a:lnSpc>
              <a:buSzTx/>
            </a:pP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navigable, navigational 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13020" y="786448"/>
            <a:ext cx="6600825" cy="5128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词义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br>
              <a:rPr lang="en-US" altLang="zh-CN" sz="28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altLang="zh-CN"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adj. 残酷的；残忍的；冷酷的</a:t>
            </a:r>
            <a:endParaRPr lang="en-US" altLang="zh-CN"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800" b="1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Life was cruel to Oliver when he was young. 奥利弗年轻时，生活对他很残酷。</a:t>
            </a:r>
            <a:endParaRPr sz="28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8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lang="en-US" altLang="zh-CN" sz="28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8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 cruel to sb. 对某人残酷</a:t>
            </a:r>
            <a:endParaRPr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cruelly adv. 残酷地</a:t>
            </a:r>
            <a:endParaRPr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cruelty n. 残酷；残忍；残酷的行为</a:t>
            </a:r>
            <a:endParaRPr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0356" name="组合 26"/>
          <p:cNvGrpSpPr/>
          <p:nvPr/>
        </p:nvGrpSpPr>
        <p:grpSpPr>
          <a:xfrm>
            <a:off x="275590" y="1252538"/>
            <a:ext cx="4837113" cy="4729162"/>
            <a:chOff x="4164507" y="1010615"/>
            <a:chExt cx="5772824" cy="5373518"/>
          </a:xfrm>
        </p:grpSpPr>
        <p:pic>
          <p:nvPicPr>
            <p:cNvPr id="100357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4507" y="1010615"/>
              <a:ext cx="5772824" cy="53735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4976908" y="1440640"/>
              <a:ext cx="2065106" cy="5930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indent="0">
                <a:lnSpc>
                  <a:spcPct val="100000"/>
                </a:lnSpc>
              </a:pPr>
              <a:r>
                <a:rPr lang="en-US" altLang="zh-CN" sz="2800" b="1" kern="100" dirty="0">
                  <a:ea typeface="黑体" panose="02010609060101010101" charset="-122"/>
                  <a:sym typeface="+mn-ea"/>
                </a:rPr>
                <a:t>cruel</a:t>
              </a:r>
              <a:r>
                <a:rPr lang="en-US" altLang="zh-CN" sz="2800" b="1" i="1" kern="100" dirty="0">
                  <a:ea typeface="黑体" panose="02010609060101010101" charset="-122"/>
                  <a:sym typeface="+mn-ea"/>
                </a:rPr>
                <a:t> </a:t>
              </a:r>
              <a:endParaRPr kumimoji="0" lang="en-US" altLang="zh-CN" sz="2800" b="1" i="0" u="none" strike="noStrike" kern="10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882900" y="2825750"/>
            <a:ext cx="15792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trike="noStrike" noProof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[ˈkruːəl] 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/>
          <a:srcRect b="35280"/>
          <a:stretch>
            <a:fillRect/>
          </a:stretch>
        </p:blipFill>
        <p:spPr>
          <a:xfrm>
            <a:off x="729615" y="4050030"/>
            <a:ext cx="2065020" cy="1585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7315" y="760413"/>
            <a:ext cx="6600825" cy="5210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【例句】</a:t>
            </a:r>
            <a:endParaRPr lang="en-US" altLang="zh-CN"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He was criticized for his cruel acts.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他因行为残忍而受到了批评。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cruel war caused great disasters to the people.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残酷的战争给人民带来了巨大的灾难。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语法填空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①It was cruel _____ him to say that.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②They were very cruel _____ their prisoners of war.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③The king’s __________(cruel)excited the people to rise against him.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endParaRPr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（1）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of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(2)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cruelty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0357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252855"/>
            <a:ext cx="4837430" cy="472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310" y="1630997"/>
            <a:ext cx="173037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800" b="1" kern="100" dirty="0">
                <a:ea typeface="黑体" panose="02010609060101010101" charset="-122"/>
                <a:sym typeface="+mn-ea"/>
              </a:rPr>
              <a:t>cruel</a:t>
            </a:r>
            <a:r>
              <a:rPr lang="en-US" altLang="zh-CN" sz="2800" b="1" i="1" kern="100" dirty="0">
                <a:ea typeface="黑体" panose="02010609060101010101" charset="-122"/>
                <a:sym typeface="+mn-ea"/>
              </a:rPr>
              <a:t> </a:t>
            </a:r>
            <a:endParaRPr kumimoji="0" lang="en-US" altLang="zh-CN" sz="2800" b="1" i="0" u="none" strike="noStrike" kern="100" cap="none" spc="0" normalizeH="0" baseline="0" noProof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2900" y="2825750"/>
            <a:ext cx="157924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trike="noStrike" noProof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[ˈkruːəl] 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/>
          <a:srcRect b="35280"/>
          <a:stretch>
            <a:fillRect/>
          </a:stretch>
        </p:blipFill>
        <p:spPr>
          <a:xfrm>
            <a:off x="729615" y="4050030"/>
            <a:ext cx="2065020" cy="1585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9055" y="669290"/>
            <a:ext cx="676465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词义</a:t>
            </a:r>
            <a:r>
              <a:rPr lang="en-US" altLang="zh-CN" sz="2400" b="1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en-US" altLang="zh-CN" sz="24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n. 家具</a:t>
            </a:r>
            <a:endParaRPr lang="en-US" altLang="zh-CN"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took him a lot of energy to move all the items of furniture inside the house.他花了很大力气才把房子里所有的家具搬到一起。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 will buy some furniture for our new house.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我们得给我们的新房子买些家具。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This old table is a valuable piece of furniture.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这张旧桌子是一件很珍贵的家具。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 piece of furniture 一件家具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2895" y="148018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furniture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75145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[ˈfɜːrnɪtʃər] 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2" name="图片 1" descr="645c2cafc0fac62daea1b45a60a83ca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4246880"/>
            <a:ext cx="1840865" cy="1227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8738" y="745173"/>
            <a:ext cx="6600825" cy="5367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 set of furniture 一套家具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furnish vt. 提供；供应；装备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furnish sb. /sth. with sth. 向(某人 / 某事物)供应，提供某物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语法填空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①The factory was built for the manufacture of ____________ (furnish).</a:t>
            </a:r>
            <a:endParaRPr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②She furnished him _____ the facts surrounding the case.</a:t>
            </a:r>
            <a:endParaRPr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furniture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88870" y="2803525"/>
            <a:ext cx="26708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[ˈfɜːrnɪtʃər] 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R="0" algn="ctr" defTabSz="914400" fontAlgn="auto">
              <a:buClrTx/>
              <a:buSzTx/>
              <a:buFontTx/>
              <a:buNone/>
              <a:defRPr/>
            </a:pP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R="0" algn="ctr" defTabSz="914400" fontAlgn="auto">
              <a:buClrTx/>
              <a:buSzTx/>
              <a:buFontTx/>
              <a:buNone/>
              <a:defRPr/>
            </a:pP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895" y="148018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furniture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 descr="645c2cafc0fac62daea1b45a60a83ca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" y="4246880"/>
            <a:ext cx="1840865" cy="1227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6998" y="668973"/>
            <a:ext cx="6600825" cy="5847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Although living a miserable life, he had a very kind heart. 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虽然他过着悲惨的生活，但他有一颗善良的心</a:t>
            </a: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Though he is disabled, he lives an active life.尽管他身体残疾，但是他过着积极的生活。</a:t>
            </a:r>
            <a:endParaRPr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People in some backward regions still live a life without electricity. 一些落后地区的人们仍然过着没有电的生活。</a:t>
            </a:r>
            <a:endParaRPr sz="28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85470" y="1506220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live a… life 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过着……的生活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3"/>
          <a:srcRect t="11000" b="25417"/>
          <a:stretch>
            <a:fillRect/>
          </a:stretch>
        </p:blipFill>
        <p:spPr>
          <a:xfrm>
            <a:off x="523875" y="4100830"/>
            <a:ext cx="2484755" cy="1664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Lead-in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300" y="1333500"/>
            <a:ext cx="7818120" cy="50158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1.honest and fair; treating people with respect</a:t>
            </a:r>
            <a:endParaRPr lang="en-US" altLang="zh-CN" sz="3200" b="1" strike="noStrike" noProof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2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2.making you feel very unhappy; caused by great unhappiness</a:t>
            </a:r>
            <a:endParaRPr lang="en-US" altLang="zh-CN" sz="32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200" b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3.often angry; in an angry mood</a:t>
            </a:r>
            <a:endParaRPr lang="en-US" altLang="zh-CN" sz="3200" b="1" strike="noStrike" noProof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2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4.warm, comfortable and safe, especially because of being small or confined</a:t>
            </a:r>
            <a:endParaRPr lang="en-US" altLang="zh-CN" sz="32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5.real; exactly what it appears to be; not artificial</a:t>
            </a:r>
            <a:endParaRPr lang="en-US" altLang="zh-CN" sz="3200" b="1" strike="noStrike" noProof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2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6.very unhappy or uncomfortable</a:t>
            </a:r>
            <a:endParaRPr lang="en-US" altLang="zh-CN" sz="32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0885" y="1404620"/>
            <a:ext cx="3841115" cy="452310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cosy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bitter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decent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genuine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miserable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bad-tempered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lnSpcReduction="10000"/>
          </a:bodyPr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Match the English meanings with the words.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  <a:sym typeface="宋体" panose="0201060003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190740" y="1688465"/>
            <a:ext cx="1298575" cy="1673860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480810" y="3666490"/>
            <a:ext cx="2008505" cy="1769745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501130" y="1860550"/>
            <a:ext cx="1988185" cy="2363470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7282180" y="3924935"/>
            <a:ext cx="1344295" cy="1141095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146165" y="4893945"/>
            <a:ext cx="2383790" cy="1094740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731895" y="2652395"/>
            <a:ext cx="4625340" cy="466090"/>
          </a:xfrm>
          <a:prstGeom prst="straightConnector1">
            <a:avLst/>
          </a:prstGeom>
          <a:ln w="6032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808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9055" y="624840"/>
            <a:ext cx="6931025" cy="5849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have/live a… life过……的生活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dream a… dream做一个……的梦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smile a… smile露出……微笑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能接同源宾语的动词</a:t>
            </a:r>
            <a:r>
              <a:rPr lang="zh-CN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还</a:t>
            </a: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有：die</a:t>
            </a:r>
            <a:r>
              <a:rPr lang="en-US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laugh,  breathe, sing, sigh, sleep等。</a:t>
            </a:r>
            <a:endParaRPr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【完成句子】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①(北京卷)Meanwhile, with her parents’ help, Moore is generally able to_____________.同时，在父母的帮助下，摩尔基本上能够过上正常的青少年生活。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②The boy can __________________.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那个男孩会唱一首悦耳的歌曲。</a:t>
            </a:r>
            <a:endParaRPr sz="20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live a normal teenage life</a:t>
            </a:r>
            <a:r>
              <a:rPr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sing a beautiful song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过着……的生活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6555" y="1455420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live a… life 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3"/>
          <a:srcRect t="11000" b="25417"/>
          <a:stretch>
            <a:fillRect/>
          </a:stretch>
        </p:blipFill>
        <p:spPr>
          <a:xfrm>
            <a:off x="523875" y="4100830"/>
            <a:ext cx="2484755" cy="1664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75" b="19827"/>
          <a:stretch>
            <a:fillRect/>
          </a:stretch>
        </p:blipFill>
        <p:spPr>
          <a:xfrm>
            <a:off x="6557010" y="4632960"/>
            <a:ext cx="5634990" cy="2019935"/>
          </a:xfrm>
          <a:prstGeom prst="rect">
            <a:avLst/>
          </a:prstGeom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529715"/>
            <a:ext cx="898652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1．________ adj. 残酷的；残忍的；冷酷的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 adv. 残酷地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 n. 残酷；残忍；残酷的行为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2．___________ adj. 深入的；彻底的；细致的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→_____________ adv. 非常，极其；仔细，缜密；彻底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3．____________ n. 家具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 vt. 提供；供应；装备</a:t>
            </a:r>
            <a:endParaRPr lang="zh-CN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51555" y="197548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cruel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9345" y="245681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cruelly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9345" y="3006090"/>
            <a:ext cx="2639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cruelty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1555" y="3468370"/>
            <a:ext cx="2984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thorough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1555" y="3925570"/>
            <a:ext cx="2479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thoroughly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1555" y="4961255"/>
            <a:ext cx="2479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furniture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18535" y="5415280"/>
            <a:ext cx="2479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furnish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7966710" y="5138420"/>
            <a:ext cx="4225290" cy="1514475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3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397635"/>
            <a:ext cx="898652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4．________________ adv. 不幸地；遗憾地</a:t>
            </a:r>
            <a:endParaRPr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 →______________ adv. 幸运地</a:t>
            </a:r>
            <a:endParaRPr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5．live ____… life 过着……的生活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6．_____ all directions向四面八方</a:t>
            </a:r>
            <a:endParaRPr lang="en-US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08375" y="1877695"/>
            <a:ext cx="30181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unfortunately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3330" y="254698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fortunately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4690" y="3106420"/>
            <a:ext cx="8528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8555" y="3592830"/>
            <a:ext cx="913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7702550" y="5298440"/>
            <a:ext cx="4489450" cy="1559560"/>
          </a:xfrm>
          <a:prstGeom prst="rect">
            <a:avLst/>
          </a:prstGeom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" y="1238885"/>
            <a:ext cx="119938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1．She was even less enthusiastic ________ going to Spain.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2．They assigned the new task _____ me.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3．Fred entered without knocking and，very out of breath，sank _______ a chair.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4．We shouldn’t abandon ____________ (our)to pleasures.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5．He resolved _______ nothing should hold back.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6．If you turn _______, you might find it easier to get to sleep.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252095"/>
            <a:ext cx="3435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9610" y="1309688"/>
            <a:ext cx="137985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about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9990" y="4054793"/>
            <a:ext cx="98425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that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7070" y="4588828"/>
            <a:ext cx="115316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over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8895" y="1911033"/>
            <a:ext cx="7245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to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1290" y="2888933"/>
            <a:ext cx="106362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into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2475" y="3520758"/>
            <a:ext cx="198882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ourselves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4" grpId="0"/>
      <p:bldP spid="5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75" b="19827"/>
          <a:stretch>
            <a:fillRect/>
          </a:stretch>
        </p:blipFill>
        <p:spPr>
          <a:xfrm>
            <a:off x="5779135" y="4630420"/>
            <a:ext cx="6412865" cy="2227580"/>
          </a:xfrm>
          <a:prstGeom prst="rect">
            <a:avLst/>
          </a:prstGeom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" y="1003935"/>
            <a:ext cx="1167257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7．Traditionally，college students hold a graduation ceremony to encourage themselves before they set ______ on their life journey.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8．She asked Ann if she could keep an eye _____ the dog.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9．After hearing the shocking news that a baby was murdered in a washing machine, I couldn’t hold _____ my tears.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10．When I visited him，I saw him ____________ (repair) his car.</a:t>
            </a:r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252095"/>
            <a:ext cx="3051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单句语法填空</a:t>
            </a:r>
            <a:endParaRPr 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50145" y="1566863"/>
            <a:ext cx="65659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off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08515" y="3802063"/>
            <a:ext cx="73660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up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41640" y="4952048"/>
            <a:ext cx="190246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repairing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3005" y="2727643"/>
            <a:ext cx="61214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9" name="TextBox 4"/>
          <p:cNvSpPr txBox="1"/>
          <p:nvPr/>
        </p:nvSpPr>
        <p:spPr>
          <a:xfrm>
            <a:off x="514350" y="1424305"/>
            <a:ext cx="647890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1.Review the words and phrases of this period.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2.Do the exercises of your  workbook. 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7480" y="1444625"/>
            <a:ext cx="875665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latin typeface="Times New Roman" panose="02020603050405020304" pitchFamily="18" charset="0"/>
                <a:ea typeface="+mn-ea"/>
              </a:rPr>
              <a:t>1. He behaves in a d_____ manner and we think he is a real gentleman.</a:t>
            </a:r>
            <a:endParaRPr lang="en-US" altLang="zh-CN" sz="3200" b="1">
              <a:latin typeface="Times New Roman" panose="02020603050405020304" pitchFamily="18" charset="0"/>
              <a:ea typeface="+mn-ea"/>
            </a:endParaRPr>
          </a:p>
          <a:p>
            <a:pPr marL="358775" indent="-358775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b="1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42509" y="1444783"/>
            <a:ext cx="15525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ecent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79510" y="1289050"/>
            <a:ext cx="2969260" cy="2620645"/>
          </a:xfrm>
          <a:prstGeom prst="rect">
            <a:avLst/>
          </a:prstGeom>
        </p:spPr>
      </p:pic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/>
        </p:nvSpPr>
        <p:spPr>
          <a:xfrm>
            <a:off x="3246120" y="76835"/>
            <a:ext cx="8754745" cy="1185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Find the suitable adjectives from the previous text to complete the sentences. The first letter of each word has been given.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17240" y="4006215"/>
            <a:ext cx="881634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58775" indent="-358775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latin typeface="Times New Roman" panose="02020603050405020304" pitchFamily="18" charset="0"/>
                <a:ea typeface="+mn-ea"/>
              </a:rPr>
              <a:t>   2. With the gentle music, soft lights, and </a:t>
            </a:r>
            <a:r>
              <a:rPr lang="en-US" altLang="zh-CN" sz="3200" b="1" smtClean="0">
                <a:latin typeface="Times New Roman" panose="02020603050405020304" pitchFamily="18" charset="0"/>
                <a:ea typeface="+mn-ea"/>
              </a:rPr>
              <a:t>comfortable </a:t>
            </a:r>
            <a:r>
              <a:rPr lang="en-US" altLang="zh-CN" sz="3200" b="1">
                <a:latin typeface="Times New Roman" panose="02020603050405020304" pitchFamily="18" charset="0"/>
                <a:ea typeface="+mn-ea"/>
              </a:rPr>
              <a:t>sofas, this café is everything you </a:t>
            </a:r>
            <a:r>
              <a:rPr lang="en-US" altLang="zh-CN" sz="3200" b="1" smtClean="0">
                <a:latin typeface="Times New Roman" panose="02020603050405020304" pitchFamily="18" charset="0"/>
                <a:ea typeface="+mn-ea"/>
              </a:rPr>
              <a:t>need </a:t>
            </a:r>
            <a:r>
              <a:rPr lang="en-US" altLang="zh-CN" sz="3200" b="1">
                <a:latin typeface="Times New Roman" panose="02020603050405020304" pitchFamily="18" charset="0"/>
                <a:ea typeface="+mn-ea"/>
              </a:rPr>
              <a:t>after a tiring day. It is a c____ and </a:t>
            </a:r>
            <a:r>
              <a:rPr lang="en-US" altLang="zh-CN" sz="3200" b="1" smtClean="0">
                <a:latin typeface="Times New Roman" panose="02020603050405020304" pitchFamily="18" charset="0"/>
                <a:ea typeface="+mn-ea"/>
              </a:rPr>
              <a:t>relaxing </a:t>
            </a:r>
            <a:r>
              <a:rPr lang="en-US" altLang="zh-CN" sz="3200" b="1">
                <a:latin typeface="Times New Roman" panose="02020603050405020304" pitchFamily="18" charset="0"/>
                <a:ea typeface="+mn-ea"/>
              </a:rPr>
              <a:t>place.</a:t>
            </a:r>
            <a:endParaRPr lang="en-US" altLang="zh-CN" sz="3200" b="1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052749" y="5169340"/>
            <a:ext cx="863971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err="1">
                <a:solidFill>
                  <a:srgbClr val="FF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osy</a:t>
            </a:r>
            <a:endParaRPr lang="en-US" altLang="zh-CN" sz="3200" b="1">
              <a:solidFill>
                <a:srgbClr val="FF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2230" y="4079875"/>
            <a:ext cx="3513455" cy="2107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0898" grpId="0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8170" y="1262380"/>
            <a:ext cx="5471160" cy="422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latin typeface="Times New Roman" panose="02020603050405020304" pitchFamily="18" charset="0"/>
              </a:rPr>
              <a:t>3. He used to be so cross and b___________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that </a:t>
            </a:r>
            <a:r>
              <a:rPr lang="en-US" altLang="zh-CN" sz="3200" b="1">
                <a:latin typeface="Times New Roman" panose="02020603050405020304" pitchFamily="18" charset="0"/>
              </a:rPr>
              <a:t>nobody could tolerate him, but the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birth </a:t>
            </a:r>
            <a:r>
              <a:rPr lang="en-US" altLang="zh-CN" sz="3200" b="1">
                <a:latin typeface="Times New Roman" panose="02020603050405020304" pitchFamily="18" charset="0"/>
              </a:rPr>
              <a:t>of his son changed his life and made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him </a:t>
            </a:r>
            <a:r>
              <a:rPr lang="en-US" altLang="zh-CN" sz="3200" b="1">
                <a:latin typeface="Times New Roman" panose="02020603050405020304" pitchFamily="18" charset="0"/>
              </a:rPr>
              <a:t>a better person.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58775" indent="-358775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12592" y="1833577"/>
            <a:ext cx="2448272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ad-tempered</a:t>
            </a:r>
            <a:endParaRPr lang="en-US" altLang="zh-CN" sz="3200" b="1">
              <a:solidFill>
                <a:srgbClr val="FF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/>
        </p:nvSpPr>
        <p:spPr>
          <a:xfrm>
            <a:off x="3246120" y="76835"/>
            <a:ext cx="8754745" cy="1185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Find the suitable adjectives from the previous text to complete the sentences. The first letter of each word has been given.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49638"/>
          <a:stretch>
            <a:fillRect/>
          </a:stretch>
        </p:blipFill>
        <p:spPr>
          <a:xfrm>
            <a:off x="0" y="3327400"/>
            <a:ext cx="3382010" cy="3513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1"/>
          <a:srcRect r="49901"/>
          <a:stretch>
            <a:fillRect/>
          </a:stretch>
        </p:blipFill>
        <p:spPr>
          <a:xfrm>
            <a:off x="8634095" y="901700"/>
            <a:ext cx="3567430" cy="362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89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105" y="1262380"/>
            <a:ext cx="8877300" cy="18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defTabSz="12192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latin typeface="Times New Roman" panose="02020603050405020304" pitchFamily="18" charset="0"/>
              </a:rPr>
              <a:t>4. Life was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cruel</a:t>
            </a:r>
            <a:r>
              <a:rPr lang="en-US" altLang="zh-CN" sz="3200" b="1">
                <a:latin typeface="Times New Roman" panose="02020603050405020304" pitchFamily="18" charset="0"/>
              </a:rPr>
              <a:t> to Oliver when he was young.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Although </a:t>
            </a:r>
            <a:r>
              <a:rPr lang="en-US" altLang="zh-CN" sz="3200" b="1">
                <a:latin typeface="Times New Roman" panose="02020603050405020304" pitchFamily="18" charset="0"/>
              </a:rPr>
              <a:t>living a m_______ life, he had a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very </a:t>
            </a:r>
            <a:r>
              <a:rPr lang="en-US" altLang="zh-CN" sz="3200" b="1">
                <a:latin typeface="Times New Roman" panose="02020603050405020304" pitchFamily="18" charset="0"/>
              </a:rPr>
              <a:t>kind heart.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06565" y="1852956"/>
            <a:ext cx="15525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iserable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0040" y="972820"/>
            <a:ext cx="2902585" cy="2922270"/>
          </a:xfrm>
          <a:prstGeom prst="rect">
            <a:avLst/>
          </a:prstGeom>
        </p:spPr>
      </p:pic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/>
        </p:nvSpPr>
        <p:spPr>
          <a:xfrm>
            <a:off x="3246120" y="76835"/>
            <a:ext cx="8754745" cy="1185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Find the suitable adjectives from the previous text to complete the sentences. The first letter of each word has been given.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246120" y="163830"/>
            <a:ext cx="5849620" cy="1192769"/>
          </a:xfrm>
          <a:prstGeom prst="wedgeRoundRectCallout">
            <a:avLst>
              <a:gd name="adj1" fmla="val -63156"/>
              <a:gd name="adj2" fmla="val 74415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adj.causing pain or suffering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cruel to sb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" name="矩形 12"/>
          <p:cNvSpPr>
            <a:spLocks noChangeArrowheads="1"/>
          </p:cNvSpPr>
          <p:nvPr/>
        </p:nvSpPr>
        <p:spPr bwMode="auto">
          <a:xfrm>
            <a:off x="3310890" y="3895090"/>
            <a:ext cx="8881745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Try to learn from your mistakes and b_____ failures. It will eventually lead to success as long as you persevere.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10330225" y="3894926"/>
            <a:ext cx="10801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err="1">
                <a:solidFill>
                  <a:srgbClr val="FF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itter</a:t>
            </a:r>
            <a:endParaRPr lang="en-US" altLang="zh-CN" sz="3200" b="1">
              <a:solidFill>
                <a:srgbClr val="FF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rcRect r="18528"/>
          <a:stretch>
            <a:fillRect/>
          </a:stretch>
        </p:blipFill>
        <p:spPr>
          <a:xfrm>
            <a:off x="0" y="3540125"/>
            <a:ext cx="3412490" cy="2996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80898" grpId="0"/>
      <p:bldP spid="4" grpId="0"/>
      <p:bldP spid="1229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"/>
          <p:cNvSpPr>
            <a:spLocks noChangeArrowheads="1"/>
          </p:cNvSpPr>
          <p:nvPr/>
        </p:nvSpPr>
        <p:spPr bwMode="auto">
          <a:xfrm>
            <a:off x="269181" y="1262251"/>
            <a:ext cx="9937104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6. The young boy has demonstrated a g______ interest in the expedition to the Antarctic.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7060411" y="1262122"/>
            <a:ext cx="145734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err="1">
                <a:solidFill>
                  <a:srgbClr val="FF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enuine</a:t>
            </a:r>
            <a:endParaRPr lang="en-US" altLang="zh-CN" sz="3200" b="1">
              <a:solidFill>
                <a:srgbClr val="FF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/>
        </p:nvSpPr>
        <p:spPr>
          <a:xfrm>
            <a:off x="3246120" y="76835"/>
            <a:ext cx="8754745" cy="1185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Find the suitable adjectives from the previous text to complete the sentences. The first letter of each word has been given.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rcRect b="11589"/>
          <a:stretch>
            <a:fillRect/>
          </a:stretch>
        </p:blipFill>
        <p:spPr>
          <a:xfrm>
            <a:off x="2973705" y="2535555"/>
            <a:ext cx="8937625" cy="4322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0898" grpId="0"/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>
            <p:ph type="title" idx="4294967295"/>
          </p:nvPr>
        </p:nvSpPr>
        <p:spPr>
          <a:xfrm>
            <a:off x="3239135" y="92710"/>
            <a:ext cx="8856980" cy="66294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appropriate word to complete each sentence.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矩形 3"/>
          <p:cNvSpPr>
            <a:spLocks noChangeArrowheads="1"/>
          </p:cNvSpPr>
          <p:nvPr/>
        </p:nvSpPr>
        <p:spPr bwMode="auto">
          <a:xfrm>
            <a:off x="2710815" y="930910"/>
            <a:ext cx="9481820" cy="474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smtClean="0">
                <a:latin typeface="Times New Roman" panose="02020603050405020304" pitchFamily="18" charset="0"/>
              </a:rPr>
              <a:t>1. The </a:t>
            </a:r>
            <a:r>
              <a:rPr lang="en-US" altLang="zh-CN" sz="3600" b="1">
                <a:latin typeface="Times New Roman" panose="02020603050405020304" pitchFamily="18" charset="0"/>
              </a:rPr>
              <a:t>fire alarm caused a panic / worry in the </a:t>
            </a: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theatre </a:t>
            </a:r>
            <a:r>
              <a:rPr lang="en-US" altLang="zh-CN" sz="3600" b="1">
                <a:latin typeface="Times New Roman" panose="02020603050405020304" pitchFamily="18" charset="0"/>
              </a:rPr>
              <a:t>and the crowd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fled in all directions.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Although my grandpa is retired, he is very </a:t>
            </a: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smtClean="0">
                <a:latin typeface="Times New Roman" panose="02020603050405020304" pitchFamily="18" charset="0"/>
              </a:rPr>
              <a:t>enthusiastic </a:t>
            </a:r>
            <a:r>
              <a:rPr lang="en-US" altLang="zh-CN" sz="3600" b="1">
                <a:latin typeface="Times New Roman" panose="02020603050405020304" pitchFamily="18" charset="0"/>
              </a:rPr>
              <a:t>/ concerned about volunteer work.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The officer was assigned / employed to conduct </a:t>
            </a:r>
            <a:r>
              <a:rPr lang="en-US" altLang="zh-CN" sz="3600" b="1" smtClean="0">
                <a:latin typeface="Times New Roman" panose="02020603050405020304" pitchFamily="18" charset="0"/>
              </a:rPr>
              <a:t> a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thorough</a:t>
            </a:r>
            <a:r>
              <a:rPr lang="en-US" altLang="zh-CN" sz="3600" b="1">
                <a:latin typeface="Times New Roman" panose="02020603050405020304" pitchFamily="18" charset="0"/>
              </a:rPr>
              <a:t> investigation into the incident</a:t>
            </a:r>
            <a:r>
              <a:rPr lang="en-US" altLang="zh-CN" sz="3600" b="1" smtClean="0">
                <a:latin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57490" y="1043940"/>
            <a:ext cx="1365885" cy="644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820035" y="2922270"/>
            <a:ext cx="2299970" cy="758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283325" y="3559175"/>
            <a:ext cx="1945005" cy="793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5539105" y="5306695"/>
            <a:ext cx="3152775" cy="1229995"/>
          </a:xfrm>
          <a:prstGeom prst="wedgeRoundRectCallout">
            <a:avLst>
              <a:gd name="adj1" fmla="val -52014"/>
              <a:gd name="adj2" fmla="val -97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i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adj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深入的；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彻底的；细致的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t="4733"/>
          <a:stretch>
            <a:fillRect/>
          </a:stretch>
        </p:blipFill>
        <p:spPr>
          <a:xfrm>
            <a:off x="-635" y="1326515"/>
            <a:ext cx="2820670" cy="420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8691880" y="403860"/>
            <a:ext cx="2701925" cy="811530"/>
          </a:xfrm>
          <a:prstGeom prst="wedgeRoundRectCallout">
            <a:avLst>
              <a:gd name="adj1" fmla="val -23301"/>
              <a:gd name="adj2" fmla="val 116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四处逃窜</a:t>
            </a:r>
            <a:endParaRPr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0710" y="1688465"/>
            <a:ext cx="10321925" cy="15684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assign: to give sb. sth. that they can use, or some work or responsibility.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分配；指派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employ: to give sb. a job to do for payment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雇佣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8895" y="4855210"/>
            <a:ext cx="415226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对…进行彻底的调查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9" grpId="0" bldLvl="0" animBg="1"/>
      <p:bldP spid="20" grpId="0" bldLvl="0" animBg="1"/>
      <p:bldP spid="7" grpId="0" bldLvl="0" animBg="1"/>
      <p:bldP spid="2" grpId="0" bldLvl="0" animBg="1"/>
      <p:bldP spid="13316" grpId="0"/>
      <p:bldP spid="13314" grpId="0"/>
      <p:bldP spid="4" grpId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1"/>
          <a:srcRect t="4733"/>
          <a:stretch>
            <a:fillRect/>
          </a:stretch>
        </p:blipFill>
        <p:spPr>
          <a:xfrm>
            <a:off x="-635" y="1326515"/>
            <a:ext cx="3630295" cy="420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35255" y="2419350"/>
            <a:ext cx="11960860" cy="1656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sink: to move slowly downwards; to go down below the surface or towards the bottom of a liquid or soft substance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下沉；下降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fall: to drop down from a higher level to a lower level.降落；落下；跌倒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50" y="876935"/>
            <a:ext cx="8477250" cy="540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1" smtClean="0">
                <a:latin typeface="Times New Roman" panose="02020603050405020304" pitchFamily="18" charset="0"/>
              </a:rPr>
              <a:t>4. The sun was sinking / falling behind the mountains when we reached the top.</a:t>
            </a: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smtClean="0">
                <a:latin typeface="Times New Roman" panose="02020603050405020304" pitchFamily="18" charset="0"/>
              </a:rPr>
              <a:t>5. It took him a lot of vigour / energy to move all the items of 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furniture</a:t>
            </a:r>
            <a:r>
              <a:rPr lang="en-US" altLang="zh-CN" sz="3600" b="1" smtClean="0">
                <a:latin typeface="Times New Roman" panose="02020603050405020304" pitchFamily="18" charset="0"/>
              </a:rPr>
              <a:t> inside the house.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33515" y="876935"/>
            <a:ext cx="1733550" cy="8350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439275" y="4291330"/>
            <a:ext cx="1475740" cy="5759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3316" name="标题 1"/>
          <p:cNvSpPr>
            <a:spLocks noGrp="1"/>
          </p:cNvSpPr>
          <p:nvPr>
            <p:ph type="title" idx="4294967295"/>
          </p:nvPr>
        </p:nvSpPr>
        <p:spPr>
          <a:xfrm>
            <a:off x="3239135" y="92710"/>
            <a:ext cx="8856980" cy="662940"/>
          </a:xfrm>
        </p:spPr>
        <p:txBody>
          <a:bodyPr/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appropriate word to complete each sentence.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8734425" y="5739130"/>
            <a:ext cx="3152775" cy="1415415"/>
          </a:xfrm>
          <a:prstGeom prst="wedgeRoundRectCallout">
            <a:avLst>
              <a:gd name="adj1" fmla="val -40694"/>
              <a:gd name="adj2" fmla="val -69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[U](可移动的)</a:t>
            </a:r>
            <a:endParaRPr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家具</a:t>
            </a:r>
            <a:endParaRPr sz="2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10" y="5005070"/>
            <a:ext cx="12096750" cy="172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vigour: energy,force or enthusiasm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活力，精力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energy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pl.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physical and mental effort that you use to do sth. the ability to put effort and enthusiasm into an activity,work,etc.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能力，力气；精力，活力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10" grpId="0" bldLvl="0" animBg="1"/>
      <p:bldP spid="7" grpId="0" bldLvl="0" animBg="1"/>
      <p:bldP spid="133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标注 9"/>
          <p:cNvSpPr/>
          <p:nvPr/>
        </p:nvSpPr>
        <p:spPr>
          <a:xfrm>
            <a:off x="9482640" y="5388677"/>
            <a:ext cx="2551881" cy="811710"/>
          </a:xfrm>
          <a:prstGeom prst="wedgeRoundRectCallout">
            <a:avLst>
              <a:gd name="adj1" fmla="val -43836"/>
              <a:gd name="adj2" fmla="val -1308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b="1" i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不幸地；遗憾地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913757" y="6037686"/>
            <a:ext cx="2984078" cy="530448"/>
          </a:xfrm>
          <a:prstGeom prst="wedgeRoundRectCallout">
            <a:avLst>
              <a:gd name="adj1" fmla="val -34058"/>
              <a:gd name="adj2" fmla="val -170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b="1" i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申请；请求；应用</a:t>
            </a:r>
            <a:endParaRPr lang="zh-CN" altLang="en-US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3126105" y="15240"/>
            <a:ext cx="890841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Complete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passage with the correct forms of the words in the box.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339" name="文本框 3"/>
          <p:cNvSpPr txBox="1">
            <a:spLocks noChangeArrowheads="1"/>
          </p:cNvSpPr>
          <p:nvPr/>
        </p:nvSpPr>
        <p:spPr bwMode="auto">
          <a:xfrm>
            <a:off x="3204210" y="1038225"/>
            <a:ext cx="8987790" cy="1124585"/>
          </a:xfrm>
          <a:prstGeom prst="rect">
            <a:avLst/>
          </a:prstGeom>
          <a:solidFill>
            <a:srgbClr val="FFFF00">
              <a:alpha val="9700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abandon     aboard      assign        crew           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cupboard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resolve        set off        sink           turn…down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voyage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3125842" y="2465968"/>
            <a:ext cx="8856662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After seeing the advertisement in the newspaper, Perce Blackborow _______ to join the Antarctic expedition led by Sir Ernest Shackleton no matter what challenges might lie ahead.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Unfortunately</a:t>
            </a:r>
            <a:r>
              <a:rPr lang="en-US" altLang="zh-CN" sz="3200" b="1">
                <a:latin typeface="Times New Roman" panose="02020603050405020304" pitchFamily="18" charset="0"/>
              </a:rPr>
              <a:t>, his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application</a:t>
            </a:r>
            <a:r>
              <a:rPr lang="en-US" altLang="zh-CN" sz="3200" b="1">
                <a:latin typeface="Times New Roman" panose="02020603050405020304" pitchFamily="18" charset="0"/>
              </a:rPr>
              <a:t> ______________ because he was too young and not qualified enough.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6358760" y="3034427"/>
            <a:ext cx="161988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resolved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767257" y="4765794"/>
            <a:ext cx="316357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汉仪刚艺体-85W"/>
              </a:rPr>
              <a:t>was turned down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汉仪刚艺体-85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5161" y="2892741"/>
            <a:ext cx="2033270" cy="3987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珀西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布莱克博罗</a:t>
            </a:r>
            <a:endParaRPr lang="zh-CN" altLang="en-US" sz="2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398" y="4083688"/>
            <a:ext cx="2287270" cy="398780"/>
          </a:xfrm>
          <a:prstGeom prst="rect">
            <a:avLst/>
          </a:prstGeom>
          <a:solidFill>
            <a:srgbClr val="00B050">
              <a:alpha val="97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欧内斯特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沙克尔顿</a:t>
            </a:r>
            <a:endParaRPr lang="zh-CN" altLang="en-US" sz="2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rcRect l="14328" b="4944"/>
          <a:stretch>
            <a:fillRect/>
          </a:stretch>
        </p:blipFill>
        <p:spPr>
          <a:xfrm>
            <a:off x="-635" y="1402080"/>
            <a:ext cx="3204845" cy="4892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/>
      <p:bldP spid="9" grpId="0"/>
      <p:bldP spid="14338" grpId="0"/>
      <p:bldP spid="14339" grpId="0" animBg="1"/>
      <p:bldP spid="14340" grpId="0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FULL_TEXT_BEAUTIFY_COPY_ID" val="5124"/>
</p:tagLst>
</file>

<file path=ppt/tags/tag64.xml><?xml version="1.0" encoding="utf-8"?>
<p:tagLst xmlns:p="http://schemas.openxmlformats.org/presentationml/2006/main">
  <p:tag name="KSO_WM_FULL_TEXT_BEAUTIFY_COPY_ID" val="8"/>
</p:tagLst>
</file>

<file path=ppt/tags/tag65.xml><?xml version="1.0" encoding="utf-8"?>
<p:tagLst xmlns:p="http://schemas.openxmlformats.org/presentationml/2006/main">
  <p:tag name="KSO_WM_UNIT_PLACING_PICTURE_USER_VIEWPORT" val="{&quot;height&quot;:3425,&quot;width&quot;:3881}"/>
</p:tagLst>
</file>

<file path=ppt/tags/tag66.xml><?xml version="1.0" encoding="utf-8"?>
<p:tagLst xmlns:p="http://schemas.openxmlformats.org/presentationml/2006/main">
  <p:tag name="KSO_WM_UNIT_PLACING_PICTURE_USER_VIEWPORT" val="{&quot;height&quot;:7754,&quot;width&quot;:6324}"/>
</p:tagLst>
</file>

<file path=ppt/tags/tag67.xml><?xml version="1.0" encoding="utf-8"?>
<p:tagLst xmlns:p="http://schemas.openxmlformats.org/presentationml/2006/main">
  <p:tag name="KSO_WM_UNIT_PLACING_PICTURE_USER_VIEWPORT" val="{&quot;height&quot;:9625,&quot;width&quot;:11107.499212598424}"/>
</p:tagLst>
</file>

<file path=ppt/tags/tag68.xml><?xml version="1.0" encoding="utf-8"?>
<p:tagLst xmlns:p="http://schemas.openxmlformats.org/presentationml/2006/main">
  <p:tag name="KSO_WM_UNIT_PLACING_PICTURE_USER_VIEWPORT" val="{&quot;height&quot;:7746,&quot;width&quot;:7618}"/>
</p:tagLst>
</file>

<file path=ppt/tags/tag69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1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2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74.xml><?xml version="1.0" encoding="utf-8"?>
<p:tagLst xmlns:p="http://schemas.openxmlformats.org/presentationml/2006/main">
  <p:tag name="KSO_WPP_MARK_KEY" val="6f9c3b13-28ac-4cc8-a5a9-c4c51d08132c"/>
  <p:tag name="COMMONDATA" val="eyJoZGlkIjoiOTAxZTgxNGVlMDk5ODQ5MGQ2MTFkZjA5MDI0NzYxYj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defRPr lang="en-US" altLang="zh-CN" sz="4800" b="1" dirty="0">
            <a:solidFill>
              <a:srgbClr val="FF0000"/>
            </a:solidFill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Y2NjIxODExMzU5IiwKCSJHcm91cElkIiA6ICI3MjY3MDgwODUiLAoJIkltYWdlIiA6ICJpVkJPUncwS0dnb0FBQUFOU1VoRVVnQUFCV1lBQUFHVENBWUFBQUNyb01zK0FBQUFDWEJJV1hNQUFBc1RBQUFMRXdFQW1wd1lBQUFnQUVsRVFWUjRuT3pkZVpSa2QyRWYrbTlWNzl2c001cEZJNDJXMFFvYXNRZ0RRbXdDWThBWWtBellqdk9DQXlGMmprTjRmbjRteE05NURqekRzNFBQODBLY3hNWkpPQmhqWkZ1QWc4R0VYUkpZUWdpdG9GMGF6V2oydmZlbGx2ZEg5U3l0YlhwbXVtLzE4dm1jVStmZTM2MTdxNzZ0VStmbzlyZC84NnRTdlY2dkJ3QUFBQUNBR1ZFcWxVb25PNmRjUkJBQUFBQUFBSTVUekFJQUFBQUFGRXd4Q3dBQUFBQlFNTVVzQUFBQUFFREJGTE1BQUFBQUFBVlR6QUlBQUFBQUZFd3hDd0FBQUFCUU1NVXNBQUFBQUVEQkZMTUFBQUFBQUFWVHpBSUFBQUFBRkV3eEN3QUFBQUJRTU1Vc0FBQUFBRURCRkxNQUFBQUFBQVZUekFJQUFBQUFGRXd4Q3dBQUFBQlFNTVVzQUFBQUFFREJGTE1BQUFBQUFBVlR6QUlBQUFBQUZFd3hDd0FBQUFCUU1NVXNBQUFBQUVEQkZMTUFBQUFBQUFWVHpBSUFBQUFBRkV3eEN3QUFBQUJRTU1Vc0FBQUFBRURCRkxNQUFBQUFBQVZUekFJQUFBQUFGRXd4Q3dBQUFBQlFNTVVzQUFBQUFFREJGTE1BQUFBQUFBVlR6QUlBQUFBQUZFd3hDd0FBQUFCUU1NVXNBQUFBQUVEQkZMTUFBQUFBQUFWVHpBSUFBQUFBRkV3eEN3QUFBQUJRTU1Vc0FBQUFBRURCRkxNQUFBQUFBQVZUekFJQUFBQUFGRXd4Q3dBQUFBQlFNTVVzQUFBQUFFREJGTE1BQUFBQUFBVlR6QUlBQUFBQUZFd3hDd0FBQUFCUU1NVXNBQUFBQUVEQldwc2RBQUFBbUo3YVJEMzc3eC9Kd1BieGpBOVdVNnZVbXgwSkFPQzBsVnRMYWU5dFNkL0c5cXk2dEN2bHRsS3pJeFdxVksvWDNjMEJBTUFjTjdSN0lqdHVIY2pFVUszWlVRQUFabHhiVHprYlh0cVhuclZ0elk0eUkwcWwwa2xiWnNVc0FBRE1jVU83SjdMMUcwZWFIUU1BWU5adHVuYnBnaWhucDFQTVdtTVdBQURtc05wRVBUdHVIV2gyREFDQVF1eTRkU0MxaWNVeGo5UWFzd0FBTUlmdHYzOWt5dklGcFhLeVprdFBscDNYa2RZdTh5d0FnUG1yTWxMTDRjZkhzdmZ1b2RRbmIzY21obXJaZi85STFselIzZHh3QlhBbkJ3QUFjOWpBOXZFcDR6VmJlckxxc2k2bExBQXc3N1YybGJQcXNxNnMyZEl6NWZqQWsrUFBjc1hDNG00T0FBRG1zUEhCNnBUeHN2TTZtcFFFQUdCMlBQWCtabnlnK2l4bkxpeUtXUUFBbU1OcWxhbHJySmtwQ3dBc05FKzl2M25xL2M5QzVhNE9BQUFBQUtCZ2lsa0FBQUFBZ0lJcFpnRUFBQUFBQ3FhWUJRQUFBQUFvbUdJV0FBQUFBS0JnaWxrQUFBQUFnSUlwWmdFQUFBQUFDcWFZQlFBQUFBQW9tR0lXQUFBQUFLQmdpbGtBQUFBQWdJSXBaZ0VBQUFBQUNxYVlCUUFBQUFBb21HSVdBQUFBQUtCZ2lsa0FBQUFBZ0lJcFpnRUFBQUFBQ3FhWUJRQUFBQUFvbUdJV0FBQUFBS0JnaWxrQUFBQUFnSUlwWmdFQUFBQUFDcWFZQlFBQUFBQW9tR0lXQUFBQUFLQmdpbGtBQUFBQWdJSXBaZ0VBQUFBQUNxYVlCUUFBQUFBb21HSVdBQUFBQUtCZ3JjME9BQUFBODAyOW50UW02cW1PMXlhM1J4KzExTWJycVU0ZXE0M1hVcXNsOVZvOW1keldhNWw4MUk5djYzbks4OGUzQUFBc1RJcFpBQUFXdlhvOXFZN1dNakZjUzJXNGxvbVJXaWFHcTZtTTFDWUwxcU5sNitSNFFtRUtBTUNaVWN3Q0FMQ2cxV3YxcHhTdWsvdkR0VlNHcTQzdFNLMHhheFVBQUFxaW1BVUFZUDZySnhQRHRZejFWelBXWDhuNGtXckdCcW9aTzlLWTlRb0FBSE9OWWhZQWdIbWpWcWxuZktDYXNmNXF4dnNieGV2Ui9WclZsRmNBQU9ZUHhTd0FBSFBTeEhBdEl3Y3FHVDFZeWNqQlNzYU9WREl4WlBZckFBQUxnMklXQUlDbXE0eWVVTUllYUR3cW8wcFlBQUFXTHNVc0FBQ0ZxbzdYVHloaEp6SnlvSktKNFlWVndwWktTYm05bEphMmNzcXRwYVNjbE1wSnFWUnFiTXRKcVR4NS9DbkhTcVVUbmlzbiszODAwdXdmQndDQVdhQ1lCUUJnVmxYSDZobmFNNTZoUFJNWjJqMlJzZjVxc3lOTlM2bWN0SGFWMDlwWlRrdDdLZVcyeHJheFgwcExlL21FL2NiNDZINjV0VFJqT1JTekFBQUxrMklXQUlBWlZadW9aMmp2eExFaWR2UlFwZG1SbnFhbHZaUzI3cGEwZHBmVDFsV2V1dTB1TndyWmpuSXljLzBxQUFCTW9aZ0ZBT0NNMUtyMWpPeXJaR2pQUkFaM2oyZjBRQ1gxZW5NenRiU1gwcjZrSlIxTFd0TGUxNUwyM3BaRzRUcFp1cFpiTks0QUFEU1hZaFlBZ0ZNMlBsQk4vNVBqR2R3eG51RjlsZFJyeFRleHBYTFMzdHR5dklBOVlkdmFVUzQ4RHdBQW5BckZMQUFBMHpKeXNKS0I3ZVBwZjNJc1k0Y0xYQ2UybEhRc2JVblhpclowTGp0ZXdMYjF0cVJrNGlzQUFQT1VZaFlBZ0dkVXJ5WERleWZTLytSNEJyYVBaV0s0VnNqN2RpeHRTZGZLMW5TdWFFM1hpdFowTG0rZDBTL1RBZ0NBdVVBeEN3REFNYlZLUFlPN0pqTHc1RmdHbmh4UGRYeDJseWpvV0hKQ0NidFNDUXNBd09LaG1BVUFXT1RxOVdSbzkwUU9QemFhZ2UzanFWVm5wNHd0bFpLdVZXM3BPYXZ4NkZyWm1uS2JFaFlBZ01WSk1Rc0FzRWlOOVZkeitMSFJISGw4bHBZcEtDVmRLMW9iUmV6YXRuU3Ziak1iRmdBQUppbG1BUUFXa2VwNFBVZWVHTXZoeDBZenNyOHk0Ni9mdWJ3MVBXc2JNMks3MTdTbHhZeFlBQUI0Um9wWkFJQUZybDVQaG5hTjUvQmpZK25mUHA1NmJlYVdLbWpwS0tWdlEzdjZOclNuWjIxN1d0b1ZzUUFBTUIyS1dRQ0FCYW95V3N1aGgwZHo4T0hSVkVabWJxbUM5dDZXOUozZG5pVWIyOU8xdWkwbFhTd0FBSnd5eFN3QXdBSXplcWlTQXcrTTVzalcwZFJucUkvdFd0bmFLR1BQN2tqSHNwYVplVkVBQUZqRUZMTUFBQXRBdlo0TTdoalBnUWRHTXJSbjRveGZyMVJLZXRhMnBlL3NqdlNkM1o2Mjd2SU1wQVFBQUk1U3pBSUF6R08xaVhvT1BUcWFndytPWm55d2VzYXYxN204TmN2Tzc4alNUUjFwN1ZUR0FnREFiRkhNQWdETVF4TkR0Ung0WUNTSEhoMU5iZUxNdnN5cnRiT2NwWnM2c3V6OGpuUXVkM3NJQUFCRmNPY05BRENQVEF6WHN2Kys0Ung2OU16V2p5MlZrNzZ6RzJWczc3cjJsRXlPQlFDQVFpbG1BUURtZ1luaFd2Yi9hRGlISGptelFyWnJaV3VXWGRDWnBlZDJwS1c5TkhNQkFRQ0FVNktZQlFDWXd5b2p0ZXo3MFVnT1BUeHkyb1ZzcVpRc09iY2pLeS9wU3RkS3QzOEFBREFYdURNSEFKaURLaU8xN1AveFNBNCtQSnA2OWZUV2tHM3RLR2Y1NXM2c3VLZ3pyVjNXS2dBQWdMbEVNY3U4VlI4Wnp0Q1h2NUN4SDk2VzZ0N2RxWStOTmpzU2kwaXBvek10YTlhbTQ0VS9rWjQzdlMybHJ1NW1Sd0lXaU9wNFBmdnZHODdCaDBaVE84MUN0bk41YTFaZTNKbWxtenBTYXJGY0FRQUF6RVdLV2VhbDhSL2RuZjVQL25HcUIvWTFPd3FMVkgxc05KWHRXMVBadmpXanQzd3pTOTc3cjlOKytaWm14d0xtc1hvOU9mem9hUGJjTlp6cTJHbXNXVkJLbHB6ZG5wV1hkS1Y3VGR2TUJ3UUFBR2FVWXBaNVoveEhkK2ZRNy83N1pzZUFZNm9IOXVYUTcvNzdMUC9naDVXendHa1oyanVSM1Q4WXl1aWh5aWxmV3lvbFM4L3Z6T3JuZGFXOXQyVVcwZ0VBQUxOQk1jdThVaDhaVHY4bi83alpNZUFaOVgveWo3UHlvMzlrV1FOZzJpYUdhdG45dzZIMGJ4czc5WXRMeWJMek9yTDZlZDFwNzFQSUFnREFmS09ZWlY0Wit2SVhwaXhmVUdwdFRjLzEveVJkVjc4bTVXWExtNWlNeGFaMitGQkd2dnV0RFAzdFoxS3ZOR2E0VlEvc3k5Q1h2NURlNjMraHllbUF1YTVXcVdmL2owZXkvOGNqcC83RlhncFpBQUJZRUJTenpDdGpQN3h0eXJqbituK1NuamRmMTZRMExHYmxaY3VQZmZZR1AvZXBZOGZIN3Z5K1loWjRUdjNieHJMN2pxRk1ESi9pT3JLbFpObW15VUoyaVVKMk1TbTNsbEtySEMvd0t5TzF0SGFWbTVnSUFHQm1WVWFtM2h1WFd4ZkhGOWk2bzJOZXFlN2RQV1hjZGZWcm1wUUVHcnBlL3VvcDQrcmVYYzBKQXN4NWxaRmF0dC9VbiswM0Q1eHlLYnQwVTBjdS9PbmwyZkR5UHFYc0l2VFV0WU1QUDM0YVMxOEFBTXhoVDcyL1dTei9Nc3lNV2VhVit0am9sTEhsQzJpMjh2SVZVOGIxMGRGbk9STll6QTQvUHBiZFB4aE1kZnpVbGkzb1d0bWFkUy91VGRjcXQyeUxXZC9HOW93ZVB2N0ZjSHZ2SGtyU1dOTEN6RmtBWUQ2cmpOUnkrUEd4WS9jM1IvV2QzZDZrUk1WeWx3OEFNRXNtaG12WmVkdGdCbmVPbjlKMXJWM2xuSFZsVDVhZDE1RXNqbi9GeFhOWWRXbFhEajgybW9taHhrenJlaTNaYytkUTl0dzVkSklyQVFEbW43YWVjbFpkMnRYc0dJVlF6QUlBeklKRGo0eG05dytIVXB1WS9pelpVamxaZVdsWFZsL2VuWEtiUnBhR2Nsc3BHMTdhbDYzZk9OTHNLQUFBczI3RFMvc1d6YjJ3WWhZQVlBWk5ERld6NDliQkRPMmVPS1hybG14c3oxa3Y3SG5hZXFLUUpEMXIyN0xwMnFYWmNldkFzWm16QUFBTFNWdFBPUnRlMnBlZXRXM05qbElZeFN3QXdBenAzemFXSGJjT250SXMyZllsTFZsL1ZlK2l1Z0hsOVBTc2JjdUZiMTZlL2ZlUFpPREo4WXdQVkZPcm5OcTZ4UUFBYzBtNXRaVDJ2cGIwbmQyZVZaZDJMWnFac2tjcFpnRUF6bEN0V3MrZU80Wnk4T0ZUK0FMQVVtUHQwTlZYZEtmY3NyaHVRRGw5NWJaUzFselJuVFZYZERjN0NnQUFaMGd4Q3dCd0JzYjZxM255NW9HTUhxNU0rNXFPWlMzWjhOSytkSzEwS3dZQUFJdVYzd1lBQUU3VDRjZkdzdXYyd1duL2MvSlNLVm45L082c3VydzdwZklzaHdNQUFPWTB4U3dBd0NtcVZlclpkZnRnRGo4Mk51MXJ1bGEwWnYzTGV0TzV6TzBYQUFDZ21BVUFPQ1hqQTlWcyswNS94bzVVcDNWK3FaU3MyZEtUbFpkMXBXUXBXUUFBWUpKaUZnQmdtb1oyVDJUN3pmMnBqazl2NllLMm5wWnN2TVphc2dBQXdOUDVMUUVBWUJvT1BqU2EzVDhZVEgxNm5XeVduTk9SOVQvUm01WjIwMlFCQUlDblU4d0NBRHlIZWkzWi9ZUEJISHg0ZEZybmw4cWxySDF4VDFaczdwemxaQUFBd0h5bW1BVUFlQmJWOFhxMjM5eWZvZDBUMHpxL2ZVbExOcjZpTDUzTDNXSUJBQURQelc4TkFBRFBZS3kvbW0zZjdzLzR3UFMrNUd2cHBvNnNmMGx2eW0yV0xnQUFBRTVPTVFzQThCUWpCeXA1NGx0SFVoMmJ4b0t5cFdUdEMzdXk4cEt1MlE4R0FBQXNHSXBaQUlBVERPMlp5TFp2OTZkV09Ya3BXMjRyWmVNcit0Szd2cjJBWkFBQXdFS2ltQVVBbURUdzVIaTIzenlRZXUza3BXeDdiMHZPZWZXU2RDeHRLU0FaQUFDdzBNemJZdmJRUjMrejJSRVdwVkxma3JSdDNKVE9sMTZUbHJYcm14MEhBR2JNNGNmSHN2TWZCMUtmeHVvRjNXdmFjczRyKzlMU1VaNzlZQUFBd0lJMGI0dlo4UWZ1YTNhRVJXdnM5dTlsOFBPZlRkYzFyMDNmUDNsdlNsM2R6WTRFQUdmazRJT2oyZldEd1dtZHUveUN6cXg3U1c5S09sa0FBT0FNK0pXQzAxT3ZaK1NtYitUZy8vTnZVeHM0MHV3MEFIRGE5dDAzUE8xUzlxd3JlN0wrcFVwWkFBRGd6TTNiR2JQTFAvUTd6WTZ3K05ScnFlN2ZtNGxISHN6SXpkOUlxdFZVdGorUnczL3cwYXo0ZHg5TldxeXhCOEQ4c3YvK2tleTllM2hhNTY1N1NXOVdiTzZjNVVRQUFNQmlNVytMMmZaTG45ZnNDSXRXMXl0ZmwrN1h2em1IZnZmZnA5Wi9KQk1QUDVDUm03K1JybGYvWkxPakFjQzBIWHhvTkh0K09IVFM4MHFsWk1QTCs3SjBVMGNCcVFBQWdNWENQOFRqdExSdTNKUytmL3ErWStQaHIzMnBpV2tBNE5RY2ZuUTB1MjQvK2ZJRnBaWlNOcjVxaVZJV0FBQ1ljWXBaVGx2blZTOVBxYTA5U1ZMWi9rUnFodzQwT1JFQW5OeVJyV1BaY2V2SlM5bHlXeW5udm5aSitqYTBGNUFLQUFCWWJCU3puTDV5T1Mzcnp6NDJyQjdZMThRd0FIQnkvZHZIcytON0F5YzlyNlc5bEUzWExrM1BtcllDVWdFQUFJdlJ2RjFqbHJtaDNOVjliTDgrVVdsaUVwZzd4dSsvTHhNUC9xaXhNR1c1bkpSS0taWExTYm5sK0xGeUthVVR4MGZQS1pVbm55K24xTnJhbUpYZTFwWlNXM3RLYlczSjVMWTBlU3h0YlNtMXRqVmVCM2hPUTNzbTh1UXQvYW5Ybi91OGNsc3A1MTY3TkYwcjNDWUJBQUN6eDI4Y25KSHEzbDNIOWc5OTdEZFQ3dTVwWWhxWUc4WWZ1RGREbi8rclF0K3oxTnFXdEI4dGNOdVQxdGFVT2pwVDd1eEtxYXNycGE3dWxEcTdVdXJzbWp3Mk9lNXFQTXFUengwLzNwMVNxLzlGbk16UVJEV2ZmWEJ2YnQ1NUpFOE9qbVcwVW10MkpFNm1aZkp4TWwrZjdTQ25yck8xbkxON08zTE4rcVg1K1l2WHBLZHRPajhJQUFBd1YvbXRtek5TSHgyZE1xNE5uL3picllHWlY2OU1KSldKMURNOFk2OVo2dXhLdWJjdjViNGxLVTF1eTcxOUtmY3VTYW12c1QzK2ZHTy8xTDU0MXVLOGZjOUFQbmI3dHV3WkhtOTJGQmFKMFVvdGp4d2V5U09IUi9MbHJRZnpvYXZPeVZWbjlUVTdGZ0FBY0pvVXN3QThvL3JvU0txakk2bnUzenZ0YTBydEhTa3ZXNTd5MHVWcFdiNmlzYjlzUlZxV3JVajVoSEc1dTJkZUw3OXcrNTZCZk9BN2p6UTdCb3ZZbnVIeGZPQTdqK1FQWDNWaFhxeWNCUUNBZVVreHl4bHBPV3RkYW84M3lvbk9hMTZidG8zbnorcjdEZnpsSjJmMTlZRXpVeDhmUzNYdjdsVDM3czdFYzV4WGFtMDdWdFMyTEZ1UjhvcVZhVm0xcHZGWWZWWmFWcTFKYVk0dWpUSTBVYzNIYnQvVzdCaVFKUG5vN2R2eTZUZGNZbGtEQUFDWWh4U3puSkZTUitleC9hNVhYSnYyUzU4M3ErK25tSVdGb1Y2WlNIWGZubFQzN1huV0FyZlUzWjJXVldkTmxyVnI1a3h4KzlrSDkxcStnRGxqei9CNFB2dmczcnozZWV1YUhRVUFBRGhGaWxrQTVxVDY4SEFxMng1UFpkdmp6L2g4dWJjdkxldk9UdXU2RFdsWnR5R3Q2ODV1Yk5lc1RWcG1iL2JnelR1UHpOcHJ3K200ZWVjUnhTd0FBTXhEaWxrQTVxWGE0RUJxRDkrZmlZZnZuL3BFUzB0YTE2eHRsTFJyTjZSbC9kbHBYWGQyV3M4K0o2V3U3ak4rM3ljSHg4NzROV0FtN2ZDWkJBQ0FlVWt4Q3pERGV0LzJjK2w5Mjg4bHRWcnF0V3BTcnllMVdsS3JwMTZ2VGU0M0h2VjZQVG5obkhxdDF0aXZWbE92VnBLSmlkUW54bE92VEV6dU44YXBWRklmUCtGNFpTTDE4ZkdrY3Z5Yyt1aG82cU1qamNmSWNHcWpJNm1QTk1ZTFdyV2F5cTRkcWV6YWthZldWUzJyMXFUMW5QUFNlczZtdEczY2xOWnp6a3ZMbXJXbjlFVmtvNVhhek9hRk16VGlNd2tBQVBPU1loWmdwaDB0K1ZwYVVucktQNm1mZnYwM2krcjExTWRHVXg4Wm1TeHJoNDhYdUtNanFZME1wejQ0MkppUk9qaVErdERBOGYyQi90U0doeHJsOFR4VTNiODMxZjE3TS9iRDI0NGRLM1YwcG5YanVXbmR1Q2x0NTV6WEtHN1BQUytsOW80bUpnVUFBR0NoVTh3Q0xEYWxVa3FkWFNsMWRxVjhPdGZYYXFrTkQ2VStPSkRhWVAveDBuWndJTFVqaDFNOWZDaTF3d2RUTzdvZEdwenBuMkJHMWNkR00vSElnNWw0NU1FY20wdGNMamVLMnZNM3ArMkNpOU4yd2VhMHJ0ODQ3Wm0xMzMzbkMyWXRMNHZQMVRmYzJld0lBQURBTEZETUFuQnF5dVdVZS91UzNyNjBaUDFKVDY5WEppWkwya09wSFRtVTZySFN0bEhjVmcvdVQzWGYzcm0xeEVLdGxzb1RqNlh5eEdNWitkWlhreVNsenE2MG5iODVPZis2Sm9jREFBQmdJVkRNQWpDclNxMXRhVm0xSmkycjFqejdTZlY2YXNORHFVMHVOVkRkdHpmVi9YdU83Ky9iMC9UaXRqNDZrdkVmMzZPWUJRQUFZRVlvWmdGb3ZsSXA1WjdlbEh0NjAzcnUrVTkvL3NUaWR1L3VWUGJzU25WMzR3dStxcnQzcGpiUVgzeG1BQUFBT0FPS1dRRG12cWNVdDAvOVdxN2EwR0NxdTNha3NydFIxRFlLMngycDd0NlYrc1I0VXlJREFBREFjMUhNQWpEdmxYdDZVNzd3NHJSZGVQSFVKK3IxVlBmdFNXWDcxbFMyYmMzRXRzZFQyYjQxMWIyN214TVVBQUFBSmlsbUFWaTRTcVcwckZtYmxqVnIwL0dpbHg0N1hCOGRTZVhKSjFMWi9rU2pzTjIrTlpYdFcxTWZHVzVpV0FBQUFCWVR4U3dBaTA2cHN5dHRGMTZTdGdzdk9YNndYazkxejY1TVBQWlFKaDV0UENyYkhrKzlVbWxlVUFBQUFCWXN4U3dBSkkzWnRXdlhwMlh0K25TKy9OVkprbnBsb2pHajl0R0hNdkhZdzZrODlsQnpNd0lBQUxCZ0tHWUI0Rm1VV3R2U2R2N210SjIvK2ZqQkcrNXNYaUFBQUFBV2pIS3pBd0FBQUFBQUxEYUtXUUFBQUFDQWdpbG1BUUFBQUFBS3BwZ0ZBQUFBQUNpWVloWUFBQUFBb0dDdHpRNEFBQUJNVC8vSVJENytsWWZ5eFIvdXlLTjdoekkwVm1sMkpBQ0FHZEhUMFpvTDF2VGtyUy9ja0Y5LzQwVlowdFhXN0VpelRqRUxBQUR6d05kL3RDZnYrZk1mWk51QjRXWkhBUUNZY1VOamxkeXovVWp1Mlg0a243cGxhLzc4UFMvTzZ5NC9xOW14WnBXbERBQUFZSTc3K28vMjVQVy9kNU5TRmdCWUZMWWRHTTdyZisrbWZPUEhlNXNkWlZZcFpnRUFZQTdySDVuSWUvNzhCODJPQVFCUXVILyt5ZHZUUHpMUjdCaXp4bElHQUFBd2gzMzhLdzlObVNuYjNsck9SNjU3WHY3cDFlZG0zYkxPSmlZREFKZzV1dzZQNXRQZmZTSy9kZU45R2EvVWtqUm16bjc4S3cvbHc5ZGQzdVIwczhPTVdRQUFtTU8rK01NZFU4WWZ1ZTU1K1kwM1g2eVVCUUFXbEhYTE92TWJiNzQ0SDdudWVWT08vOTJkTzV1VWFQWXBaZ0VBWUE1N2RPL1FsUEUvdmZyY0ppVUJBSmg5djNqMU9WUEdqKzRkYkZLUzJhZVlCUUNBT1d4b3JESmxiS1lzQUxDUXJWL1dOV1U4T0ZwNWxqUG5QOFVzODBxcFkrb3ZJclhEaDVxVUJCcHFodzVPR1pjNi9iSU1BQUFBbkp4aWxubWxaYzNhS2VPUjczNnJTVW1nWWVSNzM1NHlibG16cmlrNUFBQUFnUG1sdGRrQjRGUjB2UEFuVXRtKzlkaDQ2Rzgva3lUcGV2bXJVMTYrb2ttcFdJeHFodzVtNUh2ZlB2WVpQS3JqQlM5cFRpQUFBQUJnWGxITU1xLzB2T2x0R2IzbG02a2UySmNrcVZjcUdmemNwekw0dVU4MU9Sa2tMYXZXcE9mTmIyOTJEQUFBQUdBZXNKUUI4MHFwcXp0TDN2dXZteDBEbnRHUzkveHFTcDFkSno4UkFBQUFXUFFVczh3NzdaZHZ5ZklQZmpndEsxYzNPd29rU1ZwV3JzN3lEMzQ0N1pkdmFYWVVBQUFBWUo2d2xBSHpVdnZsVzdMeW8zK1VvUzkvSVdOM2ZqL1Z2YnRTSHgxdGRpd1drVkpuWjFyV3JFdkhDMTZTbmplOUxhV3U3bVpIQWdBQUFPWVJ4U3p6VnFtck83M1gvMEo2ci8rRlprY0JBQUFBZ0ZOaUtRTUFBQUFBZ0lJcFpnRUFBQUFBQ3FhWUJRQUFBQUFvbUdJV0FBQUFBS0JnaWxrQUFBQUFnSUsxTmp2QTZUcjAwZDlzZGdTU2pEOXdYN01qQUFBQUFNQzhNMitMV1lVZ0FBQUFBREJmV2NvQUFBQUFBS0JnODNiRzdQSVAvVTZ6SS9BVWJlZWUxK3dJQUFBQUFEQXZ6TnRpdHYzUzV6VTdBZ0FBQUFEQWFiR1VBUUFBQUFCQXdSU3pBQUFBQUFBRlU4d0NBQUFBQUJSTU1Rc0FBQUFBVURERkxBQUFBQUJBd1JTekFBQUFBQUFGYTIxMkFBQUF6c3hkMnc2blZxdW5XcStuVmt0cTlYcHE5WHFxdFhwcTlhUldhNHpyOWFRK2VVMjkzdGc3UG43bVk4OTI3dEhqVHpzMmVlVDRPVTgvL3F6blBqWGJDY2VmNmRpem5mdXMyYWJ4ODUzS3ozSHM1NW51dVNkbU80V2ZBd0NBaFVreEN3QXd6NzNndDc3VzdBZ0FBTUFwc3BRQkFBQUFBRURCRkxNQUFBQUFBQVZUekFJQUFBQUFGRXd4Q3dBQUFBQlFNTVVzQUFBQUFFREJGTE1BQUFBQUFBVnJiWFlBQUFET3pCZit6ZFVwbDVKeXVaUnlxZFRZTDVVbXg1UDdwVkxLazMrU0w2WFUySll5ZGZzTXg1OTJMRWVmZS9ianozcnVzZkVKNXo3RHNXYzc5K2p4NThvN0V6L0hjLzFzei9venorTFBVWDczWHdjQWdJVkhNUXNBTU0rOTlZWHJteDBCQUFBNFJaWXlBQUFBQUFBb21HSVdBQUFBQUtCZ2lsa0FBQUFBZ0lJcFpnRUFBQUFBQ3FhWUJRQUFBQUFvbUdJV0FBQUFBS0JnaWxrQUFBQUFnSUlwWmdFQUFBQUFDcWFZQlFBQUFBQW9tR0lXQUFBQUFLQmdpbGtBQUFBQWdJSXBaZ0VBQUFBQUNxYVlCUUFBQUFBb21HSVdBQUFBQUtCZ2lsa0FBQUFBZ0lJcFpnRUFBQUFBQ3FhWUJRQUFBQUFvbUdJV0FBQUFBS0JnaWxrQUFBQUFnSUlwWmdFQUFBQUFDcWFZQlFBQUFBQW9tR0lXQUFBQUFLQmdpbGtBQUFBQWdJSXBaZ0VBQUFBQUNxYVlCUUNBT2F5bm8zWEtlTmZoMFNZbEFRQ1lmVHNQajB3WjkzYTJQc3VaODU5aUZnQUE1ckFMMXZSTUdYLzZ1MDgwS1FrQXdPejdpKzl1bXpLK1lFMXZrNUxNdm9WYk9RTUF3QUx3MWhkdXlEM2JqeHdiLzlhTjl5VkpmdkhxYzdKK1dWZXpZZ0VBektpZGgwZnlGOS9kZHV4ZTU2aWZlY0g2SmlXYWZZcFpBQUNZdzM3OWpSZmxVN2RzemJZRHcwbVM4VW90SDd6aG5uendobnVhbkF3QVlIYWR1Nm83LytlYkxtNTJqRm1qbUdYUkdLOG05K3hKdGg1TytzZVNTcTNaaVpqUFdzdkprbzVrMDdMa2lyT1M5cFptSndKZ29WclMxWlkvZjgrTDgvcmZ1Nm5aVVFBQUN2WG43N2txZmRhWWhmbHRSMy95Tno5T2ZyZ3JPVGlpbE9YTVZXcU56OUlQZHpVK1d6djZtNTBJZ0lYc2RaZWZsYS85eGl0enpzcnVaa2NCQUpoMTU2enN6dGMvK0twY2U5bWFaa2VaVlF1M2NvWkpPL3FUdjMrNDJTbFl5QWJIRzUreE4xK1ViT2hyZGhvQUZxclhYWDVXN3YyZG44ekh2L0pRL3U3T25YbDA3MkFHUnl2TmpnVUFNQ042TzF0endacmUvTXdMMXVmWDMzaFJsblMxTlR2U3JGUE1zcUNOVjVQditPSmlDdktkcmNuUFhtWlpBd0JtejVLdXRuejR1c3Z6NGVzdWIzWVVBQURPa0dLV0JlMmVQWTNaakVlVlM4bFY2NVBOSzVQdWhmK0hGMmJSOEVUeThJSGs5cDFKcmQ0NE5qamUrTXk5ZU9GK1lTUUFBQUF3UTZ3eHk0SzI5ZkRVOFZYcmt5MXJsYktjdWU2MnhtZnBxcWVVc0U4Y2Z1YnpBUUFBQUU2a21HVkI2eCtiT3Q2OHNqazVXTGllK3BsNjZtY09BQUFBNEprb1psblFLcldwWXpObG1XbFAvVXhOMUo3NVBBQUFBSUFUS1dZQkFBQUFBQXFtbUFVQUFBQUFLSmhpRmdBQUFBQ2dZSXBaQUFBQUFJQ0NLV1lCQUFBQUFBcW1tQVVBQUFBQUtKaGlGZ0FBQUFDZ1lJcFpBQUFBQUlDQ0tXWUJBQUFBQUFxbW1BVUFBQUFBS0poaUZnQUFBQUNnWUlwWkFBQUFBSUNDdFRZN0FBRE1aV09WWk5kZ3Ntc2cyVGs0dld1dXZ1SE8yUTBGQUFEQXZLZVlCWUFUUExXSVBURGM3RVFBQUFBc1JJcFpBQmExL3JGazcxRGpzV3NhUld4cnVaeEtyVlpNT0ppR3JsWXJVd0VBd0h5a21BVmcwUml0SlBzbVM5aTl3NDM5MGNxcHZjYVN0bzRjSEJ1Wm5ZQndHamIwZGpRN0FnQUFjQm9Vc3dBc1NPUFY1T0JJc24vNCtJelkvckV6ZjkyTjNVc1ZzOHdwMTZ4ZjJ1d0lBQURBYVZETUFqQ3YxZXJKa2RGR0NYdGdwTEU5T0pJTWpzL08rMTIrYkUwZUdUaVlvY29zdlFHY2dyWGQ3Zm1GUzg1cWRnd0FBT0EwS0dZQm1CZnE5VWJaZW5qc2VQbDZjRGc1Tk5vb1o0dlNWbTdKeTllY2s2L3RmS1M0TjRWbjhhR3J6a20zTldZQkFHQmVVc3dDTUtjTVR6Um13QjRaZS9xMnlBTDJtYXpvU3RiM0phL3Y2OHZyejc4d3YvL0RiZGt6Yk9Zc3hUdXJ1ejMvN3Fwejh1S3orcG9kQlFBQU9FMktXUUFLVmFrMVpyNE9qVGUyQStQSjRSTUsyRXF0MlFtUFd6NVp4Szd2VGRiMUpaMG4vRi96dkdWOXVYTDFKZm5zZzN0ejg4NGoyVEU0bHBHNUZKNEZwNnUxbkEyOUhibG0vZEw4L01WcjB0UFcwdXhJQUFEQUdWRE1BakJqNnZYR2pOZkI4V1R3NlBhRUVuWndQQm10TkR2bE15dVhrbFhkeWVxZVpOMWtFZHQxa3Y5TDlyUzE1TDNQVzVmM1BtOWRNU0U1WTErKy8vSDgwbDk5TFpYYWM1Zm83UzNsL05rN1g1K2Z2dXk4Z3BJQkFBQ0xqV0lXZ09kVXF6ZksxSkdKWk9URTdUTWNHNTVvbExQendaS09aRTNQOGNmSzdxU2wxT3hVekxZM1hYcGVQdm5PMStVOU4zd3QxYnZzbzY4QUFCUHlTVVJCVk9kWUcyTzhXc3N2L2RYL3lzZC81cHI4c3hkZlZtQkNBQUJnc1ZETUFpd0M5WG95WGt2R3E4bDRaWEpiVGNhcXgvZFBmSnhZdG83TjBSbXVwNktqTlZuZFBiV0k3ZlIvd0VYckxaZWZuejk3eCt2eUwvNzY2ODlaenRicTlmemFGMi9LL3NHUi9OcXJYcFNTNGg0QUFKaEJmaTBGbUFXMWVsSlBveEE5dG4zS3NkcEpucXZXa3NyUjdRbVBvOGVQN1QvTGN4TW5GSzhUMVNiK3h5aFFxWlFzNjJqTWZsM1JsYXpzU2xaMEp6MXR6VTdHWFBQVzUxMlFXajE1MzE5L1BiV1RUUFArNkRkdXo5N0JrWHpzelZlbnJKMEZBQUJtaUdJV1lJYmRzVE81WTFlelV5eDhuYTJUNVd2M1pBSGJsU3p2VEZyS3pVN0dmUEgyNTErUWFyMldYL21iYjU2MG5QM2tiZmZsNFBCby90UDFyMDI3RHhrQUFEQURGTE1BekZrdHBXUnBaN0swWTNKN3d2N0p2cGdMcHVObnI5aWNVa3I1VjMvN3paTitJZGlOOXo2U0E4T2orVy92ZW4yV2RYVVVsQkFBQUZpby9Gb0xRRk9WUzBsdis5UEwxMldkU1U5NzRoK09NOXV1ditMQ0xPdnF5RC83N0Zjek12SGNpeXAvNTlFbjg3ci9jbVArOGhkL0toZXRYbDVRUWdBQVlDRlN6QUl3cXpwYWt0Nk9Sdmw2NHFOdmN0dlZHbCtxUk5OZHUzbGp2dmpQZnlZLzkra3Y1K0R3NkhPZSsvakJJM245ZjcweC8vVm5YNWVmdXVUY2doSUNBQUFMaldJV2dOUFNXazY2MmhyRmF2Zmt0cXV0TWN2MVdBSGJsclMxTkRzcFRNK0x6bDZUTDcvM2JibitVMS9LamlPRHozbnU0TmhFZnZFdnY1Si9kKzFMOHIrLzhvWCt1QUFBQUp3eXhTd0FTWkwybHVPUGpwYmpwV3RYMjFQMko0dllWdDkveEFLMGVmV3kvTVA3M3A1M2ZPcnY4OERlZzg5NWJyMmUvTTdYdjU5N2QrM1BKNjU3VFhyYTJ3cEtDUUFBTEFTS1dZQjVxbHhxbEtNdDVjYTJ0WFRDZmpscEt5ZnRyWTJTdGIzbDZjVnJlK3Z4L2JheTVRVGdxUFZMZXZLbDk3NDF2L0FYWDhuM3QrMCs2ZmwvOTZQSDh1aUJJL25Vejc4aDU2MVlVa0JDQUFCZ0lTalY2L1Y2czBQQWJQblRPNmFPMy9laTV1UmdZWHZxNSt5bkwwcDJEemFLemxJYUJXb3BrK05UT05aU09sNnlQbE1CVzFha3dxd2FxMVR6YTM5M1UvN3F6Z2VuZFg1dlIxcysvcFpYNWgxYk5zOXlNZ0FBWUs0cmxVNCsvY21NV1lBWnRyNnY4UURtdDQ3V2xuemk3YS9KRmV0VzViZis0WHVwMXA3N2I5bURZeFA1NWIvNVJyNzF5UGI4M2s5Zms5NE9TeHNBQUFEUHpncUJBQURQb2xSSy91WExucCsvK1djL25lVmRIZE82NW5OM1BaUlgvOG5mNUs0ZCsyWTVIUUFBTUo4cFpnRUFUdUtWNTIvSTEzL2wrbHgyMW9wcG5mLzR3U041dzU5K1BuOTh5MTJwV1RVS0FBQjRCb3BaQUlCcDJMUjhTZjdoZlcvUHoxeCsvclRPcjlScStlMnYzcHAzZk9ydnMyZGdlSmJUQVFBQTg0MWlGZ0JnbW5yYTIvTGYzdldUK2I5LzhxVnBMVS92TnVyYmp6NlpsLzdSWCtYVGQ5d2ZrMmNCQUlDakZMTUFBS2VnVkVyZWY4MlYrY3EvZUZ2T1c3RmtXdGYwajQ3bkExLzRUdDc2My84dWp4MDRNc3NKQVFDQStVQXhDd0J3R2w1NDlwcDgrMSs5SSsrNjhxSnBYL1BkeDNmbUZaKzRJWDl3MDUyWnFOWm1NUjBBQUREWHRUWTdBQURBZk5YYjBaWS91ZjYxZWUzbWpmay8vdTZtREk1Tm5QU2FzVW8xSC9uYWJibngza2Z5aDI5N1ZWNndZVTBCU1Zrb0JzYkc4NGxiN3M1WEh0aWF4dzhleWZCNHBkbVJBQUJtVEhkN2E4NWJzVFJ2dkdSVGZ2VVZXOUxYMGQ3c1NMT3FWSzliN1l5RjYwL3ZtRHArMzR1YWs0T0Z6ZWNNU0pLdGgvcnp2aHUrbmp1ZTNEdnRhOHFsVXY3bHk1NmZmL3ZhcTlMYjBUYUw2VmdJdnZQb2szbi81NytkSjQ4TU5qc0tBTUNzTzN0cGIvN283YS9PcXk0NHU5bFJUa3VwVkNxZDdCeExHUUFBeklCTnk1Zms3OS83dHZ6YXExNllsdkpKNzhHU0pMVjZQZi81ZS9ma3hYL3dsL24wSGZlbld2UDNjcDdaZHg1OU10ZjlqeThwWlFHQVJlUEpJNE81N245OEtUYzl0cVBaVVdhTlloWUFZSWEwdFpUem02OTdTYjcreTlmbml2V3JwbjNkdnNHUmZPQUwzOG1yLytTdjg1MUhuNXpGaE14SEEyUGplZi9udjkzc0dBQUFUZkd2Yi94V0JzYkdteDFqVmxoakZnQmdobDJ4YmxXKzlpK3Z5My81M3IzNTJEZHZ6K2pFOU5ZQi9mR2VnN251ZjN3cGI3ajQzUHlITjd3c20xY3ZtK1drekFlZnVPWHVLVE5sMjF2SytkQzFMOG03cnJ3b1ovVjFOekVaQU1ETTJqTXduTS9kOVZBKzlvM3ZaM3p5eTNLZlBES1lUOXh5ZHo1MDdWVk5UamZ6ekpnRkFKZ0ZyZVZ5ZnZVVlczTExyNzR6cnp4L3d5bGQrOVVIbjhqVm4vaGNQdmlsVzNKZ2VIU1dFakpmZk9XQnJWUEdIN3IySlhuL05WY3FaUUdBQmVlc3Z1NjgvNW9yODZGclh6TGwrRDg4NVg1b29WRE1BZ0RNb3ZOV0xNbU43MzVMUG5IZGE3S3NxMlBhMTFWcjlYenl0dnZ5NHYvdkwvT0hOOStab2ZHSldVekpYUGI0d1NOVHh1KzY4cUltSlFFQUtNWTdyOXc4WmZ6NHdmNG1KWmxkaWxrQWdGbFdLaVUvLzRLTGMrdjdmeTV2Zi80RnAzUnQvK2g0UHZ5L2JzdVZ2LytaL01GTmR5N1k5YlY0ZHNQalU1ZkNNRk1XQUZqbzF2YjFUQmt2MUVrS2lsa0FnSUtzN3UzS0o5LzUrdnpQOTd3MVc5YXZQcVZyRHc2UDVpTmZheFMwLy9GYmQrVEk2TmdzcFFRQUFJcWdtQVVBS05qTE42M0wxMy81dXZ6SjlhOTkybXlBa3prOE1wYi85NXUzWjh2SFA1T1BmdVAySExRR0xRQUF6RXVLV1FDQUppaVhTbm5YbFJmbDlnLzhmRDc0MmhlbnE2MzFsSzRmR0J2UDczLzdqbHo1KzUvSmgvL1hiZGsvTkRKTFNRRUFnTm1nbUFVQWFLTHU5dGI4eG10ZW5Ocy84UFA1dVJkY2ZNclhENDFQNUE5dnZqTlhmUHd2OHY3UGZ6djM3Tm8vQ3lrQkFJQ1pwcGdGQUpnRDFpM3B5WCs2N2pYNTVxOWNuMWVjdCtHVXJ4K3JWUE9aSHo2UTEvekozK1NOZi9hRi9PMDlqMlM4V3B1RnBBQUF3RXc0dFg4ekJ3REFyTnF5Zm5XKytNL2ZrdTl1M1ptUGYrdU8zUFRZamxOK2plOXYyNTN2Yjl1ZDFWL3B5cnV2dWl6dnZ1cXlVMTdMRmdBQW1GMW16QUlBekVGWGIxcWZ6Ly9TVy9LVmYvRzJYTHQ1NDJtOXhyN0JrZnpIYjkyUkxSLy9UTjU3dzlkeTZ4TzdVNi9QY0ZBQUFPQzBtREVMQURDSHZlU2N0Ym5oZjN0emZ2amszbno4MjNma3F3OCtjY3F2VWFuVjh2bDdIODNuNzMwMGw1NjFJdSs2OHFMODdCV2JzMjZKV2JRQUFOQXNac3dDQU13REx6eDdUZjd5RjkrWWIvN0s5WG5UcGVlZDl1dmN2K2RnZnZ1cnQrYjVILzkwM3Y3Zi8yYytlK2VER1JnYm44R2tBQURBZEpneEN3QXdqMnhadnpxZi9vVTM1TDdkQi9LZnZudDN2bkR2NlgzSlY3MmUzUFRZanR6MDJJNzgrdis4T1crNlpGUGVzV1Z6WG5QaHhyUzErTnM5QUFETU5zVXNDMXByT2FtYzhMdnE4RVRTM2RhOFBDdzh3eE5UeDIyNkRLQWd6MXU3TXYvNSt0Zm13Mjk0V1Q3MWd4L252MzMvUjlrek1IeGFyelU2VWNtTjl6NlNHKzk5Skt0NnV2TDI1MStRZDI2NUtDL1lzQ2FsMGd3SEJ3QUFraWhtV2VDV2RDUUhSNDZQSHo2UWJGbmJ2RHdzUEE4Zm1EcGUwdEdjSE1EaXRicTNLNy8rNmhmbDMxenpnbnpweDQvblQyKzlOOS9mdHZ1MFgyLy8wRWorN05iNzhtZTMzcGVOeS9yeWhvdlB6UnN2M1pTWGIxcWZkak5wQVFCZ3hpaG1XZEEyTFp0YXpONitzN0hkdk5MTVdjN004RVNqbEQzNm1UcnEzR1hOeVFQUTFsTE8yNTkvUWQ3Ky9BdHl6ODc5K2ROYjc4Mk45ejZTc1VyMXRGOXorK0dCZlBLMisvTEoyKzVMYjBkYnJ0MThUbjdxNG5QenVvdk95WXJ1emhsTUR3QUFpNDlpbGdYdGlyT1NodzRrZzVQZmFWS3JKN2Z0YUR4Z3B2VzJKMXZPYW5ZS2dPU0s5YXZ5aWV0ZWs5OSt3MHZ6RjNjOGtQLysvUi9seVNPRFovU2FnMk1UK2VKOWorYUw5ejJhY3FtVW56aG5iZDV3eWJsNTR5V2JjdUVxZjVVQ0FJQlRwWmhsUVd0dlNWNTFidkwzRHpjN0NZdkJxellsYlMzTlRnRnczS3Flcm56Z2xTL0krNis1TXYvNHhLN2NjTmREK2VKOWoyVmdiUHlNWHJkV3IrY2ZuOWlWZjN4aVYzNzdxN2ZtL0pWTDg0YUx6ODAxNTIvSVM4OWRtNldkMW5VQkFJQ1RLZFhyOVhxelE4QnMyOUdmZk9lSjR6Tm5ZU2IxdGpkSzJRMTl6VTRDY0hLakU1Vjg1WUVuY3NQZEQrVWJEMjlMdFRhenQ0S2xVdkw4ZGF0eTlhYjF1WHJUK3J4MDA3b3M3MUxVbm9tVnYvVmZwb3dQZk9TWG01UUVBS0E0OC8wZXFGUTYrZGZvbWpITG9yQmhTZkt6bHlYMzdFbWVPSnowanlVVHRXYW5ZajVyS3plKzZPdmNaWTBsTTlyTmxBWG1pYzYyMW1OcjBlNGZHc21OOXp5U3o5MzlVTzdhc1c5R1hyOWVUKzdadVQvMzdOeWYvL3k5ZTFJcUpaZWZ0VEpYbjljb2FsKzJhWjMxYVFFQUlJcFpGcEgybHVURjZ4c1BBS0N4MU1IN1h2Yjh2TzlsejgvRCt3N25jM2MvbEJ2dmVUaFBIQnFZc2ZlbzE1UDdkaC9JZmJzUDVMLys0NzFKa3N2T1dwR1hiMXFmRjIxY2t5M3JWdWZDVmN2U1VqN3BoQUlBQUZoUUZMTUFBR1R6Nm1YNXYxNzNrdnptdFMvSi9Yc1A1aDhlMkpvdjM3ODFkKzdZTytQdjllTTlCL1BqUFFmenlkc2E0NjYyMWp4LzNhcGNzVzVWdHF4ZmxTdldyODdGcTVlbnJhVTg0KzhOQUFCemhXSVdBSUJqU3FYR2pOYkx6bHFSWDN2VkM3T3JmeWhmZmZDSmZPV0JyYm5wMFNjelhwMzV0WUJHSmlyNS9yYmQrZjYyM2NlT2RiUzI1Tkt6Vm1UTHV0VzVZdjJxWExsK2RTNDlhMFU2V3EwZEF3REF3cUNZQlFEZ1dhMWIwcE4zWDNWWjNuM1ZaUmtjbThpM0h0bWVMeit3TlY5NzhJa2NHaG1idGZjZHExUnoxNDU5VTlhK2JTMlhjLzdLcGJsZzFkSmN1SEpaTGxpMU5CZXNYSmJOcTVabFZVOVhUdjcxQ2dBQU1IY29aZ0VBbUpiZWpyYTg1Zkx6ODViTHowK2xWc3R0MjNibkd3OXR6eTJQNzhoZE8vZWxXcXZQNnZ0WGFyVTh0TzlRSHRwMzZHblA5WFcwUDYyd3ZYRFYwcHkvY21uNk90cG5OUmNBQUp3T3hTd0FBS2VzdFZ6TzFadlc1K3BOalcvVkhCeWJ5RzNiZHVlN2orOHNyS2c5MGNEWStOTm0yQjYxcHJjNzV5N3Z5N29sUFZtN3BDZHIrN3F6cnUvNC90cStudlIxdEp0eEN3QkFvUlN6QUFDY3NkNk90bHk3ZVdPdTNid3hTYU1vdmUySjNmbnUxcDI1NWZHZHVXdkh2dFRxeFJXMUo5bzdPSnk5ZzhQUGVVNTNlMnZXOXZWTUZyYU5zbmJ0NVA3cW5xNHM2V3pQa3M3MjlIVzBaMGxuUjlwOU1Sa0FBR2RJTVFzQXdJenI2MmpQNnk0Nko2Kzc2SndreDR2YVd4N2ZtUjlzMzVON2R1M1AwUGhFazFNZU56eGV5V01IanVTeEEwZW1kWDVuVzJ1V2RMUm5hVmQ3bGt5V3RVczYyN04wc3NCdFBOZVJKUjN0NldwclRWdExPYTNsY21QYlVrN2IwZjNKYlZ1NXBYRjg4cmtUendFQVlHRlN6QUlBTU91ZVd0VFc2dlU4dXY5STd0cTVMM2Z0M0plN2QreWJjMlh0Y3htZHFHUjBvbkxTbWJnQUFQQnNGTE1BQUJTdVhDcGw4K3BsMmJ4NldkNnhaWE9TcEZxcjU5RURoeHRGN2M3OTg2NnNCUUNBVTZHWUJRQmdUbWdwbDNMUjZ1VzVhUFh5dkhQTFJVbU9sN1gzN05xZmgvY2R6cU1IRHVlUi9VZnl5UDdER1ptb05Ea3hBQUNjUHNVc0FBQnoxb2xsN1lscTlYcDJEd3pua2YySDgvRCt3M2wwLytFOE12bllkbmdnVGZxZU1RQUFtRGJGTEFBQTgwNjVWTXI2SlQxWnY2UW5yengvdzVUbnhpclZQSDd3U0I3ZGZ5UVA3eitjN1ljSHNxdC9LTHY2aDdLemZ5ajdoMGFhbEJvQUFJNVR6QUlBc0tCMHRMYmtralVyY3NtYUZjLzQvSGkxbGowRFE4ZksybDM5UTluMWxQSE8vcUdNVmFvRkp3Y0FZREZSekFJQXNLaTB0NVN6Y1ZsZk5pN3JlOVp6NnZYazhPaFk5Z3dNcFg5MFBFZEd4M05rZEN6OW8rT1Q0N0ZqMnlNajQra2ZtN28vYXYxYkFBQk9RakVMQUFCUFVTb2x5N3M2c3J5cjQ3U3VINnRVTXpEV0tISEhLdFZNMUdxcFZHdVpxTlV5VWExbW9sckxSTFdXU3EyeG5mcjgxUDJQZk8yMkdmN3BBQUNZQ3hTekFBQXd3enBhVzlMUjJwVlZQVjFuL0ZxS1dRQ0FoYW5jN0FBQUFBQUFBSXVOWWhZQUFBQUFvR0NLV1FBQUFBQ0FnaWxtQVFBQUFBQUtwcGdGQUFBQUFDaVlZaFlBQUFBQW9HQ0tXUUFBQUFDQWdpbG1BUUFBQUFBS3BwZ0ZBQUFBQUNpWVloWUFBQUFBb0dDS1dRQUFBQUNBZ2lsbUFRQUFBQUFLcHBnRkFBQUFBQ2lZWWhZQUFBQUFvR0NLV1FBQUFBQ0FnaWxtQVFBQUFBQUtwcGdGQUFBQUFDaVlZaFlBQUFBQW9HQ0tXUUFBQUFDQWdpbG1BUUFBQUFBS3BwZ0ZBQUFBQUNpWVloWUFBQUFBb0dDS1dRQUFBQUNBZ2lsbUFRQUFBQUFLcHBnRkFJQTVyTHU5ZGNwNHo4QndrNUlBQUJSajk4RFFsSEZQZTF1VGtzd3V4U3dBQU14aDU2MVlPbVg4dWJzZWFsSVNBSUJpM0hEWHcxUEc1NjFZMHFRa3M2djE1S2NBQUFETjhzWkxOdVZIdXc4Y0czL3NHOTlQa3J6enlzMVoyOWZUckZnQUFETnU5OEJRYnJqcjRXUDNPMGY5MUNXYm1oTm9scFhxOVhxOTJTRUFBSUJuTmpBMm5sZjg4UTE1OHNoZ3M2TUFBQlJ1NDdLKzNQS3I3MHh2eC94YXpxQlVLcFZPZG82bERBQUFZQTdyNjJqUEg3MzkxYzJPQVFEUUZILzA5bGZQdTFKMnVoU3pBQUF3eDczcWdyTno0N3QvT21jdjdXMTJGQUNBUXB5OXREZWYvNlczNUpYbmIyaDJsRmxqS1FNQUFKZ25Cc2JHODRsYjdzNC9QTEExangvc3o5RDRSTE1qQVFETW1KNzJ0cHkzWWtsKzZwSk4rZFZYYkVsZlIzdXpJNTIyNlN4bG9KZ0ZBQUFBQUpoQjFwZ0ZBQUFBQUppREZMTUFBQUFBQUFWVHpBSUFBQUFBRkV3eEN3QUFBQUJRTU1Vc0FBQUFBRURCRkxNQUFBQUFBQVZUekFJQUFBQUFGRXd4Q3dBQUFBQlFNTVVzQUFBQUFFREJGTE1BQUFBQUFBVlR6QUlBQUFBQUZFd3hDd0FBQUFCUU1NVXNBQUFBQUVEQkZMTUFBQUFBQUFWVHpBSUFBQUFBRkV3eEN3QUFBQUJRTU1Vc0FBQUFBRURCRkxNQUFBQUFBQVZUekFJQUFBQUFGRXd4Q3dBQUFBQlFNTVVzQUFBQUFFREJGTE1BOFArM1k4YzBBQUFBRElQOHU1NkpwUmZJQUFBQUFHSmlGZ0FBQUFBZ0ptWUJBQUFBQUdKaUZnQUFBQUFnSm1ZQkFBQUFBR0ppRmdBQUFBQWdKbVlCQUFBQUFHSmlGZ0FBQUFBZ0ptWUJBQUFBQUdKaUZnQUFBQUFnSm1ZQkFBQUFBR0ppRmdBQUFBQWdKbVlCQUFBQUFHSmlGZ0FBQUFBZ0ptWUJBQUFBQUdKaUZnQUFBQUFnSm1ZQkFBQUFBR0ppRmdBQUFBQWdKbVlCQUFBQUFHSmlGZ0FBQUFBZ0ptWUJBQUFBQUdKaUZnQUFBQUFnSm1ZQkFBQUFBR0ppRmdBQUFBQUFBQUFBQUFBQUFBQUFBRGdhTldqeVd6K3RlcXNBQUFBQVNVVk9SSzVDWUlJPSIsCgkiVGhlbWUiIDogIiIsCgkiVHlwZSIgOiAibWluZCIsCgkiVmVyc2lvbiIgOiAiNSIKfQo="/>
    </extobj>
  </extobjs>
</s:customData>
</file>

<file path=customXml/itemProps7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8690</Words>
  <Application>WPS 演示</Application>
  <PresentationFormat>自定义</PresentationFormat>
  <Paragraphs>423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Calibri Light</vt:lpstr>
      <vt:lpstr>微软雅黑</vt:lpstr>
      <vt:lpstr>Wingdings</vt:lpstr>
      <vt:lpstr>思源黑体 CN Heavy</vt:lpstr>
      <vt:lpstr>黑体</vt:lpstr>
      <vt:lpstr>汉仪刚艺体-85W</vt:lpstr>
      <vt:lpstr>Segoe Print</vt:lpstr>
      <vt:lpstr>Arial Unicode MS</vt:lpstr>
      <vt:lpstr>Calibri</vt:lpstr>
      <vt:lpstr>思源黑体 CN Bold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Choose the appropriate word to complete each sentence.</vt:lpstr>
      <vt:lpstr>Choose the appropriate word to complete each sentence.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436</cp:revision>
  <dcterms:created xsi:type="dcterms:W3CDTF">2017-11-13T08:28:00Z</dcterms:created>
  <dcterms:modified xsi:type="dcterms:W3CDTF">2023-09-26T15:20:47Z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SaveFontToCloudKey">
    <vt:lpwstr>648829950_btnclosed</vt:lpwstr>
  </property>
  <property fmtid="{D5CDD505-2E9C-101B-9397-08002B2CF9AE}" pid="4" name="ICV">
    <vt:lpwstr>043A355A937C4A119B425788E6FD7694</vt:lpwstr>
  </property>
</Properties>
</file>