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17"/>
  </p:notesMasterIdLst>
  <p:sldIdLst>
    <p:sldId id="329" r:id="rId2"/>
    <p:sldId id="414" r:id="rId3"/>
    <p:sldId id="440" r:id="rId4"/>
    <p:sldId id="438" r:id="rId5"/>
    <p:sldId id="471" r:id="rId6"/>
    <p:sldId id="445" r:id="rId7"/>
    <p:sldId id="470" r:id="rId8"/>
    <p:sldId id="475" r:id="rId9"/>
    <p:sldId id="472" r:id="rId10"/>
    <p:sldId id="474" r:id="rId11"/>
    <p:sldId id="473" r:id="rId12"/>
    <p:sldId id="409" r:id="rId13"/>
    <p:sldId id="467" r:id="rId14"/>
    <p:sldId id="469" r:id="rId15"/>
    <p:sldId id="330" r:id="rId16"/>
  </p:sldIdLst>
  <p:sldSz cx="12192000" cy="6858000"/>
  <p:notesSz cx="7104063" cy="10234613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9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658648" y="138072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436DB20-ED0E-48C8-83FD-9B05A434AC43}"/>
              </a:ext>
            </a:extLst>
          </p:cNvPr>
          <p:cNvSpPr txBox="1"/>
          <p:nvPr/>
        </p:nvSpPr>
        <p:spPr>
          <a:xfrm>
            <a:off x="2446397" y="2811662"/>
            <a:ext cx="99649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Period 4 </a:t>
            </a:r>
            <a:r>
              <a:rPr lang="en-US" sz="4800" b="1" dirty="0"/>
              <a:t>Reading For </a:t>
            </a:r>
            <a:r>
              <a:rPr lang="en-US" sz="4800" b="1" dirty="0" smtClean="0"/>
              <a:t>Writing</a:t>
            </a:r>
            <a:endParaRPr lang="en-US" sz="4800" b="1" dirty="0" smtClean="0"/>
          </a:p>
          <a:p>
            <a:pPr>
              <a:lnSpc>
                <a:spcPct val="150000"/>
              </a:lnSpc>
            </a:pPr>
            <a:r>
              <a:rPr lang="en-US" altLang="zh-CN" sz="4800" b="1" dirty="0" smtClean="0">
                <a:latin typeface="Times New Roman" pitchFamily="18" charset="0"/>
                <a:ea typeface="字魂27号-布丁体" panose="00000500000000000000" charset="-122"/>
                <a:cs typeface="Times New Roman" pitchFamily="18" charset="0"/>
              </a:rPr>
              <a:t>Beautiful Ireland and its traditions</a:t>
            </a:r>
            <a:endParaRPr lang="zh-CN" altLang="en-US" sz="4800" dirty="0">
              <a:latin typeface="Times New Roman" pitchFamily="18" charset="0"/>
              <a:ea typeface="字魂27号-布丁体" panose="00000500000000000000" charset="-122"/>
              <a:cs typeface="Times New Roman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5357D3-E604-4AFB-953D-902558EF8087}"/>
              </a:ext>
            </a:extLst>
          </p:cNvPr>
          <p:cNvSpPr/>
          <p:nvPr/>
        </p:nvSpPr>
        <p:spPr>
          <a:xfrm>
            <a:off x="2569851" y="2076000"/>
            <a:ext cx="84860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 4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History and traditions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0634" y="1350819"/>
            <a:ext cx="11190514" cy="516873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/>
              <a:t>(6)On the one hand, we should keep up our traditional life style.</a:t>
            </a:r>
            <a:endParaRPr lang="zh-CN" altLang="en-US" dirty="0" smtClean="0"/>
          </a:p>
          <a:p>
            <a:r>
              <a:rPr lang="zh-CN" altLang="en-US" dirty="0" smtClean="0"/>
              <a:t>另一方面，我们应该保留我们的传统生活方式。</a:t>
            </a:r>
          </a:p>
          <a:p>
            <a:r>
              <a:rPr lang="en-US" dirty="0" smtClean="0"/>
              <a:t>(7) We should restore and promote this tradition.</a:t>
            </a:r>
            <a:endParaRPr lang="zh-CN" altLang="en-US" dirty="0" smtClean="0"/>
          </a:p>
          <a:p>
            <a:r>
              <a:rPr lang="zh-CN" altLang="en-US" dirty="0" smtClean="0"/>
              <a:t>我们要恢复和发扬这个传统。</a:t>
            </a:r>
          </a:p>
          <a:p>
            <a:r>
              <a:rPr lang="en-US" dirty="0" smtClean="0"/>
              <a:t>(8)We hope to see you elaborate and consolidate your tradition.</a:t>
            </a:r>
            <a:endParaRPr lang="zh-CN" altLang="en-US" dirty="0" smtClean="0"/>
          </a:p>
          <a:p>
            <a:r>
              <a:rPr lang="zh-CN" altLang="en-US" dirty="0" smtClean="0"/>
              <a:t>我们希望看到你们发展和巩固你们的传统。</a:t>
            </a:r>
          </a:p>
          <a:p>
            <a:r>
              <a:rPr lang="en-US" dirty="0" smtClean="0"/>
              <a:t>(9)These events changed the course of history.</a:t>
            </a:r>
            <a:endParaRPr lang="zh-CN" altLang="en-US" dirty="0" smtClean="0"/>
          </a:p>
          <a:p>
            <a:r>
              <a:rPr lang="zh-CN" altLang="en-US" dirty="0" smtClean="0"/>
              <a:t>这些事件改变了历史的进程。</a:t>
            </a:r>
          </a:p>
          <a:p>
            <a:r>
              <a:rPr lang="en-US" dirty="0" smtClean="0"/>
              <a:t>(10)This region is steeped in tradition.</a:t>
            </a:r>
            <a:endParaRPr lang="zh-CN" altLang="en-US" dirty="0" smtClean="0"/>
          </a:p>
          <a:p>
            <a:r>
              <a:rPr lang="zh-CN" altLang="en-US" dirty="0" smtClean="0"/>
              <a:t>这个地区有着深厚的传统。</a:t>
            </a:r>
          </a:p>
          <a:p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731014" y="616021"/>
            <a:ext cx="29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增分佳句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99" y="1600201"/>
            <a:ext cx="11194473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/>
              <a:t>Welcome to Chongqing</a:t>
            </a:r>
            <a:r>
              <a:rPr lang="zh-CN" altLang="en-US" dirty="0" smtClean="0"/>
              <a:t>．</a:t>
            </a:r>
            <a:r>
              <a:rPr lang="en-US" dirty="0" smtClean="0"/>
              <a:t>My name is ________</a:t>
            </a:r>
            <a:r>
              <a:rPr lang="zh-CN" altLang="en-US" dirty="0" smtClean="0"/>
              <a:t>．</a:t>
            </a:r>
            <a:r>
              <a:rPr lang="en-US" dirty="0" smtClean="0"/>
              <a:t>I am very glad to be your local guide for today’s visit</a:t>
            </a:r>
            <a:r>
              <a:rPr lang="zh-CN" altLang="en-US" dirty="0" smtClean="0"/>
              <a:t>．</a:t>
            </a:r>
          </a:p>
          <a:p>
            <a:r>
              <a:rPr lang="en-US" dirty="0" smtClean="0"/>
              <a:t>Now I</a:t>
            </a:r>
            <a:r>
              <a:rPr lang="zh-CN" altLang="en-US" dirty="0" smtClean="0"/>
              <a:t>’</a:t>
            </a:r>
            <a:r>
              <a:rPr lang="en-US" dirty="0" smtClean="0"/>
              <a:t>d like to give you a brief introduction of the Yangtze Three Gorges</a:t>
            </a:r>
            <a:r>
              <a:rPr lang="zh-CN" altLang="en-US" dirty="0" smtClean="0"/>
              <a:t>．</a:t>
            </a:r>
            <a:r>
              <a:rPr lang="en-US" dirty="0" smtClean="0"/>
              <a:t>The Yangtze Three Gorges ________(</a:t>
            </a:r>
            <a:r>
              <a:rPr lang="zh-CN" altLang="en-US" dirty="0" smtClean="0"/>
              <a:t>就地理位置、面积等做简单介绍</a:t>
            </a:r>
            <a:r>
              <a:rPr lang="en-US" dirty="0" smtClean="0"/>
              <a:t>)</a:t>
            </a:r>
            <a:r>
              <a:rPr lang="zh-CN" altLang="en-US" dirty="0" smtClean="0"/>
              <a:t>．</a:t>
            </a:r>
          </a:p>
          <a:p>
            <a:r>
              <a:rPr lang="en-US" dirty="0" smtClean="0"/>
              <a:t>Well, look through the windows, please</a:t>
            </a:r>
            <a:r>
              <a:rPr lang="zh-CN" altLang="en-US" dirty="0" smtClean="0"/>
              <a:t>．</a:t>
            </a:r>
            <a:r>
              <a:rPr lang="en-US" dirty="0" smtClean="0"/>
              <a:t>This is the first one ________ </a:t>
            </a:r>
            <a:r>
              <a:rPr lang="en-US" dirty="0" err="1" smtClean="0"/>
              <a:t>Qutang</a:t>
            </a:r>
            <a:r>
              <a:rPr lang="en-US" dirty="0" smtClean="0"/>
              <a:t> Gorge ______(</a:t>
            </a:r>
            <a:r>
              <a:rPr lang="zh-CN" altLang="en-US" dirty="0" smtClean="0"/>
              <a:t>对所参观景点进行介绍．．）</a:t>
            </a:r>
          </a:p>
          <a:p>
            <a:r>
              <a:rPr lang="en-US" dirty="0" smtClean="0"/>
              <a:t>Time flies</a:t>
            </a:r>
            <a:r>
              <a:rPr lang="zh-CN" altLang="en-US" dirty="0" smtClean="0"/>
              <a:t>．</a:t>
            </a:r>
            <a:r>
              <a:rPr lang="en-US" dirty="0" smtClean="0"/>
              <a:t>Our visit is coming to an end and it is very difficult for me to say goodbye to you</a:t>
            </a:r>
            <a:r>
              <a:rPr lang="zh-CN" altLang="en-US" dirty="0" smtClean="0"/>
              <a:t>．</a:t>
            </a:r>
            <a:r>
              <a:rPr lang="en-US" dirty="0" smtClean="0"/>
              <a:t>________(</a:t>
            </a:r>
            <a:r>
              <a:rPr lang="zh-CN" altLang="en-US" dirty="0" smtClean="0"/>
              <a:t>表示祝愿</a:t>
            </a:r>
            <a:r>
              <a:rPr lang="en-US" dirty="0" smtClean="0"/>
              <a:t>)</a:t>
            </a:r>
            <a:r>
              <a:rPr lang="zh-CN" altLang="en-US" dirty="0" smtClean="0"/>
              <a:t>．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921018" y="521018"/>
            <a:ext cx="29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写作模板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5013" y="1270661"/>
            <a:ext cx="11329059" cy="48555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t"/>
            <a:r>
              <a:rPr lang="zh-CN" altLang="en-US" sz="3600" dirty="0" smtClean="0"/>
              <a:t>假定你是李华</a:t>
            </a:r>
            <a:r>
              <a:rPr lang="en-US" altLang="zh-CN" sz="3600" dirty="0" smtClean="0"/>
              <a:t>, </a:t>
            </a:r>
            <a:r>
              <a:rPr lang="zh-CN" altLang="en-US" sz="3600" dirty="0" smtClean="0"/>
              <a:t>你的澳大利亚朋友 </a:t>
            </a:r>
            <a:r>
              <a:rPr lang="en-US" altLang="zh-CN" sz="3600" dirty="0" smtClean="0"/>
              <a:t>Martin</a:t>
            </a:r>
            <a:r>
              <a:rPr lang="zh-CN" altLang="en-US" sz="3600" dirty="0" smtClean="0"/>
              <a:t>想来中国旅游</a:t>
            </a:r>
            <a:r>
              <a:rPr lang="en-US" altLang="zh-CN" sz="3600" dirty="0" smtClean="0"/>
              <a:t>, </a:t>
            </a:r>
            <a:r>
              <a:rPr lang="zh-CN" altLang="en-US" sz="3600" dirty="0" smtClean="0"/>
              <a:t>希望你推荐一个合适的城市。你向他推荐了西安市。请根据以下提示写一封邮件。</a:t>
            </a:r>
          </a:p>
          <a:p>
            <a:pPr fontAlgn="t"/>
            <a:r>
              <a:rPr lang="zh-CN" altLang="en-US" sz="3600" dirty="0" smtClean="0"/>
              <a:t>内容包括</a:t>
            </a:r>
            <a:r>
              <a:rPr lang="en-US" altLang="zh-CN" sz="3600" dirty="0" smtClean="0"/>
              <a:t>: </a:t>
            </a:r>
          </a:p>
          <a:p>
            <a:pPr fontAlgn="t"/>
            <a:r>
              <a:rPr lang="en-US" altLang="zh-CN" sz="3600" dirty="0" smtClean="0"/>
              <a:t>1. </a:t>
            </a:r>
            <a:r>
              <a:rPr lang="zh-CN" altLang="en-US" sz="3600" dirty="0" smtClean="0"/>
              <a:t>推荐理由</a:t>
            </a:r>
            <a:r>
              <a:rPr lang="en-US" altLang="zh-CN" sz="3600" dirty="0" smtClean="0"/>
              <a:t>; 2. </a:t>
            </a:r>
            <a:r>
              <a:rPr lang="zh-CN" altLang="en-US" sz="3600" dirty="0" smtClean="0"/>
              <a:t>你的祝愿</a:t>
            </a:r>
            <a:endParaRPr lang="en-US" altLang="zh-CN" sz="3600" dirty="0" smtClean="0"/>
          </a:p>
          <a:p>
            <a:r>
              <a:rPr lang="zh-CN" altLang="en-US" sz="3600" dirty="0" smtClean="0"/>
              <a:t>注意</a:t>
            </a:r>
            <a:r>
              <a:rPr lang="en-US" altLang="zh-CN" sz="3600" dirty="0" smtClean="0"/>
              <a:t>: 1. </a:t>
            </a:r>
            <a:r>
              <a:rPr lang="zh-CN" altLang="en-US" sz="3600" dirty="0" smtClean="0"/>
              <a:t>词数</a:t>
            </a:r>
            <a:r>
              <a:rPr lang="en-US" altLang="zh-CN" sz="3600" dirty="0" smtClean="0"/>
              <a:t>100</a:t>
            </a:r>
            <a:r>
              <a:rPr lang="zh-CN" altLang="en-US" sz="3600" dirty="0" smtClean="0"/>
              <a:t>左右</a:t>
            </a:r>
            <a:r>
              <a:rPr lang="en-US" altLang="zh-CN" sz="3600" dirty="0" smtClean="0"/>
              <a:t>; </a:t>
            </a:r>
          </a:p>
          <a:p>
            <a:r>
              <a:rPr lang="en-US" altLang="zh-CN" sz="3600" dirty="0" smtClean="0"/>
              <a:t>2. </a:t>
            </a:r>
            <a:r>
              <a:rPr lang="zh-CN" altLang="en-US" sz="3600" dirty="0" smtClean="0"/>
              <a:t>可以适当增加细节</a:t>
            </a:r>
            <a:r>
              <a:rPr lang="en-US" altLang="zh-CN" sz="3600" dirty="0" smtClean="0"/>
              <a:t>, </a:t>
            </a:r>
            <a:r>
              <a:rPr lang="zh-CN" altLang="en-US" sz="3600" dirty="0" smtClean="0"/>
              <a:t>以使行文连贯。</a:t>
            </a:r>
          </a:p>
          <a:p>
            <a:r>
              <a:rPr lang="zh-CN" altLang="en-US" sz="3600" dirty="0" smtClean="0"/>
              <a:t>参考词汇</a:t>
            </a:r>
            <a:r>
              <a:rPr lang="en-US" altLang="zh-CN" sz="3600" dirty="0" smtClean="0"/>
              <a:t>: </a:t>
            </a:r>
            <a:r>
              <a:rPr lang="zh-CN" altLang="en-US" sz="3600" dirty="0" smtClean="0"/>
              <a:t>兵马俑 </a:t>
            </a:r>
            <a:r>
              <a:rPr lang="en-US" altLang="zh-CN" sz="3600" dirty="0" smtClean="0"/>
              <a:t>terracotta warriors and horses</a:t>
            </a:r>
          </a:p>
          <a:p>
            <a:pPr fontAlgn="t"/>
            <a:endParaRPr lang="en-US" altLang="zh-CN" sz="3600" dirty="0" smtClean="0">
              <a:ea typeface="楷体_GB2312" pitchFamily="49" charset="-122"/>
            </a:endParaRPr>
          </a:p>
          <a:p>
            <a:pPr fontAlgn="t"/>
            <a:endParaRPr lang="en-US" altLang="zh-CN" sz="3600" dirty="0" smtClean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596526" y="380010"/>
            <a:ext cx="4528138" cy="735013"/>
            <a:chOff x="2400" y="1207"/>
            <a:chExt cx="2852" cy="463"/>
          </a:xfrm>
        </p:grpSpPr>
        <p:pic>
          <p:nvPicPr>
            <p:cNvPr id="5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" name="矩形 6"/>
          <p:cNvSpPr/>
          <p:nvPr/>
        </p:nvSpPr>
        <p:spPr>
          <a:xfrm>
            <a:off x="2260017" y="530762"/>
            <a:ext cx="63035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Describe a place you like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12579" y="867085"/>
            <a:ext cx="10881497" cy="553524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17235" tIns="58618" rIns="117235" bIns="58618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Dear Martin,</a:t>
            </a:r>
          </a:p>
          <a:p>
            <a:r>
              <a:rPr lang="en-US" altLang="zh-CN" sz="3200" dirty="0" smtClean="0">
                <a:solidFill>
                  <a:srgbClr val="FF0000"/>
                </a:solidFill>
              </a:rPr>
              <a:t>I’m glad to receive your letter and know that you are eager to travel to China. </a:t>
            </a:r>
          </a:p>
          <a:p>
            <a:r>
              <a:rPr lang="en-US" altLang="zh-CN" sz="3200" dirty="0" smtClean="0">
                <a:solidFill>
                  <a:srgbClr val="FF0000"/>
                </a:solidFill>
              </a:rPr>
              <a:t>I’m writing to express my warm welcome and strongly recommend that you pay a visit to Xi’an.</a:t>
            </a:r>
          </a:p>
          <a:p>
            <a:r>
              <a:rPr lang="en-US" altLang="zh-CN" sz="3200" dirty="0" smtClean="0">
                <a:solidFill>
                  <a:srgbClr val="FF0000"/>
                </a:solidFill>
              </a:rPr>
              <a:t>Well-known as a historic city in China, Xi’ an is really an ideal destination. First of all, Xi’an is not only a city with a long history but also a place with many tourist attractions,  among which the terracotta warriors and horses are what you can never miss.</a:t>
            </a:r>
          </a:p>
          <a:p>
            <a:r>
              <a:rPr lang="en-US" altLang="zh-CN" sz="3200" dirty="0" smtClean="0">
                <a:solidFill>
                  <a:srgbClr val="FF0000"/>
                </a:solidFill>
              </a:rPr>
              <a:t>People in Xi’an are friendly, kind and willing to offer anyone in need help,  which can really make your visit.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1872900" name="Text Box 4"/>
          <p:cNvSpPr txBox="1">
            <a:spLocks noChangeArrowheads="1"/>
          </p:cNvSpPr>
          <p:nvPr/>
        </p:nvSpPr>
        <p:spPr bwMode="auto">
          <a:xfrm>
            <a:off x="-304800" y="2778262"/>
            <a:ext cx="13072533" cy="9493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947" name="Text Box 3"/>
          <p:cNvSpPr txBox="1">
            <a:spLocks noChangeArrowheads="1"/>
          </p:cNvSpPr>
          <p:nvPr/>
        </p:nvSpPr>
        <p:spPr bwMode="auto">
          <a:xfrm>
            <a:off x="1227952" y="1263308"/>
            <a:ext cx="9880772" cy="353470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comfortable and pleasant. Talking about the </a:t>
            </a:r>
            <a:r>
              <a:rPr lang="en-US" altLang="zh-CN" sz="2800" dirty="0" smtClean="0">
                <a:solidFill>
                  <a:srgbClr val="FF0000"/>
                </a:solidFill>
              </a:rPr>
              <a:t>local food,  Xi’an enjoys a great reputation for its various snacks all over China.</a:t>
            </a: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I do hope you can come and enjoy yourself to the fullest here!  Looking forward to your coming. </a:t>
            </a: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                                                      yours </a:t>
            </a: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                                                        Li </a:t>
            </a:r>
            <a:r>
              <a:rPr lang="en-US" altLang="zh-CN" sz="2800" dirty="0" err="1" smtClean="0">
                <a:solidFill>
                  <a:srgbClr val="FF0000"/>
                </a:solidFill>
              </a:rPr>
              <a:t>Hua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874951" name="Text Box 7"/>
          <p:cNvSpPr txBox="1">
            <a:spLocks noChangeArrowheads="1"/>
          </p:cNvSpPr>
          <p:nvPr/>
        </p:nvSpPr>
        <p:spPr bwMode="auto">
          <a:xfrm>
            <a:off x="-952500" y="4317930"/>
            <a:ext cx="12234333" cy="3953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 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4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7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947" grpId="0" animBg="1" autoUpdateAnimBg="0"/>
      <p:bldP spid="187495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9609083" y="193251"/>
            <a:ext cx="2187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Prediction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Look at the title and the picture and guess the topic of the text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Introduce the beauty and traditions of Ireland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97648" y="604146"/>
            <a:ext cx="2282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Lead in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609599" y="1600201"/>
            <a:ext cx="11265725" cy="50024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endParaRPr lang="zh-CN" altLang="en-US" dirty="0" smtClean="0"/>
          </a:p>
          <a:p>
            <a:r>
              <a:rPr lang="en-US" dirty="0" smtClean="0"/>
              <a:t>1</a:t>
            </a:r>
            <a:r>
              <a:rPr lang="zh-CN" altLang="en-US" dirty="0" smtClean="0"/>
              <a:t>．</a:t>
            </a:r>
            <a:r>
              <a:rPr lang="en-US" dirty="0" smtClean="0"/>
              <a:t>What’s the main idea of the passage?</a:t>
            </a:r>
            <a:endParaRPr lang="zh-CN" alt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beautiful scenery and its traditions</a:t>
            </a:r>
            <a:r>
              <a:rPr lang="zh-CN" altLang="en-US" dirty="0" smtClean="0">
                <a:solidFill>
                  <a:srgbClr val="FF0000"/>
                </a:solidFill>
              </a:rPr>
              <a:t>．</a:t>
            </a:r>
          </a:p>
          <a:p>
            <a:r>
              <a:rPr lang="en-US" dirty="0" smtClean="0"/>
              <a:t>2</a:t>
            </a:r>
            <a:r>
              <a:rPr lang="zh-CN" altLang="en-US" dirty="0" smtClean="0"/>
              <a:t>．</a:t>
            </a:r>
            <a:r>
              <a:rPr lang="en-US" dirty="0" smtClean="0"/>
              <a:t>What makes the Irish countryside exciting and inspiring?</a:t>
            </a:r>
            <a:endParaRPr lang="zh-CN" alt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beautiful countryside scenery of the Ireland</a:t>
            </a:r>
            <a:r>
              <a:rPr lang="zh-CN" altLang="en-US" dirty="0" smtClean="0"/>
              <a:t>．</a:t>
            </a:r>
          </a:p>
          <a:p>
            <a:r>
              <a:rPr lang="en-US" dirty="0" smtClean="0"/>
              <a:t>3</a:t>
            </a:r>
            <a:r>
              <a:rPr lang="zh-CN" altLang="en-US" dirty="0" smtClean="0"/>
              <a:t>．</a:t>
            </a:r>
            <a:r>
              <a:rPr lang="en-US" dirty="0" smtClean="0"/>
              <a:t>What are the best ways to experience some Irish traditions and cultures?</a:t>
            </a:r>
            <a:endParaRPr lang="zh-CN" alt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Drink a glass of wine or a local beer in a village pub</a:t>
            </a:r>
            <a:r>
              <a:rPr lang="zh-CN" altLang="en-US" dirty="0" smtClean="0">
                <a:solidFill>
                  <a:srgbClr val="FF0000"/>
                </a:solidFill>
              </a:rPr>
              <a:t>．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fontAlgn="t"/>
            <a:r>
              <a:rPr lang="en-US" altLang="zh-CN" dirty="0" smtClean="0">
                <a:solidFill>
                  <a:schemeClr val="tx1"/>
                </a:solidFill>
              </a:rPr>
              <a:t>4.  What should you do if you want to experience local culture and customs first-hand? </a:t>
            </a:r>
          </a:p>
          <a:p>
            <a:pPr fontAlgn="t"/>
            <a:r>
              <a:rPr lang="en-US" altLang="zh-CN" dirty="0" smtClean="0">
                <a:solidFill>
                  <a:srgbClr val="FF0000"/>
                </a:solidFill>
              </a:rPr>
              <a:t>Introduce yourself to a friendly face. </a:t>
            </a:r>
          </a:p>
          <a:p>
            <a:endParaRPr lang="zh-CN" altLang="en-US" dirty="0" smtClean="0">
              <a:solidFill>
                <a:srgbClr val="FF0000"/>
              </a:solidFill>
            </a:endParaRP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60442" y="940521"/>
            <a:ext cx="10207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Read the text on Page 44 and then choose the best answer.</a:t>
            </a:r>
            <a:endParaRPr lang="zh-CN" altLang="en-US" sz="3200" dirty="0" smtClean="0"/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380010" y="1600201"/>
            <a:ext cx="11202390" cy="50618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n-US" sz="3200" dirty="0" smtClean="0"/>
              <a:t>1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Its beautiful countryside excites and inspires all, ___________________(</a:t>
            </a:r>
            <a:r>
              <a:rPr lang="zh-CN" altLang="en-US" sz="3200" dirty="0" smtClean="0"/>
              <a:t>提供了一些东西</a:t>
            </a:r>
            <a:r>
              <a:rPr lang="en-US" sz="3200" dirty="0" smtClean="0"/>
              <a:t>) each of the senses</a:t>
            </a:r>
            <a:r>
              <a:rPr lang="zh-CN" altLang="en-US" sz="3200" dirty="0" smtClean="0"/>
              <a:t>．</a:t>
            </a:r>
            <a:endParaRPr lang="en-US" altLang="zh-CN" sz="3200" dirty="0" smtClean="0"/>
          </a:p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2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The peaceful landscape of the “Emerald Isle” and its many green counties is a true feast for the eyes, _____________________________________(</a:t>
            </a:r>
            <a:r>
              <a:rPr lang="zh-CN" altLang="en-US" sz="3200" dirty="0" smtClean="0"/>
              <a:t>青山连绵起伏，牛羊点缀其中</a:t>
            </a:r>
            <a:r>
              <a:rPr lang="en-US" sz="3200" dirty="0" smtClean="0"/>
              <a:t>)</a:t>
            </a:r>
            <a:r>
              <a:rPr lang="zh-CN" altLang="en-US" sz="3200" dirty="0" smtClean="0"/>
              <a:t>．</a:t>
            </a:r>
            <a:endParaRPr lang="en-US" altLang="zh-CN" sz="3200" dirty="0" smtClean="0"/>
          </a:p>
        </p:txBody>
      </p:sp>
      <p:sp>
        <p:nvSpPr>
          <p:cNvPr id="6" name="矩形 5"/>
          <p:cNvSpPr/>
          <p:nvPr/>
        </p:nvSpPr>
        <p:spPr>
          <a:xfrm>
            <a:off x="1218783" y="857394"/>
            <a:ext cx="3892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Key sentence patterns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48446" y="2151804"/>
            <a:ext cx="2979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offering something for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38857" y="4099357"/>
            <a:ext cx="6958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with its rolling green hills dotted with sheep and cattle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82281" y="2745571"/>
            <a:ext cx="1854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i="1" dirty="0" err="1" smtClean="0">
                <a:solidFill>
                  <a:srgbClr val="FF0000"/>
                </a:solidFill>
              </a:rPr>
              <a:t>v.</a:t>
            </a:r>
            <a:r>
              <a:rPr lang="en-US" dirty="0" err="1" smtClean="0">
                <a:solidFill>
                  <a:srgbClr val="FF0000"/>
                </a:solidFill>
              </a:rPr>
              <a:t>­</a:t>
            </a:r>
            <a:r>
              <a:rPr lang="en-US" b="1" dirty="0" err="1" smtClean="0">
                <a:solidFill>
                  <a:srgbClr val="FF0000"/>
                </a:solidFill>
              </a:rPr>
              <a:t>ing</a:t>
            </a:r>
            <a:r>
              <a:rPr lang="zh-CN" altLang="en-US" dirty="0" smtClean="0">
                <a:solidFill>
                  <a:srgbClr val="FF0000"/>
                </a:solidFill>
              </a:rPr>
              <a:t>结构作状语</a:t>
            </a:r>
          </a:p>
        </p:txBody>
      </p:sp>
      <p:sp>
        <p:nvSpPr>
          <p:cNvPr id="13" name="矩形 12"/>
          <p:cNvSpPr/>
          <p:nvPr/>
        </p:nvSpPr>
        <p:spPr>
          <a:xfrm>
            <a:off x="1193784" y="5239389"/>
            <a:ext cx="1539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with</a:t>
            </a:r>
            <a:r>
              <a:rPr lang="zh-CN" altLang="en-US" dirty="0" smtClean="0">
                <a:solidFill>
                  <a:srgbClr val="FF0000"/>
                </a:solidFill>
              </a:rPr>
              <a:t>复合结构</a:t>
            </a:r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380010" y="1600201"/>
            <a:ext cx="11202390" cy="50618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n-US" sz="3200" dirty="0" smtClean="0"/>
              <a:t>3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With all this beauty, _________________________(</a:t>
            </a:r>
            <a:r>
              <a:rPr lang="zh-CN" altLang="en-US" sz="3200" dirty="0" smtClean="0"/>
              <a:t>不令人吃惊</a:t>
            </a:r>
            <a:r>
              <a:rPr lang="en-US" sz="3200" dirty="0" smtClean="0"/>
              <a:t>) Ireland has developed strong traditions that include music, dancing, and dining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  </a:t>
            </a:r>
          </a:p>
          <a:p>
            <a:pPr>
              <a:buNone/>
            </a:pPr>
            <a:r>
              <a:rPr lang="en-US" sz="3200" dirty="0" smtClean="0"/>
              <a:t> </a:t>
            </a:r>
            <a:endParaRPr lang="zh-CN" altLang="en-US" sz="3200" dirty="0" smtClean="0"/>
          </a:p>
          <a:p>
            <a:pPr>
              <a:buNone/>
            </a:pPr>
            <a:r>
              <a:rPr lang="en-US" sz="3200" dirty="0" smtClean="0"/>
              <a:t> </a:t>
            </a:r>
            <a:endParaRPr lang="zh-CN" altLang="en-US" sz="3200" dirty="0" smtClean="0"/>
          </a:p>
          <a:p>
            <a:pPr>
              <a:buNone/>
            </a:pPr>
            <a:r>
              <a:rPr lang="en-US" sz="3200" dirty="0" smtClean="0"/>
              <a:t> </a:t>
            </a:r>
            <a:endParaRPr lang="zh-CN" altLang="en-US" sz="3200" dirty="0" smtClean="0"/>
          </a:p>
        </p:txBody>
      </p:sp>
      <p:sp>
        <p:nvSpPr>
          <p:cNvPr id="6" name="矩形 5"/>
          <p:cNvSpPr/>
          <p:nvPr/>
        </p:nvSpPr>
        <p:spPr>
          <a:xfrm>
            <a:off x="1218783" y="857394"/>
            <a:ext cx="3892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Key sentence patterns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483537" y="1748043"/>
            <a:ext cx="2293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it is not surprising that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5688" y="3446214"/>
            <a:ext cx="2199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It</a:t>
            </a:r>
            <a:r>
              <a:rPr lang="zh-CN" altLang="en-US" dirty="0" smtClean="0">
                <a:solidFill>
                  <a:srgbClr val="FF0000"/>
                </a:solidFill>
              </a:rPr>
              <a:t>＋</a:t>
            </a:r>
            <a:r>
              <a:rPr lang="en-US" b="1" dirty="0" smtClean="0">
                <a:solidFill>
                  <a:srgbClr val="FF0000"/>
                </a:solidFill>
              </a:rPr>
              <a:t>be</a:t>
            </a:r>
            <a:r>
              <a:rPr lang="zh-CN" altLang="en-US" dirty="0" smtClean="0">
                <a:solidFill>
                  <a:srgbClr val="FF0000"/>
                </a:solidFill>
              </a:rPr>
              <a:t>＋</a:t>
            </a:r>
            <a:r>
              <a:rPr lang="en-US" b="1" i="1" dirty="0" smtClean="0">
                <a:solidFill>
                  <a:srgbClr val="FF0000"/>
                </a:solidFill>
              </a:rPr>
              <a:t>adj.</a:t>
            </a:r>
            <a:r>
              <a:rPr lang="zh-CN" altLang="en-US" dirty="0" smtClean="0">
                <a:solidFill>
                  <a:srgbClr val="FF0000"/>
                </a:solidFill>
              </a:rPr>
              <a:t>＋</a:t>
            </a:r>
            <a:r>
              <a:rPr lang="en-US" b="1" dirty="0" smtClean="0">
                <a:solidFill>
                  <a:srgbClr val="FF0000"/>
                </a:solidFill>
              </a:rPr>
              <a:t>that...</a:t>
            </a:r>
            <a:endParaRPr lang="zh-CN" alt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32555" y="536760"/>
            <a:ext cx="8977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Study the organization and language features.</a:t>
            </a:r>
            <a:endParaRPr lang="zh-CN" alt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7928" y="1237818"/>
            <a:ext cx="11495313" cy="50167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3200" dirty="0" smtClean="0"/>
              <a:t>Introductory sentence</a:t>
            </a:r>
          </a:p>
          <a:p>
            <a:r>
              <a:rPr lang="en-US" altLang="zh-CN" sz="3200" dirty="0" smtClean="0"/>
              <a:t>Its beautiful countryside excites and 1 ._________ all.</a:t>
            </a:r>
          </a:p>
          <a:p>
            <a:r>
              <a:rPr lang="en-US" altLang="zh-CN" sz="3200" dirty="0" smtClean="0"/>
              <a:t>Sensory details</a:t>
            </a:r>
          </a:p>
          <a:p>
            <a:r>
              <a:rPr lang="en-US" altLang="zh-CN" sz="3200" dirty="0" smtClean="0"/>
              <a:t>The peaceful 2.__________and many 3.___________are a true</a:t>
            </a:r>
          </a:p>
          <a:p>
            <a:r>
              <a:rPr lang="en-US" altLang="zh-CN" sz="3200" dirty="0" smtClean="0"/>
              <a:t>4____________for the eyes.</a:t>
            </a:r>
          </a:p>
          <a:p>
            <a:r>
              <a:rPr lang="en-US" altLang="zh-CN" sz="3200" dirty="0" smtClean="0"/>
              <a:t>The roar of the 5. _____________and cries of the 6._________make</a:t>
            </a:r>
          </a:p>
          <a:p>
            <a:r>
              <a:rPr lang="en-US" altLang="zh-CN" sz="3200" dirty="0" smtClean="0"/>
              <a:t>up the music.</a:t>
            </a:r>
          </a:p>
          <a:p>
            <a:r>
              <a:rPr lang="en-US" altLang="zh-CN" sz="3200" dirty="0" smtClean="0"/>
              <a:t>Ending sentence</a:t>
            </a:r>
          </a:p>
          <a:p>
            <a:r>
              <a:rPr lang="en-US" altLang="zh-CN" sz="3200" dirty="0" smtClean="0"/>
              <a:t>If you introduce yourself to a friendly place, you are likely to</a:t>
            </a:r>
          </a:p>
          <a:p>
            <a:r>
              <a:rPr lang="en-US" altLang="zh-CN" sz="3200" dirty="0" smtClean="0"/>
              <a:t>experience the local 7______________. first-hand .</a:t>
            </a:r>
            <a:endParaRPr lang="zh-CN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7352947" y="1724293"/>
            <a:ext cx="1306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inspires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170162" y="2698071"/>
            <a:ext cx="16452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landscape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70541" y="2614943"/>
            <a:ext cx="24162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green counties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12458" y="3161208"/>
            <a:ext cx="10549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 feast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35029" y="3624346"/>
            <a:ext cx="2123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ocean waves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093581" y="3458091"/>
            <a:ext cx="1396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seabirds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88395" y="5631276"/>
            <a:ext cx="3222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culture and customs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CN" alt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景点介绍属于说明文。写作时要注意理清与写作主题有关的地理位置、人口、面积、气候等内容。文章结构为三层，开头部分引出所需介绍的内容；正文详细描述所需介绍的景点的特色；结束部分表达出美好的祝愿。</a:t>
            </a:r>
          </a:p>
          <a:p>
            <a:endParaRPr lang="zh-CN" alt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82089" y="558140"/>
            <a:ext cx="70278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to describe a place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在写作时要注意以下几点：</a:t>
            </a:r>
          </a:p>
          <a:p>
            <a:r>
              <a:rPr lang="en-US" dirty="0" smtClean="0"/>
              <a:t>1</a:t>
            </a:r>
            <a:r>
              <a:rPr lang="zh-CN" altLang="en-US" dirty="0" smtClean="0"/>
              <a:t>．理清原文结构</a:t>
            </a:r>
          </a:p>
          <a:p>
            <a:r>
              <a:rPr lang="zh-CN" altLang="en-US" dirty="0" smtClean="0"/>
              <a:t>了解文章的结构可以更好地为理解中心意思服务。</a:t>
            </a:r>
          </a:p>
          <a:p>
            <a:r>
              <a:rPr lang="en-US" dirty="0" smtClean="0"/>
              <a:t>2</a:t>
            </a:r>
            <a:r>
              <a:rPr lang="zh-CN" altLang="en-US" dirty="0" smtClean="0"/>
              <a:t>．抓中心词和大意</a:t>
            </a:r>
          </a:p>
          <a:p>
            <a:r>
              <a:rPr lang="zh-CN" altLang="en-US" dirty="0" smtClean="0"/>
              <a:t>找出原文的关键词、主旨句和各段落的大意，用词性转换、近义词替换、转换句型或者用概括的语言</a:t>
            </a:r>
            <a:r>
              <a:rPr lang="en-US" dirty="0" smtClean="0"/>
              <a:t>(</a:t>
            </a:r>
            <a:r>
              <a:rPr lang="zh-CN" altLang="en-US" dirty="0" smtClean="0"/>
              <a:t>如名词性从句</a:t>
            </a:r>
            <a:r>
              <a:rPr lang="en-US" dirty="0" smtClean="0"/>
              <a:t>)</a:t>
            </a:r>
            <a:r>
              <a:rPr lang="zh-CN" altLang="en-US" dirty="0" smtClean="0"/>
              <a:t>简化描述的方法来重新组织文章；然后用衔接词或合并句子的方法让概要更为流畅、凝练。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256000" y="497268"/>
            <a:ext cx="29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写作技巧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8347" y="1350819"/>
            <a:ext cx="11123221" cy="509748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dirty="0" smtClean="0"/>
              <a:t>(1)How well do you know the history of China?</a:t>
            </a:r>
            <a:endParaRPr lang="zh-CN" altLang="en-US" dirty="0" smtClean="0"/>
          </a:p>
          <a:p>
            <a:r>
              <a:rPr lang="zh-CN" altLang="en-US" dirty="0" smtClean="0"/>
              <a:t>你对中国的历史有怎样的了解？</a:t>
            </a:r>
          </a:p>
          <a:p>
            <a:r>
              <a:rPr lang="en-US" dirty="0" smtClean="0"/>
              <a:t>(2)The local history of the area is fascinating.</a:t>
            </a:r>
            <a:endParaRPr lang="zh-CN" altLang="en-US" dirty="0" smtClean="0"/>
          </a:p>
          <a:p>
            <a:r>
              <a:rPr lang="zh-CN" altLang="en-US" dirty="0" smtClean="0"/>
              <a:t>这个地区的历史很令人着迷。</a:t>
            </a:r>
          </a:p>
          <a:p>
            <a:r>
              <a:rPr lang="en-US" dirty="0" smtClean="0"/>
              <a:t>(3)</a:t>
            </a:r>
            <a:r>
              <a:rPr lang="zh-CN" altLang="en-US" dirty="0" smtClean="0"/>
              <a:t>．</a:t>
            </a:r>
            <a:r>
              <a:rPr lang="en-US" dirty="0" smtClean="0"/>
              <a:t>.. traces its history back to ... </a:t>
            </a:r>
            <a:endParaRPr lang="zh-CN" altLang="en-US" dirty="0" smtClean="0"/>
          </a:p>
          <a:p>
            <a:r>
              <a:rPr lang="en-US" dirty="0" smtClean="0"/>
              <a:t>……</a:t>
            </a:r>
            <a:r>
              <a:rPr lang="zh-CN" altLang="en-US" dirty="0" smtClean="0"/>
              <a:t>的历史可以追溯到</a:t>
            </a:r>
            <a:r>
              <a:rPr lang="en-US" dirty="0" smtClean="0"/>
              <a:t>……</a:t>
            </a:r>
            <a:endParaRPr lang="zh-CN" altLang="en-US" dirty="0" smtClean="0"/>
          </a:p>
          <a:p>
            <a:r>
              <a:rPr lang="en-US" dirty="0" smtClean="0"/>
              <a:t>(4)Covering an area of only about 100 square kilometers, the island serves as an important supporting point in military.</a:t>
            </a:r>
            <a:endParaRPr lang="zh-CN" altLang="en-US" dirty="0" smtClean="0"/>
          </a:p>
          <a:p>
            <a:r>
              <a:rPr lang="zh-CN" altLang="en-US" dirty="0" smtClean="0"/>
              <a:t>占地仅大约</a:t>
            </a:r>
            <a:r>
              <a:rPr lang="en-US" dirty="0" smtClean="0"/>
              <a:t>100</a:t>
            </a:r>
            <a:r>
              <a:rPr lang="zh-CN" altLang="en-US" dirty="0" smtClean="0"/>
              <a:t>平方公里，这个岛屿在军事方面承担着重要的补给功能的作用。</a:t>
            </a:r>
          </a:p>
          <a:p>
            <a:r>
              <a:rPr lang="en-US" dirty="0" smtClean="0"/>
              <a:t>(5)Bordering the USA on the south, Canada faces the Atlantic Ocean on the east, the Arctic Ocean on the north and the Pacific Ocean on the west.</a:t>
            </a:r>
            <a:endParaRPr lang="zh-CN" altLang="en-US" dirty="0" smtClean="0"/>
          </a:p>
          <a:p>
            <a:r>
              <a:rPr lang="zh-CN" altLang="en-US" dirty="0" smtClean="0"/>
              <a:t>在南部与美国接壤，加拿大东临大西洋，北靠北冰洋，西濒太平洋。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731014" y="616021"/>
            <a:ext cx="29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增分佳句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1143</Words>
  <Application>Microsoft Office PowerPoint</Application>
  <PresentationFormat>宽屏</PresentationFormat>
  <Paragraphs>106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楷体_GB2312</vt:lpstr>
      <vt:lpstr>宋体</vt:lpstr>
      <vt:lpstr>字魂27号-布丁体</vt:lpstr>
      <vt:lpstr>Arial</vt:lpstr>
      <vt:lpstr>Calibri</vt:lpstr>
      <vt:lpstr>Times New Roman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154</cp:revision>
  <dcterms:created xsi:type="dcterms:W3CDTF">2019-01-12T04:39:00Z</dcterms:created>
  <dcterms:modified xsi:type="dcterms:W3CDTF">2020-01-13T02:40:06Z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