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3"/>
  </p:notesMasterIdLst>
  <p:sldIdLst>
    <p:sldId id="329" r:id="rId2"/>
    <p:sldId id="414" r:id="rId3"/>
    <p:sldId id="470" r:id="rId4"/>
    <p:sldId id="448" r:id="rId5"/>
    <p:sldId id="473" r:id="rId6"/>
    <p:sldId id="450" r:id="rId7"/>
    <p:sldId id="451" r:id="rId8"/>
    <p:sldId id="452" r:id="rId9"/>
    <p:sldId id="453" r:id="rId10"/>
    <p:sldId id="454" r:id="rId11"/>
    <p:sldId id="455" r:id="rId12"/>
    <p:sldId id="456" r:id="rId13"/>
    <p:sldId id="457" r:id="rId14"/>
    <p:sldId id="458" r:id="rId15"/>
    <p:sldId id="422" r:id="rId16"/>
    <p:sldId id="443" r:id="rId17"/>
    <p:sldId id="409" r:id="rId18"/>
    <p:sldId id="412" r:id="rId19"/>
    <p:sldId id="471" r:id="rId20"/>
    <p:sldId id="472" r:id="rId21"/>
    <p:sldId id="330" r:id="rId22"/>
  </p:sldIdLst>
  <p:sldSz cx="12192000" cy="6858000"/>
  <p:notesSz cx="7104063" cy="10234613"/>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04D"/>
    <a:srgbClr val="648BAE"/>
    <a:srgbClr val="C1DEF6"/>
    <a:srgbClr val="B4DEFA"/>
    <a:srgbClr val="EA6E7E"/>
    <a:srgbClr val="EFA0A7"/>
    <a:srgbClr val="F3EFEE"/>
    <a:srgbClr val="F5F1EE"/>
    <a:srgbClr val="FCF8F7"/>
    <a:srgbClr val="F1ED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1" autoAdjust="0"/>
    <p:restoredTop sz="94660"/>
  </p:normalViewPr>
  <p:slideViewPr>
    <p:cSldViewPr snapToGrid="0">
      <p:cViewPr varScale="1">
        <p:scale>
          <a:sx n="115" d="100"/>
          <a:sy n="115" d="100"/>
        </p:scale>
        <p:origin x="34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2020/1/2</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2263879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Tm="3000">
    <p:random/>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bg>
      <p:bgPr>
        <a:no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0"/>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4" name="页脚占位符 3"/>
          <p:cNvSpPr>
            <a:spLocks noGrp="1"/>
          </p:cNvSpPr>
          <p:nvPr>
            <p:ph type="ftr" sz="quarter" idx="11"/>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5" name="灯片编号占位符 4"/>
          <p:cNvSpPr>
            <a:spLocks noGrp="1"/>
          </p:cNvSpPr>
          <p:nvPr>
            <p:ph type="sldNum" sz="quarter" idx="12"/>
          </p:nvPr>
        </p:nvSpPr>
        <p:spPr/>
        <p:txBody>
          <a:bodyPr/>
          <a:lstStyle>
            <a:lvl1pPr>
              <a:defRPr sz="1400">
                <a:solidFill>
                  <a:schemeClr val="tx1"/>
                </a:solidFill>
              </a:defRPr>
            </a:lvl1pPr>
          </a:lstStyle>
          <a:p>
            <a:fld id="{F6A80487-8396-40C6-BC09-6FD83893D563}" type="slidenum">
              <a:rPr lang="en-US" altLang="zh-CN"/>
              <a:pPr/>
              <a:t>‹#›</a:t>
            </a:fld>
            <a:endParaRPr lang="en-US" altLang="zh-CN"/>
          </a:p>
        </p:txBody>
      </p:sp>
    </p:spTree>
  </p:cSld>
  <p:clrMapOvr>
    <a:masterClrMapping/>
  </p:clrMapOvr>
  <p:transition>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1"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6" name="内容占位符 5"/>
          <p:cNvSpPr>
            <a:spLocks noGrp="1"/>
          </p:cNvSpPr>
          <p:nvPr>
            <p:ph sz="quarter" idx="4"/>
          </p:nvPr>
        </p:nvSpPr>
        <p:spPr>
          <a:xfrm>
            <a:off x="6193371"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5"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3"/>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9"/>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pPr/>
              <a:t>2020/1/2</a:t>
            </a:fld>
            <a:endParaRPr lang="zh-CN" altLang="en-US"/>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spd="slow" advTm="3000">
    <p:random/>
    <p:sndAc>
      <p:stSnd>
        <p:snd r:embed="rId15" name="chimes.wav"/>
      </p:stSnd>
    </p:sndAc>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B96A66E7-EA0D-4C2B-B039-5C13CCBC21F8}"/>
              </a:ext>
            </a:extLst>
          </p:cNvPr>
          <p:cNvSpPr txBox="1"/>
          <p:nvPr/>
        </p:nvSpPr>
        <p:spPr>
          <a:xfrm>
            <a:off x="9658648" y="138072"/>
            <a:ext cx="2533352"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
        <p:nvSpPr>
          <p:cNvPr id="5" name="文本框 4">
            <a:extLst>
              <a:ext uri="{FF2B5EF4-FFF2-40B4-BE49-F238E27FC236}">
                <a16:creationId xmlns:a16="http://schemas.microsoft.com/office/drawing/2014/main" id="{C436DB20-ED0E-48C8-83FD-9B05A434AC43}"/>
              </a:ext>
            </a:extLst>
          </p:cNvPr>
          <p:cNvSpPr txBox="1"/>
          <p:nvPr/>
        </p:nvSpPr>
        <p:spPr>
          <a:xfrm>
            <a:off x="2001867" y="2885803"/>
            <a:ext cx="9964922" cy="1081899"/>
          </a:xfrm>
          <a:prstGeom prst="rect">
            <a:avLst/>
          </a:prstGeom>
          <a:noFill/>
        </p:spPr>
        <p:txBody>
          <a:bodyPr wrap="square" rtlCol="0">
            <a:spAutoFit/>
          </a:bodyPr>
          <a:lstStyle/>
          <a:p>
            <a:pPr>
              <a:lnSpc>
                <a:spcPct val="150000"/>
              </a:lnSpc>
            </a:pPr>
            <a:r>
              <a:rPr lang="en-US" sz="4800" b="1" dirty="0">
                <a:latin typeface="Times New Roman" pitchFamily="18" charset="0"/>
                <a:cs typeface="Times New Roman" pitchFamily="18" charset="0"/>
              </a:rPr>
              <a:t>Period 4 Reading For Writing</a:t>
            </a:r>
            <a:endParaRPr lang="zh-CN" altLang="en-US" sz="4800" b="1" dirty="0">
              <a:latin typeface="Times New Roman" pitchFamily="18" charset="0"/>
              <a:cs typeface="Times New Roman" pitchFamily="18" charset="0"/>
            </a:endParaRPr>
          </a:p>
        </p:txBody>
      </p:sp>
      <p:sp>
        <p:nvSpPr>
          <p:cNvPr id="6" name="矩形 5">
            <a:extLst>
              <a:ext uri="{FF2B5EF4-FFF2-40B4-BE49-F238E27FC236}">
                <a16:creationId xmlns:a16="http://schemas.microsoft.com/office/drawing/2014/main" id="{875357D3-E604-4AFB-953D-902558EF8087}"/>
              </a:ext>
            </a:extLst>
          </p:cNvPr>
          <p:cNvSpPr/>
          <p:nvPr/>
        </p:nvSpPr>
        <p:spPr>
          <a:xfrm>
            <a:off x="2866726" y="2076000"/>
            <a:ext cx="7037295" cy="830997"/>
          </a:xfrm>
          <a:prstGeom prst="rect">
            <a:avLst/>
          </a:prstGeom>
        </p:spPr>
        <p:txBody>
          <a:bodyPr wrap="square">
            <a:spAutoFit/>
          </a:bodyPr>
          <a:lstStyle/>
          <a:p>
            <a:r>
              <a:rPr lang="en-US" altLang="zh-CN" sz="4800" b="1" dirty="0" smtClean="0">
                <a:latin typeface="Times New Roman" pitchFamily="18" charset="0"/>
                <a:cs typeface="Times New Roman" pitchFamily="18" charset="0"/>
              </a:rPr>
              <a:t>Unit 3 </a:t>
            </a:r>
            <a:r>
              <a:rPr lang="en-US" altLang="zh-CN" sz="4800" b="1" dirty="0" smtClean="0">
                <a:latin typeface="Times New Roman" pitchFamily="18" charset="0"/>
                <a:cs typeface="Times New Roman" pitchFamily="18" charset="0"/>
              </a:rPr>
              <a:t>The Internet</a:t>
            </a:r>
            <a:endParaRPr lang="zh-CN" altLang="en-US" sz="4800" dirty="0"/>
          </a:p>
        </p:txBody>
      </p:sp>
    </p:spTree>
    <p:extLst>
      <p:ext uri="{BB962C8B-B14F-4D97-AF65-F5344CB8AC3E}">
        <p14:creationId xmlns:p14="http://schemas.microsoft.com/office/powerpoint/2010/main" val="547406366"/>
      </p:ext>
    </p:extLst>
  </p:cSld>
  <p:clrMapOvr>
    <a:masterClrMapping/>
  </p:clrMapOvr>
  <p:transition spd="med">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700315" y="1085816"/>
            <a:ext cx="11269133" cy="3416320"/>
          </a:xfrm>
          <a:prstGeom prst="rect">
            <a:avLst/>
          </a:prstGeom>
          <a:noFill/>
          <a:ln w="9525" algn="ctr">
            <a:noFill/>
            <a:miter lim="800000"/>
            <a:headEnd/>
            <a:tailEnd/>
          </a:ln>
          <a:effectLst/>
        </p:spPr>
        <p:txBody>
          <a:bodyPr>
            <a:spAutoFit/>
          </a:bodyPr>
          <a:lstStyle/>
          <a:p>
            <a:r>
              <a:rPr lang="en-US" altLang="zh-CN" sz="3600" dirty="0"/>
              <a:t>⑤post comments</a:t>
            </a:r>
            <a:r>
              <a:rPr lang="zh-CN" altLang="en-US" sz="3600" dirty="0"/>
              <a:t>　　　帖子评论</a:t>
            </a:r>
          </a:p>
          <a:p>
            <a:r>
              <a:rPr lang="zh-CN" altLang="en-US" sz="3600" dirty="0"/>
              <a:t>⑥</a:t>
            </a:r>
            <a:r>
              <a:rPr lang="en-US" altLang="zh-CN" sz="3600" dirty="0"/>
              <a:t>click on			</a:t>
            </a:r>
            <a:r>
              <a:rPr lang="zh-CN" altLang="en-US" sz="3600" dirty="0"/>
              <a:t>点击</a:t>
            </a:r>
          </a:p>
          <a:p>
            <a:r>
              <a:rPr lang="zh-CN" altLang="en-US" sz="3600" dirty="0"/>
              <a:t>⑦</a:t>
            </a:r>
            <a:r>
              <a:rPr lang="en-US" altLang="zh-CN" sz="3600" dirty="0"/>
              <a:t>identity theft		</a:t>
            </a:r>
            <a:r>
              <a:rPr lang="zh-CN" altLang="en-US" sz="3600" dirty="0"/>
              <a:t>身份盗窃</a:t>
            </a:r>
          </a:p>
          <a:p>
            <a:r>
              <a:rPr lang="zh-CN" altLang="en-US" sz="3600" dirty="0"/>
              <a:t>⑧</a:t>
            </a:r>
            <a:r>
              <a:rPr lang="en-US" altLang="zh-CN" sz="3600" dirty="0"/>
              <a:t>chat room			</a:t>
            </a:r>
            <a:r>
              <a:rPr lang="zh-CN" altLang="en-US" sz="3600" dirty="0"/>
              <a:t>聊天室</a:t>
            </a:r>
          </a:p>
          <a:p>
            <a:r>
              <a:rPr lang="zh-CN" altLang="en-US" sz="3600" dirty="0"/>
              <a:t>⑨</a:t>
            </a:r>
            <a:r>
              <a:rPr lang="en-US" altLang="zh-CN" sz="3600" dirty="0"/>
              <a:t>draft your blog post		</a:t>
            </a:r>
            <a:r>
              <a:rPr lang="zh-CN" altLang="en-US" sz="3600" dirty="0"/>
              <a:t>起草博客帖子</a:t>
            </a:r>
          </a:p>
          <a:p>
            <a:r>
              <a:rPr lang="zh-CN" altLang="en-US" sz="3600" dirty="0"/>
              <a:t>⑩</a:t>
            </a:r>
            <a:r>
              <a:rPr lang="en-US" altLang="zh-CN" sz="3600" dirty="0"/>
              <a:t>post embarrassing photos	</a:t>
            </a:r>
            <a:r>
              <a:rPr lang="zh-CN" altLang="en-US" sz="3600" dirty="0"/>
              <a:t>张贴尴尬照片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5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38">
                                            <p:txEl>
                                              <p:pRg st="1" end="1"/>
                                            </p:txEl>
                                          </p:spTgt>
                                        </p:tgtEl>
                                        <p:attrNameLst>
                                          <p:attrName>style.visibility</p:attrName>
                                        </p:attrNameLst>
                                      </p:cBhvr>
                                      <p:to>
                                        <p:strVal val="visible"/>
                                      </p:to>
                                    </p:set>
                                    <p:anim calcmode="lin" valueType="num">
                                      <p:cBhvr additive="base">
                                        <p:cTn id="13" dur="5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338">
                                            <p:txEl>
                                              <p:pRg st="2" end="2"/>
                                            </p:txEl>
                                          </p:spTgt>
                                        </p:tgtEl>
                                        <p:attrNameLst>
                                          <p:attrName>style.visibility</p:attrName>
                                        </p:attrNameLst>
                                      </p:cBhvr>
                                      <p:to>
                                        <p:strVal val="visible"/>
                                      </p:to>
                                    </p:set>
                                    <p:anim calcmode="lin" valueType="num">
                                      <p:cBhvr additive="base">
                                        <p:cTn id="19"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338">
                                            <p:txEl>
                                              <p:pRg st="3" end="3"/>
                                            </p:txEl>
                                          </p:spTgt>
                                        </p:tgtEl>
                                        <p:attrNameLst>
                                          <p:attrName>style.visibility</p:attrName>
                                        </p:attrNameLst>
                                      </p:cBhvr>
                                      <p:to>
                                        <p:strVal val="visible"/>
                                      </p:to>
                                    </p:set>
                                    <p:anim calcmode="lin" valueType="num">
                                      <p:cBhvr additive="base">
                                        <p:cTn id="25" dur="5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3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338">
                                            <p:txEl>
                                              <p:pRg st="4" end="4"/>
                                            </p:txEl>
                                          </p:spTgt>
                                        </p:tgtEl>
                                        <p:attrNameLst>
                                          <p:attrName>style.visibility</p:attrName>
                                        </p:attrNameLst>
                                      </p:cBhvr>
                                      <p:to>
                                        <p:strVal val="visible"/>
                                      </p:to>
                                    </p:set>
                                    <p:anim calcmode="lin" valueType="num">
                                      <p:cBhvr additive="base">
                                        <p:cTn id="31" dur="5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3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338">
                                            <p:txEl>
                                              <p:pRg st="5" end="5"/>
                                            </p:txEl>
                                          </p:spTgt>
                                        </p:tgtEl>
                                        <p:attrNameLst>
                                          <p:attrName>style.visibility</p:attrName>
                                        </p:attrNameLst>
                                      </p:cBhvr>
                                      <p:to>
                                        <p:strVal val="visible"/>
                                      </p:to>
                                    </p:set>
                                    <p:anim calcmode="lin" valueType="num">
                                      <p:cBhvr additive="base">
                                        <p:cTn id="37" dur="5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33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28602" y="1116642"/>
            <a:ext cx="11696700" cy="3970318"/>
          </a:xfrm>
          <a:prstGeom prst="rect">
            <a:avLst/>
          </a:prstGeom>
          <a:noFill/>
          <a:ln w="9525" algn="ctr">
            <a:noFill/>
            <a:miter lim="800000"/>
            <a:headEnd/>
            <a:tailEnd/>
          </a:ln>
          <a:effectLst/>
        </p:spPr>
        <p:txBody>
          <a:bodyPr>
            <a:spAutoFit/>
          </a:bodyPr>
          <a:lstStyle/>
          <a:p>
            <a:pPr fontAlgn="t"/>
            <a:r>
              <a:rPr lang="en-US" altLang="zh-CN" sz="3600" dirty="0">
                <a:solidFill>
                  <a:srgbClr val="FF0000"/>
                </a:solidFill>
              </a:rPr>
              <a:t>【</a:t>
            </a:r>
            <a:r>
              <a:rPr lang="zh-CN" altLang="en-US" sz="3600" dirty="0">
                <a:solidFill>
                  <a:srgbClr val="FF0000"/>
                </a:solidFill>
              </a:rPr>
              <a:t>话题句式</a:t>
            </a:r>
            <a:r>
              <a:rPr lang="en-US" altLang="zh-CN" sz="3600" dirty="0">
                <a:solidFill>
                  <a:srgbClr val="FF0000"/>
                </a:solidFill>
              </a:rPr>
              <a:t>】</a:t>
            </a:r>
            <a:endParaRPr lang="en-US" altLang="zh-CN" sz="3600" dirty="0"/>
          </a:p>
          <a:p>
            <a:pPr fontAlgn="t"/>
            <a:r>
              <a:rPr lang="en-US" altLang="zh-CN" sz="3600" dirty="0"/>
              <a:t>1. How do you stay safe online and avoid bad experiences on the Internet? </a:t>
            </a:r>
          </a:p>
          <a:p>
            <a:pPr fontAlgn="t"/>
            <a:r>
              <a:rPr lang="zh-CN" altLang="en-US" sz="3600" dirty="0"/>
              <a:t>你如何在网上保持安全</a:t>
            </a:r>
            <a:r>
              <a:rPr lang="en-US" altLang="zh-CN" sz="3600" dirty="0"/>
              <a:t>, </a:t>
            </a:r>
            <a:r>
              <a:rPr lang="zh-CN" altLang="en-US" sz="3600" dirty="0"/>
              <a:t>避免在网上的不良经历</a:t>
            </a:r>
            <a:r>
              <a:rPr lang="en-US" altLang="zh-CN" sz="3600" dirty="0"/>
              <a:t>? </a:t>
            </a:r>
          </a:p>
          <a:p>
            <a:pPr fontAlgn="t"/>
            <a:r>
              <a:rPr lang="en-US" altLang="zh-CN" sz="3600" dirty="0"/>
              <a:t>2. I’m not an expert,  but many years as a blogger have taught me a thing or two. </a:t>
            </a:r>
          </a:p>
          <a:p>
            <a:pPr fontAlgn="t"/>
            <a:r>
              <a:rPr lang="zh-CN" altLang="en-US" sz="3600" dirty="0"/>
              <a:t>我不是专家</a:t>
            </a:r>
            <a:r>
              <a:rPr lang="en-US" altLang="zh-CN" sz="3600" dirty="0"/>
              <a:t>, </a:t>
            </a:r>
            <a:r>
              <a:rPr lang="zh-CN" altLang="en-US" sz="3600" dirty="0"/>
              <a:t>但作为一个博主</a:t>
            </a:r>
            <a:r>
              <a:rPr lang="en-US" altLang="zh-CN" sz="3600" dirty="0"/>
              <a:t>, </a:t>
            </a:r>
            <a:r>
              <a:rPr lang="zh-CN" altLang="en-US" sz="3600" dirty="0"/>
              <a:t>我已经学了好几年了。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Effect transition="in" filter="box(in)">
                                      <p:cBhvr>
                                        <p:cTn id="7" dur="500"/>
                                        <p:tgtEl>
                                          <p:spTgt spid="153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362">
                                            <p:txEl>
                                              <p:pRg st="2" end="2"/>
                                            </p:txEl>
                                          </p:spTgt>
                                        </p:tgtEl>
                                        <p:attrNameLst>
                                          <p:attrName>style.visibility</p:attrName>
                                        </p:attrNameLst>
                                      </p:cBhvr>
                                      <p:to>
                                        <p:strVal val="visible"/>
                                      </p:to>
                                    </p:set>
                                    <p:animEffect transition="in" filter="box(in)">
                                      <p:cBhvr>
                                        <p:cTn id="12" dur="500"/>
                                        <p:tgtEl>
                                          <p:spTgt spid="153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animEffect transition="in" filter="box(in)">
                                      <p:cBhvr>
                                        <p:cTn id="17" dur="500"/>
                                        <p:tgtEl>
                                          <p:spTgt spid="1536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5362">
                                            <p:txEl>
                                              <p:pRg st="4" end="4"/>
                                            </p:txEl>
                                          </p:spTgt>
                                        </p:tgtEl>
                                        <p:attrNameLst>
                                          <p:attrName>style.visibility</p:attrName>
                                        </p:attrNameLst>
                                      </p:cBhvr>
                                      <p:to>
                                        <p:strVal val="visible"/>
                                      </p:to>
                                    </p:set>
                                    <p:animEffect transition="in" filter="box(in)">
                                      <p:cBhvr>
                                        <p:cTn id="22" dur="500"/>
                                        <p:tgtEl>
                                          <p:spTgt spid="153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77800" y="1299572"/>
            <a:ext cx="11269133" cy="3416320"/>
          </a:xfrm>
          <a:prstGeom prst="rect">
            <a:avLst/>
          </a:prstGeom>
          <a:noFill/>
          <a:ln w="9525" algn="ctr">
            <a:noFill/>
            <a:miter lim="800000"/>
            <a:headEnd/>
            <a:tailEnd/>
          </a:ln>
          <a:effectLst/>
        </p:spPr>
        <p:txBody>
          <a:bodyPr>
            <a:spAutoFit/>
          </a:bodyPr>
          <a:lstStyle/>
          <a:p>
            <a:r>
              <a:rPr lang="en-US" altLang="zh-CN" sz="3600" dirty="0"/>
              <a:t>3. If you see or read something that makes you feel uncomfortable,  leave the site immediately. </a:t>
            </a:r>
          </a:p>
          <a:p>
            <a:r>
              <a:rPr lang="zh-CN" altLang="en-US" sz="3600" dirty="0"/>
              <a:t>如果你看到或读到一些让你觉得不舒服的东西</a:t>
            </a:r>
            <a:r>
              <a:rPr lang="en-US" altLang="zh-CN" sz="3600" dirty="0"/>
              <a:t>, </a:t>
            </a:r>
            <a:r>
              <a:rPr lang="zh-CN" altLang="en-US" sz="3600" dirty="0"/>
              <a:t>立即离开这个网站。</a:t>
            </a:r>
          </a:p>
          <a:p>
            <a:r>
              <a:rPr lang="en-US" altLang="zh-CN" sz="3600" dirty="0"/>
              <a:t>4. Don’t give out your address or phone number. </a:t>
            </a:r>
          </a:p>
          <a:p>
            <a:r>
              <a:rPr lang="zh-CN" altLang="en-US" sz="3600" dirty="0"/>
              <a:t>别告诉别人你的地址或电话号码。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5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xEl>
                                              <p:pRg st="1" end="1"/>
                                            </p:txEl>
                                          </p:spTgt>
                                        </p:tgtEl>
                                        <p:attrNameLst>
                                          <p:attrName>style.visibility</p:attrName>
                                        </p:attrNameLst>
                                      </p:cBhvr>
                                      <p:to>
                                        <p:strVal val="visible"/>
                                      </p:to>
                                    </p:set>
                                    <p:anim calcmode="lin" valueType="num">
                                      <p:cBhvr additive="base">
                                        <p:cTn id="13" dur="500" fill="hold"/>
                                        <p:tgtEl>
                                          <p:spTgt spid="1638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6">
                                            <p:txEl>
                                              <p:pRg st="2" end="2"/>
                                            </p:txEl>
                                          </p:spTgt>
                                        </p:tgtEl>
                                        <p:attrNameLst>
                                          <p:attrName>style.visibility</p:attrName>
                                        </p:attrNameLst>
                                      </p:cBhvr>
                                      <p:to>
                                        <p:strVal val="visible"/>
                                      </p:to>
                                    </p:set>
                                    <p:anim calcmode="lin" valueType="num">
                                      <p:cBhvr additive="base">
                                        <p:cTn id="19" dur="500" fill="hold"/>
                                        <p:tgtEl>
                                          <p:spTgt spid="1638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6">
                                            <p:txEl>
                                              <p:pRg st="3" end="3"/>
                                            </p:txEl>
                                          </p:spTgt>
                                        </p:tgtEl>
                                        <p:attrNameLst>
                                          <p:attrName>style.visibility</p:attrName>
                                        </p:attrNameLst>
                                      </p:cBhvr>
                                      <p:to>
                                        <p:strVal val="visible"/>
                                      </p:to>
                                    </p:set>
                                    <p:anim calcmode="lin" valueType="num">
                                      <p:cBhvr additive="base">
                                        <p:cTn id="25" dur="500" fill="hold"/>
                                        <p:tgtEl>
                                          <p:spTgt spid="1638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77800" y="1299572"/>
            <a:ext cx="11269133" cy="3416320"/>
          </a:xfrm>
          <a:prstGeom prst="rect">
            <a:avLst/>
          </a:prstGeom>
          <a:noFill/>
          <a:ln w="9525" algn="ctr">
            <a:noFill/>
            <a:miter lim="800000"/>
            <a:headEnd/>
            <a:tailEnd/>
          </a:ln>
          <a:effectLst/>
        </p:spPr>
        <p:txBody>
          <a:bodyPr>
            <a:spAutoFit/>
          </a:bodyPr>
          <a:lstStyle/>
          <a:p>
            <a:r>
              <a:rPr lang="en-US" altLang="zh-CN" sz="3600" dirty="0"/>
              <a:t>5. Identity theft is a common and serious problem. </a:t>
            </a:r>
          </a:p>
          <a:p>
            <a:r>
              <a:rPr lang="zh-CN" altLang="en-US" sz="3600" dirty="0"/>
              <a:t>身份盗窃是一个常见而严重的问题。</a:t>
            </a:r>
          </a:p>
          <a:p>
            <a:r>
              <a:rPr lang="en-US" altLang="zh-CN" sz="3600" dirty="0"/>
              <a:t>6. Being online is no excuse for being rude,  and you don’t want to become a target for a troll or </a:t>
            </a:r>
            <a:r>
              <a:rPr lang="en-US" altLang="zh-CN" sz="3600" dirty="0" err="1"/>
              <a:t>cyberbully</a:t>
            </a:r>
            <a:r>
              <a:rPr lang="en-US" altLang="zh-CN" sz="3600" dirty="0"/>
              <a:t>. </a:t>
            </a:r>
          </a:p>
          <a:p>
            <a:r>
              <a:rPr lang="zh-CN" altLang="en-US" sz="3600" dirty="0"/>
              <a:t>上网并不是无礼的借口</a:t>
            </a:r>
            <a:r>
              <a:rPr lang="en-US" altLang="zh-CN" sz="3600" dirty="0"/>
              <a:t>, </a:t>
            </a:r>
            <a:r>
              <a:rPr lang="zh-CN" altLang="en-US" sz="3600" dirty="0"/>
              <a:t>你也不想成为发挑衅帖子的人或网络恶霸的目标。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animEffect transition="in" filter="box(in)">
                                      <p:cBhvr>
                                        <p:cTn id="7" dur="500"/>
                                        <p:tgtEl>
                                          <p:spTgt spid="174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410">
                                            <p:txEl>
                                              <p:pRg st="1" end="1"/>
                                            </p:txEl>
                                          </p:spTgt>
                                        </p:tgtEl>
                                        <p:attrNameLst>
                                          <p:attrName>style.visibility</p:attrName>
                                        </p:attrNameLst>
                                      </p:cBhvr>
                                      <p:to>
                                        <p:strVal val="visible"/>
                                      </p:to>
                                    </p:set>
                                    <p:animEffect transition="in" filter="box(in)">
                                      <p:cBhvr>
                                        <p:cTn id="12" dur="500"/>
                                        <p:tgtEl>
                                          <p:spTgt spid="174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410">
                                            <p:txEl>
                                              <p:pRg st="2" end="2"/>
                                            </p:txEl>
                                          </p:spTgt>
                                        </p:tgtEl>
                                        <p:attrNameLst>
                                          <p:attrName>style.visibility</p:attrName>
                                        </p:attrNameLst>
                                      </p:cBhvr>
                                      <p:to>
                                        <p:strVal val="visible"/>
                                      </p:to>
                                    </p:set>
                                    <p:animEffect transition="in" filter="box(in)">
                                      <p:cBhvr>
                                        <p:cTn id="17" dur="500"/>
                                        <p:tgtEl>
                                          <p:spTgt spid="174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7410">
                                            <p:txEl>
                                              <p:pRg st="3" end="3"/>
                                            </p:txEl>
                                          </p:spTgt>
                                        </p:tgtEl>
                                        <p:attrNameLst>
                                          <p:attrName>style.visibility</p:attrName>
                                        </p:attrNameLst>
                                      </p:cBhvr>
                                      <p:to>
                                        <p:strVal val="visible"/>
                                      </p:to>
                                    </p:set>
                                    <p:animEffect transition="in" filter="box(in)">
                                      <p:cBhvr>
                                        <p:cTn id="22" dur="500"/>
                                        <p:tgtEl>
                                          <p:spTgt spid="174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13267" y="1101398"/>
            <a:ext cx="11269133" cy="3970318"/>
          </a:xfrm>
          <a:prstGeom prst="rect">
            <a:avLst/>
          </a:prstGeom>
          <a:noFill/>
          <a:ln w="9525" algn="ctr">
            <a:noFill/>
            <a:miter lim="800000"/>
            <a:headEnd/>
            <a:tailEnd/>
          </a:ln>
          <a:effectLst/>
        </p:spPr>
        <p:txBody>
          <a:bodyPr>
            <a:spAutoFit/>
          </a:bodyPr>
          <a:lstStyle/>
          <a:p>
            <a:r>
              <a:rPr lang="en-US" altLang="zh-CN" sz="3600" dirty="0"/>
              <a:t>7. Trolls often use several false names so that they can stay on a site. </a:t>
            </a:r>
          </a:p>
          <a:p>
            <a:r>
              <a:rPr lang="zh-CN" altLang="en-US" sz="3600" dirty="0"/>
              <a:t>发挑衅帖子的人经常使用几个假名</a:t>
            </a:r>
            <a:r>
              <a:rPr lang="en-US" altLang="zh-CN" sz="3600" dirty="0"/>
              <a:t>, </a:t>
            </a:r>
            <a:r>
              <a:rPr lang="zh-CN" altLang="en-US" sz="3600" dirty="0"/>
              <a:t>这样他们就可以留在一个网站上。</a:t>
            </a:r>
          </a:p>
          <a:p>
            <a:r>
              <a:rPr lang="en-US" altLang="zh-CN" sz="3600" dirty="0"/>
              <a:t>8. However,  the more polite you are,  the less likely it is you will be attacked. </a:t>
            </a:r>
          </a:p>
          <a:p>
            <a:r>
              <a:rPr lang="zh-CN" altLang="en-US" sz="3600" dirty="0"/>
              <a:t>然而</a:t>
            </a:r>
            <a:r>
              <a:rPr lang="en-US" altLang="zh-CN" sz="3600" dirty="0"/>
              <a:t>, </a:t>
            </a:r>
            <a:r>
              <a:rPr lang="zh-CN" altLang="en-US" sz="3600" dirty="0"/>
              <a:t>你越有礼貌</a:t>
            </a:r>
            <a:r>
              <a:rPr lang="en-US" altLang="zh-CN" sz="3600" dirty="0"/>
              <a:t>, </a:t>
            </a:r>
            <a:r>
              <a:rPr lang="zh-CN" altLang="en-US" sz="3600" dirty="0"/>
              <a:t>你被攻击的可能性就越小。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 calcmode="lin" valueType="num">
                                      <p:cBhvr additive="base">
                                        <p:cTn id="7" dur="500" fill="hold"/>
                                        <p:tgtEl>
                                          <p:spTgt spid="184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4">
                                            <p:txEl>
                                              <p:pRg st="1" end="1"/>
                                            </p:txEl>
                                          </p:spTgt>
                                        </p:tgtEl>
                                        <p:attrNameLst>
                                          <p:attrName>style.visibility</p:attrName>
                                        </p:attrNameLst>
                                      </p:cBhvr>
                                      <p:to>
                                        <p:strVal val="visible"/>
                                      </p:to>
                                    </p:set>
                                    <p:anim calcmode="lin" valueType="num">
                                      <p:cBhvr additive="base">
                                        <p:cTn id="13" dur="500" fill="hold"/>
                                        <p:tgtEl>
                                          <p:spTgt spid="184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4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434">
                                            <p:txEl>
                                              <p:pRg st="2" end="2"/>
                                            </p:txEl>
                                          </p:spTgt>
                                        </p:tgtEl>
                                        <p:attrNameLst>
                                          <p:attrName>style.visibility</p:attrName>
                                        </p:attrNameLst>
                                      </p:cBhvr>
                                      <p:to>
                                        <p:strVal val="visible"/>
                                      </p:to>
                                    </p:set>
                                    <p:anim calcmode="lin" valueType="num">
                                      <p:cBhvr additive="base">
                                        <p:cTn id="19" dur="500" fill="hold"/>
                                        <p:tgtEl>
                                          <p:spTgt spid="184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4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434">
                                            <p:txEl>
                                              <p:pRg st="3" end="3"/>
                                            </p:txEl>
                                          </p:spTgt>
                                        </p:tgtEl>
                                        <p:attrNameLst>
                                          <p:attrName>style.visibility</p:attrName>
                                        </p:attrNameLst>
                                      </p:cBhvr>
                                      <p:to>
                                        <p:strVal val="visible"/>
                                      </p:to>
                                    </p:set>
                                    <p:anim calcmode="lin" valueType="num">
                                      <p:cBhvr additive="base">
                                        <p:cTn id="25" dur="500" fill="hold"/>
                                        <p:tgtEl>
                                          <p:spTgt spid="184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43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24098" y="1287896"/>
            <a:ext cx="11269133" cy="4057921"/>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r>
              <a:rPr lang="zh-CN" altLang="en-US" sz="3200" dirty="0" smtClean="0"/>
              <a:t>最近，你在博客上发起一次英语征文活动，邀请读者围绕</a:t>
            </a:r>
            <a:r>
              <a:rPr lang="en-US" sz="3200" dirty="0" smtClean="0"/>
              <a:t>“Science and technology is changing our life greatly</a:t>
            </a:r>
            <a:r>
              <a:rPr lang="zh-CN" altLang="en-US" sz="3200" dirty="0" smtClean="0"/>
              <a:t>．</a:t>
            </a:r>
            <a:r>
              <a:rPr lang="en-US" sz="3200" dirty="0" smtClean="0"/>
              <a:t>”</a:t>
            </a:r>
            <a:r>
              <a:rPr lang="zh-CN" altLang="en-US" sz="3200" dirty="0" smtClean="0"/>
              <a:t>这个话题，谈谈科学技术给我们的日常购物带来的变化，并畅想未来的购物方式。</a:t>
            </a:r>
          </a:p>
          <a:p>
            <a:r>
              <a:rPr lang="zh-CN" altLang="en-US" sz="3200" dirty="0" smtClean="0"/>
              <a:t>注意：</a:t>
            </a:r>
            <a:endParaRPr lang="en-US" altLang="zh-CN" sz="3200" dirty="0" smtClean="0"/>
          </a:p>
          <a:p>
            <a:r>
              <a:rPr lang="en-US" sz="3200" dirty="0" smtClean="0"/>
              <a:t>1</a:t>
            </a:r>
            <a:r>
              <a:rPr lang="zh-CN" altLang="en-US" sz="3200" dirty="0" smtClean="0"/>
              <a:t>．词数</a:t>
            </a:r>
            <a:r>
              <a:rPr lang="en-US" sz="3200" dirty="0" smtClean="0"/>
              <a:t>80</a:t>
            </a:r>
            <a:r>
              <a:rPr lang="zh-CN" altLang="en-US" sz="3200" dirty="0" smtClean="0"/>
              <a:t>左右；</a:t>
            </a:r>
          </a:p>
          <a:p>
            <a:r>
              <a:rPr lang="en-US" sz="3200" dirty="0" smtClean="0"/>
              <a:t>2</a:t>
            </a:r>
            <a:r>
              <a:rPr lang="zh-CN" altLang="en-US" sz="3200" dirty="0" smtClean="0"/>
              <a:t>．可以适当增加细节，以使行文连贯。</a:t>
            </a:r>
          </a:p>
          <a:p>
            <a:endParaRPr lang="zh-CN" altLang="en-US" sz="3200" dirty="0"/>
          </a:p>
        </p:txBody>
      </p:sp>
      <p:sp>
        <p:nvSpPr>
          <p:cNvPr id="3" name="矩形 2"/>
          <p:cNvSpPr/>
          <p:nvPr/>
        </p:nvSpPr>
        <p:spPr>
          <a:xfrm>
            <a:off x="4053599" y="402265"/>
            <a:ext cx="2967480" cy="923330"/>
          </a:xfrm>
          <a:prstGeom prst="rect">
            <a:avLst/>
          </a:prstGeom>
          <a:noFill/>
        </p:spPr>
        <p:txBody>
          <a:bodyPr wrap="none" lIns="91440" tIns="45720" rIns="91440" bIns="45720">
            <a:spAutoFit/>
          </a:bodyPr>
          <a:lstStyle/>
          <a:p>
            <a:pPr algn="ctr"/>
            <a:r>
              <a:rPr lang="zh-CN" alt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牛刀小试</a:t>
            </a:r>
            <a:endParaRPr lang="zh-CN" alt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dissolv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578">
                                            <p:txEl>
                                              <p:pRg st="1" end="1"/>
                                            </p:txEl>
                                          </p:spTgt>
                                        </p:tgtEl>
                                        <p:attrNameLst>
                                          <p:attrName>style.visibility</p:attrName>
                                        </p:attrNameLst>
                                      </p:cBhvr>
                                      <p:to>
                                        <p:strVal val="visible"/>
                                      </p:to>
                                    </p:set>
                                    <p:animEffect transition="in" filter="dissolve">
                                      <p:cBhvr>
                                        <p:cTn id="12" dur="500"/>
                                        <p:tgtEl>
                                          <p:spTgt spid="245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4578">
                                            <p:txEl>
                                              <p:pRg st="2" end="2"/>
                                            </p:txEl>
                                          </p:spTgt>
                                        </p:tgtEl>
                                        <p:attrNameLst>
                                          <p:attrName>style.visibility</p:attrName>
                                        </p:attrNameLst>
                                      </p:cBhvr>
                                      <p:to>
                                        <p:strVal val="visible"/>
                                      </p:to>
                                    </p:set>
                                    <p:animEffect transition="in" filter="dissolve">
                                      <p:cBhvr>
                                        <p:cTn id="17" dur="500"/>
                                        <p:tgtEl>
                                          <p:spTgt spid="245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578">
                                            <p:txEl>
                                              <p:pRg st="3" end="3"/>
                                            </p:txEl>
                                          </p:spTgt>
                                        </p:tgtEl>
                                        <p:attrNameLst>
                                          <p:attrName>style.visibility</p:attrName>
                                        </p:attrNameLst>
                                      </p:cBhvr>
                                      <p:to>
                                        <p:strVal val="visible"/>
                                      </p:to>
                                    </p:set>
                                    <p:animEffect transition="in" filter="dissolve">
                                      <p:cBhvr>
                                        <p:cTn id="22" dur="500"/>
                                        <p:tgtEl>
                                          <p:spTgt spid="245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24098" y="1287896"/>
            <a:ext cx="11269133" cy="4550363"/>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r>
              <a:rPr lang="zh-CN" altLang="en-US" sz="3200" dirty="0" smtClean="0"/>
              <a:t>体裁话题：说明文，科技影响日常购物</a:t>
            </a:r>
            <a:r>
              <a:rPr lang="en-US" altLang="zh-CN" sz="3200" dirty="0" smtClean="0"/>
              <a:t>|</a:t>
            </a:r>
          </a:p>
          <a:p>
            <a:r>
              <a:rPr lang="zh-CN" altLang="en-US" sz="3200" dirty="0" smtClean="0"/>
              <a:t>确定时态人称：般现在时为主，第三人称为主</a:t>
            </a:r>
            <a:endParaRPr lang="en-US" altLang="zh-CN" sz="3200" dirty="0" smtClean="0"/>
          </a:p>
          <a:p>
            <a:r>
              <a:rPr lang="zh-CN" altLang="en-US" sz="3200" dirty="0" smtClean="0"/>
              <a:t>布局文章架构</a:t>
            </a:r>
          </a:p>
          <a:p>
            <a:r>
              <a:rPr lang="zh-CN" altLang="en-US" sz="3200" dirty="0" smtClean="0"/>
              <a:t>首段</a:t>
            </a:r>
            <a:r>
              <a:rPr lang="en-US" altLang="zh-CN" sz="3200" dirty="0" smtClean="0"/>
              <a:t>: </a:t>
            </a:r>
            <a:r>
              <a:rPr lang="zh-CN" altLang="en-US" sz="3200" dirty="0" smtClean="0"/>
              <a:t>引出话题</a:t>
            </a:r>
            <a:r>
              <a:rPr lang="en-US" altLang="zh-CN" sz="3200" dirty="0" smtClean="0"/>
              <a:t>,</a:t>
            </a:r>
            <a:r>
              <a:rPr lang="zh-CN" altLang="en-US" sz="3200" dirty="0" smtClean="0"/>
              <a:t>科技发展与生活变革</a:t>
            </a:r>
            <a:r>
              <a:rPr lang="en-US" altLang="zh-CN" sz="3200" dirty="0" smtClean="0"/>
              <a:t>;</a:t>
            </a:r>
          </a:p>
          <a:p>
            <a:r>
              <a:rPr lang="zh-CN" altLang="en-US" sz="3200" dirty="0" smtClean="0"/>
              <a:t>中段</a:t>
            </a:r>
            <a:r>
              <a:rPr lang="en-US" altLang="zh-CN" sz="3200" dirty="0" smtClean="0"/>
              <a:t>: </a:t>
            </a:r>
            <a:r>
              <a:rPr lang="zh-CN" altLang="en-US" sz="3200" dirty="0" smtClean="0"/>
              <a:t>列举情况</a:t>
            </a:r>
            <a:r>
              <a:rPr lang="en-US" altLang="zh-CN" sz="3200" dirty="0" smtClean="0"/>
              <a:t>(</a:t>
            </a:r>
            <a:r>
              <a:rPr lang="zh-CN" altLang="en-US" sz="3200" dirty="0" smtClean="0"/>
              <a:t>不同的购物方式</a:t>
            </a:r>
            <a:r>
              <a:rPr lang="en-US" altLang="zh-CN" sz="3200" dirty="0" smtClean="0"/>
              <a:t>);</a:t>
            </a:r>
          </a:p>
          <a:p>
            <a:r>
              <a:rPr lang="zh-CN" altLang="en-US" sz="3200" dirty="0" smtClean="0"/>
              <a:t>尾段</a:t>
            </a:r>
            <a:r>
              <a:rPr lang="en-US" altLang="zh-CN" sz="3200" dirty="0" smtClean="0"/>
              <a:t>:  </a:t>
            </a:r>
            <a:r>
              <a:rPr lang="zh-CN" altLang="en-US" sz="3200" dirty="0" smtClean="0"/>
              <a:t>畅想未来。</a:t>
            </a:r>
          </a:p>
          <a:p>
            <a:r>
              <a:rPr lang="en-US" altLang="zh-CN" sz="3200" dirty="0" smtClean="0"/>
              <a:t>1. </a:t>
            </a:r>
            <a:r>
              <a:rPr lang="zh-CN" altLang="en-US" sz="3200" dirty="0" smtClean="0"/>
              <a:t>科技发展改变生活</a:t>
            </a:r>
            <a:r>
              <a:rPr lang="en-US" altLang="zh-CN" sz="3200" dirty="0" smtClean="0"/>
              <a:t>;</a:t>
            </a:r>
            <a:r>
              <a:rPr lang="zh-CN" altLang="en-US" sz="3200" dirty="0" smtClean="0"/>
              <a:t>列出核心要点。</a:t>
            </a:r>
          </a:p>
          <a:p>
            <a:r>
              <a:rPr lang="en-US" altLang="zh-CN" sz="3200" dirty="0" smtClean="0"/>
              <a:t>2. </a:t>
            </a:r>
            <a:r>
              <a:rPr lang="zh-CN" altLang="en-US" sz="3200" dirty="0" smtClean="0"/>
              <a:t>三代人购物生活的变化。</a:t>
            </a:r>
            <a:endParaRPr lang="en-US" altLang="zh-CN" sz="3200" dirty="0" smtClean="0"/>
          </a:p>
          <a:p>
            <a:r>
              <a:rPr lang="en-US" altLang="zh-CN" sz="3200" dirty="0" smtClean="0"/>
              <a:t>3. </a:t>
            </a:r>
            <a:r>
              <a:rPr lang="zh-CN" altLang="en-US" sz="3200" dirty="0" smtClean="0"/>
              <a:t>畅想未来的购物方式。</a:t>
            </a:r>
            <a:endParaRPr lang="zh-CN" altLang="en-US" sz="3200" dirty="0"/>
          </a:p>
        </p:txBody>
      </p:sp>
      <p:sp>
        <p:nvSpPr>
          <p:cNvPr id="4" name="矩形 3"/>
          <p:cNvSpPr/>
          <p:nvPr/>
        </p:nvSpPr>
        <p:spPr>
          <a:xfrm>
            <a:off x="4172352" y="568519"/>
            <a:ext cx="296748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谋篇布局</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dissolv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578">
                                            <p:txEl>
                                              <p:pRg st="1" end="1"/>
                                            </p:txEl>
                                          </p:spTgt>
                                        </p:tgtEl>
                                        <p:attrNameLst>
                                          <p:attrName>style.visibility</p:attrName>
                                        </p:attrNameLst>
                                      </p:cBhvr>
                                      <p:to>
                                        <p:strVal val="visible"/>
                                      </p:to>
                                    </p:set>
                                    <p:animEffect transition="in" filter="dissolve">
                                      <p:cBhvr>
                                        <p:cTn id="12" dur="500"/>
                                        <p:tgtEl>
                                          <p:spTgt spid="245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4578">
                                            <p:txEl>
                                              <p:pRg st="2" end="2"/>
                                            </p:txEl>
                                          </p:spTgt>
                                        </p:tgtEl>
                                        <p:attrNameLst>
                                          <p:attrName>style.visibility</p:attrName>
                                        </p:attrNameLst>
                                      </p:cBhvr>
                                      <p:to>
                                        <p:strVal val="visible"/>
                                      </p:to>
                                    </p:set>
                                    <p:animEffect transition="in" filter="dissolve">
                                      <p:cBhvr>
                                        <p:cTn id="17" dur="500"/>
                                        <p:tgtEl>
                                          <p:spTgt spid="2457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4578">
                                            <p:txEl>
                                              <p:pRg st="3" end="3"/>
                                            </p:txEl>
                                          </p:spTgt>
                                        </p:tgtEl>
                                        <p:attrNameLst>
                                          <p:attrName>style.visibility</p:attrName>
                                        </p:attrNameLst>
                                      </p:cBhvr>
                                      <p:to>
                                        <p:strVal val="visible"/>
                                      </p:to>
                                    </p:set>
                                    <p:animEffect transition="in" filter="dissolve">
                                      <p:cBhvr>
                                        <p:cTn id="22" dur="500"/>
                                        <p:tgtEl>
                                          <p:spTgt spid="2457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4578">
                                            <p:txEl>
                                              <p:pRg st="4" end="4"/>
                                            </p:txEl>
                                          </p:spTgt>
                                        </p:tgtEl>
                                        <p:attrNameLst>
                                          <p:attrName>style.visibility</p:attrName>
                                        </p:attrNameLst>
                                      </p:cBhvr>
                                      <p:to>
                                        <p:strVal val="visible"/>
                                      </p:to>
                                    </p:set>
                                    <p:animEffect transition="in" filter="dissolve">
                                      <p:cBhvr>
                                        <p:cTn id="27" dur="500"/>
                                        <p:tgtEl>
                                          <p:spTgt spid="2457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4578">
                                            <p:txEl>
                                              <p:pRg st="5" end="5"/>
                                            </p:txEl>
                                          </p:spTgt>
                                        </p:tgtEl>
                                        <p:attrNameLst>
                                          <p:attrName>style.visibility</p:attrName>
                                        </p:attrNameLst>
                                      </p:cBhvr>
                                      <p:to>
                                        <p:strVal val="visible"/>
                                      </p:to>
                                    </p:set>
                                    <p:animEffect transition="in" filter="dissolve">
                                      <p:cBhvr>
                                        <p:cTn id="32" dur="500"/>
                                        <p:tgtEl>
                                          <p:spTgt spid="2457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4578">
                                            <p:txEl>
                                              <p:pRg st="6" end="6"/>
                                            </p:txEl>
                                          </p:spTgt>
                                        </p:tgtEl>
                                        <p:attrNameLst>
                                          <p:attrName>style.visibility</p:attrName>
                                        </p:attrNameLst>
                                      </p:cBhvr>
                                      <p:to>
                                        <p:strVal val="visible"/>
                                      </p:to>
                                    </p:set>
                                    <p:animEffect transition="in" filter="dissolve">
                                      <p:cBhvr>
                                        <p:cTn id="37" dur="500"/>
                                        <p:tgtEl>
                                          <p:spTgt spid="2457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4578">
                                            <p:txEl>
                                              <p:pRg st="7" end="7"/>
                                            </p:txEl>
                                          </p:spTgt>
                                        </p:tgtEl>
                                        <p:attrNameLst>
                                          <p:attrName>style.visibility</p:attrName>
                                        </p:attrNameLst>
                                      </p:cBhvr>
                                      <p:to>
                                        <p:strVal val="visible"/>
                                      </p:to>
                                    </p:set>
                                    <p:animEffect transition="in" filter="dissolve">
                                      <p:cBhvr>
                                        <p:cTn id="42" dur="500"/>
                                        <p:tgtEl>
                                          <p:spTgt spid="2457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4578">
                                            <p:txEl>
                                              <p:pRg st="8" end="8"/>
                                            </p:txEl>
                                          </p:spTgt>
                                        </p:tgtEl>
                                        <p:attrNameLst>
                                          <p:attrName>style.visibility</p:attrName>
                                        </p:attrNameLst>
                                      </p:cBhvr>
                                      <p:to>
                                        <p:strVal val="visible"/>
                                      </p:to>
                                    </p:set>
                                    <p:animEffect transition="in" filter="dissolve">
                                      <p:cBhvr>
                                        <p:cTn id="47" dur="500"/>
                                        <p:tgtEl>
                                          <p:spTgt spid="2457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Possible version</a:t>
            </a:r>
            <a:endParaRPr lang="zh-CN" altLang="en-US" dirty="0"/>
          </a:p>
        </p:txBody>
      </p:sp>
      <p:sp>
        <p:nvSpPr>
          <p:cNvPr id="3" name="内容占位符 2"/>
          <p:cNvSpPr>
            <a:spLocks noGrp="1"/>
          </p:cNvSpPr>
          <p:nvPr>
            <p:ph idx="1"/>
          </p:nvPr>
        </p:nvSpPr>
        <p:spPr>
          <a:xfrm>
            <a:off x="475013" y="1270661"/>
            <a:ext cx="11329059" cy="4855504"/>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r>
              <a:rPr lang="en-US" sz="2800" dirty="0" smtClean="0"/>
              <a:t>   </a:t>
            </a:r>
            <a:r>
              <a:rPr lang="en-US" sz="2800" dirty="0" smtClean="0"/>
              <a:t> </a:t>
            </a:r>
            <a:r>
              <a:rPr lang="en-US" sz="2800" dirty="0" smtClean="0">
                <a:solidFill>
                  <a:srgbClr val="FF0000"/>
                </a:solidFill>
              </a:rPr>
              <a:t>With </a:t>
            </a:r>
            <a:r>
              <a:rPr lang="en-US" sz="2800" dirty="0" smtClean="0">
                <a:solidFill>
                  <a:srgbClr val="FF0000"/>
                </a:solidFill>
              </a:rPr>
              <a:t>the quick development of science and technology, our way of life has been changing all the time</a:t>
            </a:r>
            <a:r>
              <a:rPr lang="zh-CN" altLang="en-US" sz="2800" dirty="0" smtClean="0">
                <a:solidFill>
                  <a:srgbClr val="FF0000"/>
                </a:solidFill>
              </a:rPr>
              <a:t>．</a:t>
            </a:r>
          </a:p>
          <a:p>
            <a:pPr marL="0" indent="0">
              <a:buNone/>
            </a:pPr>
            <a:r>
              <a:rPr lang="en-US" sz="2800" dirty="0" smtClean="0">
                <a:solidFill>
                  <a:srgbClr val="FF0000"/>
                </a:solidFill>
              </a:rPr>
              <a:t>     My grandmother told me that she usually covered a long distance to a small shop in town to buy goods</a:t>
            </a:r>
            <a:r>
              <a:rPr lang="zh-CN" altLang="en-US" sz="2800" dirty="0" smtClean="0">
                <a:solidFill>
                  <a:srgbClr val="FF0000"/>
                </a:solidFill>
              </a:rPr>
              <a:t>．</a:t>
            </a:r>
            <a:r>
              <a:rPr lang="en-US" sz="2800" dirty="0" smtClean="0">
                <a:solidFill>
                  <a:srgbClr val="FF0000"/>
                </a:solidFill>
              </a:rPr>
              <a:t>Later, supermarkets have been opened in our town, so my mother would like to go shopping in a supermarket near my house because it is very convenient</a:t>
            </a:r>
            <a:r>
              <a:rPr lang="zh-CN" altLang="en-US" sz="2800" dirty="0" smtClean="0">
                <a:solidFill>
                  <a:srgbClr val="FF0000"/>
                </a:solidFill>
              </a:rPr>
              <a:t>．</a:t>
            </a:r>
            <a:r>
              <a:rPr lang="en-US" sz="2800" dirty="0" smtClean="0">
                <a:solidFill>
                  <a:srgbClr val="FF0000"/>
                </a:solidFill>
              </a:rPr>
              <a:t>In recent years, online shopping has become popular</a:t>
            </a:r>
            <a:r>
              <a:rPr lang="zh-CN" altLang="en-US" sz="2800" dirty="0" smtClean="0">
                <a:solidFill>
                  <a:srgbClr val="FF0000"/>
                </a:solidFill>
              </a:rPr>
              <a:t>．</a:t>
            </a:r>
            <a:r>
              <a:rPr lang="en-US" sz="2800" dirty="0" smtClean="0">
                <a:solidFill>
                  <a:srgbClr val="FF0000"/>
                </a:solidFill>
              </a:rPr>
              <a:t>Many young people prefer to buy what they like online</a:t>
            </a:r>
            <a:r>
              <a:rPr lang="zh-CN" altLang="en-US" sz="2800" dirty="0" smtClean="0">
                <a:solidFill>
                  <a:srgbClr val="FF0000"/>
                </a:solidFill>
              </a:rPr>
              <a:t>．</a:t>
            </a:r>
            <a:r>
              <a:rPr lang="en-US" sz="2800" dirty="0" smtClean="0">
                <a:solidFill>
                  <a:srgbClr val="FF0000"/>
                </a:solidFill>
              </a:rPr>
              <a:t>I often buy books, clothes, and other things online</a:t>
            </a:r>
            <a:r>
              <a:rPr lang="zh-CN" altLang="en-US" sz="2800" dirty="0" smtClean="0">
                <a:solidFill>
                  <a:srgbClr val="FF0000"/>
                </a:solidFill>
              </a:rPr>
              <a:t>．</a:t>
            </a:r>
          </a:p>
          <a:p>
            <a:pPr marL="0" indent="0">
              <a:buNone/>
            </a:pPr>
            <a:r>
              <a:rPr lang="en-US" sz="2800" dirty="0" smtClean="0">
                <a:solidFill>
                  <a:srgbClr val="FF0000"/>
                </a:solidFill>
              </a:rPr>
              <a:t>    I think, in the future, we can let robots do the shopping for us, and maybe those things we need can be selected carefully and sent to us quicker than now</a:t>
            </a:r>
            <a:r>
              <a:rPr lang="zh-CN" altLang="en-US" sz="2800" dirty="0" smtClean="0">
                <a:solidFill>
                  <a:srgbClr val="FF0000"/>
                </a:solidFill>
              </a:rPr>
              <a:t>．</a:t>
            </a:r>
          </a:p>
          <a:p>
            <a:endParaRPr lang="en-US" altLang="zh-CN" sz="2800" dirty="0" smtClean="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415637" y="688770"/>
            <a:ext cx="11471563" cy="5765469"/>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85000" lnSpcReduction="20000"/>
          </a:bodyPr>
          <a:lstStyle/>
          <a:p>
            <a:pPr marL="457200" marR="0" lvl="0" indent="-457200" algn="ctr" defTabSz="1219200" rtl="0" eaLnBrk="1" fontAlgn="auto" latinLnBrk="0" hangingPunct="1">
              <a:lnSpc>
                <a:spcPct val="100000"/>
              </a:lnSpc>
              <a:spcBef>
                <a:spcPts val="130"/>
              </a:spcBef>
              <a:spcAft>
                <a:spcPts val="0"/>
              </a:spcAft>
              <a:buClrTx/>
              <a:buSzTx/>
              <a:tabLst/>
              <a:defRPr/>
            </a:pPr>
            <a:r>
              <a:rPr kumimoji="0" lang="en-US" altLang="zh-CN" sz="4265" b="0" i="0"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a:t>
            </a:r>
            <a:r>
              <a:rPr kumimoji="0" lang="zh-CN" altLang="en-US" sz="4265" b="0" i="0"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点评</a:t>
            </a:r>
            <a:r>
              <a:rPr kumimoji="0" lang="en-US" altLang="zh-CN" sz="4265" b="0" i="0"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a:t>
            </a:r>
          </a:p>
          <a:p>
            <a:pPr marL="457200" marR="0" lvl="0" indent="-457200" defTabSz="1219200" rtl="0" eaLnBrk="1" fontAlgn="auto" latinLnBrk="0" hangingPunct="1">
              <a:lnSpc>
                <a:spcPct val="100000"/>
              </a:lnSpc>
              <a:spcBef>
                <a:spcPts val="130"/>
              </a:spcBef>
              <a:spcAft>
                <a:spcPts val="0"/>
              </a:spcAft>
              <a:buClrTx/>
              <a:buSzTx/>
              <a:tabLst/>
              <a:defRPr/>
            </a:pPr>
            <a:r>
              <a:rPr lang="zh-CN" altLang="en-US" sz="4265" dirty="0" smtClean="0">
                <a:solidFill>
                  <a:srgbClr val="FF0000"/>
                </a:solidFill>
                <a:ea typeface="黑体" pitchFamily="2" charset="-122"/>
                <a:cs typeface="Times New Roman" pitchFamily="18" charset="0"/>
              </a:rPr>
              <a:t>用词考究，结构合理，句式错落有致。</a:t>
            </a: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r>
              <a:rPr kumimoji="0" lang="zh-CN" altLang="en-US" sz="4265" b="0" i="0"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rPr>
              <a:t>好词：</a:t>
            </a:r>
            <a:endParaRPr kumimoji="0" lang="en-US" altLang="zh-CN" sz="4265" b="0" i="0"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endParaRPr>
          </a:p>
          <a:p>
            <a:r>
              <a:rPr lang="en-US" sz="4400" dirty="0" smtClean="0">
                <a:solidFill>
                  <a:srgbClr val="FF0000"/>
                </a:solidFill>
              </a:rPr>
              <a:t>1</a:t>
            </a:r>
            <a:r>
              <a:rPr lang="zh-CN" altLang="en-US" sz="4400" dirty="0" smtClean="0">
                <a:solidFill>
                  <a:srgbClr val="FF0000"/>
                </a:solidFill>
              </a:rPr>
              <a:t>．覆盖，走过</a:t>
            </a:r>
            <a:r>
              <a:rPr lang="en-US" sz="4400" dirty="0" smtClean="0">
                <a:solidFill>
                  <a:srgbClr val="FF0000"/>
                </a:solidFill>
              </a:rPr>
              <a:t>(</a:t>
            </a:r>
            <a:r>
              <a:rPr lang="zh-CN" altLang="en-US" sz="4400" dirty="0" smtClean="0">
                <a:solidFill>
                  <a:srgbClr val="FF0000"/>
                </a:solidFill>
              </a:rPr>
              <a:t>里程</a:t>
            </a:r>
            <a:r>
              <a:rPr lang="en-US" sz="4400" dirty="0" smtClean="0">
                <a:solidFill>
                  <a:srgbClr val="FF0000"/>
                </a:solidFill>
              </a:rPr>
              <a:t>)</a:t>
            </a:r>
            <a:r>
              <a:rPr lang="zh-CN" altLang="en-US" sz="4400" dirty="0" smtClean="0">
                <a:solidFill>
                  <a:srgbClr val="FF0000"/>
                </a:solidFill>
              </a:rPr>
              <a:t>　</a:t>
            </a:r>
            <a:r>
              <a:rPr lang="en-US" sz="4400" dirty="0" smtClean="0">
                <a:solidFill>
                  <a:srgbClr val="FF0000"/>
                </a:solidFill>
              </a:rPr>
              <a:t>cover</a:t>
            </a:r>
            <a:endParaRPr lang="zh-CN" altLang="en-US" sz="4400" dirty="0" smtClean="0">
              <a:solidFill>
                <a:srgbClr val="FF0000"/>
              </a:solidFill>
            </a:endParaRPr>
          </a:p>
          <a:p>
            <a:r>
              <a:rPr lang="en-US" sz="4400" dirty="0" smtClean="0">
                <a:solidFill>
                  <a:srgbClr val="FF0000"/>
                </a:solidFill>
              </a:rPr>
              <a:t>2</a:t>
            </a:r>
            <a:r>
              <a:rPr lang="zh-CN" altLang="en-US" sz="4400" dirty="0" smtClean="0">
                <a:solidFill>
                  <a:srgbClr val="FF0000"/>
                </a:solidFill>
              </a:rPr>
              <a:t>．方便的</a:t>
            </a:r>
            <a:r>
              <a:rPr lang="en-US" sz="4400" dirty="0" smtClean="0">
                <a:solidFill>
                  <a:srgbClr val="FF0000"/>
                </a:solidFill>
              </a:rPr>
              <a:t>	convenient</a:t>
            </a:r>
            <a:endParaRPr lang="zh-CN" altLang="en-US" sz="4400" dirty="0" smtClean="0">
              <a:solidFill>
                <a:srgbClr val="FF0000"/>
              </a:solidFill>
            </a:endParaRPr>
          </a:p>
          <a:p>
            <a:r>
              <a:rPr lang="en-US" sz="4400" dirty="0" smtClean="0">
                <a:solidFill>
                  <a:srgbClr val="FF0000"/>
                </a:solidFill>
              </a:rPr>
              <a:t>3</a:t>
            </a:r>
            <a:r>
              <a:rPr lang="zh-CN" altLang="en-US" sz="4400" dirty="0" smtClean="0">
                <a:solidFill>
                  <a:srgbClr val="FF0000"/>
                </a:solidFill>
              </a:rPr>
              <a:t>．在线</a:t>
            </a:r>
            <a:r>
              <a:rPr lang="en-US" sz="4400" dirty="0" smtClean="0">
                <a:solidFill>
                  <a:srgbClr val="FF0000"/>
                </a:solidFill>
              </a:rPr>
              <a:t>	online</a:t>
            </a:r>
            <a:endParaRPr lang="zh-CN" altLang="en-US" sz="4400" dirty="0" smtClean="0">
              <a:solidFill>
                <a:srgbClr val="FF0000"/>
              </a:solidFill>
            </a:endParaRPr>
          </a:p>
          <a:p>
            <a:r>
              <a:rPr lang="en-US" sz="4400" dirty="0" smtClean="0">
                <a:solidFill>
                  <a:srgbClr val="FF0000"/>
                </a:solidFill>
              </a:rPr>
              <a:t>4</a:t>
            </a:r>
            <a:r>
              <a:rPr lang="zh-CN" altLang="en-US" sz="4400" dirty="0" smtClean="0">
                <a:solidFill>
                  <a:srgbClr val="FF0000"/>
                </a:solidFill>
              </a:rPr>
              <a:t>．机器人</a:t>
            </a:r>
            <a:r>
              <a:rPr lang="en-US" sz="4400" dirty="0" smtClean="0">
                <a:solidFill>
                  <a:srgbClr val="FF0000"/>
                </a:solidFill>
              </a:rPr>
              <a:t>	robot</a:t>
            </a:r>
            <a:endParaRPr lang="zh-CN" altLang="en-US" sz="4400" dirty="0" smtClean="0">
              <a:solidFill>
                <a:srgbClr val="FF0000"/>
              </a:solidFill>
            </a:endParaRPr>
          </a:p>
          <a:p>
            <a:r>
              <a:rPr lang="en-US" sz="4400" dirty="0" smtClean="0">
                <a:solidFill>
                  <a:srgbClr val="FF0000"/>
                </a:solidFill>
              </a:rPr>
              <a:t>5</a:t>
            </a:r>
            <a:r>
              <a:rPr lang="zh-CN" altLang="en-US" sz="4400" dirty="0" smtClean="0">
                <a:solidFill>
                  <a:srgbClr val="FF0000"/>
                </a:solidFill>
              </a:rPr>
              <a:t>．挑选</a:t>
            </a:r>
            <a:r>
              <a:rPr lang="en-US" sz="4400" dirty="0" smtClean="0">
                <a:solidFill>
                  <a:srgbClr val="FF0000"/>
                </a:solidFill>
              </a:rPr>
              <a:t>	select</a:t>
            </a:r>
            <a:endParaRPr lang="zh-CN" altLang="en-US" sz="4400" dirty="0" smtClean="0">
              <a:solidFill>
                <a:srgbClr val="FF0000"/>
              </a:solidFill>
            </a:endParaRPr>
          </a:p>
          <a:p>
            <a:r>
              <a:rPr lang="en-US" sz="4400" dirty="0" smtClean="0">
                <a:solidFill>
                  <a:srgbClr val="FF0000"/>
                </a:solidFill>
              </a:rPr>
              <a:t>6</a:t>
            </a:r>
            <a:r>
              <a:rPr lang="zh-CN" altLang="en-US" sz="4400" dirty="0" smtClean="0">
                <a:solidFill>
                  <a:srgbClr val="FF0000"/>
                </a:solidFill>
              </a:rPr>
              <a:t>．科技</a:t>
            </a:r>
            <a:r>
              <a:rPr lang="en-US" sz="4400" dirty="0" smtClean="0">
                <a:solidFill>
                  <a:srgbClr val="FF0000"/>
                </a:solidFill>
              </a:rPr>
              <a:t>	 science and technology</a:t>
            </a:r>
          </a:p>
          <a:p>
            <a:r>
              <a:rPr lang="zh-CN" altLang="en-US" sz="4400" dirty="0" smtClean="0">
                <a:solidFill>
                  <a:srgbClr val="FF0000"/>
                </a:solidFill>
              </a:rPr>
              <a:t>好句：</a:t>
            </a:r>
            <a:r>
              <a:rPr lang="en-US" sz="4400" dirty="0" smtClean="0">
                <a:solidFill>
                  <a:srgbClr val="FF0000"/>
                </a:solidFill>
              </a:rPr>
              <a:t>With the quick development of science and technology, our way of life has been changing all the time</a:t>
            </a:r>
            <a:r>
              <a:rPr lang="zh-CN" altLang="en-US" sz="4400" dirty="0" smtClean="0">
                <a:solidFill>
                  <a:srgbClr val="FF0000"/>
                </a:solidFill>
              </a:rPr>
              <a:t>．（</a:t>
            </a:r>
            <a:r>
              <a:rPr lang="en-US" sz="4400" dirty="0" smtClean="0">
                <a:solidFill>
                  <a:srgbClr val="FF0000"/>
                </a:solidFill>
              </a:rPr>
              <a:t> with</a:t>
            </a:r>
            <a:r>
              <a:rPr lang="zh-CN" altLang="en-US" sz="4400" dirty="0" smtClean="0">
                <a:solidFill>
                  <a:srgbClr val="FF0000"/>
                </a:solidFill>
              </a:rPr>
              <a:t>的复合结构）</a:t>
            </a:r>
          </a:p>
          <a:p>
            <a:pPr marL="457200" marR="0" lvl="0" indent="-457200" defTabSz="1219200" rtl="0" eaLnBrk="1" fontAlgn="auto" latinLnBrk="0" hangingPunct="1">
              <a:lnSpc>
                <a:spcPct val="100000"/>
              </a:lnSpc>
              <a:spcBef>
                <a:spcPts val="130"/>
              </a:spcBef>
              <a:spcAft>
                <a:spcPts val="0"/>
              </a:spcAft>
              <a:buClrTx/>
              <a:buSzTx/>
              <a:tabLst/>
              <a:defRPr/>
            </a:pPr>
            <a:endParaRPr kumimoji="0" lang="en-US" altLang="zh-CN" sz="4265" b="0" i="0" u="none"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endParaRPr>
          </a:p>
          <a:p>
            <a:pPr marL="457200" marR="0" lvl="0" indent="-457200" algn="ctr" defTabSz="1219200" rtl="0" eaLnBrk="1" fontAlgn="auto" latinLnBrk="0" hangingPunct="1">
              <a:lnSpc>
                <a:spcPct val="100000"/>
              </a:lnSpc>
              <a:spcBef>
                <a:spcPts val="130"/>
              </a:spcBef>
              <a:spcAft>
                <a:spcPts val="0"/>
              </a:spcAft>
              <a:buClrTx/>
              <a:buSzTx/>
              <a:tabLst/>
              <a:defRPr/>
            </a:pPr>
            <a:endParaRPr lang="en-US" altLang="zh-CN" sz="4265" dirty="0" smtClean="0">
              <a:solidFill>
                <a:srgbClr val="FF0000"/>
              </a:solidFill>
              <a:ea typeface="黑体" pitchFamily="2" charset="-122"/>
              <a:cs typeface="Times New Roman" pitchFamily="18" charset="0"/>
            </a:endParaRPr>
          </a:p>
          <a:p>
            <a:pPr marL="457200" marR="0" lvl="0" indent="-457200" defTabSz="1219200" rtl="0" eaLnBrk="1" fontAlgn="auto" latinLnBrk="0" hangingPunct="1">
              <a:lnSpc>
                <a:spcPct val="100000"/>
              </a:lnSpc>
              <a:spcBef>
                <a:spcPts val="130"/>
              </a:spcBef>
              <a:spcAft>
                <a:spcPts val="0"/>
              </a:spcAft>
              <a:buClrTx/>
              <a:buSzTx/>
              <a:tabLst/>
              <a:defRPr/>
            </a:pPr>
            <a:endParaRPr kumimoji="0" lang="en-US" altLang="zh-CN" sz="4265" b="0" i="0" u="none" strike="noStrike" kern="1200" cap="none" spc="0" normalizeH="0" baseline="0" noProof="0" dirty="0" smtClean="0">
              <a:ln>
                <a:noFill/>
              </a:ln>
              <a:solidFill>
                <a:srgbClr val="FF0000"/>
              </a:solidFill>
              <a:effectLst/>
              <a:uLnTx/>
              <a:uFillTx/>
              <a:latin typeface="+mn-lt"/>
              <a:ea typeface="黑体" pitchFamily="2" charset="-122"/>
              <a:cs typeface="Times New Roman" pitchFamily="18" charset="0"/>
            </a:endParaRPr>
          </a:p>
        </p:txBody>
      </p:sp>
    </p:spTree>
  </p:cSld>
  <p:clrMapOvr>
    <a:masterClrMapping/>
  </p:clrMapOvr>
  <p:transition spd="slow">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30602" y="1807011"/>
            <a:ext cx="11269133" cy="3970318"/>
          </a:xfrm>
          <a:prstGeom prst="rect">
            <a:avLst/>
          </a:prstGeom>
          <a:noFill/>
          <a:ln w="9525" algn="ctr">
            <a:noFill/>
            <a:miter lim="800000"/>
            <a:headEnd/>
            <a:tailEnd/>
          </a:ln>
          <a:effectLst/>
        </p:spPr>
        <p:txBody>
          <a:bodyPr>
            <a:spAutoFit/>
          </a:bodyPr>
          <a:lstStyle/>
          <a:p>
            <a:r>
              <a:rPr lang="zh-CN" altLang="en-US" dirty="0" smtClean="0"/>
              <a:t>　　</a:t>
            </a:r>
            <a:r>
              <a:rPr lang="zh-CN" altLang="en-US" sz="3600" dirty="0" smtClean="0"/>
              <a:t>假设你是李华</a:t>
            </a:r>
            <a:r>
              <a:rPr lang="en-US" altLang="zh-CN" sz="3600" dirty="0" smtClean="0"/>
              <a:t>, </a:t>
            </a:r>
            <a:r>
              <a:rPr lang="zh-CN" altLang="en-US" sz="3600" dirty="0" smtClean="0"/>
              <a:t>请用英文发帖</a:t>
            </a:r>
            <a:r>
              <a:rPr lang="en-US" altLang="zh-CN" sz="3600" dirty="0" smtClean="0"/>
              <a:t>, </a:t>
            </a:r>
            <a:r>
              <a:rPr lang="zh-CN" altLang="en-US" sz="3600" dirty="0" smtClean="0"/>
              <a:t>内容应包括</a:t>
            </a:r>
            <a:r>
              <a:rPr lang="en-US" altLang="zh-CN" sz="3600" dirty="0" smtClean="0"/>
              <a:t>: </a:t>
            </a:r>
          </a:p>
          <a:p>
            <a:r>
              <a:rPr lang="en-US" altLang="zh-CN" sz="3600" dirty="0" smtClean="0"/>
              <a:t>        1. </a:t>
            </a:r>
            <a:r>
              <a:rPr lang="zh-CN" altLang="en-US" sz="3600" dirty="0" smtClean="0"/>
              <a:t>赞同</a:t>
            </a:r>
            <a:r>
              <a:rPr lang="en-US" altLang="zh-CN" sz="3600" dirty="0" smtClean="0"/>
              <a:t>Susan</a:t>
            </a:r>
            <a:r>
              <a:rPr lang="zh-CN" altLang="en-US" sz="3600" dirty="0" smtClean="0"/>
              <a:t>的看法</a:t>
            </a:r>
            <a:r>
              <a:rPr lang="en-US" altLang="zh-CN" sz="3600" dirty="0" smtClean="0"/>
              <a:t>; </a:t>
            </a:r>
          </a:p>
          <a:p>
            <a:r>
              <a:rPr lang="en-US" altLang="zh-CN" sz="3600" dirty="0" smtClean="0"/>
              <a:t>        2. </a:t>
            </a:r>
            <a:r>
              <a:rPr lang="zh-CN" altLang="en-US" sz="3600" dirty="0" smtClean="0"/>
              <a:t>你收到或送出的最好礼物是什么</a:t>
            </a:r>
            <a:r>
              <a:rPr lang="en-US" altLang="zh-CN" sz="3600" dirty="0" smtClean="0"/>
              <a:t>; </a:t>
            </a:r>
          </a:p>
          <a:p>
            <a:r>
              <a:rPr lang="en-US" altLang="zh-CN" sz="3600" dirty="0" smtClean="0"/>
              <a:t>        3. </a:t>
            </a:r>
            <a:r>
              <a:rPr lang="zh-CN" altLang="en-US" sz="3600" dirty="0" smtClean="0"/>
              <a:t>该礼物的意义</a:t>
            </a:r>
            <a:r>
              <a:rPr lang="en-US" altLang="zh-CN" sz="3600" dirty="0" smtClean="0"/>
              <a:t>; </a:t>
            </a:r>
          </a:p>
          <a:p>
            <a:r>
              <a:rPr lang="en-US" altLang="zh-CN" sz="3600" dirty="0" smtClean="0"/>
              <a:t>        4. </a:t>
            </a:r>
            <a:r>
              <a:rPr lang="zh-CN" altLang="en-US" sz="3600" dirty="0" smtClean="0"/>
              <a:t>期待大家的回复。</a:t>
            </a:r>
          </a:p>
          <a:p>
            <a:r>
              <a:rPr lang="zh-CN" altLang="en-US" sz="3600" dirty="0" smtClean="0"/>
              <a:t>注意</a:t>
            </a:r>
            <a:r>
              <a:rPr lang="en-US" altLang="zh-CN" sz="3600" dirty="0" smtClean="0"/>
              <a:t>: 1. </a:t>
            </a:r>
            <a:r>
              <a:rPr lang="zh-CN" altLang="en-US" sz="3600" dirty="0" smtClean="0"/>
              <a:t>词数</a:t>
            </a:r>
            <a:r>
              <a:rPr lang="en-US" altLang="zh-CN" sz="3600" dirty="0" smtClean="0"/>
              <a:t>100</a:t>
            </a:r>
            <a:r>
              <a:rPr lang="zh-CN" altLang="en-US" sz="3600" dirty="0" smtClean="0"/>
              <a:t>左右</a:t>
            </a:r>
            <a:r>
              <a:rPr lang="en-US" altLang="zh-CN" sz="3600" dirty="0" smtClean="0"/>
              <a:t>; </a:t>
            </a:r>
          </a:p>
          <a:p>
            <a:r>
              <a:rPr lang="en-US" altLang="zh-CN" sz="3600" dirty="0" smtClean="0"/>
              <a:t>          2. </a:t>
            </a:r>
            <a:r>
              <a:rPr lang="zh-CN" altLang="en-US" sz="3600" dirty="0" smtClean="0"/>
              <a:t>符合语言规范。</a:t>
            </a:r>
            <a:endParaRPr lang="zh-CN" altLang="en-US" sz="3600" dirty="0"/>
          </a:p>
        </p:txBody>
      </p:sp>
      <p:sp>
        <p:nvSpPr>
          <p:cNvPr id="3" name="矩形 2"/>
          <p:cNvSpPr/>
          <p:nvPr/>
        </p:nvSpPr>
        <p:spPr>
          <a:xfrm>
            <a:off x="3859174" y="817901"/>
            <a:ext cx="3890360"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homework</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en-US" altLang="zh-CN" dirty="0" smtClean="0"/>
              <a:t>1.What’s the main purpose of the blog post?</a:t>
            </a:r>
          </a:p>
          <a:p>
            <a:r>
              <a:rPr lang="en-US" altLang="zh-CN" dirty="0" smtClean="0">
                <a:solidFill>
                  <a:srgbClr val="FF0000"/>
                </a:solidFill>
              </a:rPr>
              <a:t>It is to tell the readers how to stay safe online and avoid bad experiences on the Internet. </a:t>
            </a:r>
          </a:p>
          <a:p>
            <a:r>
              <a:rPr lang="en-US" altLang="zh-CN" dirty="0" smtClean="0"/>
              <a:t>2.What’s Paragraph 2 mainly about?</a:t>
            </a:r>
          </a:p>
          <a:p>
            <a:r>
              <a:rPr lang="en-US" altLang="zh-CN" dirty="0" smtClean="0">
                <a:solidFill>
                  <a:srgbClr val="FF0000"/>
                </a:solidFill>
              </a:rPr>
              <a:t>Three suggestions given by the blogger on how to surf the Internet more safely.</a:t>
            </a:r>
          </a:p>
          <a:p>
            <a:endParaRPr lang="zh-CN" altLang="en-US" dirty="0">
              <a:solidFill>
                <a:srgbClr val="FF0000"/>
              </a:solidFill>
            </a:endParaRPr>
          </a:p>
        </p:txBody>
      </p:sp>
      <p:sp>
        <p:nvSpPr>
          <p:cNvPr id="6" name="矩形 5"/>
          <p:cNvSpPr/>
          <p:nvPr/>
        </p:nvSpPr>
        <p:spPr>
          <a:xfrm>
            <a:off x="1797648" y="604146"/>
            <a:ext cx="306045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Skimming</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Text Box 12"/>
          <p:cNvSpPr txBox="1">
            <a:spLocks noChangeArrowheads="1"/>
          </p:cNvSpPr>
          <p:nvPr/>
        </p:nvSpPr>
        <p:spPr bwMode="auto">
          <a:xfrm>
            <a:off x="-249767" y="4973433"/>
            <a:ext cx="9338733" cy="369332"/>
          </a:xfrm>
          <a:prstGeom prst="rect">
            <a:avLst/>
          </a:prstGeom>
          <a:noFill/>
          <a:ln w="9525" algn="ctr">
            <a:noFill/>
            <a:miter lim="800000"/>
            <a:headEnd/>
            <a:tailEnd/>
          </a:ln>
          <a:effectLst/>
        </p:spPr>
        <p:txBody>
          <a:bodyPr anchor="b" anchorCtr="1">
            <a:spAutoFit/>
          </a:bodyPr>
          <a:lstStyle/>
          <a:p>
            <a:r>
              <a:rPr lang="en-US" altLang="zh-CN" dirty="0">
                <a:solidFill>
                  <a:srgbClr val="FF0000"/>
                </a:solidFill>
              </a:rPr>
              <a:t> </a:t>
            </a:r>
          </a:p>
        </p:txBody>
      </p:sp>
    </p:spTree>
  </p:cSld>
  <p:clrMapOvr>
    <a:masterClrMapping/>
  </p:clrMapOvr>
  <p:transition spd="slow">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ox(in)">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ox(in)">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77800" y="646430"/>
            <a:ext cx="11269133" cy="5570756"/>
          </a:xfrm>
          <a:prstGeom prst="rect">
            <a:avLst/>
          </a:prstGeom>
          <a:noFill/>
          <a:ln w="9525" algn="ctr">
            <a:noFill/>
            <a:miter lim="800000"/>
            <a:headEnd/>
            <a:tailEnd/>
          </a:ln>
          <a:effectLst/>
        </p:spPr>
        <p:txBody>
          <a:bodyPr>
            <a:spAutoFit/>
          </a:bodyPr>
          <a:lstStyle/>
          <a:p>
            <a:pPr fontAlgn="t"/>
            <a:r>
              <a:rPr lang="zh-CN" altLang="en-US" sz="3600" dirty="0"/>
              <a:t>　　</a:t>
            </a:r>
            <a:r>
              <a:rPr lang="en-US" altLang="zh-CN" sz="3200" dirty="0">
                <a:solidFill>
                  <a:srgbClr val="FF0000"/>
                </a:solidFill>
              </a:rPr>
              <a:t>I am a high school student from China. Susan </a:t>
            </a:r>
            <a:r>
              <a:rPr lang="en-US" altLang="zh-CN" sz="3200" dirty="0" err="1">
                <a:solidFill>
                  <a:srgbClr val="FF0000"/>
                </a:solidFill>
              </a:rPr>
              <a:t>Beacham</a:t>
            </a:r>
            <a:r>
              <a:rPr lang="en-US" altLang="zh-CN" sz="3200" dirty="0">
                <a:solidFill>
                  <a:srgbClr val="FF0000"/>
                </a:solidFill>
              </a:rPr>
              <a:t> believes that the best present is the one that shows affection and takes great time and energy, which I totally agree with. In fact,  it is not the present itself but our affection that matters. </a:t>
            </a:r>
            <a:endParaRPr lang="en-US" altLang="zh-CN" sz="3200" dirty="0" smtClean="0">
              <a:solidFill>
                <a:srgbClr val="FF0000"/>
              </a:solidFill>
            </a:endParaRPr>
          </a:p>
          <a:p>
            <a:r>
              <a:rPr lang="en-US" altLang="zh-CN" sz="3200" dirty="0" smtClean="0">
                <a:solidFill>
                  <a:srgbClr val="FF0000"/>
                </a:solidFill>
              </a:rPr>
              <a:t> The most unforgettable present I’ve ever received is a photo album. It looks quite ordinary,  but to me,  it is the most special one. It is bought by my best friend Mark,  who went to Canada two years ago. It stands for our sincere friendship. </a:t>
            </a:r>
          </a:p>
          <a:p>
            <a:r>
              <a:rPr lang="en-US" altLang="zh-CN" sz="3200" dirty="0" smtClean="0">
                <a:solidFill>
                  <a:srgbClr val="FF0000"/>
                </a:solidFill>
              </a:rPr>
              <a:t>        What about your opinion?  Do you approve of me?  Post your comments below! </a:t>
            </a:r>
          </a:p>
          <a:p>
            <a:pPr fontAlgn="t"/>
            <a:endParaRPr lang="en-US" altLang="zh-CN" sz="3200" dirty="0">
              <a:solidFill>
                <a:srgbClr val="FF0000"/>
              </a:solidFill>
            </a:endParaRPr>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53A73E8-4B8C-4FFA-B060-0FC19DF49468}"/>
              </a:ext>
            </a:extLst>
          </p:cNvPr>
          <p:cNvSpPr txBox="1"/>
          <p:nvPr/>
        </p:nvSpPr>
        <p:spPr>
          <a:xfrm>
            <a:off x="9609083" y="193251"/>
            <a:ext cx="2187987"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Tree>
    <p:extLst>
      <p:ext uri="{BB962C8B-B14F-4D97-AF65-F5344CB8AC3E}">
        <p14:creationId xmlns:p14="http://schemas.microsoft.com/office/powerpoint/2010/main" val="953406407"/>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en-US" altLang="zh-CN" dirty="0" smtClean="0"/>
              <a:t>1.What tips did the blogger put forward?</a:t>
            </a:r>
          </a:p>
          <a:p>
            <a:r>
              <a:rPr lang="en-US" altLang="zh-CN" dirty="0" smtClean="0">
                <a:solidFill>
                  <a:srgbClr val="FF0000"/>
                </a:solidFill>
              </a:rPr>
              <a:t>First of all,  keep out of the sites that make you uneasy.</a:t>
            </a:r>
          </a:p>
          <a:p>
            <a:r>
              <a:rPr lang="en-US" altLang="zh-CN" dirty="0" smtClean="0">
                <a:solidFill>
                  <a:srgbClr val="FF0000"/>
                </a:solidFill>
              </a:rPr>
              <a:t>Second, protect your privacy. Third,  be polite to other cyber citizens/</a:t>
            </a:r>
            <a:r>
              <a:rPr lang="en-US" altLang="zh-CN" dirty="0" err="1" smtClean="0">
                <a:solidFill>
                  <a:srgbClr val="FF0000"/>
                </a:solidFill>
              </a:rPr>
              <a:t>netizens</a:t>
            </a:r>
            <a:r>
              <a:rPr lang="en-US" altLang="zh-CN" dirty="0" smtClean="0">
                <a:solidFill>
                  <a:srgbClr val="FF0000"/>
                </a:solidFill>
              </a:rPr>
              <a:t>.</a:t>
            </a:r>
          </a:p>
          <a:p>
            <a:r>
              <a:rPr lang="en-US" altLang="zh-CN" dirty="0" smtClean="0"/>
              <a:t>2. Who are the online troublemakers the blog post</a:t>
            </a:r>
          </a:p>
          <a:p>
            <a:r>
              <a:rPr lang="en-US" altLang="zh-CN" dirty="0" smtClean="0"/>
              <a:t> mentions? </a:t>
            </a:r>
          </a:p>
          <a:p>
            <a:r>
              <a:rPr lang="en-US" altLang="zh-CN" dirty="0" smtClean="0">
                <a:solidFill>
                  <a:srgbClr val="FF0000"/>
                </a:solidFill>
              </a:rPr>
              <a:t>A troll or </a:t>
            </a:r>
            <a:r>
              <a:rPr lang="en-US" altLang="zh-CN" dirty="0" err="1" smtClean="0">
                <a:solidFill>
                  <a:srgbClr val="FF0000"/>
                </a:solidFill>
              </a:rPr>
              <a:t>cyberbully</a:t>
            </a:r>
            <a:r>
              <a:rPr lang="en-US" altLang="zh-CN" dirty="0" smtClean="0">
                <a:solidFill>
                  <a:srgbClr val="FF0000"/>
                </a:solidFill>
              </a:rPr>
              <a:t>.</a:t>
            </a:r>
          </a:p>
          <a:p>
            <a:endParaRPr lang="en-US" altLang="zh-CN" dirty="0" smtClean="0"/>
          </a:p>
          <a:p>
            <a:endParaRPr lang="en-US" altLang="zh-CN" dirty="0" smtClean="0">
              <a:solidFill>
                <a:srgbClr val="FF0000"/>
              </a:solidFill>
            </a:endParaRPr>
          </a:p>
          <a:p>
            <a:endParaRPr lang="en-US" altLang="zh-CN" dirty="0" smtClean="0">
              <a:solidFill>
                <a:srgbClr val="FF0000"/>
              </a:solidFill>
            </a:endParaRPr>
          </a:p>
          <a:p>
            <a:endParaRPr lang="en-US" altLang="zh-CN" dirty="0" smtClean="0">
              <a:solidFill>
                <a:srgbClr val="FF0000"/>
              </a:solidFill>
            </a:endParaRPr>
          </a:p>
          <a:p>
            <a:endParaRPr lang="zh-CN" altLang="en-US" dirty="0">
              <a:solidFill>
                <a:srgbClr val="FF0000"/>
              </a:solidFill>
            </a:endParaRPr>
          </a:p>
        </p:txBody>
      </p:sp>
      <p:sp>
        <p:nvSpPr>
          <p:cNvPr id="6" name="矩形 5"/>
          <p:cNvSpPr/>
          <p:nvPr/>
        </p:nvSpPr>
        <p:spPr>
          <a:xfrm>
            <a:off x="1797648" y="604146"/>
            <a:ext cx="280474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Scanning</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anim calcmode="lin" valueType="num">
                                      <p:cBhvr additive="base">
                                        <p:cTn id="1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animEffect transition="in" filter="box(in)">
                                      <p:cBhvr>
                                        <p:cTn id="17"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8693" name="Text Box 5"/>
          <p:cNvSpPr txBox="1">
            <a:spLocks noChangeArrowheads="1"/>
          </p:cNvSpPr>
          <p:nvPr/>
        </p:nvSpPr>
        <p:spPr bwMode="auto">
          <a:xfrm>
            <a:off x="97365" y="1011030"/>
            <a:ext cx="12094635" cy="5386090"/>
          </a:xfrm>
          <a:prstGeom prst="rect">
            <a:avLst/>
          </a:prstGeom>
          <a:noFill/>
          <a:ln w="9525" algn="ctr">
            <a:noFill/>
            <a:miter lim="800000"/>
            <a:headEnd/>
            <a:tailEnd/>
          </a:ln>
          <a:effectLst/>
        </p:spPr>
        <p:txBody>
          <a:bodyPr anchor="b" anchorCtr="1">
            <a:spAutoFit/>
          </a:bodyPr>
          <a:lstStyle/>
          <a:p>
            <a:r>
              <a:rPr lang="en-US" altLang="zh-CN" sz="3600" dirty="0" smtClean="0"/>
              <a:t>3. What does the following terms mean? </a:t>
            </a:r>
          </a:p>
          <a:p>
            <a:r>
              <a:rPr lang="en-US" altLang="zh-CN" sz="3600" dirty="0" smtClean="0"/>
              <a:t>A troll</a:t>
            </a:r>
          </a:p>
          <a:p>
            <a:r>
              <a:rPr lang="en-US" altLang="zh-CN" sz="3600" dirty="0" smtClean="0"/>
              <a:t>A </a:t>
            </a:r>
            <a:r>
              <a:rPr lang="en-US" altLang="zh-CN" sz="3600" dirty="0" err="1" smtClean="0"/>
              <a:t>cyberbully</a:t>
            </a:r>
            <a:endParaRPr lang="en-US" altLang="zh-CN" sz="3600" dirty="0" smtClean="0"/>
          </a:p>
          <a:p>
            <a:r>
              <a:rPr lang="en-US" altLang="zh-CN" sz="3600" dirty="0" smtClean="0">
                <a:solidFill>
                  <a:srgbClr val="FF0000"/>
                </a:solidFill>
              </a:rPr>
              <a:t>A troll is a person who posts comments or questions in order to </a:t>
            </a:r>
          </a:p>
          <a:p>
            <a:r>
              <a:rPr lang="en-US" altLang="zh-CN" sz="3600" dirty="0" smtClean="0">
                <a:solidFill>
                  <a:srgbClr val="FF0000"/>
                </a:solidFill>
              </a:rPr>
              <a:t>stir up trouble online.</a:t>
            </a:r>
          </a:p>
          <a:p>
            <a:r>
              <a:rPr lang="en-US" altLang="zh-CN" sz="3600" dirty="0" smtClean="0">
                <a:solidFill>
                  <a:srgbClr val="FF0000"/>
                </a:solidFill>
              </a:rPr>
              <a:t>A </a:t>
            </a:r>
            <a:r>
              <a:rPr lang="en-US" altLang="zh-CN" sz="3600" dirty="0" err="1">
                <a:solidFill>
                  <a:srgbClr val="FF0000"/>
                </a:solidFill>
              </a:rPr>
              <a:t>cyberbully</a:t>
            </a:r>
            <a:r>
              <a:rPr lang="en-US" altLang="zh-CN" sz="3600" dirty="0">
                <a:solidFill>
                  <a:srgbClr val="FF0000"/>
                </a:solidFill>
              </a:rPr>
              <a:t> uses the Internet to be mean to others</a:t>
            </a:r>
            <a:r>
              <a:rPr lang="en-US" altLang="zh-CN" sz="3600" dirty="0" smtClean="0">
                <a:solidFill>
                  <a:srgbClr val="FF0000"/>
                </a:solidFill>
              </a:rPr>
              <a:t>.</a:t>
            </a:r>
          </a:p>
          <a:p>
            <a:r>
              <a:rPr lang="en-US" altLang="zh-CN" sz="3600" dirty="0" smtClean="0">
                <a:solidFill>
                  <a:srgbClr val="FF0000"/>
                </a:solidFill>
              </a:rPr>
              <a:t>Like a troll,  a </a:t>
            </a:r>
            <a:r>
              <a:rPr lang="en-US" altLang="zh-CN" sz="3600" dirty="0" err="1" smtClean="0">
                <a:solidFill>
                  <a:srgbClr val="FF0000"/>
                </a:solidFill>
              </a:rPr>
              <a:t>cyberbully</a:t>
            </a:r>
            <a:r>
              <a:rPr lang="en-US" altLang="zh-CN" sz="3600" dirty="0" smtClean="0">
                <a:solidFill>
                  <a:srgbClr val="FF0000"/>
                </a:solidFill>
              </a:rPr>
              <a:t> will also write something mean </a:t>
            </a:r>
          </a:p>
          <a:p>
            <a:r>
              <a:rPr lang="en-US" altLang="zh-CN" sz="3600" dirty="0" smtClean="0">
                <a:solidFill>
                  <a:srgbClr val="FF0000"/>
                </a:solidFill>
              </a:rPr>
              <a:t>but it is usually directed at particular people.</a:t>
            </a:r>
          </a:p>
          <a:p>
            <a:endParaRPr lang="en-US" altLang="zh-CN" sz="2800" dirty="0" smtClean="0">
              <a:solidFill>
                <a:srgbClr val="FF0000"/>
              </a:solidFill>
            </a:endParaRPr>
          </a:p>
          <a:p>
            <a:endParaRPr lang="en-US" altLang="zh-CN" sz="2800" dirty="0">
              <a:solidFill>
                <a:srgbClr val="FF0000"/>
              </a:solidFill>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8693"/>
                                        </p:tgtEl>
                                        <p:attrNameLst>
                                          <p:attrName>style.visibility</p:attrName>
                                        </p:attrNameLst>
                                      </p:cBhvr>
                                      <p:to>
                                        <p:strVal val="visible"/>
                                      </p:to>
                                    </p:set>
                                    <p:anim calcmode="lin" valueType="num">
                                      <p:cBhvr additive="base">
                                        <p:cTn id="7" dur="500" fill="hold"/>
                                        <p:tgtEl>
                                          <p:spTgt spid="1778693"/>
                                        </p:tgtEl>
                                        <p:attrNameLst>
                                          <p:attrName>ppt_x</p:attrName>
                                        </p:attrNameLst>
                                      </p:cBhvr>
                                      <p:tavLst>
                                        <p:tav tm="0">
                                          <p:val>
                                            <p:strVal val="#ppt_x"/>
                                          </p:val>
                                        </p:tav>
                                        <p:tav tm="100000">
                                          <p:val>
                                            <p:strVal val="#ppt_x"/>
                                          </p:val>
                                        </p:tav>
                                      </p:tavLst>
                                    </p:anim>
                                    <p:anim calcmode="lin" valueType="num">
                                      <p:cBhvr additive="base">
                                        <p:cTn id="8" dur="500" fill="hold"/>
                                        <p:tgtEl>
                                          <p:spTgt spid="17786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869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77800" y="1299572"/>
            <a:ext cx="12522200" cy="1938992"/>
          </a:xfrm>
          <a:prstGeom prst="rect">
            <a:avLst/>
          </a:prstGeom>
          <a:noFill/>
          <a:ln w="9525" algn="ctr">
            <a:noFill/>
            <a:miter lim="800000"/>
            <a:headEnd/>
            <a:tailEnd/>
          </a:ln>
          <a:effectLst/>
        </p:spPr>
        <p:txBody>
          <a:bodyPr>
            <a:spAutoFit/>
          </a:bodyPr>
          <a:lstStyle/>
          <a:p>
            <a:r>
              <a:rPr lang="en-US" altLang="zh-CN" sz="4000" dirty="0" smtClean="0"/>
              <a:t>1.What is the topic of the blog?</a:t>
            </a:r>
            <a:endParaRPr lang="zh-CN" altLang="en-US" sz="4000" dirty="0"/>
          </a:p>
          <a:p>
            <a:r>
              <a:rPr lang="zh-CN" altLang="en-US" sz="4000" dirty="0"/>
              <a:t>        </a:t>
            </a:r>
            <a:r>
              <a:rPr lang="en-US" altLang="zh-CN" sz="4000" dirty="0"/>
              <a:t>A 1. ________—how do you 2. ____ safe online </a:t>
            </a:r>
          </a:p>
          <a:p>
            <a:r>
              <a:rPr lang="en-US" altLang="zh-CN" sz="4000" dirty="0"/>
              <a:t>and avoid bad 3. __________ on the Internet? </a:t>
            </a:r>
          </a:p>
        </p:txBody>
      </p:sp>
      <p:sp>
        <p:nvSpPr>
          <p:cNvPr id="1779717" name="Text Box 5"/>
          <p:cNvSpPr txBox="1">
            <a:spLocks noChangeArrowheads="1"/>
          </p:cNvSpPr>
          <p:nvPr/>
        </p:nvSpPr>
        <p:spPr bwMode="auto">
          <a:xfrm>
            <a:off x="1319030" y="1765008"/>
            <a:ext cx="3602567" cy="707886"/>
          </a:xfrm>
          <a:prstGeom prst="rect">
            <a:avLst/>
          </a:prstGeom>
          <a:noFill/>
          <a:ln w="9525" algn="ctr">
            <a:noFill/>
            <a:miter lim="800000"/>
            <a:headEnd/>
            <a:tailEnd/>
          </a:ln>
          <a:effectLst/>
        </p:spPr>
        <p:txBody>
          <a:bodyPr anchor="b" anchorCtr="1">
            <a:spAutoFit/>
          </a:bodyPr>
          <a:lstStyle/>
          <a:p>
            <a:r>
              <a:rPr lang="en-US" altLang="zh-CN" sz="4000" dirty="0">
                <a:solidFill>
                  <a:srgbClr val="FF0000"/>
                </a:solidFill>
              </a:rPr>
              <a:t>question</a:t>
            </a:r>
          </a:p>
        </p:txBody>
      </p:sp>
      <p:sp>
        <p:nvSpPr>
          <p:cNvPr id="1779718" name="Text Box 6"/>
          <p:cNvSpPr txBox="1">
            <a:spLocks noChangeArrowheads="1"/>
          </p:cNvSpPr>
          <p:nvPr/>
        </p:nvSpPr>
        <p:spPr bwMode="auto">
          <a:xfrm>
            <a:off x="6864979" y="1703224"/>
            <a:ext cx="1955800" cy="707886"/>
          </a:xfrm>
          <a:prstGeom prst="rect">
            <a:avLst/>
          </a:prstGeom>
          <a:noFill/>
          <a:ln w="9525" algn="ctr">
            <a:noFill/>
            <a:miter lim="800000"/>
            <a:headEnd/>
            <a:tailEnd/>
          </a:ln>
          <a:effectLst/>
        </p:spPr>
        <p:txBody>
          <a:bodyPr anchor="b" anchorCtr="1">
            <a:spAutoFit/>
          </a:bodyPr>
          <a:lstStyle/>
          <a:p>
            <a:r>
              <a:rPr lang="en-US" altLang="zh-CN" sz="4000" dirty="0">
                <a:solidFill>
                  <a:srgbClr val="FF0000"/>
                </a:solidFill>
              </a:rPr>
              <a:t>stay</a:t>
            </a:r>
          </a:p>
        </p:txBody>
      </p:sp>
      <p:sp>
        <p:nvSpPr>
          <p:cNvPr id="1779719" name="Text Box 7"/>
          <p:cNvSpPr txBox="1">
            <a:spLocks noChangeArrowheads="1"/>
          </p:cNvSpPr>
          <p:nvPr/>
        </p:nvSpPr>
        <p:spPr bwMode="auto">
          <a:xfrm>
            <a:off x="2658594" y="2502506"/>
            <a:ext cx="4754033" cy="707886"/>
          </a:xfrm>
          <a:prstGeom prst="rect">
            <a:avLst/>
          </a:prstGeom>
          <a:noFill/>
          <a:ln w="9525" algn="ctr">
            <a:noFill/>
            <a:miter lim="800000"/>
            <a:headEnd/>
            <a:tailEnd/>
          </a:ln>
          <a:effectLst/>
        </p:spPr>
        <p:txBody>
          <a:bodyPr anchor="b" anchorCtr="1">
            <a:spAutoFit/>
          </a:bodyPr>
          <a:lstStyle/>
          <a:p>
            <a:r>
              <a:rPr lang="en-US" altLang="zh-CN" sz="4000" dirty="0">
                <a:solidFill>
                  <a:srgbClr val="FF0000"/>
                </a:solidFill>
              </a:rPr>
              <a:t>experiences</a:t>
            </a:r>
          </a:p>
        </p:txBody>
      </p:sp>
      <p:sp>
        <p:nvSpPr>
          <p:cNvPr id="6" name="矩形 5"/>
          <p:cNvSpPr/>
          <p:nvPr/>
        </p:nvSpPr>
        <p:spPr>
          <a:xfrm>
            <a:off x="3020446" y="473517"/>
            <a:ext cx="5858528"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Further </a:t>
            </a:r>
            <a:r>
              <a:rPr lang="en-US" altLang="zh-CN"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Readubg</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9717"/>
                                        </p:tgtEl>
                                        <p:attrNameLst>
                                          <p:attrName>style.visibility</p:attrName>
                                        </p:attrNameLst>
                                      </p:cBhvr>
                                      <p:to>
                                        <p:strVal val="visible"/>
                                      </p:to>
                                    </p:set>
                                    <p:anim calcmode="lin" valueType="num">
                                      <p:cBhvr additive="base">
                                        <p:cTn id="7" dur="500" fill="hold"/>
                                        <p:tgtEl>
                                          <p:spTgt spid="1779717"/>
                                        </p:tgtEl>
                                        <p:attrNameLst>
                                          <p:attrName>ppt_x</p:attrName>
                                        </p:attrNameLst>
                                      </p:cBhvr>
                                      <p:tavLst>
                                        <p:tav tm="0">
                                          <p:val>
                                            <p:strVal val="#ppt_x"/>
                                          </p:val>
                                        </p:tav>
                                        <p:tav tm="100000">
                                          <p:val>
                                            <p:strVal val="#ppt_x"/>
                                          </p:val>
                                        </p:tav>
                                      </p:tavLst>
                                    </p:anim>
                                    <p:anim calcmode="lin" valueType="num">
                                      <p:cBhvr additive="base">
                                        <p:cTn id="8" dur="500" fill="hold"/>
                                        <p:tgtEl>
                                          <p:spTgt spid="17797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79718"/>
                                        </p:tgtEl>
                                        <p:attrNameLst>
                                          <p:attrName>style.visibility</p:attrName>
                                        </p:attrNameLst>
                                      </p:cBhvr>
                                      <p:to>
                                        <p:strVal val="visible"/>
                                      </p:to>
                                    </p:set>
                                    <p:anim calcmode="lin" valueType="num">
                                      <p:cBhvr additive="base">
                                        <p:cTn id="13" dur="500" fill="hold"/>
                                        <p:tgtEl>
                                          <p:spTgt spid="1779718"/>
                                        </p:tgtEl>
                                        <p:attrNameLst>
                                          <p:attrName>ppt_x</p:attrName>
                                        </p:attrNameLst>
                                      </p:cBhvr>
                                      <p:tavLst>
                                        <p:tav tm="0">
                                          <p:val>
                                            <p:strVal val="#ppt_x"/>
                                          </p:val>
                                        </p:tav>
                                        <p:tav tm="100000">
                                          <p:val>
                                            <p:strVal val="#ppt_x"/>
                                          </p:val>
                                        </p:tav>
                                      </p:tavLst>
                                    </p:anim>
                                    <p:anim calcmode="lin" valueType="num">
                                      <p:cBhvr additive="base">
                                        <p:cTn id="14" dur="500" fill="hold"/>
                                        <p:tgtEl>
                                          <p:spTgt spid="17797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79719"/>
                                        </p:tgtEl>
                                        <p:attrNameLst>
                                          <p:attrName>style.visibility</p:attrName>
                                        </p:attrNameLst>
                                      </p:cBhvr>
                                      <p:to>
                                        <p:strVal val="visible"/>
                                      </p:to>
                                    </p:set>
                                    <p:anim calcmode="lin" valueType="num">
                                      <p:cBhvr additive="base">
                                        <p:cTn id="19" dur="500" fill="hold"/>
                                        <p:tgtEl>
                                          <p:spTgt spid="1779719"/>
                                        </p:tgtEl>
                                        <p:attrNameLst>
                                          <p:attrName>ppt_x</p:attrName>
                                        </p:attrNameLst>
                                      </p:cBhvr>
                                      <p:tavLst>
                                        <p:tav tm="0">
                                          <p:val>
                                            <p:strVal val="#ppt_x"/>
                                          </p:val>
                                        </p:tav>
                                        <p:tav tm="100000">
                                          <p:val>
                                            <p:strVal val="#ppt_x"/>
                                          </p:val>
                                        </p:tav>
                                      </p:tavLst>
                                    </p:anim>
                                    <p:anim calcmode="lin" valueType="num">
                                      <p:cBhvr additive="base">
                                        <p:cTn id="20" dur="500" fill="hold"/>
                                        <p:tgtEl>
                                          <p:spTgt spid="17797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9717" grpId="0"/>
      <p:bldP spid="1779718" grpId="0"/>
      <p:bldP spid="17797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77800" y="1299571"/>
            <a:ext cx="12742333" cy="2554545"/>
          </a:xfrm>
          <a:prstGeom prst="rect">
            <a:avLst/>
          </a:prstGeom>
          <a:noFill/>
          <a:ln w="9525" algn="ctr">
            <a:noFill/>
            <a:miter lim="800000"/>
            <a:headEnd/>
            <a:tailEnd/>
          </a:ln>
          <a:effectLst/>
        </p:spPr>
        <p:txBody>
          <a:bodyPr>
            <a:spAutoFit/>
          </a:bodyPr>
          <a:lstStyle/>
          <a:p>
            <a:r>
              <a:rPr lang="en-US" altLang="zh-CN" sz="3200" dirty="0" smtClean="0"/>
              <a:t>2.What are the specific advice to stay safe online?</a:t>
            </a:r>
            <a:endParaRPr lang="zh-CN" altLang="en-US" sz="3200" dirty="0"/>
          </a:p>
          <a:p>
            <a:r>
              <a:rPr lang="zh-CN" altLang="en-US" sz="3200" dirty="0"/>
              <a:t>        </a:t>
            </a:r>
            <a:r>
              <a:rPr lang="en-US" altLang="zh-CN" sz="3200" dirty="0"/>
              <a:t>First, follow the 4. ______ rule: leave the site </a:t>
            </a:r>
            <a:r>
              <a:rPr lang="en-US" altLang="zh-CN" sz="3200" dirty="0" smtClean="0"/>
              <a:t>5</a:t>
            </a:r>
            <a:r>
              <a:rPr lang="en-US" altLang="zh-CN" sz="3200" dirty="0"/>
              <a:t>. ___________ when you see or read something </a:t>
            </a:r>
            <a:r>
              <a:rPr lang="en-US" altLang="zh-CN" sz="3200" dirty="0" smtClean="0"/>
              <a:t>6</a:t>
            </a:r>
            <a:r>
              <a:rPr lang="en-US" altLang="zh-CN" sz="3200" dirty="0"/>
              <a:t>. _____________. Second, protect your 7. _______.</a:t>
            </a:r>
          </a:p>
          <a:p>
            <a:r>
              <a:rPr lang="en-US" altLang="zh-CN" sz="3200" dirty="0"/>
              <a:t> Third, be 8. _____. </a:t>
            </a:r>
          </a:p>
        </p:txBody>
      </p:sp>
      <p:sp>
        <p:nvSpPr>
          <p:cNvPr id="1780739" name="Text Box 3"/>
          <p:cNvSpPr txBox="1">
            <a:spLocks noChangeArrowheads="1"/>
          </p:cNvSpPr>
          <p:nvPr/>
        </p:nvSpPr>
        <p:spPr bwMode="auto">
          <a:xfrm>
            <a:off x="3141362" y="1580676"/>
            <a:ext cx="3081867" cy="584775"/>
          </a:xfrm>
          <a:prstGeom prst="rect">
            <a:avLst/>
          </a:prstGeom>
          <a:noFill/>
          <a:ln w="9525" algn="ctr">
            <a:noFill/>
            <a:miter lim="800000"/>
            <a:headEnd/>
            <a:tailEnd/>
          </a:ln>
          <a:effectLst/>
        </p:spPr>
        <p:txBody>
          <a:bodyPr anchor="b" anchorCtr="1">
            <a:spAutoFit/>
          </a:bodyPr>
          <a:lstStyle/>
          <a:p>
            <a:r>
              <a:rPr lang="en-US" altLang="zh-CN" sz="3200" dirty="0">
                <a:solidFill>
                  <a:srgbClr val="FF0000"/>
                </a:solidFill>
              </a:rPr>
              <a:t>golden</a:t>
            </a:r>
          </a:p>
        </p:txBody>
      </p:sp>
      <p:sp>
        <p:nvSpPr>
          <p:cNvPr id="1780740" name="Text Box 4"/>
          <p:cNvSpPr txBox="1">
            <a:spLocks noChangeArrowheads="1"/>
          </p:cNvSpPr>
          <p:nvPr/>
        </p:nvSpPr>
        <p:spPr bwMode="auto">
          <a:xfrm>
            <a:off x="8525934" y="1758054"/>
            <a:ext cx="3115734" cy="584775"/>
          </a:xfrm>
          <a:prstGeom prst="rect">
            <a:avLst/>
          </a:prstGeom>
          <a:noFill/>
          <a:ln w="9525" algn="ctr">
            <a:noFill/>
            <a:miter lim="800000"/>
            <a:headEnd/>
            <a:tailEnd/>
          </a:ln>
          <a:effectLst/>
        </p:spPr>
        <p:txBody>
          <a:bodyPr wrap="square" anchor="b" anchorCtr="1">
            <a:spAutoFit/>
          </a:bodyPr>
          <a:lstStyle/>
          <a:p>
            <a:r>
              <a:rPr lang="en-US" altLang="zh-CN" sz="3200" dirty="0">
                <a:solidFill>
                  <a:srgbClr val="FF0000"/>
                </a:solidFill>
              </a:rPr>
              <a:t>immediately</a:t>
            </a:r>
          </a:p>
        </p:txBody>
      </p:sp>
      <p:sp>
        <p:nvSpPr>
          <p:cNvPr id="1780741" name="Text Box 5"/>
          <p:cNvSpPr txBox="1">
            <a:spLocks noChangeArrowheads="1"/>
          </p:cNvSpPr>
          <p:nvPr/>
        </p:nvSpPr>
        <p:spPr bwMode="auto">
          <a:xfrm>
            <a:off x="3399370" y="2050442"/>
            <a:ext cx="6248400" cy="584775"/>
          </a:xfrm>
          <a:prstGeom prst="rect">
            <a:avLst/>
          </a:prstGeom>
          <a:noFill/>
          <a:ln w="9525" algn="ctr">
            <a:noFill/>
            <a:miter lim="800000"/>
            <a:headEnd/>
            <a:tailEnd/>
          </a:ln>
          <a:effectLst/>
        </p:spPr>
        <p:txBody>
          <a:bodyPr anchor="b" anchorCtr="1">
            <a:spAutoFit/>
          </a:bodyPr>
          <a:lstStyle/>
          <a:p>
            <a:r>
              <a:rPr lang="en-US" altLang="zh-CN" sz="3200" dirty="0">
                <a:solidFill>
                  <a:srgbClr val="FF0000"/>
                </a:solidFill>
              </a:rPr>
              <a:t>uncomfortable</a:t>
            </a:r>
          </a:p>
        </p:txBody>
      </p:sp>
      <p:sp>
        <p:nvSpPr>
          <p:cNvPr id="1780742" name="Text Box 6"/>
          <p:cNvSpPr txBox="1">
            <a:spLocks noChangeArrowheads="1"/>
          </p:cNvSpPr>
          <p:nvPr/>
        </p:nvSpPr>
        <p:spPr bwMode="auto">
          <a:xfrm>
            <a:off x="0" y="2691825"/>
            <a:ext cx="1845733" cy="584775"/>
          </a:xfrm>
          <a:prstGeom prst="rect">
            <a:avLst/>
          </a:prstGeom>
          <a:noFill/>
          <a:ln w="9525" algn="ctr">
            <a:noFill/>
            <a:miter lim="800000"/>
            <a:headEnd/>
            <a:tailEnd/>
          </a:ln>
          <a:effectLst/>
        </p:spPr>
        <p:txBody>
          <a:bodyPr wrap="square" anchor="b" anchorCtr="1">
            <a:spAutoFit/>
          </a:bodyPr>
          <a:lstStyle/>
          <a:p>
            <a:r>
              <a:rPr lang="en-US" altLang="zh-CN" sz="3200" dirty="0">
                <a:solidFill>
                  <a:srgbClr val="FF0000"/>
                </a:solidFill>
              </a:rPr>
              <a:t>privacy</a:t>
            </a:r>
          </a:p>
        </p:txBody>
      </p:sp>
      <p:sp>
        <p:nvSpPr>
          <p:cNvPr id="1780743" name="Text Box 7"/>
          <p:cNvSpPr txBox="1">
            <a:spLocks noChangeArrowheads="1"/>
          </p:cNvSpPr>
          <p:nvPr/>
        </p:nvSpPr>
        <p:spPr bwMode="auto">
          <a:xfrm>
            <a:off x="2023533" y="3165959"/>
            <a:ext cx="1761068" cy="584775"/>
          </a:xfrm>
          <a:prstGeom prst="rect">
            <a:avLst/>
          </a:prstGeom>
          <a:noFill/>
          <a:ln w="9525" algn="ctr">
            <a:noFill/>
            <a:miter lim="800000"/>
            <a:headEnd/>
            <a:tailEnd/>
          </a:ln>
          <a:effectLst/>
        </p:spPr>
        <p:txBody>
          <a:bodyPr wrap="square" anchor="b" anchorCtr="1">
            <a:spAutoFit/>
          </a:bodyPr>
          <a:lstStyle/>
          <a:p>
            <a:r>
              <a:rPr lang="en-US" altLang="zh-CN" sz="3200" dirty="0">
                <a:solidFill>
                  <a:srgbClr val="FF0000"/>
                </a:solidFill>
              </a:rPr>
              <a:t>polite</a:t>
            </a:r>
          </a:p>
        </p:txBody>
      </p:sp>
      <p:sp>
        <p:nvSpPr>
          <p:cNvPr id="8" name="矩形 7"/>
          <p:cNvSpPr/>
          <p:nvPr/>
        </p:nvSpPr>
        <p:spPr>
          <a:xfrm>
            <a:off x="3020446" y="473517"/>
            <a:ext cx="5858528"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Further </a:t>
            </a:r>
            <a:r>
              <a:rPr lang="en-US" altLang="zh-CN"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Readubg</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80739"/>
                                        </p:tgtEl>
                                        <p:attrNameLst>
                                          <p:attrName>style.visibility</p:attrName>
                                        </p:attrNameLst>
                                      </p:cBhvr>
                                      <p:to>
                                        <p:strVal val="visible"/>
                                      </p:to>
                                    </p:set>
                                    <p:anim to="" calcmode="lin" valueType="num">
                                      <p:cBhvr>
                                        <p:cTn id="7" dur="1" fill="hold"/>
                                        <p:tgtEl>
                                          <p:spTgt spid="1780739"/>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80740"/>
                                        </p:tgtEl>
                                        <p:attrNameLst>
                                          <p:attrName>style.visibility</p:attrName>
                                        </p:attrNameLst>
                                      </p:cBhvr>
                                      <p:to>
                                        <p:strVal val="visible"/>
                                      </p:to>
                                    </p:set>
                                    <p:anim to="" calcmode="lin" valueType="num">
                                      <p:cBhvr>
                                        <p:cTn id="12" dur="1" fill="hold"/>
                                        <p:tgtEl>
                                          <p:spTgt spid="1780740"/>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780741"/>
                                        </p:tgtEl>
                                        <p:attrNameLst>
                                          <p:attrName>style.visibility</p:attrName>
                                        </p:attrNameLst>
                                      </p:cBhvr>
                                      <p:to>
                                        <p:strVal val="visible"/>
                                      </p:to>
                                    </p:set>
                                    <p:anim to="" calcmode="lin" valueType="num">
                                      <p:cBhvr>
                                        <p:cTn id="17" dur="1" fill="hold"/>
                                        <p:tgtEl>
                                          <p:spTgt spid="1780741"/>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780742"/>
                                        </p:tgtEl>
                                        <p:attrNameLst>
                                          <p:attrName>style.visibility</p:attrName>
                                        </p:attrNameLst>
                                      </p:cBhvr>
                                      <p:to>
                                        <p:strVal val="visible"/>
                                      </p:to>
                                    </p:set>
                                    <p:anim to="" calcmode="lin" valueType="num">
                                      <p:cBhvr>
                                        <p:cTn id="22" dur="1" fill="hold"/>
                                        <p:tgtEl>
                                          <p:spTgt spid="1780742"/>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780743"/>
                                        </p:tgtEl>
                                        <p:attrNameLst>
                                          <p:attrName>style.visibility</p:attrName>
                                        </p:attrNameLst>
                                      </p:cBhvr>
                                      <p:to>
                                        <p:strVal val="visible"/>
                                      </p:to>
                                    </p:set>
                                    <p:anim to="" calcmode="lin" valueType="num">
                                      <p:cBhvr>
                                        <p:cTn id="27" dur="1" fill="hold"/>
                                        <p:tgtEl>
                                          <p:spTgt spid="178074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0739" grpId="0"/>
      <p:bldP spid="1780740" grpId="0"/>
      <p:bldP spid="1780741" grpId="0"/>
      <p:bldP spid="1780742" grpId="0"/>
      <p:bldP spid="17807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77800" y="1299572"/>
            <a:ext cx="12928600" cy="2123658"/>
          </a:xfrm>
          <a:prstGeom prst="rect">
            <a:avLst/>
          </a:prstGeom>
          <a:noFill/>
          <a:ln w="9525" algn="ctr">
            <a:noFill/>
            <a:miter lim="800000"/>
            <a:headEnd/>
            <a:tailEnd/>
          </a:ln>
          <a:effectLst/>
        </p:spPr>
        <p:txBody>
          <a:bodyPr>
            <a:spAutoFit/>
          </a:bodyPr>
          <a:lstStyle/>
          <a:p>
            <a:r>
              <a:rPr lang="zh-CN" altLang="en-US" sz="4400" dirty="0"/>
              <a:t>鼓励网友留言</a:t>
            </a:r>
          </a:p>
          <a:p>
            <a:r>
              <a:rPr lang="zh-CN" altLang="en-US" sz="4400" dirty="0"/>
              <a:t>        </a:t>
            </a:r>
            <a:r>
              <a:rPr lang="en-US" altLang="zh-CN" sz="4400" dirty="0"/>
              <a:t>Any bad experiences online?  Or some good </a:t>
            </a:r>
          </a:p>
          <a:p>
            <a:r>
              <a:rPr lang="en-US" altLang="zh-CN" sz="4400" dirty="0"/>
              <a:t>9. ______?  Post your 10. _________ below! </a:t>
            </a:r>
          </a:p>
        </p:txBody>
      </p:sp>
      <p:sp>
        <p:nvSpPr>
          <p:cNvPr id="1893379" name="Text Box 3"/>
          <p:cNvSpPr txBox="1">
            <a:spLocks noChangeArrowheads="1"/>
          </p:cNvSpPr>
          <p:nvPr/>
        </p:nvSpPr>
        <p:spPr bwMode="auto">
          <a:xfrm>
            <a:off x="0" y="2494057"/>
            <a:ext cx="2891367" cy="769441"/>
          </a:xfrm>
          <a:prstGeom prst="rect">
            <a:avLst/>
          </a:prstGeom>
          <a:noFill/>
          <a:ln w="9525" algn="ctr">
            <a:noFill/>
            <a:miter lim="800000"/>
            <a:headEnd/>
            <a:tailEnd/>
          </a:ln>
          <a:effectLst/>
        </p:spPr>
        <p:txBody>
          <a:bodyPr anchor="b" anchorCtr="1">
            <a:spAutoFit/>
          </a:bodyPr>
          <a:lstStyle/>
          <a:p>
            <a:r>
              <a:rPr lang="en-US" altLang="zh-CN" sz="4400" dirty="0">
                <a:solidFill>
                  <a:srgbClr val="FF0000"/>
                </a:solidFill>
              </a:rPr>
              <a:t>advice</a:t>
            </a:r>
          </a:p>
        </p:txBody>
      </p:sp>
      <p:sp>
        <p:nvSpPr>
          <p:cNvPr id="1893380" name="Text Box 4"/>
          <p:cNvSpPr txBox="1">
            <a:spLocks noChangeArrowheads="1"/>
          </p:cNvSpPr>
          <p:nvPr/>
        </p:nvSpPr>
        <p:spPr bwMode="auto">
          <a:xfrm>
            <a:off x="4915702" y="2592911"/>
            <a:ext cx="4334933" cy="769441"/>
          </a:xfrm>
          <a:prstGeom prst="rect">
            <a:avLst/>
          </a:prstGeom>
          <a:noFill/>
          <a:ln w="9525" algn="ctr">
            <a:noFill/>
            <a:miter lim="800000"/>
            <a:headEnd/>
            <a:tailEnd/>
          </a:ln>
          <a:effectLst/>
        </p:spPr>
        <p:txBody>
          <a:bodyPr anchor="b" anchorCtr="1">
            <a:spAutoFit/>
          </a:bodyPr>
          <a:lstStyle/>
          <a:p>
            <a:r>
              <a:rPr lang="en-US" altLang="zh-CN" sz="4400">
                <a:solidFill>
                  <a:srgbClr val="FF0000"/>
                </a:solidFill>
              </a:rPr>
              <a:t>comments</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93379"/>
                                        </p:tgtEl>
                                        <p:attrNameLst>
                                          <p:attrName>style.visibility</p:attrName>
                                        </p:attrNameLst>
                                      </p:cBhvr>
                                      <p:to>
                                        <p:strVal val="visible"/>
                                      </p:to>
                                    </p:set>
                                    <p:animEffect transition="in" filter="blinds(horizontal)">
                                      <p:cBhvr>
                                        <p:cTn id="7" dur="500"/>
                                        <p:tgtEl>
                                          <p:spTgt spid="18933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93380"/>
                                        </p:tgtEl>
                                        <p:attrNameLst>
                                          <p:attrName>style.visibility</p:attrName>
                                        </p:attrNameLst>
                                      </p:cBhvr>
                                      <p:to>
                                        <p:strVal val="visible"/>
                                      </p:to>
                                    </p:set>
                                    <p:animEffect transition="in" filter="blinds(horizontal)">
                                      <p:cBhvr>
                                        <p:cTn id="12" dur="500"/>
                                        <p:tgtEl>
                                          <p:spTgt spid="1893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3379" grpId="0" autoUpdateAnimBg="0"/>
      <p:bldP spid="189338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77800" y="1299573"/>
            <a:ext cx="11269133" cy="4401205"/>
          </a:xfrm>
          <a:prstGeom prst="rect">
            <a:avLst/>
          </a:prstGeom>
          <a:noFill/>
          <a:ln w="9525" algn="ctr">
            <a:noFill/>
            <a:miter lim="800000"/>
            <a:headEnd/>
            <a:tailEnd/>
          </a:ln>
          <a:effectLst/>
        </p:spPr>
        <p:txBody>
          <a:bodyPr>
            <a:spAutoFit/>
          </a:bodyPr>
          <a:lstStyle/>
          <a:p>
            <a:pPr fontAlgn="t"/>
            <a:r>
              <a:rPr lang="en-US" altLang="zh-CN" sz="4000" dirty="0">
                <a:solidFill>
                  <a:srgbClr val="FF0000"/>
                </a:solidFill>
              </a:rPr>
              <a:t>【</a:t>
            </a:r>
            <a:r>
              <a:rPr lang="zh-CN" altLang="en-US" sz="4000" dirty="0">
                <a:solidFill>
                  <a:srgbClr val="FF0000"/>
                </a:solidFill>
              </a:rPr>
              <a:t>写作指导</a:t>
            </a:r>
            <a:r>
              <a:rPr lang="en-US" altLang="zh-CN" sz="4000" dirty="0">
                <a:solidFill>
                  <a:srgbClr val="FF0000"/>
                </a:solidFill>
              </a:rPr>
              <a:t>】</a:t>
            </a:r>
          </a:p>
          <a:p>
            <a:pPr fontAlgn="t"/>
            <a:r>
              <a:rPr lang="en-US" altLang="zh-CN" sz="4000" dirty="0">
                <a:solidFill>
                  <a:srgbClr val="FF0000"/>
                </a:solidFill>
              </a:rPr>
              <a:t>【</a:t>
            </a:r>
            <a:r>
              <a:rPr lang="zh-CN" altLang="en-US" sz="4000" dirty="0">
                <a:solidFill>
                  <a:srgbClr val="FF0000"/>
                </a:solidFill>
              </a:rPr>
              <a:t>文体剖析</a:t>
            </a:r>
            <a:r>
              <a:rPr lang="en-US" altLang="zh-CN" sz="4000" dirty="0">
                <a:solidFill>
                  <a:srgbClr val="FF0000"/>
                </a:solidFill>
              </a:rPr>
              <a:t>】</a:t>
            </a:r>
            <a:endParaRPr lang="en-US" altLang="zh-CN" sz="4000" dirty="0"/>
          </a:p>
          <a:p>
            <a:pPr fontAlgn="t"/>
            <a:r>
              <a:rPr lang="zh-CN" altLang="en-US" sz="4000" dirty="0"/>
              <a:t>　　网络博客文体是包含了网友评论、相关新闻链接在内的一种新兴的新闻文体。它通常就某一问题发表自己的观点</a:t>
            </a:r>
            <a:r>
              <a:rPr lang="en-US" altLang="zh-CN" sz="4000" dirty="0"/>
              <a:t>, </a:t>
            </a:r>
            <a:r>
              <a:rPr lang="zh-CN" altLang="en-US" sz="4000" dirty="0"/>
              <a:t>体现了个性化的交流。文章通常以陈述句居多</a:t>
            </a:r>
            <a:r>
              <a:rPr lang="en-US" altLang="zh-CN" sz="4000" dirty="0"/>
              <a:t>, </a:t>
            </a:r>
            <a:r>
              <a:rPr lang="zh-CN" altLang="en-US" sz="4000" dirty="0"/>
              <a:t>也较多地采用疑问句和感叹句</a:t>
            </a:r>
            <a:r>
              <a:rPr lang="en-US" altLang="zh-CN" sz="4000" dirty="0"/>
              <a:t>, </a:t>
            </a:r>
            <a:r>
              <a:rPr lang="zh-CN" altLang="en-US" sz="4000" dirty="0"/>
              <a:t>用来表达强烈的情感。</a:t>
            </a:r>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640937" y="527676"/>
            <a:ext cx="11269133" cy="5447645"/>
          </a:xfrm>
          <a:prstGeom prst="rect">
            <a:avLst/>
          </a:prstGeom>
          <a:noFill/>
          <a:ln w="9525" algn="ctr">
            <a:noFill/>
            <a:miter lim="800000"/>
            <a:headEnd/>
            <a:tailEnd/>
          </a:ln>
          <a:effectLst/>
        </p:spPr>
        <p:txBody>
          <a:bodyPr>
            <a:spAutoFit/>
          </a:bodyPr>
          <a:lstStyle/>
          <a:p>
            <a:pPr fontAlgn="t"/>
            <a:r>
              <a:rPr lang="en-US" altLang="zh-CN" sz="3600" dirty="0">
                <a:solidFill>
                  <a:srgbClr val="FF0000"/>
                </a:solidFill>
              </a:rPr>
              <a:t>【</a:t>
            </a:r>
            <a:r>
              <a:rPr lang="zh-CN" altLang="en-US" sz="3600" dirty="0">
                <a:solidFill>
                  <a:srgbClr val="FF0000"/>
                </a:solidFill>
              </a:rPr>
              <a:t>话题词汇</a:t>
            </a:r>
            <a:r>
              <a:rPr lang="en-US" altLang="zh-CN" sz="3600" dirty="0">
                <a:solidFill>
                  <a:srgbClr val="FF0000"/>
                </a:solidFill>
              </a:rPr>
              <a:t>】</a:t>
            </a:r>
            <a:endParaRPr lang="en-US" altLang="zh-CN" sz="3600" dirty="0"/>
          </a:p>
          <a:p>
            <a:pPr fontAlgn="t"/>
            <a:r>
              <a:rPr lang="en-US" altLang="zh-CN" sz="3600" dirty="0"/>
              <a:t>①blog about a question</a:t>
            </a:r>
            <a:r>
              <a:rPr lang="zh-CN" altLang="en-US" sz="3600" dirty="0"/>
              <a:t>　</a:t>
            </a:r>
            <a:endParaRPr lang="en-US" altLang="zh-CN" sz="3600" dirty="0" smtClean="0"/>
          </a:p>
          <a:p>
            <a:pPr fontAlgn="t"/>
            <a:r>
              <a:rPr lang="zh-CN" altLang="en-US" sz="3600" dirty="0" smtClean="0"/>
              <a:t>就</a:t>
            </a:r>
            <a:r>
              <a:rPr lang="zh-CN" altLang="en-US" sz="3600" dirty="0"/>
              <a:t>某一问题写博客</a:t>
            </a:r>
          </a:p>
          <a:p>
            <a:pPr fontAlgn="t"/>
            <a:r>
              <a:rPr lang="zh-CN" altLang="en-US" sz="3600" dirty="0"/>
              <a:t>②</a:t>
            </a:r>
            <a:r>
              <a:rPr lang="en-US" altLang="zh-CN" sz="3600" dirty="0"/>
              <a:t>stay safe </a:t>
            </a:r>
            <a:r>
              <a:rPr lang="en-US" altLang="zh-CN" sz="3600" dirty="0" smtClean="0"/>
              <a:t>online</a:t>
            </a:r>
          </a:p>
          <a:p>
            <a:pPr fontAlgn="t"/>
            <a:r>
              <a:rPr lang="zh-CN" altLang="en-US" sz="3600" dirty="0" smtClean="0"/>
              <a:t>在</a:t>
            </a:r>
            <a:r>
              <a:rPr lang="zh-CN" altLang="en-US" sz="3600" dirty="0"/>
              <a:t>网上保持安全</a:t>
            </a:r>
          </a:p>
          <a:p>
            <a:pPr fontAlgn="t"/>
            <a:r>
              <a:rPr lang="zh-CN" altLang="en-US" sz="3600" dirty="0"/>
              <a:t>③</a:t>
            </a:r>
            <a:r>
              <a:rPr lang="en-US" altLang="zh-CN" sz="3600" dirty="0"/>
              <a:t>bad experiences on the </a:t>
            </a:r>
            <a:r>
              <a:rPr lang="en-US" altLang="zh-CN" sz="3600" dirty="0" smtClean="0"/>
              <a:t>Internet</a:t>
            </a:r>
          </a:p>
          <a:p>
            <a:pPr fontAlgn="t"/>
            <a:r>
              <a:rPr lang="zh-CN" altLang="en-US" sz="3600" dirty="0" smtClean="0"/>
              <a:t>好的</a:t>
            </a:r>
            <a:r>
              <a:rPr lang="zh-CN" altLang="en-US" sz="3600" dirty="0"/>
              <a:t>上网经历</a:t>
            </a:r>
          </a:p>
          <a:p>
            <a:pPr fontAlgn="t"/>
            <a:r>
              <a:rPr lang="zh-CN" altLang="en-US" sz="3600" dirty="0"/>
              <a:t>④</a:t>
            </a:r>
            <a:r>
              <a:rPr lang="en-US" altLang="zh-CN" sz="3600" dirty="0"/>
              <a:t>golden rule</a:t>
            </a:r>
            <a:r>
              <a:rPr lang="en-US" altLang="zh-CN" sz="4800" dirty="0"/>
              <a:t>		</a:t>
            </a:r>
            <a:endParaRPr lang="en-US" altLang="zh-CN" sz="4800" dirty="0" smtClean="0"/>
          </a:p>
          <a:p>
            <a:pPr fontAlgn="t"/>
            <a:r>
              <a:rPr lang="zh-CN" altLang="en-US" sz="4800" dirty="0" smtClean="0"/>
              <a:t>黄金</a:t>
            </a:r>
            <a:r>
              <a:rPr lang="zh-CN" altLang="en-US" sz="4800" dirty="0"/>
              <a:t>法则 </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anim calcmode="lin" valueType="num">
                                      <p:cBhvr additive="base">
                                        <p:cTn id="7" dur="5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3314">
                                            <p:txEl>
                                              <p:pRg st="2" end="2"/>
                                            </p:txEl>
                                          </p:spTgt>
                                        </p:tgtEl>
                                        <p:attrNameLst>
                                          <p:attrName>style.visibility</p:attrName>
                                        </p:attrNameLst>
                                      </p:cBhvr>
                                      <p:to>
                                        <p:strVal val="visible"/>
                                      </p:to>
                                    </p:set>
                                    <p:anim calcmode="lin" valueType="num">
                                      <p:cBhvr additive="base">
                                        <p:cTn id="11" dur="5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31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3314">
                                            <p:txEl>
                                              <p:pRg st="3" end="3"/>
                                            </p:txEl>
                                          </p:spTgt>
                                        </p:tgtEl>
                                        <p:attrNameLst>
                                          <p:attrName>style.visibility</p:attrName>
                                        </p:attrNameLst>
                                      </p:cBhvr>
                                      <p:to>
                                        <p:strVal val="visible"/>
                                      </p:to>
                                    </p:set>
                                    <p:anim calcmode="lin" valueType="num">
                                      <p:cBhvr additive="base">
                                        <p:cTn id="15" dur="5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31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314">
                                            <p:txEl>
                                              <p:pRg st="4" end="4"/>
                                            </p:txEl>
                                          </p:spTgt>
                                        </p:tgtEl>
                                        <p:attrNameLst>
                                          <p:attrName>style.visibility</p:attrName>
                                        </p:attrNameLst>
                                      </p:cBhvr>
                                      <p:to>
                                        <p:strVal val="visible"/>
                                      </p:to>
                                    </p:set>
                                    <p:anim calcmode="lin" valueType="num">
                                      <p:cBhvr additive="base">
                                        <p:cTn id="19" dur="5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3314">
                                            <p:txEl>
                                              <p:pRg st="5" end="5"/>
                                            </p:txEl>
                                          </p:spTgt>
                                        </p:tgtEl>
                                        <p:attrNameLst>
                                          <p:attrName>style.visibility</p:attrName>
                                        </p:attrNameLst>
                                      </p:cBhvr>
                                      <p:to>
                                        <p:strVal val="visible"/>
                                      </p:to>
                                    </p:set>
                                    <p:anim calcmode="lin" valueType="num">
                                      <p:cBhvr additive="base">
                                        <p:cTn id="23" dur="500" fill="hold"/>
                                        <p:tgtEl>
                                          <p:spTgt spid="1331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31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314">
                                            <p:txEl>
                                              <p:pRg st="6" end="6"/>
                                            </p:txEl>
                                          </p:spTgt>
                                        </p:tgtEl>
                                        <p:attrNameLst>
                                          <p:attrName>style.visibility</p:attrName>
                                        </p:attrNameLst>
                                      </p:cBhvr>
                                      <p:to>
                                        <p:strVal val="visible"/>
                                      </p:to>
                                    </p:set>
                                    <p:anim calcmode="lin" valueType="num">
                                      <p:cBhvr additive="base">
                                        <p:cTn id="27" dur="500" fill="hold"/>
                                        <p:tgtEl>
                                          <p:spTgt spid="1331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31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314">
                                            <p:txEl>
                                              <p:pRg st="7" end="7"/>
                                            </p:txEl>
                                          </p:spTgt>
                                        </p:tgtEl>
                                        <p:attrNameLst>
                                          <p:attrName>style.visibility</p:attrName>
                                        </p:attrNameLst>
                                      </p:cBhvr>
                                      <p:to>
                                        <p:strVal val="visible"/>
                                      </p:to>
                                    </p:set>
                                    <p:anim calcmode="lin" valueType="num">
                                      <p:cBhvr additive="base">
                                        <p:cTn id="31" dur="500" fill="hold"/>
                                        <p:tgtEl>
                                          <p:spTgt spid="1331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4">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314">
                                            <p:txEl>
                                              <p:pRg st="8" end="8"/>
                                            </p:txEl>
                                          </p:spTgt>
                                        </p:tgtEl>
                                        <p:attrNameLst>
                                          <p:attrName>style.visibility</p:attrName>
                                        </p:attrNameLst>
                                      </p:cBhvr>
                                      <p:to>
                                        <p:strVal val="visible"/>
                                      </p:to>
                                    </p:set>
                                    <p:anim calcmode="lin" valueType="num">
                                      <p:cBhvr additive="base">
                                        <p:cTn id="35" dur="500" fill="hold"/>
                                        <p:tgtEl>
                                          <p:spTgt spid="13314">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331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毕业活动策划"/>
  <p:tag name="KSO_WM_DOC_GUID" val="{42bd8650-b790-4050-be52-eb8cba04ccd4}"/>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654</TotalTime>
  <Words>912</Words>
  <Application>Microsoft Office PowerPoint</Application>
  <PresentationFormat>宽屏</PresentationFormat>
  <Paragraphs>125</Paragraphs>
  <Slides>21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21</vt:i4>
      </vt:variant>
    </vt:vector>
  </HeadingPairs>
  <TitlesOfParts>
    <vt:vector size="27" baseType="lpstr">
      <vt:lpstr>黑体</vt:lpstr>
      <vt:lpstr>宋体</vt:lpstr>
      <vt:lpstr>Arial</vt:lpstr>
      <vt:lpstr>Calibri</vt:lpstr>
      <vt:lpstr>Times New Roman</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Possible version</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毕业活动策划</dc:title>
  <dc:creator>Administrator</dc:creator>
  <cp:lastModifiedBy>Administrator</cp:lastModifiedBy>
  <cp:revision>160</cp:revision>
  <dcterms:created xsi:type="dcterms:W3CDTF">2019-01-12T04:39:00Z</dcterms:created>
  <dcterms:modified xsi:type="dcterms:W3CDTF">2020-01-02T02:56:46Z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2052-11.1.0.8527</vt:lpwstr>
  </property>
</Properties>
</file>