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96" r:id="rId3"/>
    <p:sldId id="382" r:id="rId4"/>
    <p:sldId id="383" r:id="rId5"/>
    <p:sldId id="316" r:id="rId6"/>
    <p:sldId id="389" r:id="rId7"/>
    <p:sldId id="338" r:id="rId8"/>
    <p:sldId id="390" r:id="rId9"/>
    <p:sldId id="339" r:id="rId10"/>
    <p:sldId id="391" r:id="rId11"/>
    <p:sldId id="341" r:id="rId12"/>
    <p:sldId id="392" r:id="rId13"/>
    <p:sldId id="365" r:id="rId14"/>
    <p:sldId id="393" r:id="rId15"/>
    <p:sldId id="374" r:id="rId16"/>
    <p:sldId id="344" r:id="rId17"/>
    <p:sldId id="394" r:id="rId18"/>
    <p:sldId id="380" r:id="rId19"/>
    <p:sldId id="395" r:id="rId20"/>
    <p:sldId id="366" r:id="rId21"/>
    <p:sldId id="345" r:id="rId22"/>
    <p:sldId id="346" r:id="rId23"/>
    <p:sldId id="368" r:id="rId24"/>
    <p:sldId id="375" r:id="rId25"/>
    <p:sldId id="385" r:id="rId26"/>
    <p:sldId id="318" r:id="rId27"/>
    <p:sldId id="386" r:id="rId28"/>
    <p:sldId id="387" r:id="rId29"/>
    <p:sldId id="388" r:id="rId30"/>
    <p:sldId id="319" r:id="rId31"/>
    <p:sldId id="399" r:id="rId32"/>
    <p:sldId id="354" r:id="rId33"/>
    <p:sldId id="400" r:id="rId34"/>
    <p:sldId id="384" r:id="rId35"/>
    <p:sldId id="398" r:id="rId36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00"/>
    <a:srgbClr val="800080"/>
    <a:srgbClr val="9900CC"/>
    <a:srgbClr val="CCFFCC"/>
    <a:srgbClr val="FFCCCC"/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28"/>
  </p:normalViewPr>
  <p:slideViewPr>
    <p:cSldViewPr showGuides="1">
      <p:cViewPr varScale="1">
        <p:scale>
          <a:sx n="80" d="100"/>
          <a:sy n="8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BDE88-51FA-42AA-84D0-B8B5D7BDDB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6" name="矩形 49155"/>
          <p:cNvSpPr/>
          <p:nvPr/>
        </p:nvSpPr>
        <p:spPr>
          <a:xfrm>
            <a:off x="4427538" y="909638"/>
            <a:ext cx="3024187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C0066"/>
                    </a:gs>
                    <a:gs pos="100000">
                      <a:srgbClr val="CC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  <a:tileRect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10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C0066"/>
                  </a:gs>
                  <a:gs pos="100000">
                    <a:srgbClr val="CC0066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457200" y="708025"/>
            <a:ext cx="82296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Would you like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你想要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吗？这	也是用来向对方有礼貌地、语气委婉	地	征求对方要求的句型。其答语为：	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please. /OK. /No, thanks. 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你想要一些牛奶吗？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______ you _____ some milk?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是的，谢谢。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不，谢谢。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Yes, _______. / No, _______.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2057400" y="5334000"/>
            <a:ext cx="5105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             thanks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914400" y="4038600"/>
            <a:ext cx="4876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          like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98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charRg st="98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1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charRg st="114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48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charRg st="148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66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charRg st="166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xfrm>
            <a:off x="381000" y="762000"/>
            <a:ext cx="8229600" cy="5638800"/>
          </a:xfrm>
          <a:ln/>
        </p:spPr>
        <p:txBody>
          <a:bodyPr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拓展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】</a:t>
            </a:r>
            <a:r>
              <a:rPr lang="en-US" altLang="zh-CN" sz="3600" b="1">
                <a:latin typeface="Times New Roman" panose="02020603050405020304" pitchFamily="18" charset="0"/>
              </a:rPr>
              <a:t>Would you like to do </a:t>
            </a:r>
            <a:r>
              <a:rPr lang="en-US" altLang="zh-CN" sz="3600" b="1" err="1">
                <a:latin typeface="Times New Roman" panose="02020603050405020304" pitchFamily="18" charset="0"/>
              </a:rPr>
              <a:t>sth</a:t>
            </a:r>
            <a:r>
              <a:rPr lang="en-US" altLang="zh-CN" sz="3600" b="1">
                <a:latin typeface="Times New Roman" panose="02020603050405020304" pitchFamily="18" charset="0"/>
              </a:rPr>
              <a:t>.?          		</a:t>
            </a:r>
            <a:r>
              <a:rPr lang="zh-CN" altLang="en-US" sz="3600" b="1" dirty="0">
                <a:latin typeface="Times New Roman" panose="02020603050405020304" pitchFamily="18" charset="0"/>
              </a:rPr>
              <a:t>你愿意做某事吗？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用来有礼貌地向对方提出建议或邀请的句型。答语常为“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Yes, I’d like to.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 “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Sorry, …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 dirty="0">
                <a:latin typeface="Times New Roman" panose="02020603050405020304" pitchFamily="18" charset="0"/>
              </a:rPr>
              <a:t>你愿意和我们一起去划船吗？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______ you ____ to ____ boating with us?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685800" y="4735513"/>
            <a:ext cx="66294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         like        go 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51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charRg st="51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109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charRg st="109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125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charRg st="125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/>
          <p:nvPr/>
        </p:nvSpPr>
        <p:spPr>
          <a:xfrm>
            <a:off x="457200" y="304800"/>
            <a:ext cx="8229600" cy="602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二、可数名词与不可数名词</a:t>
            </a:r>
            <a:endParaRPr lang="en-US" altLang="zh-CN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</a:rPr>
              <a:t>可数名词：可数名词有单数、复数之	分。其复数形式一般要加</a:t>
            </a:r>
            <a:r>
              <a:rPr lang="en-US" altLang="zh-CN">
                <a:latin typeface="Times New Roman" panose="02020603050405020304" pitchFamily="18" charset="0"/>
              </a:rPr>
              <a:t>-s</a:t>
            </a:r>
            <a:r>
              <a:rPr lang="zh-CN" altLang="en-US" dirty="0">
                <a:latin typeface="Times New Roman" panose="02020603050405020304" pitchFamily="18" charset="0"/>
              </a:rPr>
              <a:t>或</a:t>
            </a:r>
            <a:r>
              <a:rPr lang="en-US" altLang="zh-CN">
                <a:latin typeface="Times New Roman" panose="02020603050405020304" pitchFamily="18" charset="0"/>
              </a:rPr>
              <a:t>-</a:t>
            </a:r>
            <a:r>
              <a:rPr lang="en-US" altLang="zh-CN" err="1">
                <a:latin typeface="Times New Roman" panose="02020603050405020304" pitchFamily="18" charset="0"/>
              </a:rPr>
              <a:t>es</a:t>
            </a:r>
            <a:r>
              <a:rPr lang="zh-CN" altLang="zh-CN" dirty="0">
                <a:latin typeface="Times New Roman" panose="02020603050405020304" pitchFamily="18" charset="0"/>
              </a:rPr>
              <a:t>。</a:t>
            </a:r>
            <a:r>
              <a:rPr lang="zh-CN" altLang="en-US" dirty="0">
                <a:latin typeface="Times New Roman" panose="02020603050405020304" pitchFamily="18" charset="0"/>
              </a:rPr>
              <a:t>	如：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potato — _________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          tomato — __________ 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2.	</a:t>
            </a:r>
            <a:r>
              <a:rPr lang="zh-CN" altLang="en-US" dirty="0">
                <a:latin typeface="Times New Roman" panose="02020603050405020304" pitchFamily="18" charset="0"/>
              </a:rPr>
              <a:t>不可数名词没有复数形式，只有单数	形式。如：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some</a:t>
            </a:r>
            <a:r>
              <a:rPr lang="en-US" altLang="zh-CN" b="0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______ (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米饭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	a lot of</a:t>
            </a:r>
            <a:r>
              <a:rPr lang="en-US" altLang="zh-CN" b="0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_____ (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牛肉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86000" y="4889500"/>
            <a:ext cx="1219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4600" y="5575300"/>
            <a:ext cx="1219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14800" y="2286000"/>
            <a:ext cx="1828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potatoes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8600" y="2971800"/>
            <a:ext cx="2438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tomatoes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108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916">
                                            <p:txEl>
                                              <p:charRg st="108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134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916">
                                            <p:txEl>
                                              <p:charRg st="134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155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16">
                                            <p:txEl>
                                              <p:charRg st="155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8382000" cy="5592763"/>
          </a:xfrm>
          <a:ln/>
        </p:spPr>
        <p:txBody>
          <a:bodyPr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9900CC"/>
                </a:solidFill>
                <a:latin typeface="Times New Roman" panose="02020603050405020304" pitchFamily="18" charset="0"/>
              </a:rPr>
              <a:t>(1) </a:t>
            </a:r>
            <a:r>
              <a:rPr lang="zh-CN" altLang="en-US" sz="36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不可数名词表示数量的多少时，必须与表示数量的名词连用，即“数词 </a:t>
            </a:r>
            <a:r>
              <a:rPr lang="en-US" altLang="zh-CN" sz="3600" b="1">
                <a:solidFill>
                  <a:srgbClr val="9900CC"/>
                </a:solidFill>
                <a:latin typeface="Times New Roman" panose="02020603050405020304" pitchFamily="18" charset="0"/>
              </a:rPr>
              <a:t>+ </a:t>
            </a:r>
            <a:r>
              <a:rPr lang="zh-CN" altLang="en-US" sz="36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表示数量的名词（可数名词）</a:t>
            </a:r>
            <a:r>
              <a:rPr lang="en-US" altLang="zh-CN" sz="3600" b="1">
                <a:solidFill>
                  <a:srgbClr val="9900CC"/>
                </a:solidFill>
                <a:latin typeface="Times New Roman" panose="02020603050405020304" pitchFamily="18" charset="0"/>
              </a:rPr>
              <a:t>+ of + </a:t>
            </a:r>
            <a:r>
              <a:rPr lang="zh-CN" altLang="en-US" sz="36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不可数名词”。如：</a:t>
            </a:r>
            <a:endParaRPr lang="en-US" altLang="zh-CN" sz="3600" b="1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两玻璃杯果汁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_____ ________ of juice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三碗米饭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_______ ______ of rice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34"/>
          <p:cNvSpPr txBox="1"/>
          <p:nvPr/>
        </p:nvSpPr>
        <p:spPr>
          <a:xfrm>
            <a:off x="762000" y="5257800"/>
            <a:ext cx="3505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three     bowls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Text Box 34"/>
          <p:cNvSpPr txBox="1"/>
          <p:nvPr/>
        </p:nvSpPr>
        <p:spPr>
          <a:xfrm>
            <a:off x="685800" y="3897313"/>
            <a:ext cx="4267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    glasses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7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charRg st="78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105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charRg st="105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114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charRg st="114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  <p:bldP spid="8" grpId="0"/>
      <p:bldP spid="389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35"/>
          <p:cNvSpPr txBox="1"/>
          <p:nvPr/>
        </p:nvSpPr>
        <p:spPr>
          <a:xfrm>
            <a:off x="0" y="533400"/>
            <a:ext cx="8915400" cy="5778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4400">
              <a:lnSpc>
                <a:spcPct val="115000"/>
              </a:lnSpc>
              <a:tabLst>
                <a:tab pos="627380" algn="l"/>
              </a:tabLst>
            </a:pPr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</a:rPr>
              <a:t>(2) </a:t>
            </a:r>
            <a:r>
              <a:rPr lang="zh-CN" altLang="en-US" dirty="0">
                <a:solidFill>
                  <a:srgbClr val="9900CC"/>
                </a:solidFill>
                <a:latin typeface="Times New Roman" panose="02020603050405020304" pitchFamily="18" charset="0"/>
              </a:rPr>
              <a:t>不可数名词做主语时，谓语动词只能用	单数形式。</a:t>
            </a:r>
            <a:r>
              <a:rPr lang="zh-CN" altLang="zh-CN" dirty="0">
                <a:latin typeface="Times New Roman" panose="02020603050405020304" pitchFamily="18" charset="0"/>
              </a:rPr>
              <a:t>例如：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 defTabSz="914400">
              <a:lnSpc>
                <a:spcPct val="115000"/>
              </a:lnSpc>
              <a:tabLst>
                <a:tab pos="627380" algn="l"/>
              </a:tabLst>
            </a:pP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    	</a:t>
            </a:r>
            <a:r>
              <a:rPr lang="zh-CN" altLang="en-US" dirty="0">
                <a:latin typeface="Times New Roman" panose="02020603050405020304" pitchFamily="18" charset="0"/>
              </a:rPr>
              <a:t>在碗里有一些羊肉汤。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 defTabSz="914400">
              <a:lnSpc>
                <a:spcPct val="115000"/>
              </a:lnSpc>
              <a:tabLst>
                <a:tab pos="6273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	There ___ ______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mutton soup in the 	bowl.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algn="l" defTabSz="914400">
              <a:lnSpc>
                <a:spcPct val="115000"/>
              </a:lnSpc>
              <a:tabLst>
                <a:tab pos="627380" algn="l"/>
              </a:tabLst>
            </a:pPr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拓展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dirty="0">
                <a:solidFill>
                  <a:srgbClr val="9900CC"/>
                </a:solidFill>
                <a:latin typeface="Times New Roman" panose="02020603050405020304" pitchFamily="18" charset="0"/>
              </a:rPr>
              <a:t>如果不可数名词前有复数名词短	语修饰时，谓语动词须用复数形式。</a:t>
            </a:r>
            <a:r>
              <a:rPr lang="zh-CN" altLang="en-US" dirty="0">
                <a:latin typeface="Times New Roman" panose="02020603050405020304" pitchFamily="18" charset="0"/>
              </a:rPr>
              <a:t>	如：房间里有两袋子大米。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 defTabSz="914400">
              <a:lnSpc>
                <a:spcPct val="115000"/>
              </a:lnSpc>
              <a:tabLst>
                <a:tab pos="6273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	______ ____ two bags of rice in the room.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zh-CN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2057400" y="2438400"/>
            <a:ext cx="2895600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   some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685800" y="5600700"/>
            <a:ext cx="2590800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  are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6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charRg st="96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8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charRg st="148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3"/>
          <p:cNvSpPr txBox="1"/>
          <p:nvPr/>
        </p:nvSpPr>
        <p:spPr>
          <a:xfrm>
            <a:off x="1066800" y="919163"/>
            <a:ext cx="7772400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Complete the conversation below.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Oval 2"/>
          <p:cNvSpPr/>
          <p:nvPr/>
        </p:nvSpPr>
        <p:spPr>
          <a:xfrm>
            <a:off x="228600" y="766763"/>
            <a:ext cx="838200" cy="914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lnSpc>
                <a:spcPct val="110000"/>
              </a:lnSpc>
            </a:pPr>
            <a:r>
              <a:rPr lang="en-US" altLang="zh-CN" sz="4000">
                <a:latin typeface="Arial" panose="020B0604020202020204" pitchFamily="34" charset="0"/>
              </a:rPr>
              <a:t>3a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2292" name="WordArt 9"/>
          <p:cNvSpPr>
            <a:spLocks noTextEdit="1"/>
          </p:cNvSpPr>
          <p:nvPr/>
        </p:nvSpPr>
        <p:spPr>
          <a:xfrm>
            <a:off x="2667000" y="76200"/>
            <a:ext cx="3429000" cy="762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304800" y="1755775"/>
            <a:ext cx="8686800" cy="4949825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May I have your order?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What kind of noodles would you like?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 We have beef, chicken, mutton, cabbage, potato, tomato </a:t>
            </a: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___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4. Yes, there are some carrots. 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5. Sure. What size would you like?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6. We have large, medium and small bowls. ____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8" name="Text Box 8"/>
          <p:cNvSpPr txBox="1"/>
          <p:nvPr>
            <p:ph type="body" idx="1"/>
          </p:nvPr>
        </p:nvSpPr>
        <p:spPr>
          <a:xfrm>
            <a:off x="609600" y="914400"/>
            <a:ext cx="8001000" cy="4754563"/>
          </a:xfrm>
          <a:solidFill>
            <a:srgbClr val="FFFF99"/>
          </a:solidFill>
          <a:ln w="19050">
            <a:solidFill>
              <a:srgbClr val="C00000"/>
            </a:solidFill>
            <a:miter/>
          </a:ln>
        </p:spPr>
        <p:txBody>
          <a:bodyPr vert="horz" wrap="square" lIns="91440" tIns="45720" rIns="91440" bIns="45720" anchor="t"/>
          <a:p>
            <a:pPr marL="514350" indent="-51435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a. What kind of noodles do you have?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b. Oh, a medium bowl, please.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c. OK, I’d like the mutton noodles then.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d. I’d like some noodles, please.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e. What sizes do you have?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f. Are there any vegetables in the mutton noodles?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8"/>
          <p:cNvSpPr txBox="1"/>
          <p:nvPr/>
        </p:nvSpPr>
        <p:spPr>
          <a:xfrm>
            <a:off x="533400" y="2176463"/>
            <a:ext cx="7848600" cy="40449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先通读一遍问句与答语部分的选项，整体把握对话的大意，明确对话中顾客想要吃的食物。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开头的问答句，已给出答案了，因此应按说话的逻辑顺序，顺藤摸瓜。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5"/>
          <p:cNvSpPr>
            <a:spLocks noTextEdit="1"/>
          </p:cNvSpPr>
          <p:nvPr/>
        </p:nvSpPr>
        <p:spPr>
          <a:xfrm>
            <a:off x="2362200" y="690563"/>
            <a:ext cx="40386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方法指导</a:t>
            </a:r>
            <a:endParaRPr lang="zh-CN" altLang="en-US" sz="4000" b="1">
              <a:ln w="9525" cap="flat" cmpd="sng">
                <a:solidFill>
                  <a:srgbClr val="D60093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41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charRg st="41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131" name="文本占位符 48130"/>
          <p:cNvSpPr>
            <a:spLocks noGrp="1"/>
          </p:cNvSpPr>
          <p:nvPr>
            <p:ph type="body" idx="1"/>
          </p:nvPr>
        </p:nvSpPr>
        <p:spPr>
          <a:xfrm>
            <a:off x="152400" y="609600"/>
            <a:ext cx="8229600" cy="6019800"/>
          </a:xfrm>
          <a:ln/>
        </p:spPr>
        <p:txBody>
          <a:bodyPr/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 比如：第</a:t>
            </a:r>
            <a:r>
              <a:rPr lang="en-US" altLang="zh-CN" sz="3600" b="1"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</a:rPr>
              <a:t>句，服务员问“想吃什么面条”时，顾客应想知道有何种类型的面条，故用</a:t>
            </a:r>
            <a:r>
              <a:rPr lang="en-US" altLang="zh-CN" sz="3600" b="1">
                <a:latin typeface="Times New Roman" panose="02020603050405020304" pitchFamily="18" charset="0"/>
              </a:rPr>
              <a:t>a</a:t>
            </a:r>
            <a:r>
              <a:rPr lang="zh-CN" altLang="en-US" sz="3600" b="1" dirty="0">
                <a:latin typeface="Times New Roman" panose="02020603050405020304" pitchFamily="18" charset="0"/>
              </a:rPr>
              <a:t>句来答。第</a:t>
            </a:r>
            <a:r>
              <a:rPr lang="en-US" altLang="zh-CN" sz="3600" b="1">
                <a:latin typeface="Times New Roman" panose="02020603050405020304" pitchFamily="18" charset="0"/>
              </a:rPr>
              <a:t>3</a:t>
            </a:r>
            <a:r>
              <a:rPr lang="zh-CN" altLang="en-US" sz="3600" b="1" dirty="0">
                <a:latin typeface="Times New Roman" panose="02020603050405020304" pitchFamily="18" charset="0"/>
              </a:rPr>
              <a:t>问句中，服务员介绍了有何类型的面条，并在第</a:t>
            </a:r>
            <a:r>
              <a:rPr lang="en-US" altLang="zh-CN" sz="3600" b="1">
                <a:latin typeface="Times New Roman" panose="02020603050405020304" pitchFamily="18" charset="0"/>
              </a:rPr>
              <a:t>4</a:t>
            </a:r>
            <a:r>
              <a:rPr lang="zh-CN" altLang="en-US" sz="3600" b="1" dirty="0">
                <a:latin typeface="Times New Roman" panose="02020603050405020304" pitchFamily="18" charset="0"/>
              </a:rPr>
              <a:t>句中，回答了一句</a:t>
            </a:r>
            <a:r>
              <a:rPr lang="en-US" altLang="zh-CN" sz="3600" b="1">
                <a:latin typeface="Times New Roman" panose="02020603050405020304" pitchFamily="18" charset="0"/>
              </a:rPr>
              <a:t>Yes</a:t>
            </a:r>
            <a:r>
              <a:rPr lang="zh-CN" altLang="en-US" sz="3600" b="1" dirty="0">
                <a:latin typeface="Times New Roman" panose="02020603050405020304" pitchFamily="18" charset="0"/>
              </a:rPr>
              <a:t>，可知顾客仍在询问，故可知应用</a:t>
            </a:r>
            <a:r>
              <a:rPr lang="en-US" altLang="zh-CN" sz="3600" b="1">
                <a:latin typeface="Times New Roman" panose="02020603050405020304" pitchFamily="18" charset="0"/>
              </a:rPr>
              <a:t>f</a:t>
            </a:r>
            <a:r>
              <a:rPr lang="zh-CN" altLang="en-US" sz="3600" b="1" dirty="0">
                <a:latin typeface="Times New Roman" panose="02020603050405020304" pitchFamily="18" charset="0"/>
              </a:rPr>
              <a:t>作答。对第</a:t>
            </a:r>
            <a:r>
              <a:rPr lang="en-US" altLang="zh-CN" sz="3600" b="1">
                <a:latin typeface="Times New Roman" panose="02020603050405020304" pitchFamily="18" charset="0"/>
              </a:rPr>
              <a:t>4</a:t>
            </a:r>
            <a:r>
              <a:rPr lang="zh-CN" altLang="en-US" sz="3600" b="1" dirty="0">
                <a:latin typeface="Times New Roman" panose="02020603050405020304" pitchFamily="18" charset="0"/>
              </a:rPr>
              <a:t>句的答语应是选择一种面条作答，故选</a:t>
            </a:r>
            <a:r>
              <a:rPr lang="en-US" altLang="zh-CN" sz="3600" b="1">
                <a:latin typeface="Times New Roman" panose="02020603050405020304" pitchFamily="18" charset="0"/>
              </a:rPr>
              <a:t>c</a:t>
            </a:r>
            <a:r>
              <a:rPr lang="zh-CN" altLang="en-US" sz="3600" b="1" dirty="0">
                <a:latin typeface="Times New Roman" panose="02020603050405020304" pitchFamily="18" charset="0"/>
              </a:rPr>
              <a:t>。接下来对面条的大小碗型号进行问答就较易选择了。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Text Box 8"/>
          <p:cNvSpPr txBox="1"/>
          <p:nvPr/>
        </p:nvSpPr>
        <p:spPr>
          <a:xfrm>
            <a:off x="152400" y="1143000"/>
            <a:ext cx="8839200" cy="5165725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4350" indent="-514350" algn="l">
              <a:lnSpc>
                <a:spcPct val="115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May I have your order?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What kind of noodles would you like? ___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 We have beef, chicken, mutton, cabbage, potato, tomato </a:t>
            </a: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_____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4. Yes, there are some carrots. 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5. Sure. What size would you like?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6. We have large, medium and small bowls. ____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8305800" y="1862138"/>
            <a:ext cx="457200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5638800" y="1219200"/>
            <a:ext cx="533400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4572000" y="3124200"/>
            <a:ext cx="609600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477000" y="3767138"/>
            <a:ext cx="609600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7162800" y="4419600"/>
            <a:ext cx="685800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990600" y="5672138"/>
            <a:ext cx="533400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6" name="WordArt 5"/>
          <p:cNvSpPr>
            <a:spLocks noTextEdit="1"/>
          </p:cNvSpPr>
          <p:nvPr/>
        </p:nvSpPr>
        <p:spPr>
          <a:xfrm>
            <a:off x="457200" y="304800"/>
            <a:ext cx="8208963" cy="7207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Check the answers.</a:t>
            </a:r>
            <a:endParaRPr lang="zh-CN" altLang="en-US" sz="4000" b="1">
              <a:ln w="9525" cap="flat" cmpd="sng">
                <a:solidFill>
                  <a:srgbClr val="D6009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9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30" name="矩形 3129"/>
          <p:cNvSpPr/>
          <p:nvPr/>
        </p:nvSpPr>
        <p:spPr>
          <a:xfrm>
            <a:off x="152400" y="228600"/>
            <a:ext cx="8839200" cy="480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10</a:t>
            </a:r>
            <a:endParaRPr lang="zh-CN" alt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I'd like some noodles.</a:t>
            </a:r>
            <a:endParaRPr lang="zh-CN" alt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7"/>
          <p:cNvSpPr txBox="1"/>
          <p:nvPr/>
        </p:nvSpPr>
        <p:spPr>
          <a:xfrm>
            <a:off x="152400" y="2379663"/>
            <a:ext cx="8686800" cy="43259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What kind of noodles would you like? (kind) _____________________________ (chicken / beef / tomatoes)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_____________________________ (size)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___________________________ (medium)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3. ____________(any/cabbage/beef noodles)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 (no)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1524000" y="1136650"/>
            <a:ext cx="716280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Write questions and answers using the words in brackets.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Oval 2"/>
          <p:cNvSpPr/>
          <p:nvPr/>
        </p:nvSpPr>
        <p:spPr>
          <a:xfrm>
            <a:off x="533400" y="1258888"/>
            <a:ext cx="838200" cy="95091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lnSpc>
                <a:spcPct val="110000"/>
              </a:lnSpc>
            </a:pPr>
            <a:r>
              <a:rPr lang="en-US" altLang="zh-CN" sz="4000">
                <a:latin typeface="Arial" panose="020B0604020202020204" pitchFamily="34" charset="0"/>
              </a:rPr>
              <a:t>3b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5365" name="WordArt 9"/>
          <p:cNvSpPr>
            <a:spLocks noTextEdit="1"/>
          </p:cNvSpPr>
          <p:nvPr/>
        </p:nvSpPr>
        <p:spPr>
          <a:xfrm>
            <a:off x="2743200" y="0"/>
            <a:ext cx="3505200" cy="1066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40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WordArt 9"/>
          <p:cNvSpPr>
            <a:spLocks noTextEdit="1"/>
          </p:cNvSpPr>
          <p:nvPr/>
        </p:nvSpPr>
        <p:spPr>
          <a:xfrm>
            <a:off x="2362200" y="304800"/>
            <a:ext cx="4267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黑体" charset="0"/>
                <a:ea typeface="黑体" charset="0"/>
              </a:rPr>
              <a:t>方法指导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黑体" charset="0"/>
              <a:ea typeface="黑体" charset="0"/>
            </a:endParaRPr>
          </a:p>
        </p:txBody>
      </p:sp>
      <p:sp>
        <p:nvSpPr>
          <p:cNvPr id="16387" name="Text Box 7"/>
          <p:cNvSpPr txBox="1"/>
          <p:nvPr/>
        </p:nvSpPr>
        <p:spPr>
          <a:xfrm>
            <a:off x="76200" y="1470025"/>
            <a:ext cx="9067800" cy="43259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由例句可知，本题要求同学们根据括号中的提示词，分别造三个问句与三个答语。</a:t>
            </a:r>
            <a:endParaRPr lang="en-US" altLang="zh-C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根据括号中的提示词可知，第二个问句应是询问想要多大碗的面条，回答是中碗的面条。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zh-CN" altLang="en-US" dirty="0">
                <a:solidFill>
                  <a:srgbClr val="9900CC"/>
                </a:solidFill>
                <a:latin typeface="Times New Roman" panose="02020603050405020304" pitchFamily="18" charset="0"/>
              </a:rPr>
              <a:t>根据答语中提示词</a:t>
            </a:r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</a:rPr>
              <a:t>no</a:t>
            </a:r>
            <a:r>
              <a:rPr lang="zh-CN" altLang="en-US" dirty="0">
                <a:solidFill>
                  <a:srgbClr val="9900CC"/>
                </a:solidFill>
                <a:latin typeface="Times New Roman" panose="02020603050405020304" pitchFamily="18" charset="0"/>
              </a:rPr>
              <a:t>可知，第三个问句应是一般疑问句，作一个否定的回答语。</a:t>
            </a:r>
            <a:endParaRPr lang="en-US" altLang="zh-CN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7"/>
          <p:cNvSpPr txBox="1"/>
          <p:nvPr/>
        </p:nvSpPr>
        <p:spPr>
          <a:xfrm>
            <a:off x="0" y="1000125"/>
            <a:ext cx="9067800" cy="55356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What kind of noodles would you like? (kind)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____________________________________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 (chicken/beef/tomatoes)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_________________________ (size)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_____________________________(medium)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 ____________________________________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(any/cabbage/beef noodles)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 (no)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533400" y="2198688"/>
            <a:ext cx="838200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like the chicken/beef noodles with  tomatoes. 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457200" y="3417888"/>
            <a:ext cx="7467600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size would you like?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8"/>
          <p:cNvSpPr txBox="1"/>
          <p:nvPr/>
        </p:nvSpPr>
        <p:spPr>
          <a:xfrm>
            <a:off x="457200" y="4637088"/>
            <a:ext cx="8686800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cabbages in the beef noodles?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381000" y="4027488"/>
            <a:ext cx="7239000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like a medium bowl of noodles.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533400" y="5856288"/>
            <a:ext cx="6705600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there aren’t any cabbages.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6" name="WordArt 9"/>
          <p:cNvSpPr>
            <a:spLocks noTextEdit="1"/>
          </p:cNvSpPr>
          <p:nvPr/>
        </p:nvSpPr>
        <p:spPr>
          <a:xfrm>
            <a:off x="914400" y="217488"/>
            <a:ext cx="73914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Check the answers.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5" name="Text Box 3"/>
          <p:cNvSpPr txBox="1"/>
          <p:nvPr/>
        </p:nvSpPr>
        <p:spPr>
          <a:xfrm>
            <a:off x="1066800" y="1143000"/>
            <a:ext cx="7848600" cy="180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 sz="3400">
                <a:solidFill>
                  <a:srgbClr val="0000FF"/>
                </a:solidFill>
                <a:latin typeface="Arial" panose="020B0604020202020204" pitchFamily="34" charset="0"/>
              </a:rPr>
              <a:t>Work in small groups. Who would like the food below? Write their names on the cards above the food. </a:t>
            </a:r>
            <a:endParaRPr lang="en-US" altLang="zh-CN" sz="3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WordArt 9"/>
          <p:cNvSpPr>
            <a:spLocks noTextEdit="1"/>
          </p:cNvSpPr>
          <p:nvPr/>
        </p:nvSpPr>
        <p:spPr>
          <a:xfrm>
            <a:off x="1676400" y="304800"/>
            <a:ext cx="419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Group Work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40" name="Oval 2"/>
          <p:cNvSpPr/>
          <p:nvPr/>
        </p:nvSpPr>
        <p:spPr>
          <a:xfrm>
            <a:off x="152400" y="1144588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4000">
                <a:latin typeface="Arial" panose="020B0604020202020204" pitchFamily="34" charset="0"/>
              </a:rPr>
              <a:t>3c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pic>
        <p:nvPicPr>
          <p:cNvPr id="18451" name="图片 18450" descr="57"/>
          <p:cNvPicPr>
            <a:picLocks noChangeAspect="1"/>
          </p:cNvPicPr>
          <p:nvPr/>
        </p:nvPicPr>
        <p:blipFill>
          <a:blip r:embed="rId2"/>
          <a:srcRect l="1709" t="4248" r="854" b="974"/>
          <a:stretch>
            <a:fillRect/>
          </a:stretch>
        </p:blipFill>
        <p:spPr>
          <a:xfrm>
            <a:off x="304800" y="3124200"/>
            <a:ext cx="8686800" cy="340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76" name="图片 19475" descr="img200612071151260229"/>
          <p:cNvPicPr>
            <a:picLocks noChangeAspect="1"/>
          </p:cNvPicPr>
          <p:nvPr/>
        </p:nvPicPr>
        <p:blipFill>
          <a:blip r:embed="rId2"/>
          <a:srcRect l="10738" t="3038" r="12305" b="7848"/>
          <a:stretch>
            <a:fillRect/>
          </a:stretch>
        </p:blipFill>
        <p:spPr>
          <a:xfrm>
            <a:off x="4565650" y="3733800"/>
            <a:ext cx="137795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图片 19473" descr="20071221155849161_2"/>
          <p:cNvPicPr>
            <a:picLocks noChangeAspect="1"/>
          </p:cNvPicPr>
          <p:nvPr/>
        </p:nvPicPr>
        <p:blipFill>
          <a:blip r:embed="rId3"/>
          <a:srcRect l="6651" t="2664" r="6534" b="8659"/>
          <a:stretch>
            <a:fillRect/>
          </a:stretch>
        </p:blipFill>
        <p:spPr>
          <a:xfrm>
            <a:off x="2105025" y="3571875"/>
            <a:ext cx="1933575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矩形标注 9"/>
          <p:cNvSpPr/>
          <p:nvPr/>
        </p:nvSpPr>
        <p:spPr>
          <a:xfrm>
            <a:off x="381000" y="1981200"/>
            <a:ext cx="3962400" cy="1371600"/>
          </a:xfrm>
          <a:prstGeom prst="wedgeRectCallout">
            <a:avLst>
              <a:gd name="adj1" fmla="val -6329"/>
              <a:gd name="adj2" fmla="val 69792"/>
            </a:avLst>
          </a:prstGeom>
          <a:solidFill>
            <a:srgbClr val="FFCC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Anna, what would you like to eat?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矩形标注 10"/>
          <p:cNvSpPr/>
          <p:nvPr/>
        </p:nvSpPr>
        <p:spPr>
          <a:xfrm>
            <a:off x="4648200" y="1981200"/>
            <a:ext cx="4191000" cy="1371600"/>
          </a:xfrm>
          <a:prstGeom prst="wedgeRectCallout">
            <a:avLst>
              <a:gd name="adj1" fmla="val -28106"/>
              <a:gd name="adj2" fmla="val 78356"/>
            </a:avLst>
          </a:prstGeom>
          <a:solidFill>
            <a:srgbClr val="0099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like beef noodles with carrots. 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2" name="WordArt 9"/>
          <p:cNvSpPr>
            <a:spLocks noTextEdit="1"/>
          </p:cNvSpPr>
          <p:nvPr/>
        </p:nvSpPr>
        <p:spPr>
          <a:xfrm>
            <a:off x="1676400" y="609600"/>
            <a:ext cx="52578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Ask and answer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3" name="矩形标注 13"/>
          <p:cNvSpPr/>
          <p:nvPr/>
        </p:nvSpPr>
        <p:spPr>
          <a:xfrm>
            <a:off x="5181600" y="1143000"/>
            <a:ext cx="3276600" cy="1371600"/>
          </a:xfrm>
          <a:prstGeom prst="wedgeRectCallout">
            <a:avLst>
              <a:gd name="adj1" fmla="val -39245"/>
              <a:gd name="adj2" fmla="val 79514"/>
            </a:avLst>
          </a:prstGeom>
          <a:solidFill>
            <a:srgbClr val="FFCC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I’d like tomato and egg rice.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矩形标注 14"/>
          <p:cNvSpPr/>
          <p:nvPr/>
        </p:nvSpPr>
        <p:spPr>
          <a:xfrm>
            <a:off x="762000" y="1143000"/>
            <a:ext cx="3962400" cy="1371600"/>
          </a:xfrm>
          <a:prstGeom prst="wedgeRectCallout">
            <a:avLst>
              <a:gd name="adj1" fmla="val -1921"/>
              <a:gd name="adj2" fmla="val 82755"/>
            </a:avLst>
          </a:pr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Grace, what would you like to eat?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96" name="图片 20495" descr="P]04[]%(HQIR9FZFPXF64LE"/>
          <p:cNvPicPr>
            <a:picLocks noChangeAspect="1"/>
          </p:cNvPicPr>
          <p:nvPr/>
        </p:nvPicPr>
        <p:blipFill>
          <a:blip r:embed="rId2"/>
          <a:srcRect b="1349"/>
          <a:stretch>
            <a:fillRect/>
          </a:stretch>
        </p:blipFill>
        <p:spPr>
          <a:xfrm>
            <a:off x="2438400" y="3124200"/>
            <a:ext cx="38862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14" name="图片 21513" descr="P@)QE~~IKRQ[DGZSRZ~4UT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95600"/>
            <a:ext cx="4286250" cy="324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云形标注 21511"/>
          <p:cNvSpPr/>
          <p:nvPr/>
        </p:nvSpPr>
        <p:spPr>
          <a:xfrm>
            <a:off x="304800" y="457200"/>
            <a:ext cx="4038600" cy="2286000"/>
          </a:xfrm>
          <a:prstGeom prst="cloudCallout">
            <a:avLst>
              <a:gd name="adj1" fmla="val 8606"/>
              <a:gd name="adj2" fmla="val 69097"/>
            </a:avLst>
          </a:prstGeom>
          <a:solidFill>
            <a:srgbClr val="00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Cindy, what would you like to eat?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5" name="矩形标注 13"/>
          <p:cNvSpPr/>
          <p:nvPr/>
        </p:nvSpPr>
        <p:spPr>
          <a:xfrm>
            <a:off x="4572000" y="1828800"/>
            <a:ext cx="4267200" cy="685800"/>
          </a:xfrm>
          <a:prstGeom prst="wedgeRectCallout">
            <a:avLst>
              <a:gd name="adj1" fmla="val 894"/>
              <a:gd name="adj2" fmla="val 119213"/>
            </a:avLst>
          </a:prstGeom>
          <a:solidFill>
            <a:srgbClr val="FFCC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>
                <a:latin typeface="Times New Roman" panose="02020603050405020304" pitchFamily="18" charset="0"/>
              </a:rPr>
              <a:t>I’d like potato salad.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5" name="图片 22534" descr="8544261_113520699148_2"/>
          <p:cNvPicPr>
            <a:picLocks noChangeAspect="1"/>
          </p:cNvPicPr>
          <p:nvPr/>
        </p:nvPicPr>
        <p:blipFill>
          <a:blip r:embed="rId2"/>
          <a:srcRect l="6262"/>
          <a:stretch>
            <a:fillRect/>
          </a:stretch>
        </p:blipFill>
        <p:spPr>
          <a:xfrm>
            <a:off x="5029200" y="2971800"/>
            <a:ext cx="19304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22533" descr="9748674_103453769164_2"/>
          <p:cNvPicPr>
            <a:picLocks noChangeAspect="1"/>
          </p:cNvPicPr>
          <p:nvPr/>
        </p:nvPicPr>
        <p:blipFill>
          <a:blip r:embed="rId3"/>
          <a:srcRect r="3622"/>
          <a:stretch>
            <a:fillRect/>
          </a:stretch>
        </p:blipFill>
        <p:spPr>
          <a:xfrm>
            <a:off x="2057400" y="3048000"/>
            <a:ext cx="1647825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矩形标注 13"/>
          <p:cNvSpPr/>
          <p:nvPr/>
        </p:nvSpPr>
        <p:spPr>
          <a:xfrm>
            <a:off x="4953000" y="1219200"/>
            <a:ext cx="2743200" cy="1371600"/>
          </a:xfrm>
          <a:prstGeom prst="wedgeRectCallout">
            <a:avLst>
              <a:gd name="adj1" fmla="val -18343"/>
              <a:gd name="adj2" fmla="val 88542"/>
            </a:avLst>
          </a:prstGeom>
          <a:solidFill>
            <a:srgbClr val="FFCC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I’d like a hamburger.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矩形标注 14"/>
          <p:cNvSpPr/>
          <p:nvPr/>
        </p:nvSpPr>
        <p:spPr>
          <a:xfrm>
            <a:off x="1143000" y="1219200"/>
            <a:ext cx="3505200" cy="1406525"/>
          </a:xfrm>
          <a:prstGeom prst="wedgeRectCallout">
            <a:avLst>
              <a:gd name="adj1" fmla="val 3440"/>
              <a:gd name="adj2" fmla="val 75171"/>
            </a:avLst>
          </a:prstGeom>
          <a:solidFill>
            <a:srgbClr val="0099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Bob, what would you like to eat?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75" name="图片 23574" descr="57"/>
          <p:cNvPicPr>
            <a:picLocks noChangeAspect="1"/>
          </p:cNvPicPr>
          <p:nvPr/>
        </p:nvPicPr>
        <p:blipFill>
          <a:blip r:embed="rId2"/>
          <a:srcRect l="4144" t="4248" r="854" b="974"/>
          <a:stretch>
            <a:fillRect/>
          </a:stretch>
        </p:blipFill>
        <p:spPr>
          <a:xfrm>
            <a:off x="0" y="2076450"/>
            <a:ext cx="9144000" cy="363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WordArt 9"/>
          <p:cNvSpPr>
            <a:spLocks noTextEdit="1"/>
          </p:cNvSpPr>
          <p:nvPr/>
        </p:nvSpPr>
        <p:spPr>
          <a:xfrm>
            <a:off x="2819400" y="533400"/>
            <a:ext cx="3200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 Box 8"/>
          <p:cNvSpPr txBox="1"/>
          <p:nvPr/>
        </p:nvSpPr>
        <p:spPr>
          <a:xfrm>
            <a:off x="7010400" y="2438400"/>
            <a:ext cx="167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Anna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 Box 8"/>
          <p:cNvSpPr txBox="1"/>
          <p:nvPr/>
        </p:nvSpPr>
        <p:spPr>
          <a:xfrm>
            <a:off x="2514600" y="2362200"/>
            <a:ext cx="23288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Grace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Text Box 8"/>
          <p:cNvSpPr txBox="1"/>
          <p:nvPr/>
        </p:nvSpPr>
        <p:spPr>
          <a:xfrm>
            <a:off x="5029200" y="23622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Linda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609600" y="2362200"/>
            <a:ext cx="1490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Bob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95" name="图片 24594" descr="175137_181231176196_2"/>
          <p:cNvPicPr>
            <a:picLocks noChangeAspect="1"/>
          </p:cNvPicPr>
          <p:nvPr/>
        </p:nvPicPr>
        <p:blipFill>
          <a:blip r:embed="rId2"/>
          <a:srcRect l="5661" r="9435" b="4520"/>
          <a:stretch>
            <a:fillRect/>
          </a:stretch>
        </p:blipFill>
        <p:spPr>
          <a:xfrm>
            <a:off x="0" y="3276600"/>
            <a:ext cx="3429000" cy="2582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8"/>
          <p:cNvSpPr txBox="1"/>
          <p:nvPr/>
        </p:nvSpPr>
        <p:spPr>
          <a:xfrm>
            <a:off x="3352800" y="3140075"/>
            <a:ext cx="57150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4400">
              <a:lnSpc>
                <a:spcPct val="120000"/>
              </a:lnSpc>
              <a:tabLst>
                <a:tab pos="627380" algn="l"/>
              </a:tabLst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What _______ you like, 	Jenny?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627380" algn="l"/>
              </a:tabLst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I’d like the fruit _____.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20000"/>
              </a:lnSpc>
              <a:tabLst>
                <a:tab pos="62738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	What about you?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0363" y="501000"/>
            <a:ext cx="3224061" cy="1206691"/>
          </a:xfrm>
          <a:prstGeom prst="rect">
            <a:avLst/>
          </a:prstGeom>
          <a:noFill/>
        </p:spPr>
        <p:txBody>
          <a:bodyPr numCol="1">
            <a:prstTxWarp prst="textDeflateBottom">
              <a:avLst>
                <a:gd name="adj" fmla="val 737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00B0F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Practice</a:t>
            </a:r>
            <a:endParaRPr kumimoji="0" lang="zh-CN" alt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00B0F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Text Box 3"/>
          <p:cNvSpPr txBox="1"/>
          <p:nvPr/>
        </p:nvSpPr>
        <p:spPr>
          <a:xfrm>
            <a:off x="304800" y="2068513"/>
            <a:ext cx="52578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rgbClr val="0066FF"/>
                </a:solidFill>
                <a:latin typeface="Times New Roman" panose="02020603050405020304" pitchFamily="18" charset="0"/>
              </a:rPr>
              <a:t>根据图片提示补全对话。</a:t>
            </a:r>
            <a:endParaRPr lang="en-US" altLang="zh-CN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5257800" y="3135313"/>
            <a:ext cx="14478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8"/>
          <p:cNvSpPr txBox="1"/>
          <p:nvPr/>
        </p:nvSpPr>
        <p:spPr>
          <a:xfrm>
            <a:off x="7239000" y="4495800"/>
            <a:ext cx="1600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04" name="WordArt 5"/>
          <p:cNvSpPr>
            <a:spLocks noTextEdit="1"/>
          </p:cNvSpPr>
          <p:nvPr/>
        </p:nvSpPr>
        <p:spPr>
          <a:xfrm>
            <a:off x="304800" y="457200"/>
            <a:ext cx="8382000" cy="2895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1069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Section A 2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Grammar focus-3c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 Box 8"/>
          <p:cNvSpPr txBox="1"/>
          <p:nvPr/>
        </p:nvSpPr>
        <p:spPr>
          <a:xfrm>
            <a:off x="457200" y="1295400"/>
            <a:ext cx="7924800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___ like the egg and tomato _______.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Well, what ____ ______ you like?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I’d like a ______ ____.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______ you like some mutton _____?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No, _______.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8"/>
          <p:cNvSpPr txBox="1"/>
          <p:nvPr/>
        </p:nvSpPr>
        <p:spPr>
          <a:xfrm>
            <a:off x="6400800" y="1306513"/>
            <a:ext cx="19050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noodles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3352800" y="1981200"/>
            <a:ext cx="26670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  would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8"/>
          <p:cNvSpPr txBox="1"/>
          <p:nvPr/>
        </p:nvSpPr>
        <p:spPr>
          <a:xfrm>
            <a:off x="1066800" y="1306513"/>
            <a:ext cx="838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8"/>
          <p:cNvSpPr txBox="1"/>
          <p:nvPr/>
        </p:nvSpPr>
        <p:spPr>
          <a:xfrm>
            <a:off x="3048000" y="2601913"/>
            <a:ext cx="24384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  one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1066800" y="3276600"/>
            <a:ext cx="7162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                                       soup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8"/>
          <p:cNvSpPr txBox="1"/>
          <p:nvPr/>
        </p:nvSpPr>
        <p:spPr>
          <a:xfrm>
            <a:off x="1981200" y="3962400"/>
            <a:ext cx="1676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87" name="图片 54286" descr="859_120507164047_1"/>
          <p:cNvPicPr>
            <a:picLocks noChangeAspect="1"/>
          </p:cNvPicPr>
          <p:nvPr/>
        </p:nvPicPr>
        <p:blipFill>
          <a:blip r:embed="rId2"/>
          <a:srcRect l="11333" t="3000" r="12666" b="3999"/>
          <a:stretch>
            <a:fillRect/>
          </a:stretch>
        </p:blipFill>
        <p:spPr>
          <a:xfrm>
            <a:off x="4038600" y="4662488"/>
            <a:ext cx="2209800" cy="180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9" name="图片 54288" descr="19300001193658130338329455326_950"/>
          <p:cNvPicPr>
            <a:picLocks noChangeAspect="1"/>
          </p:cNvPicPr>
          <p:nvPr/>
        </p:nvPicPr>
        <p:blipFill>
          <a:blip r:embed="rId3"/>
          <a:srcRect l="3683" t="5057" r="4526" b="5057"/>
          <a:stretch>
            <a:fillRect/>
          </a:stretch>
        </p:blipFill>
        <p:spPr>
          <a:xfrm>
            <a:off x="6248400" y="4648200"/>
            <a:ext cx="2438400" cy="178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76800"/>
          </a:xfrm>
          <a:ln/>
        </p:spPr>
        <p:txBody>
          <a:bodyPr vert="horz" wrap="square" lIns="91440" tIns="45720" rIns="91440" bIns="45720" anchor="t"/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W: May I take your ______, please?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Tom: Yes. _____ _____ some rice and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soup, please.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W: What _____ of soup ______ you like?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Tom: What kind of soup do you _____?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W: We have beef and carrot soup, tomato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and egg soup, mutton and potato soup</a:t>
            </a: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152400" y="1143000"/>
            <a:ext cx="5410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补全对话，每空一词。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4267200" y="1905000"/>
            <a:ext cx="1447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order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2438400" y="2601913"/>
            <a:ext cx="28194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I’d      like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2209800" y="3886200"/>
            <a:ext cx="4343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kind                would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2"/>
          <p:cNvSpPr txBox="1"/>
          <p:nvPr/>
        </p:nvSpPr>
        <p:spPr>
          <a:xfrm>
            <a:off x="6553200" y="4583113"/>
            <a:ext cx="1371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have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5" name="矩形 26634"/>
          <p:cNvSpPr/>
          <p:nvPr/>
        </p:nvSpPr>
        <p:spPr>
          <a:xfrm>
            <a:off x="2667000" y="30480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Exercises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  <p:bldP spid="10252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300" name="Rectangle 2"/>
          <p:cNvSpPr/>
          <p:nvPr/>
        </p:nvSpPr>
        <p:spPr>
          <a:xfrm>
            <a:off x="381000" y="457200"/>
            <a:ext cx="7924800" cy="312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14350" lvl="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Tom: Can I have a ______ ___ tomato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egg soup?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W: Sure. What _____ would you like?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Tom: I’d like a medium one, please.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4267200" y="468313"/>
            <a:ext cx="2514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 bowl    of</a:t>
            </a: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2"/>
          <p:cNvSpPr txBox="1"/>
          <p:nvPr/>
        </p:nvSpPr>
        <p:spPr>
          <a:xfrm>
            <a:off x="3581400" y="1763713"/>
            <a:ext cx="1371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size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3" name="矩形 27652"/>
          <p:cNvSpPr/>
          <p:nvPr/>
        </p:nvSpPr>
        <p:spPr>
          <a:xfrm>
            <a:off x="762000" y="2286000"/>
            <a:ext cx="8077200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4445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Remember the sentences in the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 defTabSz="4445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Grammar Focus.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 defTabSz="4445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Make some conversations to ask your  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 defTabSz="4445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friends what food they would like. 	Write a short conversation.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655" name="矩形 27654"/>
          <p:cNvSpPr/>
          <p:nvPr/>
        </p:nvSpPr>
        <p:spPr>
          <a:xfrm>
            <a:off x="2286000" y="990600"/>
            <a:ext cx="426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6" name="矩形 53255"/>
          <p:cNvSpPr/>
          <p:nvPr/>
        </p:nvSpPr>
        <p:spPr>
          <a:xfrm>
            <a:off x="533400" y="2895600"/>
            <a:ext cx="7848600" cy="3657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you!</a:t>
            </a:r>
            <a:endParaRPr lang="zh-CN" altLang="en-US" sz="3600" b="1">
              <a:ln w="127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304800" y="2244725"/>
            <a:ext cx="861060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algn="l">
              <a:lnSpc>
                <a:spcPct val="12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你想要什么面条？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    ________________________________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请给我来牛肉面。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________________________________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你想要什么碗的？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________________________________ 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52400" y="1382713"/>
            <a:ext cx="8991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rgbClr val="800080"/>
                </a:solidFill>
                <a:latin typeface="Times New Roman" panose="02020603050405020304" pitchFamily="18" charset="0"/>
              </a:rPr>
              <a:t>阅读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</a:rPr>
              <a:t>Grammar Focus</a:t>
            </a:r>
            <a:r>
              <a:rPr lang="zh-CN" altLang="en-US" dirty="0">
                <a:solidFill>
                  <a:srgbClr val="800080"/>
                </a:solidFill>
                <a:latin typeface="Times New Roman" panose="02020603050405020304" pitchFamily="18" charset="0"/>
              </a:rPr>
              <a:t>部分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dirty="0">
                <a:solidFill>
                  <a:srgbClr val="800080"/>
                </a:solidFill>
                <a:latin typeface="Times New Roman" panose="02020603050405020304" pitchFamily="18" charset="0"/>
              </a:rPr>
              <a:t>完成下列句子。</a:t>
            </a:r>
            <a:endParaRPr lang="en-US" altLang="zh-CN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838200" y="4213225"/>
            <a:ext cx="64770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I’d like beef noodles, please.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762000" y="2906713"/>
            <a:ext cx="80010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noodles would you like?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838200" y="5573713"/>
            <a:ext cx="6553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size would you like?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WordArt 9"/>
          <p:cNvSpPr>
            <a:spLocks noTextEdit="1"/>
          </p:cNvSpPr>
          <p:nvPr/>
        </p:nvSpPr>
        <p:spPr>
          <a:xfrm>
            <a:off x="533400" y="533400"/>
            <a:ext cx="5105400" cy="1143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32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Grammar focus</a:t>
            </a:r>
            <a:endParaRPr lang="zh-CN" altLang="en-US" sz="40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762000" y="1265238"/>
            <a:ext cx="7010400" cy="4221162"/>
          </a:xfrm>
          <a:ln/>
        </p:spPr>
        <p:txBody>
          <a:bodyPr/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4.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请给我来中碗的。    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    ___________________________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5.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你想来一个大碗吗？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    ___________________________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6.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好的。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    ___________________________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1219200" y="1905000"/>
            <a:ext cx="7315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I’d like a medium bowl, please.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1219200" y="3211513"/>
            <a:ext cx="6583363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a large bowl?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1219200" y="4495800"/>
            <a:ext cx="2633663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Yes, please.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457200" y="801688"/>
            <a:ext cx="80010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7. </a:t>
            </a:r>
            <a:r>
              <a:rPr lang="zh-CN" altLang="en-US" dirty="0">
                <a:latin typeface="Times New Roman" panose="02020603050405020304" pitchFamily="18" charset="0"/>
              </a:rPr>
              <a:t>在西红柿鸡蛋汤里有肉吗</a:t>
            </a:r>
            <a:r>
              <a:rPr lang="en-US" altLang="zh-CN">
                <a:latin typeface="Times New Roman" panose="02020603050405020304" pitchFamily="18" charset="0"/>
              </a:rPr>
              <a:t>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_______________________________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  <a:buAutoNum type="arabicPeriod" startAt="8"/>
            </a:pPr>
            <a:r>
              <a:rPr lang="zh-CN" altLang="en-US" dirty="0">
                <a:latin typeface="Times New Roman" panose="02020603050405020304" pitchFamily="18" charset="0"/>
              </a:rPr>
              <a:t> 不，没有。    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9. I’d = 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10. She’d = 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2057400" y="4746625"/>
            <a:ext cx="2057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 would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990600" y="3440113"/>
            <a:ext cx="68580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there isn’t any. /No, there’s no meat.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2819400" y="5421313"/>
            <a:ext cx="29718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would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990600" y="1458913"/>
            <a:ext cx="69342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Is there any meat in the tomato and egg soup?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229600" cy="3962400"/>
          </a:xfrm>
          <a:ln/>
        </p:spPr>
        <p:txBody>
          <a:bodyPr/>
          <a:p>
            <a:pPr defTabSz="914400">
              <a:lnSpc>
                <a:spcPct val="120000"/>
              </a:lnSpc>
              <a:spcBef>
                <a:spcPct val="0"/>
              </a:spcBef>
              <a:buNone/>
              <a:tabLst>
                <a:tab pos="719455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11.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不可数名词有：</a:t>
            </a:r>
            <a:r>
              <a:rPr lang="en-US" altLang="zh-CN" sz="3600" b="1">
                <a:latin typeface="Times New Roman" panose="02020603050405020304" pitchFamily="18" charset="0"/>
              </a:rPr>
              <a:t>bread, milk, water,  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buNone/>
              <a:tabLst>
                <a:tab pos="719455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  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buNone/>
              <a:tabLst>
                <a:tab pos="719455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12. </a:t>
            </a:r>
            <a:r>
              <a:rPr lang="zh-CN" altLang="en-US" sz="3600" b="1" dirty="0">
                <a:latin typeface="Times New Roman" panose="02020603050405020304" pitchFamily="18" charset="0"/>
              </a:rPr>
              <a:t>既是可数又是不可数的名词：</a:t>
            </a:r>
            <a:r>
              <a:rPr lang="en-US" altLang="zh-CN" sz="3600" b="1">
                <a:latin typeface="Times New Roman" panose="02020603050405020304" pitchFamily="18" charset="0"/>
              </a:rPr>
              <a:t>salad,    	chicken, ice cream,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buNone/>
              <a:tabLst>
                <a:tab pos="719455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 	_______________________________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3000" y="4278313"/>
            <a:ext cx="60960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cabbage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1143000" y="2286000"/>
            <a:ext cx="49530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beef, meat, mutton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/>
          <p:nvPr/>
        </p:nvSpPr>
        <p:spPr>
          <a:xfrm>
            <a:off x="304800" y="1371600"/>
            <a:ext cx="8610600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like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句型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zh-CN" altLang="en-US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</a:t>
            </a:r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</a:rPr>
              <a:t>would like</a:t>
            </a:r>
            <a:r>
              <a:rPr lang="zh-CN" altLang="en-US" dirty="0">
                <a:solidFill>
                  <a:srgbClr val="9900CC"/>
                </a:solidFill>
                <a:latin typeface="Times New Roman" panose="02020603050405020304" pitchFamily="18" charset="0"/>
              </a:rPr>
              <a:t>意为</a:t>
            </a:r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9900CC"/>
                </a:solidFill>
                <a:latin typeface="Times New Roman" panose="02020603050405020304" pitchFamily="18" charset="0"/>
              </a:rPr>
              <a:t>想要某物</a:t>
            </a:r>
            <a:r>
              <a:rPr lang="en-US" altLang="zh-CN">
                <a:solidFill>
                  <a:srgbClr val="9900CC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9900CC"/>
                </a:solidFill>
                <a:latin typeface="Times New Roman" panose="02020603050405020304" pitchFamily="18" charset="0"/>
              </a:rPr>
              <a:t>，常用句式</a:t>
            </a:r>
            <a:r>
              <a:rPr lang="zh-CN" altLang="zh-CN" dirty="0">
                <a:solidFill>
                  <a:srgbClr val="9900CC"/>
                </a:solidFill>
                <a:latin typeface="Times New Roman" panose="02020603050405020304" pitchFamily="18" charset="0"/>
              </a:rPr>
              <a:t>结构</a:t>
            </a:r>
            <a:r>
              <a:rPr lang="zh-CN" altLang="en-US" dirty="0">
                <a:solidFill>
                  <a:srgbClr val="9900CC"/>
                </a:solidFill>
                <a:latin typeface="Times New Roman" panose="02020603050405020304" pitchFamily="18" charset="0"/>
              </a:rPr>
              <a:t>：</a:t>
            </a:r>
            <a:endParaRPr lang="zh-CN" altLang="en-US" dirty="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</a:rPr>
              <a:t>你想要点什么？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What ______ you ______?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我想要一杯茶。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 _____ a cup of tea.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00" y="5345113"/>
            <a:ext cx="2895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I’d    like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7400" y="4038600"/>
            <a:ext cx="3581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would           like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矩形 8199"/>
          <p:cNvSpPr/>
          <p:nvPr/>
        </p:nvSpPr>
        <p:spPr>
          <a:xfrm>
            <a:off x="457200" y="228600"/>
            <a:ext cx="3124200" cy="990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99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charset="0"/>
                <a:ea typeface="黑体" charset="0"/>
              </a:rPr>
              <a:t>探究乐园</a:t>
            </a:r>
            <a:endParaRPr lang="zh-CN" altLang="en-US" sz="3600" b="1">
              <a:ln w="19050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534400" cy="4419600"/>
          </a:xfrm>
          <a:ln/>
        </p:spPr>
        <p:txBody>
          <a:bodyPr/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你想要什么面条？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What _____ of noodles ______ you like?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你想要多大号的毛衣？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What ____ of sweater ______ you like?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（以上句型为有礼貌、委婉地表达征求对方的要求）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00200" y="1860550"/>
            <a:ext cx="6096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kind                     would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6400" y="3308350"/>
            <a:ext cx="60198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size                     would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98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charRg st="98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12" grpId="0"/>
      <p:bldP spid="9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5703</Words>
  <Application>WPS 演示</Application>
  <PresentationFormat>在屏幕上显示</PresentationFormat>
  <Paragraphs>326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Times New Roman</vt:lpstr>
      <vt:lpstr>黑体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581</cp:revision>
  <dcterms:created xsi:type="dcterms:W3CDTF">2021-05-16T08:40:39Z</dcterms:created>
  <dcterms:modified xsi:type="dcterms:W3CDTF">2021-05-16T08:41:29Z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2052-11.1.0.10132</vt:lpwstr>
  </property>
</Properties>
</file>