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29" r:id="rId3"/>
    <p:sldId id="334" r:id="rId4"/>
    <p:sldId id="347" r:id="rId5"/>
    <p:sldId id="348" r:id="rId6"/>
    <p:sldId id="352" r:id="rId7"/>
    <p:sldId id="353" r:id="rId8"/>
    <p:sldId id="354" r:id="rId9"/>
    <p:sldId id="328" r:id="rId10"/>
    <p:sldId id="333" r:id="rId11"/>
    <p:sldId id="335" r:id="rId12"/>
    <p:sldId id="374" r:id="rId13"/>
    <p:sldId id="355" r:id="rId14"/>
    <p:sldId id="336" r:id="rId15"/>
    <p:sldId id="337" r:id="rId16"/>
    <p:sldId id="338" r:id="rId17"/>
    <p:sldId id="358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59" r:id="rId26"/>
    <p:sldId id="367" r:id="rId27"/>
    <p:sldId id="330" r:id="rId28"/>
  </p:sldIdLst>
  <p:sldSz cx="12192000" cy="6858000"/>
  <p:notesSz cx="7103745" cy="1023429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BAE"/>
    <a:srgbClr val="C1DEF6"/>
    <a:srgbClr val="B4DEFA"/>
    <a:srgbClr val="EA6E7E"/>
    <a:srgbClr val="EFA0A7"/>
    <a:srgbClr val="F3EFEE"/>
    <a:srgbClr val="F5F1EE"/>
    <a:srgbClr val="FCF8F7"/>
    <a:srgbClr val="F1EDEA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82255" y="215900"/>
            <a:ext cx="3811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人教版英语选择性</a:t>
            </a:r>
            <a:r>
              <a:rPr lang="zh-CN" altLang="en-US" b="1" dirty="0">
                <a:solidFill>
                  <a:schemeClr val="accent1"/>
                </a:solidFill>
              </a:rPr>
              <a:t>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9905" y="1048385"/>
            <a:ext cx="8153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ea typeface="字魂27号-布丁体" panose="00000500000000000000" charset="-122"/>
                <a:cs typeface="Times New Roman" panose="02020603050405020304" charset="0"/>
                <a:sym typeface="+mn-ea"/>
              </a:rPr>
              <a:t>Unit 5 Working the land</a:t>
            </a:r>
            <a:endParaRPr lang="en-US" altLang="zh-CN" sz="6000" dirty="0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14695" y="3185795"/>
            <a:ext cx="2221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字魂27号-布丁体" panose="00000500000000000000" charset="-122"/>
                <a:cs typeface="Times New Roman" panose="02020603050405020304" charset="0"/>
                <a:sym typeface="+mn-ea"/>
              </a:rPr>
              <a:t>Review</a:t>
            </a:r>
            <a:endParaRPr lang="en-US" altLang="zh-CN" sz="4000" dirty="0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230630"/>
            <a:ext cx="11972290" cy="5219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Complete the sentences with the correct forms of the words in the box.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" y="2960370"/>
            <a:ext cx="11913235" cy="341503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The school board plans to have a(n) _____________ built to the library.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The new film ____________ a lot of excitement, and ticket sales were way beyond our  expectation. 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be way beyond 远不止</a:t>
            </a:r>
            <a:r>
              <a:rPr lang="zh-CN" altLang="en-US" sz="2400" i="1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远远超出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Unable to ____________ his shyness,  he stood there without saying anything.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 Foreign trade______________ greatly in the past few years.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It ______________ that the project will last more than ten years.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9310" y="1870075"/>
            <a:ext cx="5128895" cy="8299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expand		overcome	estimat	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generate	extension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75885" y="3061970"/>
            <a:ext cx="1583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extension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9185" y="3614420"/>
            <a:ext cx="1583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generated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13255" y="4649470"/>
            <a:ext cx="1583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overcome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30755" y="5201285"/>
            <a:ext cx="186055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has expanded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8860" y="5768340"/>
            <a:ext cx="183134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is estimated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9520"/>
            <a:ext cx="12134850" cy="5231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70265" y="2915920"/>
            <a:ext cx="10420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typical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8605" y="4218940"/>
            <a:ext cx="16706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sustainable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8605" y="3597275"/>
            <a:ext cx="17360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agricultural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350" y="5436235"/>
            <a:ext cx="10420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profit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8520" y="4057650"/>
            <a:ext cx="12617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70265" y="4518025"/>
            <a:ext cx="129032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ecology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95715" y="5779770"/>
            <a:ext cx="177292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scholarships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1660" y="3296920"/>
            <a:ext cx="10420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unique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11" grpId="0" bldLvl="0" animBg="1"/>
      <p:bldP spid="11" grpId="1" animBg="1"/>
      <p:bldP spid="6" grpId="0" bldLvl="0" animBg="1"/>
      <p:bldP spid="6" grpId="1" animBg="1"/>
      <p:bldP spid="5" grpId="0" bldLvl="0" animBg="1"/>
      <p:bldP spid="5" grpId="1" animBg="1"/>
      <p:bldP spid="8" grpId="0" bldLvl="0" animBg="1"/>
      <p:bldP spid="8" grpId="1" animBg="1"/>
      <p:bldP spid="9" grpId="0" bldLvl="0" animBg="1"/>
      <p:bldP spid="9" grpId="1" animBg="1"/>
      <p:bldP spid="7" grpId="0" bldLvl="0" animBg="1"/>
      <p:bldP spid="7" grpId="1" animBg="1"/>
      <p:bldP spid="10" grpId="0" bldLvl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230630"/>
            <a:ext cx="11972290" cy="5219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Translate the sentences into English using the words and phrases in brackets.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" y="1860550"/>
            <a:ext cx="11972290" cy="341503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我们需要大量的调研来验证这个假设是否成立。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(assumption)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妈妈困惑的问题是小宝宝消化不良。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(why, digest)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严格禁止考试作弊。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(prohibit)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095" y="2534920"/>
            <a:ext cx="115766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need a lot of research to prove the assumption.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095" y="3629025"/>
            <a:ext cx="115766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What confuses the mother is why the baby is suffering bad disgestion.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2095" y="4650105"/>
            <a:ext cx="115766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Cheating in the exams is intensely prohibited.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230630"/>
            <a:ext cx="11972290" cy="5219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Translate the sentences into English using the words and phrases in brackets.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" y="1860550"/>
            <a:ext cx="11972290" cy="341503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我们需要找到实现目标的最佳途径，所以向王教授寻求建议。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(attain, turn to)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在大城市，自行车正在成为替代私家车出行的短途交通工具。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(alternative, means of transport)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095" y="2534920"/>
            <a:ext cx="115766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We needed to find the best way to attain our goal, so we turned to Professor Wang.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095" y="4112260"/>
            <a:ext cx="11576685" cy="8299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 big cities, bicycles are becoming an alternative short-distance means of transport instead of private cars.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244600"/>
            <a:ext cx="11972290" cy="8299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Use the correct forms of the expressions in the box to complete the passage. What other agricultural changes do y know about?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" y="2275840"/>
            <a:ext cx="3282950" cy="34150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 diversity of		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it is estimated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need for		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increase output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widespread use	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boost the development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78910" y="2168525"/>
            <a:ext cx="7663815" cy="396938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By around 3,000 BCE, the Egyptians had begun to use oxen to pull ploughs. The use of animals greatly improved agricultural production and reduced __________________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humans to perorm the heavy lbour. Horses, donkeys, mules, and water buffaloes were all used for farm work. With today's technological devlopments, the _________________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of machines has largely replaced animals in farm work.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26830" y="3340735"/>
            <a:ext cx="19500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need for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26830" y="4991735"/>
            <a:ext cx="21405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widespread use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" y="1244600"/>
            <a:ext cx="11972290" cy="8299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Use the correct forms of the expressions in the box to complete the passage. What other agricultural changes do y know about?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855" y="2275840"/>
            <a:ext cx="3282950" cy="34150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 diversity of		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it is estimated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 need for		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increase output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widespread use	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boost the development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7485" y="2275840"/>
            <a:ext cx="7941945" cy="396938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These machhines can carry out ______________ tasks such as ploughing and planting, fertilising and irrigating, harvesting and managing pests, weeds, and disease control. Farm machinery has ______________________ of agriculture, and ________________ greatly. For example, ____________ that one farmer on a cotton-picking machine can harvest as much in a day as 100 people working by hand.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1650" y="2422525"/>
            <a:ext cx="194945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 diversity of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28150" y="4572000"/>
            <a:ext cx="184721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it's estimated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66540" y="4572000"/>
            <a:ext cx="2345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increased output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15990" y="4030345"/>
            <a:ext cx="331216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boosted the development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791970"/>
            <a:ext cx="12016105" cy="230695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+mn-ea"/>
              </a:rPr>
              <a:t>高中阶段要求掌握和使用三种从句：</a:t>
            </a:r>
            <a:endParaRPr lang="zh-CN" altLang="en-US" sz="24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名词性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从句：主语从句，表语从句，宾语从句，同位语从句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定语从句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状语从句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5895" y="4278630"/>
            <a:ext cx="12016105" cy="230695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+mn-ea"/>
              </a:rPr>
              <a:t>高中阶段对从句的掌握要求：</a:t>
            </a:r>
            <a:endParaRPr lang="zh-CN" altLang="en-US" sz="24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在语法填空（阅读填空）中能正确判断从句类型并填入连接词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在书面表达中根据需要尽量使用含从句的复合句，避免全程使用简单句或简单的并列句</a:t>
            </a:r>
            <a:endParaRPr lang="zh-CN" altLang="en-US" sz="2400" b="1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6540" y="4065270"/>
            <a:ext cx="1744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名词性从句</a:t>
            </a:r>
            <a:endParaRPr lang="zh-CN" altLang="en-US" sz="2400">
              <a:latin typeface="+mn-ea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000885" y="2214880"/>
            <a:ext cx="281305" cy="4161790"/>
          </a:xfrm>
          <a:prstGeom prst="lef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99030" y="1846580"/>
            <a:ext cx="9363710" cy="39878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zh-CN" altLang="en-US" sz="2000" b="1">
                <a:latin typeface="Times New Roman" panose="02020603050405020304" charset="0"/>
              </a:rPr>
              <a:t>主语从句：在复合句中充当主语成分的句子</a:t>
            </a:r>
            <a:endParaRPr lang="zh-CN" altLang="en-US" sz="2000" b="1"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99030" y="2214880"/>
            <a:ext cx="9363710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That he finished writing the composition in such a short time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 surprised us all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他在很短的时间内写完作文让我们都很惊讶。（主语从句位于主句的谓语动词之前）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99030" y="5350510"/>
            <a:ext cx="9363710" cy="70675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 b="1">
                <a:latin typeface="Times New Roman" panose="02020603050405020304" charset="0"/>
                <a:sym typeface="+mn-ea"/>
              </a:rPr>
              <a:t>同位语从句：在复合句中充当同位语成分的句子，对前面的抽象名词进行解释说明</a:t>
            </a:r>
            <a:endParaRPr lang="zh-CN" altLang="en-US" sz="2000" b="1">
              <a:latin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99030" y="4141470"/>
            <a:ext cx="9363710" cy="39878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 b="1">
                <a:latin typeface="Times New Roman" panose="02020603050405020304" charset="0"/>
                <a:sym typeface="+mn-ea"/>
              </a:rPr>
              <a:t>宾语从句：在复合句中担任宾语成分的句子叫宾语从句</a:t>
            </a:r>
            <a:endParaRPr lang="zh-CN" altLang="en-US" sz="2000" b="1">
              <a:latin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9030" y="2980690"/>
            <a:ext cx="9363710" cy="39878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 b="1">
                <a:latin typeface="Times New Roman" panose="02020603050405020304" charset="0"/>
                <a:sym typeface="+mn-ea"/>
              </a:rPr>
              <a:t>表语从句：在复合句中，担任表语成分的句子。</a:t>
            </a:r>
            <a:endParaRPr lang="zh-CN" altLang="en-US" sz="2000" b="1">
              <a:latin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99030" y="3379470"/>
            <a:ext cx="936371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question is 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he can arrive at the hotel.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问题是，他什么时候可以到达酒店。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（表语从句位于主句的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动词之后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99030" y="6057265"/>
            <a:ext cx="9363710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girls were surprised at the fact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that ocean ships can sail up the Great 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akes.</a:t>
            </a:r>
            <a:endParaRPr lang="zh-CN" altLang="en-US" sz="20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巨大的海轮可以开到五大湖，让表姐妹俩感到吃惊。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99030" y="4540250"/>
            <a:ext cx="936371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told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that he would go to the college the next year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他告诉我他下一年上大学.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位于主句谓语动词动词、介词等词性后面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1" grpId="0" animBg="1"/>
      <p:bldP spid="11" grpId="1" animBg="1"/>
      <p:bldP spid="16" grpId="0" animBg="1"/>
      <p:bldP spid="16" grpId="1" animBg="1"/>
      <p:bldP spid="10" grpId="0" animBg="1"/>
      <p:bldP spid="10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816735"/>
            <a:ext cx="11957685" cy="156845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主语从句常视作第三人称单数形式，主句谓语动词的单复数常据此判断。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引导主语从句的从属连词有：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（不能省略）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whether(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是否，不能用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if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替代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，连接代词：who whoever whom whose what whatever which whichever，连接副词：when where how why whenever wherever however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460" y="3702685"/>
            <a:ext cx="11957685" cy="230695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表语</a:t>
            </a:r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从句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用来说明主语的身份、性质、品性、特征和状态</a:t>
            </a:r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常位于系动词（be, become, appear, seem,look,sound,feel,get,smell等词）之后。</a:t>
            </a:r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引导表语从句的从属连词有：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（不能省略），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whether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（不能用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if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替代），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连接代词：who whoever whom whose what whatever which whichever，连接副词：when where how why whenever wherever however连接代词：who whoever whom whose what whatever which whichever，连接副词：when where how why whenever wherever however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855" y="3126105"/>
            <a:ext cx="11957685" cy="193802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同位语从句一般跟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在某些名词后面，说明该名词表示的具体内容</a:t>
            </a:r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，可以跟同位语从句的名词通常有</a:t>
            </a:r>
            <a:r>
              <a:rPr 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news，idea，fact，promise，question，doubt，thought，hope，message，suggestion，words（消息），possibility,decision</a:t>
            </a:r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等有具体信息含量的抽象名词。引导同位语从句的词通常有连词</a:t>
            </a:r>
            <a:r>
              <a:rPr 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that，whether，连接代词what，who。连接副词how,when,where等。（注：if不能引导同位语从句。）</a:t>
            </a:r>
            <a:endParaRPr 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787525"/>
            <a:ext cx="11957685" cy="119888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宾语从句的从属连词主要有</a:t>
            </a:r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三类：</a:t>
            </a:r>
            <a:r>
              <a:rPr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that, if, whether</a:t>
            </a:r>
            <a:r>
              <a:rPr 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（介词后，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与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...or not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连用</a:t>
            </a:r>
            <a:r>
              <a:rPr 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）连接代词主要有who, whom ,whose ,what ,whoever ,whomever ,whosever, whatever, whichever，连接副词主要有when,where,why,how,whenever,wherever,however</a:t>
            </a:r>
            <a:endParaRPr 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30630"/>
            <a:ext cx="523176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devote v. 致力于，奉献于；把……用      	    于，作……专用；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 n.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献身，奉献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adj. 献身的；忠诚的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搭配的介词为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755" y="2430780"/>
            <a:ext cx="155321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devotion(s)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755" y="3027045"/>
            <a:ext cx="155321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devoted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09545" y="3487420"/>
            <a:ext cx="62992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to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43855" y="1230630"/>
            <a:ext cx="6638290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shortage n. 缺乏，缺少；不足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复数 shortages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 ...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的不足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_____________adj. 短的；不足的；矮的，低的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 vt. 缩短；减少；变短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注意：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 adv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不久，很快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65595" y="3487420"/>
            <a:ext cx="1202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shortly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1860" y="3018155"/>
            <a:ext cx="114935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shorten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91860" y="2430780"/>
            <a:ext cx="99695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short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91860" y="1839595"/>
            <a:ext cx="20072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 shortage of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855" y="4181475"/>
            <a:ext cx="523176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____________v.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解决（难题）；处理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危机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复数形式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____________v&amp;n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增长，提高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3855" y="4181475"/>
            <a:ext cx="663765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____________v&amp;n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产出，产量，产生，屈服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____________adj&amp;n.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特点，典型的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adj.国内的；家庭的；驯养的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____________adv. 国内地；家庭式地；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8470" y="4827905"/>
            <a:ext cx="193357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characteristic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86755" y="4201795"/>
            <a:ext cx="1202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yield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015" y="5934710"/>
            <a:ext cx="1202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boost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1650" y="5288280"/>
            <a:ext cx="1202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crises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015" y="4827905"/>
            <a:ext cx="1202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crisis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1015" y="4201795"/>
            <a:ext cx="12020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tackle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88990" y="5380990"/>
            <a:ext cx="139192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domestic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37835" y="5934710"/>
            <a:ext cx="183134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domestically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12" grpId="0" animBg="1"/>
      <p:bldP spid="12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13" grpId="0" animBg="1"/>
      <p:bldP spid="13" grpId="1" animBg="1"/>
      <p:bldP spid="15" grpId="0" animBg="1"/>
      <p:bldP spid="15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425" y="1845945"/>
            <a:ext cx="12030710" cy="156845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定语从句，一个简单句跟在一名词或代词后（先行词）进行修饰限定，叫做定语从句。在主句中充当定语成分。被修饰的词叫先行词。定语从句通常只能放在被修饰的词（即先行词）之后。定语 从句由关系词（关系代词、关系副词）引导，关系代词、关系副词位于定语从句句首，可以指代先行词，在定语从句中充当句子成分。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250" y="3700780"/>
            <a:ext cx="1203071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who, whom,that的先行词是人的名词或代词，在从句中担任主语或宾语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855" y="4288790"/>
            <a:ext cx="1203071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which, that的先行词是事物的名词或代词，在从句中担任主语或宾语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855" y="4818380"/>
            <a:ext cx="1203071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Whose 用来指人或物，表示与先行词之间的所属关系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855" y="5356225"/>
            <a:ext cx="12030710" cy="3683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关系副词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when,where,why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的先行词是时间、地点或理由的名词，在从句中作状语。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780540"/>
            <a:ext cx="11913235" cy="415417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状语从句的分类及引导词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时间状语从句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when, while, after, before, until, since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地点状语从句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where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原因状语从句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because, since, for, as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 条件状语从句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if, unless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目的状语从句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so...that, such...that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6. 让步状语从句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：though, although, even if, even though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7. 比较状语从句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as(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同级比较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), than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8. 方式状语从句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：as, as if, how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9. 结果状语从句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 that, in order that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判断状语从句的引导词关键是理顺前后两句话的逻辑关系。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250" y="1802130"/>
            <a:ext cx="1198689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用适当的连词或关系词补全句子，并在句子末尾注明从句的类型。</a:t>
            </a:r>
            <a:endParaRPr lang="zh-CN" altLang="en-US" sz="2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685" y="2359025"/>
            <a:ext cx="11898630" cy="424624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1. ______________ the weather is like tomorrow, I will set out for Hongkong.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2. Many of them turned a deaf ear to his advice ____________ they know it to be valuable.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3. It will take us another five years ____________ all the roads are repaired.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4. Don’t promise anything ____________ you are one hundred percent sure.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5. _____________ is known to the world, China’s Liu Xiang became the first Asian in history to win the men’s 110m hurdles at the Olympic Games.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6. ___________ China got the second place in the Games made the whole nation very excited.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7. ____________ he passed the examination or not was of little importance.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8. Word came from Mr. Smith ______________ he could arrive on the following Saturday. 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0090" y="2432050"/>
            <a:ext cx="1289050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Whatever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37480" y="2830830"/>
            <a:ext cx="1054100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though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2555" y="3229610"/>
            <a:ext cx="98107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before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1820" y="3765550"/>
            <a:ext cx="114236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unless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8855" y="4283075"/>
            <a:ext cx="732790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As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2025" y="5118735"/>
            <a:ext cx="80581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0235" y="5612130"/>
            <a:ext cx="1289050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Whether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32555" y="6105525"/>
            <a:ext cx="80581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48345" y="237807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让步状语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05340" y="277685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让步状语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69580" y="317563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时间状语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69580" y="377634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条件状语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08450" y="461200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定语从句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005060" y="501078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主语从句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69580" y="5504180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主语从句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24060" y="6051550"/>
            <a:ext cx="143827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同位语从句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5" grpId="0" animBg="1"/>
      <p:bldP spid="15" grpId="1" animBg="1"/>
      <p:bldP spid="8" grpId="0" animBg="1"/>
      <p:bldP spid="8" grpId="1" animBg="1"/>
      <p:bldP spid="16" grpId="0" animBg="1"/>
      <p:bldP spid="16" grpId="1" animBg="1"/>
      <p:bldP spid="9" grpId="0" animBg="1"/>
      <p:bldP spid="9" grpId="1" animBg="1"/>
      <p:bldP spid="17" grpId="0" animBg="1"/>
      <p:bldP spid="17" grpId="1" animBg="1"/>
      <p:bldP spid="10" grpId="0" animBg="1"/>
      <p:bldP spid="10" grpId="1" animBg="1"/>
      <p:bldP spid="18" grpId="0" animBg="1"/>
      <p:bldP spid="18" grpId="1" animBg="1"/>
      <p:bldP spid="11" grpId="0" animBg="1"/>
      <p:bldP spid="11" grpId="1" animBg="1"/>
      <p:bldP spid="19" grpId="0" animBg="1"/>
      <p:bldP spid="19" grpId="1" animBg="1"/>
      <p:bldP spid="12" grpId="0" animBg="1"/>
      <p:bldP spid="12" grpId="1" animBg="1"/>
      <p:bldP spid="20" grpId="0" animBg="1"/>
      <p:bldP spid="20" grpId="1" animBg="1"/>
      <p:bldP spid="13" grpId="0" animBg="1"/>
      <p:bldP spid="13" grpId="1" animBg="1"/>
      <p:bldP spid="21" grpId="0" animBg="1"/>
      <p:bldP spid="21" grpId="1" animBg="1"/>
      <p:bldP spid="14" grpId="0" animBg="1"/>
      <p:bldP spid="14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25550"/>
            <a:ext cx="1201610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从句总结及练习</a:t>
            </a:r>
            <a:endParaRPr lang="zh-CN" altLang="en-US" sz="2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250" y="1802130"/>
            <a:ext cx="1198689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用适当的连词或关系词补全句子，并在句子末尾注明从句的类型。</a:t>
            </a:r>
            <a:endParaRPr lang="zh-CN" altLang="en-US" sz="2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685" y="2359025"/>
            <a:ext cx="11898630" cy="424624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1. It was the belief __________ Alex Haley could find his “root” in Africa __________ made him decide to go to Gambia.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2.  I have been keeping the portrait __________ I can see it every day, as it always reminds me of my childhood in Paris.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3. I like the city, but I like the country better ___________ I have more friends there.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4. Perhaps __________ most separates the successful people from others is ___________ they live on purpose.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5.  It is no doubt __________ China is always trying to keep world peace and against any war.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6. Many policemen on duty will not be able to spare one minute to watch the football match, _________ they might only be meters away from the action.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16505" y="2359025"/>
            <a:ext cx="86423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6245" y="2856230"/>
            <a:ext cx="9836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强调句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95500" y="2944495"/>
            <a:ext cx="143700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同位语从句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5685" y="3726180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地点状语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58250" y="422846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原因状语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97505" y="4627245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主语从句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43135" y="5088890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主语从句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67580" y="6098540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让步状语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843135" y="5595620"/>
            <a:ext cx="981710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though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11400" y="5196840"/>
            <a:ext cx="86423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75625" y="4735195"/>
            <a:ext cx="86423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52270" y="4735195"/>
            <a:ext cx="86423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what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73320" y="4228465"/>
            <a:ext cx="106997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because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15740" y="3327400"/>
            <a:ext cx="86423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where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75625" y="2359025"/>
            <a:ext cx="864235" cy="3987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133965" y="4475480"/>
            <a:ext cx="1275715" cy="5067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表语从句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1" grpId="0" animBg="1"/>
      <p:bldP spid="21" grpId="1" animBg="1"/>
      <p:bldP spid="4" grpId="0" animBg="1"/>
      <p:bldP spid="4" grpId="1" animBg="1"/>
      <p:bldP spid="20" grpId="0" animBg="1"/>
      <p:bldP spid="20" grpId="1" animBg="1"/>
      <p:bldP spid="9" grpId="0" animBg="1"/>
      <p:bldP spid="9" grpId="1" animBg="1"/>
      <p:bldP spid="19" grpId="0" animBg="1"/>
      <p:bldP spid="19" grpId="1" animBg="1"/>
      <p:bldP spid="10" grpId="0" animBg="1"/>
      <p:bldP spid="10" grpId="1" animBg="1"/>
      <p:bldP spid="18" grpId="0" animBg="1"/>
      <p:bldP spid="18" grpId="1" animBg="1"/>
      <p:bldP spid="11" grpId="0" animBg="1"/>
      <p:bldP spid="11" grpId="1" animBg="1"/>
      <p:bldP spid="17" grpId="0" animBg="1"/>
      <p:bldP spid="17" grpId="1" animBg="1"/>
      <p:bldP spid="22" grpId="0" animBg="1"/>
      <p:bldP spid="22" grpId="1" animBg="1"/>
      <p:bldP spid="16" grpId="0" animBg="1"/>
      <p:bldP spid="16" grpId="1" animBg="1"/>
      <p:bldP spid="12" grpId="0" animBg="1"/>
      <p:bldP spid="12" grpId="1" animBg="1"/>
      <p:bldP spid="14" grpId="0" animBg="1"/>
      <p:bldP spid="14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Structures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700" y="1230630"/>
            <a:ext cx="1191323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Fill in the blanks with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 that, whether,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or 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wh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-question words to complete the sentences.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700" y="1691005"/>
            <a:ext cx="11811000" cy="507746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__________ the research centre is to be set up has not been decided.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 many countries still face food shortages remains a big problem.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 impressed me most was that the hybrid rice enabled farmers to expand their output greatly.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 the plan is to be carried out still needs discussing.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 the new chemical pesticides is effective remains to be seen.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6.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 will join in the research team will be announced tomorrow.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7.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 he quit his high-paying job is not difficult to understand. He wanted to start up his own business.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9145" y="2886075"/>
            <a:ext cx="1114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What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830" y="4507865"/>
            <a:ext cx="13335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Whether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1685" y="5606415"/>
            <a:ext cx="1114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9145" y="5057140"/>
            <a:ext cx="1114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Who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145" y="2324100"/>
            <a:ext cx="1114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That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9290" y="1691005"/>
            <a:ext cx="13335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Whether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8510" y="3999230"/>
            <a:ext cx="1114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When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0" grpId="0" animBg="1"/>
      <p:bldP spid="10" grpId="1" animBg="1"/>
      <p:bldP spid="6" grpId="0" animBg="1"/>
      <p:bldP spid="6" grpId="1" animBg="1"/>
      <p:bldP spid="12" grpId="0" animBg="1"/>
      <p:bldP spid="12" grpId="1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Writng skills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写作点拨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53490"/>
            <a:ext cx="1188402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How to write a biography in chronological order.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816100"/>
            <a:ext cx="11884660" cy="46037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Short biographies tell the basic facts of someone's life and his or her importance.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220" y="4932045"/>
            <a:ext cx="11884660" cy="82994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6. What are the adjectives you would most use to describe the person?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What examples from their life illustrate those qualities?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220" y="2359025"/>
            <a:ext cx="11884660" cy="46037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Many biographies are written in chronological order.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220" y="2909570"/>
            <a:ext cx="11884660" cy="82994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Some put time periods around a major theme (such as "early adversity" or "ambition and achievement”).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220" y="3825875"/>
            <a:ext cx="11884660" cy="46037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 What makes this person special or interesting?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220" y="4378325"/>
            <a:ext cx="11884660" cy="46037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What kind of influence did he or she have on the world and other people?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82255" y="215900"/>
            <a:ext cx="3811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chemeClr val="accent1"/>
                </a:solidFill>
              </a:rPr>
              <a:t>人教版英语选择性</a:t>
            </a:r>
            <a:r>
              <a:rPr lang="zh-CN" altLang="en-US" b="1" dirty="0">
                <a:solidFill>
                  <a:schemeClr val="accent1"/>
                </a:solidFill>
              </a:rPr>
              <a:t>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30630"/>
            <a:ext cx="542226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v. 说服；使信服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_________________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说服某人去做某事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使某人信服某事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adj. 令人信服的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adj.确信的；深信的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24830" y="4194175"/>
            <a:ext cx="645731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_______________n. 消费；消耗；肺痨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 vt. 消耗，消费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耗时的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低电耗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4830" y="1229995"/>
            <a:ext cx="645731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n. 假定；设想；担任；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设想；承担；采取</a:t>
            </a:r>
            <a:r>
              <a:rPr lang="zh-CN" sz="240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假定 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承担责任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conj.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假设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假定你是对的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95" y="1318260"/>
            <a:ext cx="1363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convince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1830" y="1318260"/>
            <a:ext cx="16179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assumption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965" y="1905635"/>
            <a:ext cx="26085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convince sb to do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7965" y="2430780"/>
            <a:ext cx="2536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convince sb of sth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595" y="2942590"/>
            <a:ext cx="1617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convincing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2595" y="3538220"/>
            <a:ext cx="1744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convinced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51830" y="2430145"/>
            <a:ext cx="284353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assume responsibility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06465" y="1905635"/>
            <a:ext cx="1363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assume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51830" y="2942590"/>
            <a:ext cx="1363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assuming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24830" y="3538220"/>
            <a:ext cx="392684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Assuming that you are right,...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855" y="4194175"/>
            <a:ext cx="542226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____________adj. 强烈的；紧张的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____________adv. 强烈地；紧张地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内包，内涵；强度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vi. 增强，强化；变激烈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595" y="4194175"/>
            <a:ext cx="1363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intense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2595" y="4775200"/>
            <a:ext cx="1363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intensely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595" y="5356860"/>
            <a:ext cx="1363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intension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595" y="5923280"/>
            <a:ext cx="13633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intensify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51830" y="4194175"/>
            <a:ext cx="21685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consumption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78830" y="4775200"/>
            <a:ext cx="15246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consume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51830" y="5356860"/>
            <a:ext cx="22948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time consuming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78830" y="5923280"/>
            <a:ext cx="338391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low power consumption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" grpId="0" animBg="1"/>
      <p:bldP spid="5" grpId="1" animBg="1"/>
      <p:bldP spid="7" grpId="0" bldLvl="0" animBg="1"/>
      <p:bldP spid="7" grpId="1" animBg="1"/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4" grpId="0" animBg="1"/>
      <p:bldP spid="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30630"/>
            <a:ext cx="542226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____________vt. 克服；胜过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受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困扰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产量；出产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v. 输出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 _________(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过去式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过去分词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（植物、动物的）品种；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4830" y="1229995"/>
            <a:ext cx="645731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____________vt. 扩张；使膨胀；详述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____________n. 膨胀；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扩张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；扩张物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估计，判断，v. 估计，评价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据估计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...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据某人估计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4260850"/>
            <a:ext cx="542226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____________vt. 包含；由…组成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由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组成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____________vt. 使形成；发生；生殖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发电机；生产者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4830" y="4260850"/>
            <a:ext cx="645731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闲暇；空闲；adj. 空闲的；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________________悠闲地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___________________娱乐产业；休闲服务业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____________adj&amp;adv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休闲的，从容的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从容地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2595" y="1318260"/>
            <a:ext cx="15246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overcome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5620" y="1845310"/>
            <a:ext cx="2257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be overcome by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6545" y="4260850"/>
            <a:ext cx="15246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comprise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31230" y="1318260"/>
            <a:ext cx="123126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expand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6545" y="2916555"/>
            <a:ext cx="10414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output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595" y="3491865"/>
            <a:ext cx="1114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strain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86255" y="2916555"/>
            <a:ext cx="10414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output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5620" y="2430145"/>
            <a:ext cx="10414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output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5970" y="1845310"/>
            <a:ext cx="14941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expansion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37860" y="2916555"/>
            <a:ext cx="255079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It's estimated that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03620" y="2430145"/>
            <a:ext cx="124650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estimate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37860" y="3491865"/>
            <a:ext cx="255079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 one's estimation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6545" y="4808855"/>
            <a:ext cx="230187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be comprised of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1650" y="5406390"/>
            <a:ext cx="131953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generate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2595" y="6004560"/>
            <a:ext cx="13639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generator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98515" y="4260850"/>
            <a:ext cx="13639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leisure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64555" y="4808855"/>
            <a:ext cx="1774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at leisure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55970" y="5406390"/>
            <a:ext cx="2155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leisure indusry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55970" y="6004560"/>
            <a:ext cx="13639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leisurely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  <p:bldP spid="11" grpId="0" animBg="1"/>
      <p:bldP spid="11" grpId="1" animBg="1"/>
      <p:bldP spid="13" grpId="0" animBg="1"/>
      <p:bldP spid="13" grpId="1" animBg="1"/>
      <p:bldP spid="12" grpId="0" animBg="1"/>
      <p:bldP spid="12" grpId="1" animBg="1"/>
      <p:bldP spid="5" grpId="0" bldLvl="0" animBg="1"/>
      <p:bldP spid="5" grpId="1" animBg="1"/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  <p:bldP spid="16" grpId="0" animBg="1"/>
      <p:bldP spid="16" grpId="1" animBg="1"/>
      <p:bldP spid="18" grpId="0" animBg="1"/>
      <p:bldP spid="18" grpId="1" animBg="1"/>
      <p:bldP spid="4" grpId="0" animBg="1"/>
      <p:bldP spid="4" grpId="1" animBg="1"/>
      <p:bldP spid="9" grpId="0" animBg="1"/>
      <p:bldP spid="9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6" grpId="0" animBg="1"/>
      <p:bldP spid="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30630"/>
            <a:ext cx="542226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土地；土壤；国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土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在内心深处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名人；名声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复数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粮食；颗粒；谷物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4830" y="1229995"/>
            <a:ext cx="645731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____________adj. 咸的；含盐的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比较级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最高级 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______adj. 城市的；______________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城市化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______adj.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乡村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的；______________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乡村经济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炸弹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v. 轰炸，投弹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4260850"/>
            <a:ext cx="542226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一点儿，一粒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____________n. 视力；美景；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愿景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现实；实际；真实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实际上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4830" y="4260850"/>
            <a:ext cx="645731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拓展；延伸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，分机，延伸建筑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_________adj. 化学的_________________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化工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 n.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小麦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___________n.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味道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____________adj. 普遍的，广泛的；分布广的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55970" y="5406390"/>
            <a:ext cx="93091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wheat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690" y="4390390"/>
            <a:ext cx="149669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 grain of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1655" y="3630930"/>
            <a:ext cx="10420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grain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4655" y="2430145"/>
            <a:ext cx="133985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celebrity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470" y="1830070"/>
            <a:ext cx="171577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deep down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5470" y="1230630"/>
            <a:ext cx="99822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soil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4655" y="2996565"/>
            <a:ext cx="16465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celebrities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7520" y="5494020"/>
            <a:ext cx="11639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reality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5470" y="4946015"/>
            <a:ext cx="105600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vision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4075" y="5954395"/>
            <a:ext cx="1647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 reality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77560" y="4260850"/>
            <a:ext cx="14185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extension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09970" y="3456940"/>
            <a:ext cx="11144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bomb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08975" y="2996565"/>
            <a:ext cx="2155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rural economics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30240" y="2996565"/>
            <a:ext cx="8470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rural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16315" y="2431415"/>
            <a:ext cx="184785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urbanization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15940" y="2431415"/>
            <a:ext cx="9607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urban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30240" y="1830070"/>
            <a:ext cx="105600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saltier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09970" y="1230630"/>
            <a:ext cx="95377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salty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79715" y="1830070"/>
            <a:ext cx="115887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saltiest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30240" y="4850765"/>
            <a:ext cx="13335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chemical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16315" y="4850765"/>
            <a:ext cx="23749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chemical industry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026400" y="5406390"/>
            <a:ext cx="133350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flavour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55970" y="5954395"/>
            <a:ext cx="16262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widespread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12" grpId="0" animBg="1"/>
      <p:bldP spid="12" grpId="1" animBg="1"/>
      <p:bldP spid="8" grpId="0" animBg="1"/>
      <p:bldP spid="8" grpId="1" animBg="1"/>
      <p:bldP spid="4" grpId="0" animBg="1"/>
      <p:bldP spid="4" grpId="1" animBg="1"/>
      <p:bldP spid="7" grpId="0" animBg="1"/>
      <p:bldP spid="7" grpId="1" animBg="1"/>
      <p:bldP spid="14" grpId="0" animBg="1"/>
      <p:bldP spid="14" grpId="1" animBg="1"/>
      <p:bldP spid="13" grpId="0" animBg="1"/>
      <p:bldP spid="13" grpId="1" animBg="1"/>
      <p:bldP spid="15" grpId="0" animBg="1"/>
      <p:bldP spid="15" grpId="1" animBg="1"/>
      <p:bldP spid="5" grpId="0" animBg="1"/>
      <p:bldP spid="5" grpId="1" animBg="1"/>
      <p:bldP spid="23" grpId="0" animBg="1"/>
      <p:bldP spid="23" grpId="1" animBg="1"/>
      <p:bldP spid="22" grpId="0" animBg="1"/>
      <p:bldP spid="22" grpId="1" animBg="1"/>
      <p:bldP spid="25" grpId="0" animBg="1"/>
      <p:bldP spid="25" grpId="1" animBg="1"/>
      <p:bldP spid="21" grpId="0" animBg="1"/>
      <p:bldP spid="21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17" grpId="0" animBg="1"/>
      <p:bldP spid="17" grpId="1" animBg="1"/>
      <p:bldP spid="6" grpId="0" animBg="1"/>
      <p:bldP spid="6" grpId="1" animBg="1"/>
      <p:bldP spid="16" grpId="0" animBg="1"/>
      <p:bldP spid="16" grpId="1" animBg="1"/>
      <p:bldP spid="26" grpId="0" animBg="1"/>
      <p:bldP spid="26" grpId="1" animBg="1"/>
      <p:bldP spid="27" grpId="0" animBg="1"/>
      <p:bldP spid="27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30630"/>
            <a:ext cx="542226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____________adj. 营养的；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关于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营养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的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____________n. 营养，营养学；营养品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____________adj. 有营养的，滋养的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____________vt. 滋养；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为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提供营养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营养品；滋养品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4830" y="1229995"/>
            <a:ext cx="645731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____________v.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减轻，缓解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 adj.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有机的，不使用化肥的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及其重要的，完全必要的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n.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矿物质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接下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来；转而；轮流，依次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4260850"/>
            <a:ext cx="542226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肥料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 n.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贫穷，贫困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在贫困中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杂货店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4830" y="4260850"/>
            <a:ext cx="645731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____________n.&amp;adj.供选择的；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二选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一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____________adv. 要不，或者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，用另一种方法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例如，比如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方面，层面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3835" y="4260850"/>
            <a:ext cx="1647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fertiliser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125" y="1845945"/>
            <a:ext cx="13252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nutrition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5125" y="1230630"/>
            <a:ext cx="150050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nutritional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125" y="2430145"/>
            <a:ext cx="149987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nutritious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755" y="2920365"/>
            <a:ext cx="13252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nourish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3835" y="3531235"/>
            <a:ext cx="17786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nourishment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9875" y="4834890"/>
            <a:ext cx="1647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poverty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9240" y="5408930"/>
            <a:ext cx="1647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 poverty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9240" y="5989955"/>
            <a:ext cx="142176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grocery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66130" y="1230630"/>
            <a:ext cx="14928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alleviate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23255" y="1845945"/>
            <a:ext cx="132461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organic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23255" y="2430145"/>
            <a:ext cx="132461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essential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09005" y="2920365"/>
            <a:ext cx="120713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mineral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77255" y="3531235"/>
            <a:ext cx="11779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in turn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66130" y="4260850"/>
            <a:ext cx="151511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alternative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15635" y="4834890"/>
            <a:ext cx="179387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alternatively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09005" y="5408930"/>
            <a:ext cx="213106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for instance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98845" y="5989955"/>
            <a:ext cx="11347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aspect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4" grpId="0" animBg="1"/>
      <p:bldP spid="4" grpId="1" animBg="1"/>
      <p:bldP spid="15" grpId="0" animBg="1"/>
      <p:bldP spid="1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" grpId="0" animBg="1"/>
      <p:bldP spid="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6" grpId="0" animBg="1"/>
      <p:bldP spid="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855" y="1230630"/>
            <a:ext cx="5422265" cy="28613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缓和；镇痛物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，减轻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____________vi. 消化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n. 文摘；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消化；领悟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[海洋] 深度；深奥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全面透彻地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4260850"/>
            <a:ext cx="5978525" cy="23069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____________adj. 全部的，整个的；全体的 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____________adv.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全部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，整个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完全地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____________n.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根，根茎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 n.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细菌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复数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9395" y="1333500"/>
            <a:ext cx="14928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alleviation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260" y="1899920"/>
            <a:ext cx="111252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digest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3695" y="1322070"/>
            <a:ext cx="3764915" cy="52457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9895" y="2430145"/>
            <a:ext cx="130238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digestion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3710" y="3025775"/>
            <a:ext cx="102362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depth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9895" y="3630930"/>
            <a:ext cx="14192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in depth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8815" y="4260850"/>
            <a:ext cx="105346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entire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67710" y="5926455"/>
            <a:ext cx="125857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bacteria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2775" y="4848225"/>
            <a:ext cx="142684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entirely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2775" y="5360035"/>
            <a:ext cx="105346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root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8760" y="5926455"/>
            <a:ext cx="14274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bacterium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4" grpId="0" animBg="1"/>
      <p:bldP spid="4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Using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230630"/>
            <a:ext cx="1197292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Choose the correct words to complete the sentences.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" y="1691005"/>
            <a:ext cx="11972290" cy="3969385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1. He managed to ______________ the judge of his innocence.(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convince, convinced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2. If you are ______________ that something is true, you feel that it is true.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convince, convinced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3. A hundred years ago, several writers _____________ a future in which robots would do more work. 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vision, envisioned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4. Although his _________________ has not come true yet, he will continue working hard to achieve it.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vision, envisioned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1305" y="5553075"/>
            <a:ext cx="4996815" cy="13220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convince v. vt. 说服；使确信，使信服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convince sb to do/convince sb of sth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convinced adj.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却行的，深信的</a:t>
            </a:r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convincing  adj. 令人信服的；有说服力的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48020" y="5861050"/>
            <a:ext cx="4572000" cy="7067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vision n. 视力；美景；眼力；幻象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envision vt. 想象；预想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29230" y="1787525"/>
            <a:ext cx="140652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convince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6450" y="2353945"/>
            <a:ext cx="156781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convinced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78120" y="3445510"/>
            <a:ext cx="156781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envisioned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29230" y="4495800"/>
            <a:ext cx="10756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vision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855" y="615315"/>
            <a:ext cx="11972290" cy="521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Using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Words and Expressions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" y="1691005"/>
            <a:ext cx="11972290" cy="3415030"/>
          </a:xfrm>
          <a:prstGeom prst="rect">
            <a:avLst/>
          </a:prstGeom>
          <a:solidFill>
            <a:srgbClr val="C1DEF6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5. The whole food chain has been affacted by the overuse of _____________ in agriculture. 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chemistry, chemicals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6. Organic _____________ is considered to have originated in the early 19th century.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chemistry, chemicals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7. Government support will be ____________ if the project is to succeed.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essential, essentials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8. She packed a few ____________ and headed for the countryside. (</a:t>
            </a:r>
            <a:r>
              <a:rPr lang="en-US" altLang="zh-CN" sz="2400" i="1">
                <a:latin typeface="Times New Roman" panose="02020603050405020304" charset="0"/>
                <a:cs typeface="Times New Roman" panose="02020603050405020304" charset="0"/>
              </a:rPr>
              <a:t>essential, essentials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1230630"/>
            <a:ext cx="11972925" cy="4603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Choose the correct words to complete the sentences.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520" y="5201920"/>
            <a:ext cx="4615815" cy="15684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chemistry n. 化学；化学过程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chemical n.  化学制品，化学药品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复数 chemicals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                adj. 化学的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59070" y="5201920"/>
            <a:ext cx="4615815" cy="15684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essential adj. 基本的；必要的；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               本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质的；精华的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               n. 本质；要素；要点；   	   必需品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0495" y="1787525"/>
            <a:ext cx="15544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chemicals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53870" y="2852420"/>
            <a:ext cx="15544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chemicals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28160" y="3946525"/>
            <a:ext cx="139319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essential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72740" y="4512945"/>
            <a:ext cx="155448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essentials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13161</Words>
  <Application>WPS 演示</Application>
  <PresentationFormat>宽屏</PresentationFormat>
  <Paragraphs>726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字魂27号-布丁体</vt:lpstr>
      <vt:lpstr>Calibri</vt:lpstr>
      <vt:lpstr>微软雅黑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Hile</cp:lastModifiedBy>
  <cp:revision>62</cp:revision>
  <dcterms:created xsi:type="dcterms:W3CDTF">2019-01-12T04:39:00Z</dcterms:created>
  <dcterms:modified xsi:type="dcterms:W3CDTF">2020-06-23T03:05:31Z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