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3"/>
    <p:sldId id="356" r:id="rId4"/>
    <p:sldId id="411" r:id="rId5"/>
    <p:sldId id="293" r:id="rId6"/>
    <p:sldId id="263" r:id="rId7"/>
    <p:sldId id="265" r:id="rId8"/>
    <p:sldId id="266" r:id="rId9"/>
    <p:sldId id="267" r:id="rId10"/>
    <p:sldId id="342" r:id="rId11"/>
    <p:sldId id="282" r:id="rId12"/>
    <p:sldId id="287" r:id="rId13"/>
    <p:sldId id="288" r:id="rId14"/>
    <p:sldId id="345" r:id="rId15"/>
    <p:sldId id="357" r:id="rId16"/>
    <p:sldId id="358" r:id="rId17"/>
    <p:sldId id="359" r:id="rId18"/>
    <p:sldId id="348" r:id="rId19"/>
    <p:sldId id="360" r:id="rId20"/>
    <p:sldId id="361" r:id="rId21"/>
    <p:sldId id="352" r:id="rId22"/>
    <p:sldId id="362" r:id="rId23"/>
    <p:sldId id="382" r:id="rId24"/>
    <p:sldId id="383" r:id="rId25"/>
    <p:sldId id="384" r:id="rId26"/>
    <p:sldId id="364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55"/>
        <p:guide pos="294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052" name="幻灯片图像占位符 2051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microsoft.com/office/2007/relationships/media" Target="file:///C:\Users\laurie\Desktop\Unit%201%20SB\Unit%201%20SB%20P1&#65288;&#37073;&#65289;\&#26152;&#26085;&#37325;&#29616;%20%5bHigh%20quality%20and%20size%5d.wmv" TargetMode="External"/><Relationship Id="rId1" Type="http://schemas.openxmlformats.org/officeDocument/2006/relationships/video" Target="file:///C:\Users\laurie\Desktop\Unit%201%20SB\Unit%201%20SB%20P1&#65288;&#37073;&#65289;\&#26152;&#26085;&#37325;&#29616;%20%5bHigh%20quality%20and%20size%5d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media" Target="file:///H:\&#20843;&#19978;&#33521;&#35821;&#35838;&#20214;\Unit%201\Unit1%20Section%20B%201c.mp3" TargetMode="External"/><Relationship Id="rId2" Type="http://schemas.openxmlformats.org/officeDocument/2006/relationships/audio" Target="file:///H:\&#20843;&#19978;&#33521;&#35821;&#35838;&#20214;\Unit%201\Unit1%20Section%20B%201c.mp3" TargetMode="Externa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media" Target="file:///H:\&#20843;&#19978;&#33521;&#35821;&#35838;&#20214;\Unit%201\Unit1%20Section%20B%201d.mp3" TargetMode="External"/><Relationship Id="rId2" Type="http://schemas.openxmlformats.org/officeDocument/2006/relationships/audio" Target="file:///H:\&#20843;&#19978;&#33521;&#35821;&#35838;&#20214;\Unit%201\Unit1%20Section%20B%201d.mp3" TargetMode="Externa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文本框 3073"/>
          <p:cNvSpPr txBox="1"/>
          <p:nvPr/>
        </p:nvSpPr>
        <p:spPr>
          <a:xfrm>
            <a:off x="468313" y="5734050"/>
            <a:ext cx="712787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dirty="0">
                <a:solidFill>
                  <a:srgbClr val="FF0000"/>
                </a:solidFill>
                <a:latin typeface="Script MT Bold" pitchFamily="2" charset="0"/>
                <a:ea typeface="Gungsuh" pitchFamily="2" charset="-127"/>
              </a:rPr>
              <a:t>Yesterday Once More</a:t>
            </a:r>
            <a:endParaRPr lang="en-US" altLang="zh-CN" sz="4800" dirty="0">
              <a:solidFill>
                <a:srgbClr val="FF0000"/>
              </a:solidFill>
              <a:latin typeface="Script MT Bold" pitchFamily="2" charset="0"/>
              <a:ea typeface="Gungsuh" pitchFamily="2" charset="-127"/>
            </a:endParaRPr>
          </a:p>
        </p:txBody>
      </p:sp>
      <p:pic>
        <p:nvPicPr>
          <p:cNvPr id="3075" name="昨日重现 [High quality and size]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4925" y="333375"/>
            <a:ext cx="9144000" cy="5300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文本框 12289"/>
          <p:cNvSpPr txBox="1"/>
          <p:nvPr/>
        </p:nvSpPr>
        <p:spPr>
          <a:xfrm>
            <a:off x="1476375" y="4221163"/>
            <a:ext cx="622458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A:How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was </a:t>
            </a:r>
            <a:r>
              <a:rPr lang="en-US" altLang="zh-CN" sz="4000" b="1" i="1" dirty="0"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CCTV </a:t>
            </a:r>
            <a:r>
              <a:rPr lang="zh-CN" altLang="en-US" sz="4000" b="1" i="1" dirty="0"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N</a:t>
            </a:r>
            <a:r>
              <a:rPr lang="en-US" altLang="zh-CN" sz="4000" b="1" i="1" dirty="0"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ews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?</a:t>
            </a:r>
            <a:endParaRPr lang="en-US" altLang="zh-CN" sz="4000" b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2" charset="0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1547813" y="5013325"/>
            <a:ext cx="4427537" cy="823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B: It was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boring</a:t>
            </a:r>
            <a:r>
              <a:rPr lang="en-US" altLang="zh-CN" sz="4800" dirty="0">
                <a:latin typeface="Times New Roman" panose="02020603050405020304" pitchFamily="2" charset="0"/>
              </a:rPr>
              <a:t>.</a:t>
            </a:r>
            <a:endParaRPr lang="en-US" altLang="zh-CN" sz="4800" dirty="0">
              <a:latin typeface="Times New Roman" panose="02020603050405020304" pitchFamily="2" charset="0"/>
            </a:endParaRPr>
          </a:p>
        </p:txBody>
      </p:sp>
      <p:pic>
        <p:nvPicPr>
          <p:cNvPr id="12292" name="图片 12291" descr="3882_image_23137_1_1361278824_41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0"/>
            <a:ext cx="6858000" cy="4005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笑脸 12292"/>
          <p:cNvSpPr/>
          <p:nvPr/>
        </p:nvSpPr>
        <p:spPr>
          <a:xfrm>
            <a:off x="6084888" y="5013325"/>
            <a:ext cx="863600" cy="8636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xfrm>
            <a:off x="755650" y="330200"/>
            <a:ext cx="6553200" cy="936625"/>
          </a:xfrm>
          <a:ln/>
        </p:spPr>
        <p:txBody>
          <a:bodyPr anchor="ctr"/>
          <a:p>
            <a:pPr algn="l">
              <a:spcBef>
                <a:spcPct val="50000"/>
              </a:spcBef>
            </a:pPr>
            <a:r>
              <a:rPr lang="en-US" altLang="zh-CN" sz="4000" b="1" dirty="0">
                <a:latin typeface="Comic Sans MS" panose="030F0702030302020204" pitchFamily="2" charset="0"/>
              </a:rPr>
              <a:t>How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2" charset="0"/>
              </a:rPr>
              <a:t>was</a:t>
            </a:r>
            <a:r>
              <a:rPr lang="en-US" altLang="zh-CN" sz="4000" b="1" dirty="0">
                <a:latin typeface="Comic Sans MS" panose="030F0702030302020204" pitchFamily="2" charset="0"/>
              </a:rPr>
              <a:t> the ring?</a:t>
            </a:r>
            <a:endParaRPr lang="en-US" altLang="zh-CN" sz="4000" b="1" dirty="0">
              <a:latin typeface="Comic Sans MS" panose="030F0702030302020204" pitchFamily="2" charset="0"/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827088" y="1196975"/>
            <a:ext cx="48974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It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was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 </a:t>
            </a:r>
            <a:r>
              <a:rPr lang="en-US" altLang="zh-CN" sz="4000" b="1" dirty="0"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expensive.</a:t>
            </a:r>
            <a:endParaRPr lang="en-US" altLang="zh-CN" sz="4000" b="1" dirty="0"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2" charset="0"/>
            </a:endParaRPr>
          </a:p>
        </p:txBody>
      </p:sp>
      <p:sp>
        <p:nvSpPr>
          <p:cNvPr id="13316" name="笑脸 13315"/>
          <p:cNvSpPr/>
          <p:nvPr/>
        </p:nvSpPr>
        <p:spPr>
          <a:xfrm>
            <a:off x="6588125" y="4581525"/>
            <a:ext cx="863600" cy="8636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3317" name="图片 13316" descr="Bw11043-4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095500"/>
            <a:ext cx="4762500" cy="476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8" name="文本框 13317"/>
          <p:cNvSpPr txBox="1"/>
          <p:nvPr/>
        </p:nvSpPr>
        <p:spPr>
          <a:xfrm>
            <a:off x="3995738" y="5661025"/>
            <a:ext cx="3744912" cy="7016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0066FF"/>
                </a:solidFill>
                <a:latin typeface="Arial" panose="020B0604020202020204" pitchFamily="34" charset="0"/>
              </a:rPr>
              <a:t>10,000,000$</a:t>
            </a:r>
            <a:endParaRPr lang="en-US" altLang="zh-CN" sz="40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 descr="10000179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1628775"/>
            <a:ext cx="4572000" cy="461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4338"/>
          <p:cNvSpPr txBox="1"/>
          <p:nvPr/>
        </p:nvSpPr>
        <p:spPr>
          <a:xfrm>
            <a:off x="107950" y="260350"/>
            <a:ext cx="8532813" cy="161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How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was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 the T-shirt? </a:t>
            </a:r>
            <a:endParaRPr lang="en-US" altLang="zh-CN" sz="4000" b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It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was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 cheap.</a:t>
            </a:r>
            <a:endParaRPr lang="en-US" altLang="zh-CN" sz="4000" b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2" charset="0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4572000" y="5949950"/>
            <a:ext cx="1676400" cy="5191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00"/>
                </a:solidFill>
                <a:latin typeface="Comic Sans MS" panose="030F0702030302020204" pitchFamily="2" charset="0"/>
              </a:rPr>
              <a:t>5RMB</a:t>
            </a:r>
            <a:endParaRPr lang="en-US" altLang="zh-CN" sz="2800" b="1" dirty="0">
              <a:solidFill>
                <a:srgbClr val="000000"/>
              </a:solidFill>
              <a:latin typeface="Comic Sans MS" panose="030F0702030302020204" pitchFamily="2" charset="0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4648200" y="11430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2800" b="1" dirty="0">
              <a:latin typeface="Comic Sans MS" panose="030F0702030302020204" pitchFamily="2" charset="0"/>
            </a:endParaRPr>
          </a:p>
        </p:txBody>
      </p:sp>
      <p:sp>
        <p:nvSpPr>
          <p:cNvPr id="14342" name="笑脸 14341"/>
          <p:cNvSpPr/>
          <p:nvPr/>
        </p:nvSpPr>
        <p:spPr>
          <a:xfrm>
            <a:off x="3779838" y="1125538"/>
            <a:ext cx="790575" cy="7191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2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charRg st="22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pPr algn="l">
              <a:spcBef>
                <a:spcPct val="50000"/>
              </a:spcBef>
            </a:pPr>
            <a:r>
              <a:rPr lang="en-US" altLang="zh-CN" sz="4000" b="1" dirty="0">
                <a:latin typeface="Comic Sans MS" panose="030F0702030302020204" pitchFamily="2" charset="0"/>
              </a:rPr>
              <a:t>How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2" charset="0"/>
              </a:rPr>
              <a:t>were</a:t>
            </a:r>
            <a:r>
              <a:rPr lang="en-US" altLang="zh-CN" sz="4000" b="1" dirty="0">
                <a:latin typeface="Comic Sans MS" panose="030F0702030302020204" pitchFamily="2" charset="0"/>
              </a:rPr>
              <a:t> the apples?</a:t>
            </a:r>
            <a:endParaRPr lang="en-US" altLang="zh-CN" sz="4000" b="1" dirty="0">
              <a:latin typeface="Comic Sans MS" panose="030F0702030302020204" pitchFamily="2" charset="0"/>
            </a:endParaRPr>
          </a:p>
        </p:txBody>
      </p:sp>
      <p:pic>
        <p:nvPicPr>
          <p:cNvPr id="15363" name="内容占位符 15362" descr="3f814cea0bad0d33b6cbb1b10709394f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395288" y="1341438"/>
            <a:ext cx="2952750" cy="3311525"/>
          </a:xfrm>
          <a:ln/>
        </p:spPr>
      </p:pic>
      <p:sp>
        <p:nvSpPr>
          <p:cNvPr id="15364" name="文本占位符 15363"/>
          <p:cNvSpPr>
            <a:spLocks noGrp="1"/>
          </p:cNvSpPr>
          <p:nvPr>
            <p:ph type="body" sz="half" idx="3"/>
          </p:nvPr>
        </p:nvSpPr>
        <p:spPr>
          <a:xfrm>
            <a:off x="1331913" y="5013325"/>
            <a:ext cx="5256212" cy="647700"/>
          </a:xfrm>
          <a:ln/>
        </p:spPr>
        <p:txBody>
          <a:bodyPr/>
          <a:p>
            <a:pPr mar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4000" b="1" dirty="0">
                <a:solidFill>
                  <a:schemeClr val="tx2"/>
                </a:solidFill>
                <a:latin typeface="Comic Sans MS" panose="030F0702030302020204" pitchFamily="2" charset="0"/>
              </a:rPr>
              <a:t>They were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2" charset="0"/>
              </a:rPr>
              <a:t>terrible</a:t>
            </a:r>
            <a:r>
              <a:rPr lang="en-US" altLang="zh-CN" sz="4000" b="1" dirty="0">
                <a:latin typeface="Comic Sans MS" panose="030F0702030302020204" pitchFamily="2" charset="0"/>
              </a:rPr>
              <a:t>.</a:t>
            </a:r>
            <a:endParaRPr lang="en-US" altLang="zh-CN" sz="4000" b="1" dirty="0">
              <a:latin typeface="Comic Sans MS" panose="030F0702030302020204" pitchFamily="2" charset="0"/>
            </a:endParaRPr>
          </a:p>
        </p:txBody>
      </p:sp>
      <p:pic>
        <p:nvPicPr>
          <p:cNvPr id="15365" name="内容占位符 15364" descr="c42277f8fb6b6102093882c90f24c7f8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48038" y="1412875"/>
            <a:ext cx="3005137" cy="3005138"/>
          </a:xfrm>
          <a:ln/>
        </p:spPr>
      </p:pic>
      <p:pic>
        <p:nvPicPr>
          <p:cNvPr id="15366" name="内容占位符 15365" descr="c42277f8fb6b6102093882c90f24c7f8"/>
          <p:cNvPicPr>
            <a:picLocks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011863" y="1484313"/>
            <a:ext cx="2520950" cy="2449512"/>
          </a:xfrm>
          <a:ln/>
        </p:spPr>
      </p:pic>
      <p:sp>
        <p:nvSpPr>
          <p:cNvPr id="15367" name="笑脸 15366"/>
          <p:cNvSpPr/>
          <p:nvPr/>
        </p:nvSpPr>
        <p:spPr>
          <a:xfrm>
            <a:off x="6443663" y="4868863"/>
            <a:ext cx="863600" cy="8636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Text Box 5"/>
          <p:cNvSpPr txBox="1"/>
          <p:nvPr/>
        </p:nvSpPr>
        <p:spPr>
          <a:xfrm>
            <a:off x="73025" y="1773238"/>
            <a:ext cx="8820150" cy="1466850"/>
          </a:xfrm>
          <a:prstGeom prst="rect">
            <a:avLst/>
          </a:prstGeom>
          <a:noFill/>
          <a:ln w="5715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1. __ delicious   3. __ exciting  5. __ terrible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2. __ expensive  4. __ cheap     6. __ boring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6387" name="矩形 17"/>
          <p:cNvSpPr/>
          <p:nvPr/>
        </p:nvSpPr>
        <p:spPr>
          <a:xfrm>
            <a:off x="611188" y="1989138"/>
            <a:ext cx="504825" cy="431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6388" name="Picture 22" descr="CIMG54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5263"/>
            <a:ext cx="8894763" cy="214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矩形 17"/>
          <p:cNvSpPr/>
          <p:nvPr/>
        </p:nvSpPr>
        <p:spPr>
          <a:xfrm>
            <a:off x="6443663" y="2636838"/>
            <a:ext cx="504825" cy="431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FF0000"/>
                </a:solidFill>
                <a:sym typeface="Arial" panose="020B0604020202020204" pitchFamily="34" charset="0"/>
              </a:rPr>
              <a:t>d</a:t>
            </a:r>
            <a:endParaRPr lang="en-US" altLang="zh-CN" sz="1800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16390" name="矩形 17"/>
          <p:cNvSpPr/>
          <p:nvPr/>
        </p:nvSpPr>
        <p:spPr>
          <a:xfrm>
            <a:off x="539750" y="2636838"/>
            <a:ext cx="504825" cy="431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FF0000"/>
                </a:solidFill>
                <a:sym typeface="Arial" panose="020B0604020202020204" pitchFamily="34" charset="0"/>
              </a:rPr>
              <a:t>a</a:t>
            </a:r>
            <a:endParaRPr lang="en-US" altLang="zh-CN" sz="1800" dirty="0">
              <a:solidFill>
                <a:srgbClr val="FF0000"/>
              </a:solidFill>
              <a:sym typeface="Arial" panose="020B0604020202020204" pitchFamily="34" charset="0"/>
            </a:endParaRPr>
          </a:p>
        </p:txBody>
      </p:sp>
      <p:sp>
        <p:nvSpPr>
          <p:cNvPr id="16391" name="矩形 17"/>
          <p:cNvSpPr/>
          <p:nvPr/>
        </p:nvSpPr>
        <p:spPr>
          <a:xfrm>
            <a:off x="6443663" y="1989138"/>
            <a:ext cx="504825" cy="431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6392" name="矩形 17"/>
          <p:cNvSpPr/>
          <p:nvPr/>
        </p:nvSpPr>
        <p:spPr>
          <a:xfrm>
            <a:off x="3635375" y="1989138"/>
            <a:ext cx="504825" cy="431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6393" name="矩形 17"/>
          <p:cNvSpPr/>
          <p:nvPr/>
        </p:nvSpPr>
        <p:spPr>
          <a:xfrm>
            <a:off x="3708400" y="2636838"/>
            <a:ext cx="504825" cy="4318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6394" name="Oval 2"/>
          <p:cNvSpPr/>
          <p:nvPr/>
        </p:nvSpPr>
        <p:spPr>
          <a:xfrm>
            <a:off x="755650" y="476250"/>
            <a:ext cx="936625" cy="7207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3600" b="1" dirty="0"/>
              <a:t>1a</a:t>
            </a:r>
            <a:endParaRPr lang="en-US" altLang="zh-CN" sz="3600" b="1" dirty="0"/>
          </a:p>
        </p:txBody>
      </p:sp>
      <p:sp>
        <p:nvSpPr>
          <p:cNvPr id="16395" name="Text Box 5"/>
          <p:cNvSpPr txBox="1"/>
          <p:nvPr/>
        </p:nvSpPr>
        <p:spPr>
          <a:xfrm>
            <a:off x="1908175" y="404813"/>
            <a:ext cx="5651500" cy="1030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Match the words with the picture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s</a:t>
            </a:r>
            <a:r>
              <a:rPr lang="en-US" altLang="zh-CN" sz="2800" b="1" dirty="0">
                <a:solidFill>
                  <a:srgbClr val="000099"/>
                </a:solidFill>
                <a:latin typeface="Times New Roman" panose="02020603050405020304" pitchFamily="2" charset="0"/>
              </a:rPr>
              <a:t> below.</a:t>
            </a:r>
            <a:endParaRPr lang="en-US" altLang="zh-CN" sz="2800" b="1" dirty="0">
              <a:solidFill>
                <a:srgbClr val="000099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9" grpId="0" animBg="1"/>
      <p:bldP spid="16390" grpId="0" animBg="1"/>
      <p:bldP spid="16391" grpId="0" animBg="1"/>
      <p:bldP spid="16392" grpId="0" animBg="1"/>
      <p:bldP spid="163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5"/>
          <p:cNvSpPr txBox="1"/>
          <p:nvPr/>
        </p:nvSpPr>
        <p:spPr>
          <a:xfrm>
            <a:off x="466725" y="2193925"/>
            <a:ext cx="3384550" cy="3443288"/>
          </a:xfrm>
          <a:prstGeom prst="rect">
            <a:avLst/>
          </a:prstGeom>
          <a:noFill/>
          <a:ln w="57150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    </a:t>
            </a:r>
            <a:r>
              <a:rPr lang="en-US" altLang="zh-CN" sz="3600" dirty="0">
                <a:solidFill>
                  <a:srgbClr val="CC00FF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</a:t>
            </a: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339933"/>
                </a:solidFill>
                <a:latin typeface="Times New Roman" panose="02020603050405020304" pitchFamily="2" charset="0"/>
              </a:rPr>
              <a:t>words</a:t>
            </a:r>
            <a:endParaRPr lang="en-US" altLang="zh-CN" sz="3600" b="1" dirty="0">
              <a:solidFill>
                <a:srgbClr val="339933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 __________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 __________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 __________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1" name="Text Box 6"/>
          <p:cNvSpPr txBox="1"/>
          <p:nvPr/>
        </p:nvSpPr>
        <p:spPr>
          <a:xfrm>
            <a:off x="4572000" y="2205038"/>
            <a:ext cx="3744913" cy="3438525"/>
          </a:xfrm>
          <a:prstGeom prst="rect">
            <a:avLst/>
          </a:prstGeom>
          <a:noFill/>
          <a:ln w="57150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</a:t>
            </a:r>
            <a:r>
              <a:rPr lang="en-US" altLang="zh-CN" sz="3600" dirty="0">
                <a:solidFill>
                  <a:srgbClr val="CC00FF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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words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___________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____________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_____________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2" name="Oval 2"/>
          <p:cNvSpPr/>
          <p:nvPr/>
        </p:nvSpPr>
        <p:spPr>
          <a:xfrm>
            <a:off x="395288" y="431800"/>
            <a:ext cx="720725" cy="54927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4000" b="1" dirty="0">
                <a:latin typeface="Times New Roman" panose="02020603050405020304" pitchFamily="2" charset="0"/>
              </a:rPr>
              <a:t>1b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1547813" y="333375"/>
            <a:ext cx="6480175" cy="1563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Look at the words in 1a again.</a:t>
            </a:r>
            <a:endParaRPr lang="en-US" altLang="zh-CN" sz="2800" b="1" dirty="0">
              <a:solidFill>
                <a:srgbClr val="CC00FF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Write 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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 words on the left.</a:t>
            </a:r>
            <a:endParaRPr lang="en-US" altLang="zh-CN" sz="2800" b="1" dirty="0">
              <a:solidFill>
                <a:srgbClr val="CC00FF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Write 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</a:t>
            </a:r>
            <a:r>
              <a:rPr lang="en-US" altLang="zh-CN" sz="2800" b="1" dirty="0">
                <a:solidFill>
                  <a:srgbClr val="CC00FF"/>
                </a:solidFill>
                <a:latin typeface="Times New Roman" panose="02020603050405020304" pitchFamily="2" charset="0"/>
              </a:rPr>
              <a:t> words on the right.</a:t>
            </a:r>
            <a:endParaRPr lang="en-US" altLang="zh-CN" sz="2800" b="1" dirty="0">
              <a:solidFill>
                <a:srgbClr val="CC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4" name="Text Box 5"/>
          <p:cNvSpPr txBox="1"/>
          <p:nvPr/>
        </p:nvSpPr>
        <p:spPr>
          <a:xfrm>
            <a:off x="684213" y="4292600"/>
            <a:ext cx="24479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exciting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5" name="Text Box 6"/>
          <p:cNvSpPr txBox="1"/>
          <p:nvPr/>
        </p:nvSpPr>
        <p:spPr>
          <a:xfrm>
            <a:off x="755650" y="3579813"/>
            <a:ext cx="18716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</a:rPr>
              <a:t>cheap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6" name="Text Box 5"/>
          <p:cNvSpPr txBox="1"/>
          <p:nvPr/>
        </p:nvSpPr>
        <p:spPr>
          <a:xfrm>
            <a:off x="5076825" y="4300538"/>
            <a:ext cx="24479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boring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7" name="Text Box 6"/>
          <p:cNvSpPr txBox="1"/>
          <p:nvPr/>
        </p:nvSpPr>
        <p:spPr>
          <a:xfrm>
            <a:off x="5003800" y="3579813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expensive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</p:txBody>
      </p:sp>
      <p:sp>
        <p:nvSpPr>
          <p:cNvPr id="17418" name="Text Box 20"/>
          <p:cNvSpPr txBox="1"/>
          <p:nvPr/>
        </p:nvSpPr>
        <p:spPr>
          <a:xfrm>
            <a:off x="755650" y="2781300"/>
            <a:ext cx="2663825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FF00FF"/>
                </a:solidFill>
                <a:latin typeface="Arial" panose="020B0604020202020204" pitchFamily="34" charset="0"/>
              </a:rPr>
              <a:t>deliciou</a:t>
            </a:r>
            <a:r>
              <a:rPr lang="zh-CN" altLang="en-US" sz="3600" dirty="0">
                <a:solidFill>
                  <a:srgbClr val="FF00FF"/>
                </a:solidFill>
                <a:latin typeface="Arial" panose="020B0604020202020204" pitchFamily="34" charset="0"/>
              </a:rPr>
              <a:t>se</a:t>
            </a:r>
            <a:endParaRPr lang="en-US" altLang="zh-CN" sz="36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7419" name="Text Box 21"/>
          <p:cNvSpPr txBox="1"/>
          <p:nvPr/>
        </p:nvSpPr>
        <p:spPr>
          <a:xfrm>
            <a:off x="5003800" y="2924175"/>
            <a:ext cx="2160588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  <a:sym typeface="Arial" panose="020B0604020202020204" pitchFamily="34" charset="0"/>
              </a:rPr>
              <a:t>terrible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16" grpId="0"/>
      <p:bldP spid="174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ext Box 5"/>
          <p:cNvSpPr txBox="1"/>
          <p:nvPr/>
        </p:nvSpPr>
        <p:spPr>
          <a:xfrm>
            <a:off x="539750" y="1052513"/>
            <a:ext cx="3024188" cy="5411787"/>
          </a:xfrm>
          <a:prstGeom prst="rect">
            <a:avLst/>
          </a:prstGeom>
          <a:noFill/>
          <a:ln w="57150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    </a:t>
            </a:r>
            <a:r>
              <a:rPr lang="en-US" altLang="zh-CN" sz="3600" dirty="0">
                <a:solidFill>
                  <a:srgbClr val="CC00FF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</a:t>
            </a: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 words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__________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__________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__________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__________ 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__________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__________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_________</a:t>
            </a:r>
            <a:r>
              <a:rPr lang="zh-CN" altLang="en-US" sz="3600" b="1" dirty="0">
                <a:solidFill>
                  <a:srgbClr val="00CC00"/>
                </a:solidFill>
                <a:latin typeface="Times New Roman" panose="02020603050405020304" pitchFamily="2" charset="0"/>
              </a:rPr>
              <a:t> </a:t>
            </a:r>
            <a:endParaRPr lang="en-US" altLang="zh-CN" sz="3600" b="1" dirty="0">
              <a:solidFill>
                <a:srgbClr val="00CC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8435" name="Text Box 6"/>
          <p:cNvSpPr txBox="1"/>
          <p:nvPr/>
        </p:nvSpPr>
        <p:spPr>
          <a:xfrm>
            <a:off x="4716463" y="1033463"/>
            <a:ext cx="3600450" cy="5419725"/>
          </a:xfrm>
          <a:prstGeom prst="rect">
            <a:avLst/>
          </a:prstGeom>
          <a:noFill/>
          <a:ln w="57150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 </a:t>
            </a:r>
            <a:r>
              <a:rPr lang="en-US" altLang="zh-CN" sz="3600" dirty="0">
                <a:solidFill>
                  <a:srgbClr val="CC00FF"/>
                </a:solidFill>
                <a:latin typeface="Times New Roman" panose="02020603050405020304" pitchFamily="2" charset="0"/>
                <a:sym typeface="Wingdings" panose="05000000000000000000" pitchFamily="2" charset="2"/>
              </a:rPr>
              <a:t>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words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___________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___________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___________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___________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___________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___________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 ___________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8436" name="Text Box 5"/>
          <p:cNvSpPr txBox="1"/>
          <p:nvPr/>
        </p:nvSpPr>
        <p:spPr>
          <a:xfrm>
            <a:off x="684213" y="2492375"/>
            <a:ext cx="24479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800080"/>
                </a:solidFill>
                <a:latin typeface="Times New Roman" panose="02020603050405020304" pitchFamily="2" charset="0"/>
              </a:rPr>
              <a:t>interesting</a:t>
            </a:r>
            <a:endParaRPr lang="en-US" altLang="zh-CN" sz="3600" b="1" dirty="0">
              <a:solidFill>
                <a:srgbClr val="800080"/>
              </a:solidFill>
              <a:latin typeface="Times New Roman" panose="02020603050405020304" pitchFamily="2" charset="0"/>
            </a:endParaRPr>
          </a:p>
        </p:txBody>
      </p:sp>
      <p:sp>
        <p:nvSpPr>
          <p:cNvPr id="18437" name="Text Box 8"/>
          <p:cNvSpPr txBox="1"/>
          <p:nvPr/>
        </p:nvSpPr>
        <p:spPr>
          <a:xfrm>
            <a:off x="684213" y="3141663"/>
            <a:ext cx="2087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800080"/>
                </a:solidFill>
                <a:latin typeface="Times New Roman" panose="02020603050405020304" pitchFamily="2" charset="0"/>
              </a:rPr>
              <a:t>funny</a:t>
            </a:r>
            <a:endParaRPr lang="en-US" altLang="zh-CN" sz="3600" b="1" dirty="0">
              <a:solidFill>
                <a:srgbClr val="800080"/>
              </a:solidFill>
              <a:latin typeface="Times New Roman" panose="02020603050405020304" pitchFamily="2" charset="0"/>
            </a:endParaRPr>
          </a:p>
        </p:txBody>
      </p:sp>
      <p:sp>
        <p:nvSpPr>
          <p:cNvPr id="18438" name="Text Box 9"/>
          <p:cNvSpPr txBox="1"/>
          <p:nvPr/>
        </p:nvSpPr>
        <p:spPr>
          <a:xfrm>
            <a:off x="684213" y="4508500"/>
            <a:ext cx="23749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800080"/>
                </a:solidFill>
                <a:latin typeface="Times New Roman" panose="02020603050405020304" pitchFamily="2" charset="0"/>
              </a:rPr>
              <a:t>beautiful</a:t>
            </a:r>
            <a:endParaRPr lang="en-US" altLang="zh-CN" sz="3600" b="1" dirty="0">
              <a:solidFill>
                <a:srgbClr val="800080"/>
              </a:solidFill>
              <a:latin typeface="Times New Roman" panose="02020603050405020304" pitchFamily="2" charset="0"/>
            </a:endParaRPr>
          </a:p>
        </p:txBody>
      </p:sp>
      <p:sp>
        <p:nvSpPr>
          <p:cNvPr id="18439" name="Text Box 10"/>
          <p:cNvSpPr txBox="1"/>
          <p:nvPr/>
        </p:nvSpPr>
        <p:spPr>
          <a:xfrm>
            <a:off x="684213" y="3860800"/>
            <a:ext cx="2592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800080"/>
                </a:solidFill>
                <a:latin typeface="Times New Roman" panose="02020603050405020304" pitchFamily="2" charset="0"/>
              </a:rPr>
              <a:t>wonderful</a:t>
            </a:r>
            <a:endParaRPr lang="en-US" altLang="zh-CN" sz="3600" b="1" dirty="0">
              <a:solidFill>
                <a:srgbClr val="800080"/>
              </a:solidFill>
              <a:latin typeface="Times New Roman" panose="02020603050405020304" pitchFamily="2" charset="0"/>
            </a:endParaRPr>
          </a:p>
        </p:txBody>
      </p:sp>
      <p:sp>
        <p:nvSpPr>
          <p:cNvPr id="18440" name="Text Box 6"/>
          <p:cNvSpPr txBox="1"/>
          <p:nvPr/>
        </p:nvSpPr>
        <p:spPr>
          <a:xfrm>
            <a:off x="5076825" y="2492375"/>
            <a:ext cx="18716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bored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</p:txBody>
      </p:sp>
      <p:sp>
        <p:nvSpPr>
          <p:cNvPr id="18441" name="Text Box 8"/>
          <p:cNvSpPr txBox="1"/>
          <p:nvPr/>
        </p:nvSpPr>
        <p:spPr>
          <a:xfrm>
            <a:off x="5076825" y="3141663"/>
            <a:ext cx="20875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tired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</p:txBody>
      </p:sp>
      <p:sp>
        <p:nvSpPr>
          <p:cNvPr id="18442" name="Text Box 9"/>
          <p:cNvSpPr txBox="1"/>
          <p:nvPr/>
        </p:nvSpPr>
        <p:spPr>
          <a:xfrm>
            <a:off x="5076825" y="3789363"/>
            <a:ext cx="2590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unhealthy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</p:txBody>
      </p:sp>
      <p:sp>
        <p:nvSpPr>
          <p:cNvPr id="18443" name="Text Box 16"/>
          <p:cNvSpPr txBox="1"/>
          <p:nvPr/>
        </p:nvSpPr>
        <p:spPr>
          <a:xfrm>
            <a:off x="539750" y="333375"/>
            <a:ext cx="62642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Can you write other words?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18444" name="Text Box 17"/>
          <p:cNvSpPr txBox="1"/>
          <p:nvPr/>
        </p:nvSpPr>
        <p:spPr>
          <a:xfrm>
            <a:off x="755650" y="5157788"/>
            <a:ext cx="18716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80"/>
                </a:solidFill>
                <a:latin typeface="Arial" panose="020B0604020202020204" pitchFamily="34" charset="0"/>
              </a:rPr>
              <a:t>happy</a:t>
            </a:r>
            <a:endParaRPr lang="en-US" altLang="zh-CN" sz="36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18445" name="Text Box 18"/>
          <p:cNvSpPr txBox="1"/>
          <p:nvPr/>
        </p:nvSpPr>
        <p:spPr>
          <a:xfrm>
            <a:off x="5076825" y="4508500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unlucky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18446" name="Text Box 19"/>
          <p:cNvSpPr txBox="1"/>
          <p:nvPr/>
        </p:nvSpPr>
        <p:spPr>
          <a:xfrm>
            <a:off x="5076825" y="5084763"/>
            <a:ext cx="2159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scared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18447" name="Text Box 20"/>
          <p:cNvSpPr txBox="1"/>
          <p:nvPr/>
        </p:nvSpPr>
        <p:spPr>
          <a:xfrm>
            <a:off x="5076825" y="1844675"/>
            <a:ext cx="2232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difficult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  <p:sp>
        <p:nvSpPr>
          <p:cNvPr id="18448" name="Text Box 21"/>
          <p:cNvSpPr txBox="1"/>
          <p:nvPr/>
        </p:nvSpPr>
        <p:spPr>
          <a:xfrm>
            <a:off x="684213" y="1844675"/>
            <a:ext cx="2087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80"/>
                </a:solidFill>
                <a:latin typeface="Arial" panose="020B0604020202020204" pitchFamily="34" charset="0"/>
              </a:rPr>
              <a:t>excellent</a:t>
            </a:r>
            <a:endParaRPr lang="en-US" altLang="zh-CN" sz="36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18449" name="Text Box 22"/>
          <p:cNvSpPr txBox="1"/>
          <p:nvPr/>
        </p:nvSpPr>
        <p:spPr>
          <a:xfrm>
            <a:off x="684213" y="5805488"/>
            <a:ext cx="23749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800080"/>
                </a:solidFill>
                <a:latin typeface="Arial" panose="020B0604020202020204" pitchFamily="34" charset="0"/>
              </a:rPr>
              <a:t>popular</a:t>
            </a:r>
            <a:endParaRPr lang="en-US" altLang="zh-CN" sz="36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18450" name="Text Box 23"/>
          <p:cNvSpPr txBox="1"/>
          <p:nvPr/>
        </p:nvSpPr>
        <p:spPr>
          <a:xfrm>
            <a:off x="5148263" y="5734050"/>
            <a:ext cx="2376487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</a:rPr>
              <a:t>lazy  </a:t>
            </a:r>
            <a:endParaRPr lang="en-US" altLang="zh-CN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4" grpId="0"/>
      <p:bldP spid="18445" grpId="0"/>
      <p:bldP spid="18446" grpId="0"/>
      <p:bldP spid="18447" grpId="0"/>
      <p:bldP spid="18448" grpId="0"/>
      <p:bldP spid="18449" grpId="0"/>
      <p:bldP spid="184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9457" descr="683fcc6djw1dnge3zm79x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563" y="3644900"/>
            <a:ext cx="4643437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图片 19458" descr="big_196733_13298808716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40200" cy="359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图片 19459" descr="userid88313time200604131247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0" y="0"/>
            <a:ext cx="4356100" cy="3268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文本框 19460"/>
          <p:cNvSpPr txBox="1"/>
          <p:nvPr/>
        </p:nvSpPr>
        <p:spPr>
          <a:xfrm>
            <a:off x="0" y="4724400"/>
            <a:ext cx="4752975" cy="192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Comic Sans MS" panose="030F0702030302020204" pitchFamily="2" charset="0"/>
              </a:rPr>
              <a:t>Question</a:t>
            </a:r>
            <a:r>
              <a:rPr lang="zh-CN" altLang="en-US" sz="2400" b="1" dirty="0">
                <a:latin typeface="Comic Sans MS" panose="030F0702030302020204" pitchFamily="2" charset="0"/>
              </a:rPr>
              <a:t>：</a:t>
            </a:r>
            <a:endParaRPr lang="zh-CN" altLang="en-US" sz="2400" b="1" dirty="0">
              <a:latin typeface="Comic Sans MS" panose="030F07020303020202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2" charset="0"/>
              </a:rPr>
              <a:t>How was Disney park</a:t>
            </a:r>
            <a:r>
              <a:rPr lang="zh-CN" altLang="en-US" sz="3200" b="1" dirty="0">
                <a:latin typeface="Comic Sans MS" panose="030F0702030302020204" pitchFamily="2" charset="0"/>
              </a:rPr>
              <a:t>？</a:t>
            </a:r>
            <a:endParaRPr lang="zh-CN" altLang="en-US" sz="3200" b="1" dirty="0">
              <a:latin typeface="Comic Sans MS" panose="030F0702030302020204" pitchFamily="2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Comic Sans MS" panose="030F0702030302020204" pitchFamily="2" charset="0"/>
              </a:rPr>
              <a:t>Exciting.</a:t>
            </a:r>
            <a:endParaRPr lang="en-US" altLang="zh-CN" sz="3200" b="1" dirty="0">
              <a:solidFill>
                <a:schemeClr val="accent2"/>
              </a:solidFill>
              <a:latin typeface="Comic Sans MS" panose="030F0702030302020204" pitchFamily="2" charset="0"/>
            </a:endParaRPr>
          </a:p>
        </p:txBody>
      </p:sp>
      <p:sp>
        <p:nvSpPr>
          <p:cNvPr id="19462" name="文本框 19461"/>
          <p:cNvSpPr txBox="1"/>
          <p:nvPr/>
        </p:nvSpPr>
        <p:spPr>
          <a:xfrm>
            <a:off x="4787900" y="2493963"/>
            <a:ext cx="4608513" cy="1858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2" charset="0"/>
              </a:rPr>
              <a:t>Disney Park </a:t>
            </a:r>
            <a:endParaRPr lang="en-US" altLang="zh-CN" sz="4000" dirty="0">
              <a:solidFill>
                <a:srgbClr val="FF0000"/>
              </a:solidFill>
              <a:latin typeface="Comic Sans MS" panose="030F0702030302020204" pitchFamily="2" charset="0"/>
            </a:endParaRPr>
          </a:p>
          <a:p>
            <a:pPr algn="ctr"/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2" charset="0"/>
              </a:rPr>
              <a:t>Hong Kong</a:t>
            </a:r>
            <a:endParaRPr lang="en-US" altLang="zh-CN" sz="4000" dirty="0">
              <a:solidFill>
                <a:srgbClr val="FF0000"/>
              </a:solidFill>
              <a:latin typeface="Comic Sans MS" panose="030F0702030302020204" pitchFamily="2" charset="0"/>
            </a:endParaRPr>
          </a:p>
          <a:p>
            <a:pPr algn="ctr"/>
            <a:r>
              <a:rPr lang="en-US" altLang="zh-CN" sz="3600" dirty="0">
                <a:latin typeface="Comic Sans MS" panose="030F0702030302020204" pitchFamily="2" charset="0"/>
              </a:rPr>
              <a:t> </a:t>
            </a: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2" charset="0"/>
              </a:rPr>
              <a:t>fun park</a:t>
            </a:r>
            <a:r>
              <a:rPr lang="zh-CN" altLang="en-US" sz="2400" dirty="0">
                <a:solidFill>
                  <a:srgbClr val="FF0000"/>
                </a:solidFill>
                <a:latin typeface="Comic Sans MS" panose="030F0702030302020204" pitchFamily="2" charset="0"/>
              </a:rPr>
              <a:t>（娱乐公园）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2" charset="0"/>
            </a:endParaRPr>
          </a:p>
        </p:txBody>
      </p:sp>
      <p:pic>
        <p:nvPicPr>
          <p:cNvPr id="19463" name="图片 19462" descr="12786667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530225"/>
            <a:ext cx="5003800" cy="5183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4" name="椭圆 19463"/>
          <p:cNvSpPr/>
          <p:nvPr/>
        </p:nvSpPr>
        <p:spPr>
          <a:xfrm>
            <a:off x="1763713" y="260350"/>
            <a:ext cx="3384550" cy="374491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65" name="直接连接符 19464"/>
          <p:cNvSpPr/>
          <p:nvPr/>
        </p:nvSpPr>
        <p:spPr>
          <a:xfrm>
            <a:off x="3203575" y="4005263"/>
            <a:ext cx="0" cy="4318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6" name="文本框 19465"/>
          <p:cNvSpPr txBox="1"/>
          <p:nvPr/>
        </p:nvSpPr>
        <p:spPr>
          <a:xfrm>
            <a:off x="2268538" y="4365625"/>
            <a:ext cx="2089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2" charset="0"/>
              </a:rPr>
              <a:t>friendly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6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461">
                                            <p:txEl>
                                              <p:charRg st="1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461">
                                            <p:txEl>
                                              <p:charRg st="3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5"/>
          <p:cNvSpPr txBox="1"/>
          <p:nvPr/>
        </p:nvSpPr>
        <p:spPr>
          <a:xfrm>
            <a:off x="1258888" y="350838"/>
            <a:ext cx="7307262" cy="774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7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66FF"/>
                </a:solidFill>
                <a:latin typeface="Times New Roman" panose="02020603050405020304" pitchFamily="2" charset="0"/>
              </a:rPr>
              <a:t>Listen. Lisa is talking about her vacation. Answer the questions.</a:t>
            </a:r>
            <a:endParaRPr lang="en-US" altLang="zh-CN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3" name="Text Box 5"/>
          <p:cNvSpPr txBox="1"/>
          <p:nvPr/>
        </p:nvSpPr>
        <p:spPr>
          <a:xfrm>
            <a:off x="0" y="1196975"/>
            <a:ext cx="8820150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514350" lvl="0" indent="-514350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1. Where did Lisa go on vacation?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lvl="0" indent="-514350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     ____________________________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lvl="0" indent="-514350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2. Did she do anything special there? What was it?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lvl="0" indent="-514350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    ___________________________________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4" name="Text Box 5"/>
          <p:cNvSpPr txBox="1"/>
          <p:nvPr/>
        </p:nvSpPr>
        <p:spPr>
          <a:xfrm>
            <a:off x="468313" y="3429000"/>
            <a:ext cx="26638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Yes, she did.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5" name="Text Box 6"/>
          <p:cNvSpPr txBox="1"/>
          <p:nvPr/>
        </p:nvSpPr>
        <p:spPr>
          <a:xfrm>
            <a:off x="611188" y="1773238"/>
            <a:ext cx="5975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She went to Hong Kong.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6" name="Text Box 8"/>
          <p:cNvSpPr txBox="1"/>
          <p:nvPr/>
        </p:nvSpPr>
        <p:spPr>
          <a:xfrm>
            <a:off x="3132138" y="3429000"/>
            <a:ext cx="48244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She went to a fun park.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7" name="Oval 2"/>
          <p:cNvSpPr/>
          <p:nvPr/>
        </p:nvSpPr>
        <p:spPr>
          <a:xfrm>
            <a:off x="466725" y="333375"/>
            <a:ext cx="792163" cy="647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3600" b="1" dirty="0"/>
              <a:t>1c</a:t>
            </a:r>
            <a:endParaRPr lang="en-US" altLang="zh-CN" sz="3600" b="1" dirty="0"/>
          </a:p>
        </p:txBody>
      </p:sp>
      <p:sp>
        <p:nvSpPr>
          <p:cNvPr id="20488" name="Text Box 5"/>
          <p:cNvSpPr txBox="1"/>
          <p:nvPr/>
        </p:nvSpPr>
        <p:spPr>
          <a:xfrm>
            <a:off x="107950" y="4076700"/>
            <a:ext cx="8748713" cy="2289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514350" lvl="0" indent="-514350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3. Did she buy anything for her best friend?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lvl="0" indent="-514350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   ___________________________________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lvl="0" indent="-514350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4. Did Lisa like her vacation?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514350" lvl="0" indent="-514350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   ___________________________________   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89" name="Text Box 8"/>
          <p:cNvSpPr txBox="1"/>
          <p:nvPr/>
        </p:nvSpPr>
        <p:spPr>
          <a:xfrm>
            <a:off x="539750" y="4652963"/>
            <a:ext cx="48244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Yes, she did.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20490" name="Text Box 8"/>
          <p:cNvSpPr txBox="1"/>
          <p:nvPr/>
        </p:nvSpPr>
        <p:spPr>
          <a:xfrm>
            <a:off x="539750" y="5734050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2" charset="0"/>
              </a:rPr>
              <a:t>Yes, she did.</a:t>
            </a:r>
            <a:endParaRPr lang="en-US" altLang="zh-CN" sz="3600" b="1" dirty="0">
              <a:solidFill>
                <a:srgbClr val="CC0000"/>
              </a:solidFill>
              <a:latin typeface="Times New Roman" panose="02020603050405020304" pitchFamily="2" charset="0"/>
            </a:endParaRPr>
          </a:p>
        </p:txBody>
      </p:sp>
      <p:pic>
        <p:nvPicPr>
          <p:cNvPr id="20491" name="Unit1 Section B 1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750" y="982663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5411" fill="hold"/>
                                        <p:tgtEl>
                                          <p:spTgt spid="204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1"/>
                </p:tgtEl>
              </p:cMediaNode>
            </p:audio>
          </p:childTnLst>
        </p:cTn>
      </p:par>
    </p:tnLst>
    <p:bldLst>
      <p:bldP spid="20484" grpId="0"/>
      <p:bldP spid="20485" grpId="0"/>
      <p:bldP spid="20486" grpId="0"/>
      <p:bldP spid="20489" grpId="0"/>
      <p:bldP spid="204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Box 5"/>
          <p:cNvSpPr txBox="1"/>
          <p:nvPr/>
        </p:nvSpPr>
        <p:spPr>
          <a:xfrm>
            <a:off x="468313" y="1628775"/>
            <a:ext cx="8351837" cy="3933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514350" lvl="0" indent="-514350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What did Lisa say about…?</a:t>
            </a:r>
            <a:endParaRPr lang="en-US" altLang="zh-CN" sz="3600" b="1" i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514350" lvl="0" indent="-514350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3600" b="1" i="1" dirty="0">
                <a:latin typeface="Times New Roman" panose="02020603050405020304" pitchFamily="2" charset="0"/>
              </a:rPr>
              <a:t>her vacation ______     the people _______</a:t>
            </a:r>
            <a:endParaRPr lang="en-US" altLang="zh-CN" sz="3600" b="1" i="1" dirty="0">
              <a:latin typeface="Times New Roman" panose="02020603050405020304" pitchFamily="2" charset="0"/>
            </a:endParaRPr>
          </a:p>
          <a:p>
            <a:pPr marL="514350" lvl="0" indent="-514350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3600" b="1" i="1" dirty="0">
                <a:latin typeface="Times New Roman" panose="02020603050405020304" pitchFamily="2" charset="0"/>
              </a:rPr>
              <a:t>the fun park _______   the food _________ </a:t>
            </a:r>
            <a:endParaRPr lang="en-US" altLang="zh-CN" sz="3600" b="1" i="1" dirty="0">
              <a:latin typeface="Times New Roman" panose="02020603050405020304" pitchFamily="2" charset="0"/>
            </a:endParaRPr>
          </a:p>
          <a:p>
            <a:pPr marL="514350" lvl="0" indent="-514350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3600" b="1" i="1" dirty="0">
                <a:latin typeface="Times New Roman" panose="02020603050405020304" pitchFamily="2" charset="0"/>
              </a:rPr>
              <a:t>the stores _________</a:t>
            </a:r>
            <a:endParaRPr lang="en-US" altLang="zh-CN" sz="3600" b="1" i="1" dirty="0">
              <a:latin typeface="Times New Roman" panose="02020603050405020304" pitchFamily="2" charset="0"/>
            </a:endParaRPr>
          </a:p>
          <a:p>
            <a:pPr marL="514350" lvl="0" indent="-514350">
              <a:lnSpc>
                <a:spcPct val="140000"/>
              </a:lnSpc>
              <a:spcBef>
                <a:spcPct val="0"/>
              </a:spcBef>
              <a:buNone/>
            </a:pPr>
            <a:endParaRPr lang="en-US" altLang="zh-CN" sz="3600" b="1" i="1" dirty="0">
              <a:latin typeface="Times New Roman" panose="02020603050405020304" pitchFamily="2" charset="0"/>
            </a:endParaRPr>
          </a:p>
        </p:txBody>
      </p:sp>
      <p:sp>
        <p:nvSpPr>
          <p:cNvPr id="21507" name="Oval 2"/>
          <p:cNvSpPr/>
          <p:nvPr/>
        </p:nvSpPr>
        <p:spPr>
          <a:xfrm>
            <a:off x="466725" y="477838"/>
            <a:ext cx="792163" cy="647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zh-CN" sz="3600" b="1" dirty="0"/>
              <a:t>1d</a:t>
            </a:r>
            <a:endParaRPr lang="en-US" altLang="zh-CN" sz="3600" b="1" dirty="0"/>
          </a:p>
        </p:txBody>
      </p:sp>
      <p:sp>
        <p:nvSpPr>
          <p:cNvPr id="21508" name="Text Box 6"/>
          <p:cNvSpPr txBox="1"/>
          <p:nvPr/>
        </p:nvSpPr>
        <p:spPr>
          <a:xfrm>
            <a:off x="3203575" y="2571750"/>
            <a:ext cx="18716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i="1" dirty="0">
                <a:solidFill>
                  <a:srgbClr val="FF00FF"/>
                </a:solidFill>
                <a:latin typeface="Times New Roman" panose="02020603050405020304" pitchFamily="2" charset="0"/>
              </a:rPr>
              <a:t>great</a:t>
            </a:r>
            <a:endParaRPr lang="en-US" altLang="zh-CN" sz="3600" b="1" i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1331913" y="449263"/>
            <a:ext cx="6983412" cy="676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0066FF"/>
                </a:solidFill>
                <a:latin typeface="Times New Roman" panose="02020603050405020304" pitchFamily="2" charset="0"/>
              </a:rPr>
              <a:t>Listen again and fill in the blanks.</a:t>
            </a:r>
            <a:endParaRPr lang="en-US" altLang="zh-CN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1510" name="Text Box 5"/>
          <p:cNvSpPr txBox="1"/>
          <p:nvPr/>
        </p:nvSpPr>
        <p:spPr>
          <a:xfrm>
            <a:off x="2843213" y="3292475"/>
            <a:ext cx="23764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i="1" dirty="0">
                <a:solidFill>
                  <a:srgbClr val="FF00FF"/>
                </a:solidFill>
                <a:latin typeface="Times New Roman" panose="02020603050405020304" pitchFamily="2" charset="0"/>
              </a:rPr>
              <a:t>exciting</a:t>
            </a:r>
            <a:endParaRPr lang="en-US" altLang="zh-CN" sz="3600" b="1" i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1511" name="Text Box 8"/>
          <p:cNvSpPr txBox="1"/>
          <p:nvPr/>
        </p:nvSpPr>
        <p:spPr>
          <a:xfrm>
            <a:off x="6948488" y="2643188"/>
            <a:ext cx="20875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i="1" dirty="0">
                <a:solidFill>
                  <a:srgbClr val="FF00FF"/>
                </a:solidFill>
                <a:latin typeface="Times New Roman" panose="02020603050405020304" pitchFamily="2" charset="0"/>
              </a:rPr>
              <a:t>friendly</a:t>
            </a:r>
            <a:endParaRPr lang="en-US" altLang="zh-CN" sz="3600" b="1" i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1512" name="Text Box 9"/>
          <p:cNvSpPr txBox="1"/>
          <p:nvPr/>
        </p:nvSpPr>
        <p:spPr>
          <a:xfrm>
            <a:off x="6589713" y="3363913"/>
            <a:ext cx="23749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i="1" dirty="0">
                <a:solidFill>
                  <a:srgbClr val="FF00FF"/>
                </a:solidFill>
                <a:latin typeface="Times New Roman" panose="02020603050405020304" pitchFamily="2" charset="0"/>
              </a:rPr>
              <a:t>delicious</a:t>
            </a:r>
            <a:endParaRPr lang="en-US" altLang="zh-CN" sz="3600" b="1" i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1513" name="Text Box 10"/>
          <p:cNvSpPr txBox="1"/>
          <p:nvPr/>
        </p:nvSpPr>
        <p:spPr>
          <a:xfrm>
            <a:off x="2484438" y="4083050"/>
            <a:ext cx="25923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zh-CN" sz="3600" b="1" i="1" dirty="0">
                <a:solidFill>
                  <a:srgbClr val="FF00FF"/>
                </a:solidFill>
                <a:latin typeface="Times New Roman" panose="02020603050405020304" pitchFamily="2" charset="0"/>
              </a:rPr>
              <a:t>expensive</a:t>
            </a:r>
            <a:endParaRPr lang="en-US" altLang="zh-CN" sz="3600" b="1" i="1" dirty="0">
              <a:solidFill>
                <a:srgbClr val="FF00FF"/>
              </a:solidFill>
              <a:latin typeface="Times New Roman" panose="02020603050405020304" pitchFamily="2" charset="0"/>
            </a:endParaRPr>
          </a:p>
        </p:txBody>
      </p:sp>
      <p:pic>
        <p:nvPicPr>
          <p:cNvPr id="21514" name="Unit1 Section B 1d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950" y="1484313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806" fill="hold"/>
                                        <p:tgtEl>
                                          <p:spTgt spid="21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4"/>
                </p:tgtEl>
              </p:cMediaNode>
            </p:audio>
          </p:childTnLst>
        </p:cTn>
      </p:par>
    </p:tnLst>
    <p:bldLst>
      <p:bldP spid="21508" grpId="0"/>
      <p:bldP spid="21510" grpId="0"/>
      <p:bldP spid="21511" grpId="0"/>
      <p:bldP spid="21512" grpId="0"/>
      <p:bldP spid="215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827088" y="115888"/>
            <a:ext cx="7486650" cy="36004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Unit 1 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Where did you go on vacation?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9" name="Text Box 3"/>
          <p:cNvSpPr txBox="1"/>
          <p:nvPr/>
        </p:nvSpPr>
        <p:spPr>
          <a:xfrm>
            <a:off x="1835150" y="4005263"/>
            <a:ext cx="6769100" cy="1738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5400" dirty="0">
                <a:solidFill>
                  <a:schemeClr val="bg1"/>
                </a:solidFill>
                <a:latin typeface="Arial" panose="020B0604020202020204" pitchFamily="34" charset="0"/>
              </a:rPr>
              <a:t>Section B ( 1a-1e )</a:t>
            </a:r>
            <a:endParaRPr lang="en-US" altLang="zh-CN" sz="5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endParaRPr lang="en-US" altLang="zh-CN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4"/>
          <p:cNvSpPr txBox="1"/>
          <p:nvPr/>
        </p:nvSpPr>
        <p:spPr>
          <a:xfrm>
            <a:off x="284163" y="76200"/>
            <a:ext cx="22796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G-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Gina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; L-Lisa</a:t>
            </a:r>
            <a:endParaRPr lang="en-US" altLang="zh-CN" sz="24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31" name="Text Box 5"/>
          <p:cNvSpPr txBox="1"/>
          <p:nvPr/>
        </p:nvSpPr>
        <p:spPr>
          <a:xfrm>
            <a:off x="330200" y="533400"/>
            <a:ext cx="8151813" cy="5943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400" dirty="0">
                <a:latin typeface="Arial" panose="020B0604020202020204" pitchFamily="34" charset="0"/>
              </a:rPr>
              <a:t>G: Hi, Lisa. How was your vacation?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L: It was great! I________________________.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G: Really? Wow! Did you do____________ there?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L: Well, we went to a fun park. It was really exciting.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G: Did you ____________?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L: Yeah, I did.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G: How were the stores?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L: Oh, they were very________, but I did__________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    _____________.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G: And how were the people? Were they friendly?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L: Yeah, they were really friendly. My parents___________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    there, and they ha</a:t>
            </a:r>
            <a:r>
              <a:rPr lang="zh-CN" altLang="en-US" sz="2400" dirty="0">
                <a:latin typeface="Arial" panose="020B0604020202020204" pitchFamily="34" charset="0"/>
              </a:rPr>
              <a:t>d</a:t>
            </a:r>
            <a:r>
              <a:rPr lang="en-US" altLang="zh-CN" sz="2400" dirty="0">
                <a:latin typeface="Arial" panose="020B0604020202020204" pitchFamily="34" charset="0"/>
              </a:rPr>
              <a:t> dinner at their house.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G: _______ was the food?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L: It was delicious. I loved their home_________.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G: Did everyone_______________?</a:t>
            </a:r>
            <a:endParaRPr lang="en-US" altLang="zh-CN" sz="2400" dirty="0">
              <a:latin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</a:rPr>
              <a:t>L: Oh, yes, we did. Everything was excellent.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22532" name="Text Box 6"/>
          <p:cNvSpPr txBox="1"/>
          <p:nvPr/>
        </p:nvSpPr>
        <p:spPr>
          <a:xfrm>
            <a:off x="2768600" y="914400"/>
            <a:ext cx="40068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went to Hong Kong with my family</a:t>
            </a:r>
            <a:endParaRPr lang="en-US" altLang="zh-CN" sz="20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33" name="Text Box 7"/>
          <p:cNvSpPr txBox="1"/>
          <p:nvPr/>
        </p:nvSpPr>
        <p:spPr>
          <a:xfrm>
            <a:off x="4368800" y="1295400"/>
            <a:ext cx="200660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anything special</a:t>
            </a:r>
            <a:endParaRPr lang="en-US" altLang="zh-CN" sz="20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34" name="Text Box 8"/>
          <p:cNvSpPr txBox="1"/>
          <p:nvPr/>
        </p:nvSpPr>
        <p:spPr>
          <a:xfrm>
            <a:off x="2006600" y="1981200"/>
            <a:ext cx="1568450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go shopping</a:t>
            </a:r>
            <a:endParaRPr lang="en-US" altLang="zh-CN" sz="20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35" name="Rectangle 9"/>
          <p:cNvSpPr/>
          <p:nvPr/>
        </p:nvSpPr>
        <p:spPr>
          <a:xfrm>
            <a:off x="3454400" y="3124200"/>
            <a:ext cx="1212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expensive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36" name="Rectangle 10"/>
          <p:cNvSpPr/>
          <p:nvPr/>
        </p:nvSpPr>
        <p:spPr>
          <a:xfrm>
            <a:off x="6045200" y="3124200"/>
            <a:ext cx="16700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buy something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37" name="Rectangle 11"/>
          <p:cNvSpPr/>
          <p:nvPr/>
        </p:nvSpPr>
        <p:spPr>
          <a:xfrm>
            <a:off x="939800" y="3505200"/>
            <a:ext cx="19494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for my best friend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38" name="Rectangle 12"/>
          <p:cNvSpPr/>
          <p:nvPr/>
        </p:nvSpPr>
        <p:spPr>
          <a:xfrm>
            <a:off x="6502400" y="4191000"/>
            <a:ext cx="20510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have some friends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39" name="Rectangle 13"/>
          <p:cNvSpPr/>
          <p:nvPr/>
        </p:nvSpPr>
        <p:spPr>
          <a:xfrm>
            <a:off x="1042988" y="4941888"/>
            <a:ext cx="6413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How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40" name="Rectangle 14"/>
          <p:cNvSpPr/>
          <p:nvPr/>
        </p:nvSpPr>
        <p:spPr>
          <a:xfrm>
            <a:off x="5588000" y="5334000"/>
            <a:ext cx="9715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cooking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41" name="Rectangle 15"/>
          <p:cNvSpPr/>
          <p:nvPr/>
        </p:nvSpPr>
        <p:spPr>
          <a:xfrm>
            <a:off x="2843213" y="5661025"/>
            <a:ext cx="19367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have a good time</a:t>
            </a:r>
            <a:endParaRPr lang="en-US" altLang="zh-CN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2542" name="Text Box 4"/>
          <p:cNvSpPr txBox="1"/>
          <p:nvPr/>
        </p:nvSpPr>
        <p:spPr>
          <a:xfrm>
            <a:off x="2916238" y="0"/>
            <a:ext cx="7375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2" charset="0"/>
              </a:rPr>
              <a:t>Complete the tape script 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2" charset="0"/>
              </a:rPr>
              <a:t>！ </a:t>
            </a:r>
            <a:endParaRPr lang="zh-CN" altLang="en-US" sz="3200" b="1" dirty="0">
              <a:solidFill>
                <a:srgbClr val="0033CC"/>
              </a:solidFill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7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8" grpId="0"/>
      <p:bldP spid="22539" grpId="0"/>
      <p:bldP spid="22540" grpId="0"/>
      <p:bldP spid="225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圆角矩形标注 4"/>
          <p:cNvSpPr/>
          <p:nvPr/>
        </p:nvSpPr>
        <p:spPr>
          <a:xfrm>
            <a:off x="647700" y="1628775"/>
            <a:ext cx="3132138" cy="792163"/>
          </a:xfrm>
          <a:prstGeom prst="wedgeRoundRectCallout">
            <a:avLst>
              <a:gd name="adj1" fmla="val 53042"/>
              <a:gd name="adj2" fmla="val 103708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Where did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2" charset="0"/>
              </a:rPr>
              <a:t>…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?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55" name="圆角矩形标注 5"/>
          <p:cNvSpPr/>
          <p:nvPr/>
        </p:nvSpPr>
        <p:spPr>
          <a:xfrm>
            <a:off x="5724525" y="1700213"/>
            <a:ext cx="2160588" cy="647700"/>
          </a:xfrm>
          <a:prstGeom prst="wedgeRoundRectCallout">
            <a:avLst>
              <a:gd name="adj1" fmla="val -43921"/>
              <a:gd name="adj2" fmla="val 78148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She ... 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56" name="圆角矩形标注 6"/>
          <p:cNvSpPr/>
          <p:nvPr/>
        </p:nvSpPr>
        <p:spPr>
          <a:xfrm>
            <a:off x="684213" y="2636838"/>
            <a:ext cx="2987675" cy="647700"/>
          </a:xfrm>
          <a:prstGeom prst="wedgeRoundRectCallout">
            <a:avLst>
              <a:gd name="adj1" fmla="val 62380"/>
              <a:gd name="adj2" fmla="val 82843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How was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2" charset="0"/>
              </a:rPr>
              <a:t>…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?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57" name="圆角矩形标注 7"/>
          <p:cNvSpPr/>
          <p:nvPr/>
        </p:nvSpPr>
        <p:spPr>
          <a:xfrm>
            <a:off x="6013450" y="2636838"/>
            <a:ext cx="1798638" cy="576262"/>
          </a:xfrm>
          <a:prstGeom prst="wedgeRoundRectCallout">
            <a:avLst>
              <a:gd name="adj1" fmla="val -60306"/>
              <a:gd name="adj2" fmla="val 36852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It...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58" name="圆角矩形标注 8"/>
          <p:cNvSpPr/>
          <p:nvPr/>
        </p:nvSpPr>
        <p:spPr>
          <a:xfrm>
            <a:off x="647700" y="3571875"/>
            <a:ext cx="3203575" cy="649288"/>
          </a:xfrm>
          <a:prstGeom prst="wedgeRoundRectCallout">
            <a:avLst>
              <a:gd name="adj1" fmla="val 62981"/>
              <a:gd name="adj2" fmla="val -59292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Where did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2" charset="0"/>
              </a:rPr>
              <a:t>…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?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59" name="圆角矩形标注 9"/>
          <p:cNvSpPr/>
          <p:nvPr/>
        </p:nvSpPr>
        <p:spPr>
          <a:xfrm>
            <a:off x="647700" y="4508500"/>
            <a:ext cx="3203575" cy="576263"/>
          </a:xfrm>
          <a:prstGeom prst="wedgeRoundRectCallout">
            <a:avLst>
              <a:gd name="adj1" fmla="val 61944"/>
              <a:gd name="adj2" fmla="val -97657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How was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2" charset="0"/>
              </a:rPr>
              <a:t>…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?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60" name="圆角矩形标注 10"/>
          <p:cNvSpPr/>
          <p:nvPr/>
        </p:nvSpPr>
        <p:spPr>
          <a:xfrm>
            <a:off x="5867400" y="3573463"/>
            <a:ext cx="2160588" cy="647700"/>
          </a:xfrm>
          <a:prstGeom prst="wedgeRoundRectCallout">
            <a:avLst>
              <a:gd name="adj1" fmla="val -61556"/>
              <a:gd name="adj2" fmla="val -32375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She ... 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61" name="圆角矩形标注 11"/>
          <p:cNvSpPr/>
          <p:nvPr/>
        </p:nvSpPr>
        <p:spPr>
          <a:xfrm>
            <a:off x="5867400" y="4437063"/>
            <a:ext cx="1800225" cy="576262"/>
          </a:xfrm>
          <a:prstGeom prst="wedgeRoundRectCallout">
            <a:avLst>
              <a:gd name="adj1" fmla="val -65694"/>
              <a:gd name="adj2" fmla="val -88843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She...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62" name="圆角矩形标注 12"/>
          <p:cNvSpPr/>
          <p:nvPr/>
        </p:nvSpPr>
        <p:spPr>
          <a:xfrm>
            <a:off x="5795963" y="5302250"/>
            <a:ext cx="2160587" cy="647700"/>
          </a:xfrm>
          <a:prstGeom prst="wedgeRoundRectCallout">
            <a:avLst>
              <a:gd name="adj1" fmla="val -61556"/>
              <a:gd name="adj2" fmla="val -91167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She ... 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3563" name="圆角矩形标注 14"/>
          <p:cNvSpPr/>
          <p:nvPr/>
        </p:nvSpPr>
        <p:spPr>
          <a:xfrm>
            <a:off x="684213" y="5445125"/>
            <a:ext cx="3132137" cy="576263"/>
          </a:xfrm>
          <a:prstGeom prst="wedgeRoundRectCallout">
            <a:avLst>
              <a:gd name="adj1" fmla="val 62722"/>
              <a:gd name="adj2" fmla="val -180579"/>
              <a:gd name="adj3" fmla="val 16667"/>
            </a:avLst>
          </a:prstGeom>
          <a:noFill/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Where did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2" charset="0"/>
              </a:rPr>
              <a:t>…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?</a:t>
            </a:r>
            <a:endParaRPr lang="zh-CN" altLang="en-US" sz="3600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pic>
        <p:nvPicPr>
          <p:cNvPr id="23564" name="Picture 15" descr="logo199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2636838"/>
            <a:ext cx="1901825" cy="2224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5" name="Text Box 5"/>
          <p:cNvSpPr txBox="1"/>
          <p:nvPr/>
        </p:nvSpPr>
        <p:spPr>
          <a:xfrm>
            <a:off x="1547813" y="333375"/>
            <a:ext cx="655320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0066FF"/>
                </a:solidFill>
                <a:latin typeface="Times New Roman" panose="02020603050405020304" pitchFamily="2" charset="0"/>
              </a:rPr>
              <a:t>Ask and answer questions about Lisa’s vacation. Begin your questions with: </a:t>
            </a:r>
            <a:endParaRPr lang="en-US" altLang="zh-CN" sz="2800" b="1" dirty="0">
              <a:solidFill>
                <a:srgbClr val="0066FF"/>
              </a:solidFill>
              <a:latin typeface="Times New Roman" panose="02020603050405020304" pitchFamily="2" charset="0"/>
            </a:endParaRPr>
          </a:p>
        </p:txBody>
      </p:sp>
      <p:sp>
        <p:nvSpPr>
          <p:cNvPr id="23566" name="Oval 17"/>
          <p:cNvSpPr/>
          <p:nvPr/>
        </p:nvSpPr>
        <p:spPr>
          <a:xfrm>
            <a:off x="684213" y="620713"/>
            <a:ext cx="863600" cy="647700"/>
          </a:xfrm>
          <a:prstGeom prst="ellipse">
            <a:avLst/>
          </a:prstGeom>
          <a:solidFill>
            <a:srgbClr val="339933"/>
          </a:solidFill>
          <a:ln w="9525" cap="flat" cmpd="sng">
            <a:solidFill>
              <a:srgbClr val="339933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7" name="Text Box 18"/>
          <p:cNvSpPr txBox="1"/>
          <p:nvPr/>
        </p:nvSpPr>
        <p:spPr>
          <a:xfrm>
            <a:off x="755650" y="549275"/>
            <a:ext cx="7207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</a:rPr>
              <a:t>1e</a:t>
            </a:r>
            <a:endParaRPr lang="en-US" altLang="zh-CN" sz="3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4"/>
          <p:cNvSpPr txBox="1"/>
          <p:nvPr/>
        </p:nvSpPr>
        <p:spPr>
          <a:xfrm>
            <a:off x="323850" y="496888"/>
            <a:ext cx="8640763" cy="502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609600" lvl="0" indent="-609600">
              <a:spcBef>
                <a:spcPct val="50000"/>
              </a:spcBef>
              <a:buNone/>
            </a:pPr>
            <a:r>
              <a:rPr lang="zh-CN" altLang="en-US" sz="36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针对训练</a:t>
            </a:r>
            <a:endParaRPr lang="en-US" altLang="zh-CN" sz="3600" b="1" i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 marL="609600" lvl="0" indent="-609600">
              <a:spcBef>
                <a:spcPct val="50000"/>
              </a:spcBef>
              <a:buNone/>
            </a:pPr>
            <a:r>
              <a:rPr lang="zh-CN" altLang="en-US" b="1" dirty="0">
                <a:latin typeface="Times New Roman" panose="02020603050405020304" pitchFamily="2" charset="0"/>
                <a:sym typeface="Arial" panose="020B0604020202020204" pitchFamily="34" charset="0"/>
              </a:rPr>
              <a:t>1. </a:t>
            </a:r>
            <a:r>
              <a:rPr lang="en-US" altLang="zh-CN" b="1" dirty="0">
                <a:latin typeface="Times New Roman" panose="02020603050405020304" pitchFamily="2" charset="0"/>
                <a:sym typeface="Arial" panose="020B0604020202020204" pitchFamily="34" charset="0"/>
              </a:rPr>
              <a:t>My </a:t>
            </a:r>
            <a:r>
              <a:rPr lang="en-US" altLang="zh-CN" b="1" dirty="0">
                <a:latin typeface="Times New Roman" panose="02020603050405020304" pitchFamily="2" charset="0"/>
              </a:rPr>
              <a:t>mother ____________________ (</a:t>
            </a:r>
            <a:r>
              <a:rPr lang="zh-CN" altLang="en-US" b="1" dirty="0">
                <a:latin typeface="Times New Roman" panose="02020603050405020304" pitchFamily="2" charset="0"/>
              </a:rPr>
              <a:t>没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09600" lvl="0" indent="-609600"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</a:t>
            </a:r>
            <a:r>
              <a:rPr lang="zh-CN" altLang="en-US" b="1" dirty="0">
                <a:latin typeface="Times New Roman" panose="02020603050405020304" pitchFamily="2" charset="0"/>
              </a:rPr>
              <a:t>有买什么特别的东西 </a:t>
            </a:r>
            <a:r>
              <a:rPr lang="en-US" altLang="zh-CN" b="1" dirty="0">
                <a:latin typeface="Times New Roman" panose="02020603050405020304" pitchFamily="2" charset="0"/>
              </a:rPr>
              <a:t>) for me on vacation.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09600" lvl="0" indent="-609600"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2. It _________________ (</a:t>
            </a:r>
            <a:r>
              <a:rPr lang="zh-CN" altLang="en-US" b="1" dirty="0">
                <a:latin typeface="Times New Roman" panose="02020603050405020304" pitchFamily="2" charset="0"/>
              </a:rPr>
              <a:t>是他第一次去 </a:t>
            </a:r>
            <a:r>
              <a:rPr lang="en-US" altLang="zh-CN" b="1" dirty="0">
                <a:latin typeface="Times New Roman" panose="02020603050405020304" pitchFamily="2" charset="0"/>
              </a:rPr>
              <a:t>) visit  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09600" lvl="0" indent="-609600"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   the museum.</a:t>
            </a:r>
            <a:endParaRPr lang="en-US" altLang="zh-CN" b="1" dirty="0">
              <a:latin typeface="Times New Roman" panose="02020603050405020304" pitchFamily="2" charset="0"/>
            </a:endParaRPr>
          </a:p>
          <a:p>
            <a:pPr marL="609600" lvl="0" indent="-609600">
              <a:spcBef>
                <a:spcPct val="50000"/>
              </a:spcBef>
              <a:buNone/>
            </a:pPr>
            <a:r>
              <a:rPr lang="en-US" altLang="zh-CN" b="1" dirty="0">
                <a:latin typeface="Times New Roman" panose="02020603050405020304" pitchFamily="2" charset="0"/>
              </a:rPr>
              <a:t>3. Mr. Green __________________ (</a:t>
            </a:r>
            <a:r>
              <a:rPr lang="zh-CN" altLang="en-US" b="1" dirty="0">
                <a:latin typeface="Times New Roman" panose="02020603050405020304" pitchFamily="2" charset="0"/>
              </a:rPr>
              <a:t>拍了相</a:t>
            </a:r>
            <a:endParaRPr lang="zh-CN" altLang="en-US" b="1" dirty="0">
              <a:latin typeface="Times New Roman" panose="02020603050405020304" pitchFamily="2" charset="0"/>
            </a:endParaRPr>
          </a:p>
          <a:p>
            <a:pPr marL="609600" lvl="0" indent="-609600">
              <a:spcBef>
                <a:spcPct val="50000"/>
              </a:spcBef>
              <a:buNone/>
            </a:pPr>
            <a:r>
              <a:rPr lang="zh-CN" altLang="en-US" b="1" dirty="0">
                <a:latin typeface="Times New Roman" panose="02020603050405020304" pitchFamily="2" charset="0"/>
              </a:rPr>
              <a:t>  当多的照片  </a:t>
            </a:r>
            <a:r>
              <a:rPr lang="en-US" altLang="zh-CN" b="1" dirty="0">
                <a:latin typeface="Times New Roman" panose="02020603050405020304" pitchFamily="2" charset="0"/>
              </a:rPr>
              <a:t>) in the zoo.</a:t>
            </a:r>
            <a:endParaRPr lang="en-US" altLang="zh-CN" b="1" dirty="0">
              <a:latin typeface="Times New Roman" panose="02020603050405020304" pitchFamily="2" charset="0"/>
            </a:endParaRPr>
          </a:p>
        </p:txBody>
      </p:sp>
      <p:sp>
        <p:nvSpPr>
          <p:cNvPr id="24579" name="Text Box 5"/>
          <p:cNvSpPr txBox="1"/>
          <p:nvPr/>
        </p:nvSpPr>
        <p:spPr>
          <a:xfrm>
            <a:off x="3276600" y="1270000"/>
            <a:ext cx="432117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800080"/>
                </a:solidFill>
                <a:latin typeface="Arial" panose="020B0604020202020204" pitchFamily="34" charset="0"/>
              </a:rPr>
              <a:t>didn’t buy anything special </a:t>
            </a:r>
            <a:endParaRPr lang="en-US" altLang="zh-CN" sz="24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 Box 6"/>
          <p:cNvSpPr txBox="1"/>
          <p:nvPr/>
        </p:nvSpPr>
        <p:spPr>
          <a:xfrm>
            <a:off x="1403350" y="2781300"/>
            <a:ext cx="3098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800080"/>
                </a:solidFill>
                <a:latin typeface="Arial" panose="020B0604020202020204" pitchFamily="34" charset="0"/>
              </a:rPr>
              <a:t>was his first time to</a:t>
            </a:r>
            <a:endParaRPr lang="en-US" altLang="zh-CN" sz="24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24581" name="Text Box 7"/>
          <p:cNvSpPr txBox="1"/>
          <p:nvPr/>
        </p:nvSpPr>
        <p:spPr>
          <a:xfrm>
            <a:off x="2987675" y="4221163"/>
            <a:ext cx="43211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800080"/>
                </a:solidFill>
                <a:latin typeface="Arial" panose="020B0604020202020204" pitchFamily="34" charset="0"/>
              </a:rPr>
              <a:t>took quite a few photos</a:t>
            </a:r>
            <a:endParaRPr lang="en-US" altLang="zh-CN" sz="24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Text Box 4"/>
          <p:cNvSpPr txBox="1"/>
          <p:nvPr/>
        </p:nvSpPr>
        <p:spPr>
          <a:xfrm>
            <a:off x="107950" y="765175"/>
            <a:ext cx="9145588" cy="4237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4. How was the food ?</a:t>
            </a:r>
            <a:endParaRPr lang="en-US" altLang="zh-CN" sz="3200" b="1" dirty="0">
              <a:latin typeface="Times New Roman" panose="02020603050405020304" pitchFamily="2" charset="0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</a:rPr>
              <a:t>  ________________________</a:t>
            </a:r>
            <a:r>
              <a:rPr lang="zh-CN" altLang="en-US" sz="2400" u="sng" dirty="0">
                <a:latin typeface="Arial" panose="020B0604020202020204" pitchFamily="34" charset="0"/>
              </a:rPr>
              <a:t> </a:t>
            </a:r>
            <a:r>
              <a:rPr lang="en-US" altLang="zh-CN" sz="2400" u="sng" dirty="0"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( </a:t>
            </a: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所有的食物味道都很棒</a:t>
            </a: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).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5. We </a:t>
            </a:r>
            <a:r>
              <a:rPr lang="en-US" altLang="zh-CN" sz="2400" dirty="0">
                <a:latin typeface="Arial" panose="020B0604020202020204" pitchFamily="34" charset="0"/>
              </a:rPr>
              <a:t>________________________</a:t>
            </a:r>
            <a:r>
              <a:rPr lang="zh-CN" altLang="en-US" sz="2400" u="sng" dirty="0">
                <a:latin typeface="Arial" panose="020B0604020202020204" pitchFamily="34" charset="0"/>
              </a:rPr>
              <a:t>                  </a:t>
            </a:r>
            <a:r>
              <a:rPr lang="en-US" altLang="zh-CN" sz="2400" dirty="0">
                <a:latin typeface="Arial" panose="020B0604020202020204" pitchFamily="34" charset="0"/>
              </a:rPr>
              <a:t>_</a:t>
            </a:r>
            <a:r>
              <a:rPr lang="zh-CN" altLang="en-US" sz="2400" dirty="0">
                <a:latin typeface="Arial" panose="020B0604020202020204" pitchFamily="34" charset="0"/>
              </a:rPr>
              <a:t>   </a:t>
            </a:r>
            <a:r>
              <a:rPr lang="en-US" altLang="zh-CN" sz="2400" dirty="0"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( </a:t>
            </a: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和老师</a:t>
            </a:r>
            <a:endParaRPr lang="zh-CN" altLang="en-US" sz="3200" b="1" dirty="0">
              <a:latin typeface="Times New Roman" panose="02020603050405020304" pitchFamily="2" charset="0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    一起去了长城</a:t>
            </a: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) last month.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6.</a:t>
            </a:r>
            <a:r>
              <a:rPr lang="en-US" altLang="zh-CN" sz="2400" dirty="0">
                <a:latin typeface="Arial" panose="020B0604020202020204" pitchFamily="34" charset="0"/>
              </a:rPr>
              <a:t> _____________________ </a:t>
            </a: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(</a:t>
            </a: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做了某些有趣的 </a:t>
            </a: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) on your </a:t>
            </a:r>
            <a:endParaRPr lang="en-US" altLang="zh-CN" sz="3200" b="1" dirty="0">
              <a:latin typeface="Times New Roman" panose="02020603050405020304" pitchFamily="2" charset="0"/>
              <a:sym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     </a:t>
            </a:r>
            <a:r>
              <a:rPr lang="en-US" altLang="zh-CN" sz="3200" b="1" dirty="0">
                <a:latin typeface="Times New Roman" panose="02020603050405020304" pitchFamily="2" charset="0"/>
                <a:sym typeface="Arial" panose="020B0604020202020204" pitchFamily="34" charset="0"/>
              </a:rPr>
              <a:t>vacation ?</a:t>
            </a:r>
            <a:endParaRPr lang="en-US" altLang="zh-CN" sz="3200" b="1" dirty="0">
              <a:latin typeface="Times New Roman" panose="02020603050405020304" pitchFamily="2" charset="0"/>
              <a:sym typeface="Arial" panose="020B0604020202020204" pitchFamily="34" charset="0"/>
            </a:endParaRPr>
          </a:p>
        </p:txBody>
      </p:sp>
      <p:sp>
        <p:nvSpPr>
          <p:cNvPr id="25603" name="Text Box 5"/>
          <p:cNvSpPr txBox="1"/>
          <p:nvPr/>
        </p:nvSpPr>
        <p:spPr>
          <a:xfrm>
            <a:off x="395288" y="1557338"/>
            <a:ext cx="56165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800080"/>
                </a:solidFill>
                <a:latin typeface="Arial" panose="020B0604020202020204" pitchFamily="34" charset="0"/>
              </a:rPr>
              <a:t>Everything tasted really good</a:t>
            </a:r>
            <a:endParaRPr lang="en-US" altLang="zh-CN" sz="24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6"/>
          <p:cNvSpPr txBox="1"/>
          <p:nvPr/>
        </p:nvSpPr>
        <p:spPr>
          <a:xfrm>
            <a:off x="1331913" y="2276475"/>
            <a:ext cx="72739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800080"/>
                </a:solidFill>
                <a:latin typeface="Arial" panose="020B0604020202020204" pitchFamily="34" charset="0"/>
              </a:rPr>
              <a:t>went to the Great Wall with our teacher</a:t>
            </a:r>
            <a:endParaRPr lang="en-US" altLang="zh-CN" sz="24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 Box 7"/>
          <p:cNvSpPr txBox="1"/>
          <p:nvPr/>
        </p:nvSpPr>
        <p:spPr>
          <a:xfrm>
            <a:off x="612775" y="3717925"/>
            <a:ext cx="47529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800080"/>
                </a:solidFill>
                <a:latin typeface="Arial" panose="020B0604020202020204" pitchFamily="34" charset="0"/>
              </a:rPr>
              <a:t>Did you do anything fun</a:t>
            </a:r>
            <a:endParaRPr lang="en-US" altLang="zh-CN" sz="2400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页脚占位符 1"/>
          <p:cNvSpPr/>
          <p:nvPr>
            <p:ph type="ftr" sz="quarter" idx="11"/>
          </p:nvPr>
        </p:nvSpPr>
        <p:spPr/>
        <p:txBody>
          <a:bodyPr/>
          <a:p>
            <a:pPr lvl="0"/>
            <a:r>
              <a:rPr lang="zh-CN" altLang="en-US" dirty="0">
                <a:latin typeface="Arial" panose="020B0604020202020204" pitchFamily="34" charset="0"/>
              </a:rPr>
              <a:t>http://zhdduya100.taobao.com/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26" name="Text Box 2"/>
          <p:cNvSpPr txBox="1"/>
          <p:nvPr/>
        </p:nvSpPr>
        <p:spPr>
          <a:xfrm>
            <a:off x="827088" y="2060575"/>
            <a:ext cx="7416800" cy="2663825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200" b="1" dirty="0">
                <a:latin typeface="Times New Roman" panose="02020603050405020304" pitchFamily="2" charset="0"/>
              </a:rPr>
              <a:t>Write  about what you did on your 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2" charset="0"/>
              </a:rPr>
              <a:t>    </a:t>
            </a:r>
            <a:r>
              <a:rPr lang="en-US" altLang="zh-CN" sz="3200" b="1" dirty="0">
                <a:latin typeface="Times New Roman" panose="02020603050405020304" pitchFamily="2" charset="0"/>
              </a:rPr>
              <a:t>vacation.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3200" b="1" dirty="0">
                <a:latin typeface="Times New Roman" panose="02020603050405020304" pitchFamily="2" charset="0"/>
              </a:rPr>
              <a:t>2. 完成本单元的练习。</a:t>
            </a:r>
            <a:endParaRPr lang="en-US" altLang="zh-CN" sz="3200" b="1" dirty="0">
              <a:latin typeface="Times New Roman" panose="02020603050405020304" pitchFamily="2" charset="0"/>
            </a:endParaRPr>
          </a:p>
        </p:txBody>
      </p:sp>
      <p:sp>
        <p:nvSpPr>
          <p:cNvPr id="26627" name="Text Box 3"/>
          <p:cNvSpPr txBox="1"/>
          <p:nvPr/>
        </p:nvSpPr>
        <p:spPr>
          <a:xfrm>
            <a:off x="2987675" y="765175"/>
            <a:ext cx="33115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000" b="1" dirty="0">
                <a:solidFill>
                  <a:srgbClr val="000099"/>
                </a:solidFill>
                <a:latin typeface="Arial" panose="020B0604020202020204" pitchFamily="34" charset="0"/>
              </a:rPr>
              <a:t>Homework </a:t>
            </a:r>
            <a:endParaRPr lang="en-US" altLang="zh-CN" sz="40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Text Box 5"/>
          <p:cNvSpPr txBox="1"/>
          <p:nvPr/>
        </p:nvSpPr>
        <p:spPr>
          <a:xfrm>
            <a:off x="2987675" y="1265238"/>
            <a:ext cx="619283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800080"/>
                </a:solidFill>
                <a:latin typeface="Arial" panose="020B0604020202020204" pitchFamily="34" charset="0"/>
              </a:rPr>
              <a:t> </a:t>
            </a:r>
            <a:endParaRPr lang="en-US" altLang="zh-CN" dirty="0">
              <a:solidFill>
                <a:srgbClr val="80008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0" y="0"/>
            <a:ext cx="9969500" cy="6492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自主学习方案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翻译下列词组。 </a:t>
            </a:r>
            <a:endParaRPr lang="zh-CN" altLang="en-US" sz="2400" dirty="0">
              <a:latin typeface="Arial" panose="020B0604020202020204" pitchFamily="34" charset="0"/>
            </a:endParaRPr>
          </a:p>
          <a:p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1. 你能用英语写出下列词语吗？</a:t>
            </a:r>
            <a:endParaRPr lang="zh-CN" altLang="en-US" sz="2400" dirty="0">
              <a:latin typeface="Arial" panose="020B0604020202020204" pitchFamily="34" charset="0"/>
            </a:endParaRPr>
          </a:p>
          <a:p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可口的 _____</a:t>
            </a:r>
            <a:r>
              <a:rPr lang="zh-CN" altLang="en-US" sz="2400" u="sng" dirty="0">
                <a:latin typeface="Arial" panose="020B0604020202020204" pitchFamily="34" charset="0"/>
              </a:rPr>
              <a:t>_  </a:t>
            </a:r>
            <a:r>
              <a:rPr lang="zh-CN" altLang="en-US" sz="2400" dirty="0">
                <a:latin typeface="Arial" panose="020B0604020202020204" pitchFamily="34" charset="0"/>
              </a:rPr>
              <a:t>昂贵的_______令人兴奋的_______便宜的______</a:t>
            </a:r>
            <a:endParaRPr lang="zh-CN" altLang="en-US" sz="2400" dirty="0">
              <a:latin typeface="Arial" panose="020B0604020202020204" pitchFamily="34" charset="0"/>
            </a:endParaRPr>
          </a:p>
          <a:p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糟糕的_______ 无聊的_______  有趣的   _______  友好的______</a:t>
            </a:r>
            <a:endParaRPr lang="zh-CN" altLang="en-US" sz="2400" dirty="0">
              <a:latin typeface="Arial" panose="020B0604020202020204" pitchFamily="34" charset="0"/>
            </a:endParaRPr>
          </a:p>
          <a:p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2. 写出下列动词的过去式。</a:t>
            </a:r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sing _________ go_______    study _______   fly ______</a:t>
            </a:r>
            <a:endParaRPr lang="zh-CN" altLang="en-US" sz="2400" dirty="0">
              <a:latin typeface="Arial" panose="020B0604020202020204" pitchFamily="34" charset="0"/>
            </a:endParaRPr>
          </a:p>
          <a:p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have ________  swim_____    do _______       stay______</a:t>
            </a:r>
            <a:endParaRPr lang="zh-CN" altLang="en-US" sz="2400" dirty="0">
              <a:latin typeface="Arial" panose="020B0604020202020204" pitchFamily="34" charset="0"/>
            </a:endParaRPr>
          </a:p>
          <a:p>
            <a:endParaRPr lang="zh-CN" altLang="en-US" sz="2400" dirty="0">
              <a:latin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</a:rPr>
              <a:t>visit ______        tell _______  lose______       hear______</a:t>
            </a:r>
            <a:endParaRPr lang="zh-CN" altLang="en-US" sz="2400" dirty="0">
              <a:latin typeface="Arial" panose="020B0604020202020204" pitchFamily="34" charset="0"/>
            </a:endParaRPr>
          </a:p>
          <a:p>
            <a:endParaRPr lang="zh-CN" altLang="en-US" sz="2400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矩形 6146"/>
          <p:cNvSpPr/>
          <p:nvPr/>
        </p:nvSpPr>
        <p:spPr>
          <a:xfrm>
            <a:off x="1476375" y="3429000"/>
            <a:ext cx="5976938" cy="22971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57999"/>
                    </a:srgbClr>
                  </a:outerShdw>
                </a:effectLst>
                <a:latin typeface="Times New Roman" panose="02020603050405020304" pitchFamily="2" charset="0"/>
                <a:ea typeface="Times New Roman" panose="02020603050405020304" pitchFamily="2" charset="0"/>
              </a:rPr>
              <a:t>Let's revise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57999"/>
                  </a:srgbClr>
                </a:outerShdw>
              </a:effectLst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7169"/>
          <p:cNvSpPr/>
          <p:nvPr/>
        </p:nvSpPr>
        <p:spPr>
          <a:xfrm>
            <a:off x="539750" y="333375"/>
            <a:ext cx="691515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Guessing game </a:t>
            </a:r>
            <a:endParaRPr lang="zh-CN" altLang="en-US" sz="4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1" name="文本框 7170"/>
          <p:cNvSpPr txBox="1"/>
          <p:nvPr/>
        </p:nvSpPr>
        <p:spPr>
          <a:xfrm>
            <a:off x="684213" y="1916113"/>
            <a:ext cx="7272337" cy="2344737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Verdana" panose="020B0604030504040204" pitchFamily="2" charset="0"/>
              </a:rPr>
              <a:t>Look at the pictures carefully and guess what they did.</a:t>
            </a:r>
            <a:endParaRPr lang="en-US" altLang="zh-CN" sz="4800" b="1" dirty="0">
              <a:latin typeface="Verdana" panose="020B0604030504040204" pitchFamily="2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827088" y="404813"/>
            <a:ext cx="6913562" cy="650875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What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did</a:t>
            </a:r>
            <a:r>
              <a:rPr lang="en-US" altLang="zh-CN" sz="3600" b="1" dirty="0">
                <a:latin typeface="Arial" panose="020B0604020202020204" pitchFamily="34" charset="0"/>
              </a:rPr>
              <a:t> he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do</a:t>
            </a:r>
            <a:r>
              <a:rPr lang="en-US" altLang="zh-CN" sz="3600" b="1" dirty="0">
                <a:latin typeface="Arial" panose="020B0604020202020204" pitchFamily="34" charset="0"/>
              </a:rPr>
              <a:t> last weekend?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pic>
        <p:nvPicPr>
          <p:cNvPr id="8195" name="图片 8194" descr="蓝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1773238"/>
            <a:ext cx="3335337" cy="3560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8195"/>
          <p:cNvSpPr txBox="1"/>
          <p:nvPr/>
        </p:nvSpPr>
        <p:spPr>
          <a:xfrm>
            <a:off x="935038" y="5516563"/>
            <a:ext cx="7453312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He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played basketball</a:t>
            </a:r>
            <a:r>
              <a:rPr lang="en-US" altLang="zh-CN" sz="3200" b="1" dirty="0">
                <a:latin typeface="Arial" panose="020B0604020202020204" pitchFamily="34" charset="0"/>
              </a:rPr>
              <a:t> last weekend.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8197" name="矩形 8196"/>
          <p:cNvSpPr/>
          <p:nvPr/>
        </p:nvSpPr>
        <p:spPr>
          <a:xfrm>
            <a:off x="2124075" y="3068638"/>
            <a:ext cx="2447925" cy="20875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8198" name="矩形 8197"/>
          <p:cNvSpPr/>
          <p:nvPr/>
        </p:nvSpPr>
        <p:spPr>
          <a:xfrm>
            <a:off x="3635375" y="3068638"/>
            <a:ext cx="3130550" cy="208756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7"/>
          <p:cNvSpPr txBox="1"/>
          <p:nvPr/>
        </p:nvSpPr>
        <p:spPr>
          <a:xfrm>
            <a:off x="900113" y="404813"/>
            <a:ext cx="6767512" cy="650875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What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did</a:t>
            </a:r>
            <a:r>
              <a:rPr lang="en-US" altLang="zh-CN" sz="3600" b="1" dirty="0">
                <a:latin typeface="Arial" panose="020B0604020202020204" pitchFamily="34" charset="0"/>
              </a:rPr>
              <a:t> he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do</a:t>
            </a:r>
            <a:r>
              <a:rPr lang="en-US" altLang="zh-CN" sz="3600" b="1" dirty="0">
                <a:latin typeface="Arial" panose="020B0604020202020204" pitchFamily="34" charset="0"/>
              </a:rPr>
              <a:t> last weekend?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pic>
        <p:nvPicPr>
          <p:cNvPr id="9219" name="图片 9218" descr="看电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413" y="1268413"/>
            <a:ext cx="3563937" cy="3560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矩形 9219"/>
          <p:cNvSpPr/>
          <p:nvPr/>
        </p:nvSpPr>
        <p:spPr>
          <a:xfrm>
            <a:off x="3851275" y="2565400"/>
            <a:ext cx="2376488" cy="20875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21" name="文本框 9220"/>
          <p:cNvSpPr txBox="1"/>
          <p:nvPr/>
        </p:nvSpPr>
        <p:spPr>
          <a:xfrm>
            <a:off x="1187450" y="5157788"/>
            <a:ext cx="66960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He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watched TV</a:t>
            </a:r>
            <a:r>
              <a:rPr lang="en-US" altLang="zh-CN" sz="3200" b="1" dirty="0">
                <a:latin typeface="Arial" panose="020B0604020202020204" pitchFamily="34" charset="0"/>
              </a:rPr>
              <a:t> last weekend.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sp>
        <p:nvSpPr>
          <p:cNvPr id="9222" name="矩形 9221"/>
          <p:cNvSpPr/>
          <p:nvPr/>
        </p:nvSpPr>
        <p:spPr>
          <a:xfrm>
            <a:off x="2339975" y="2565400"/>
            <a:ext cx="1944688" cy="20875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框 10241"/>
          <p:cNvSpPr txBox="1"/>
          <p:nvPr/>
        </p:nvSpPr>
        <p:spPr>
          <a:xfrm>
            <a:off x="827088" y="333375"/>
            <a:ext cx="7489825" cy="650875"/>
          </a:xfrm>
          <a:prstGeom prst="rect">
            <a:avLst/>
          </a:prstGeom>
          <a:noFill/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Arial" panose="020B0604020202020204" pitchFamily="34" charset="0"/>
              </a:rPr>
              <a:t>What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did</a:t>
            </a:r>
            <a:r>
              <a:rPr lang="en-US" altLang="zh-CN" sz="3600" b="1" dirty="0">
                <a:latin typeface="Arial" panose="020B0604020202020204" pitchFamily="34" charset="0"/>
              </a:rPr>
              <a:t> she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</a:rPr>
              <a:t>do</a:t>
            </a:r>
            <a:r>
              <a:rPr lang="en-US" altLang="zh-CN" sz="3600" b="1" dirty="0">
                <a:latin typeface="Arial" panose="020B0604020202020204" pitchFamily="34" charset="0"/>
              </a:rPr>
              <a:t> last weekend?</a:t>
            </a:r>
            <a:endParaRPr lang="en-US" altLang="zh-CN" sz="3600" b="1" dirty="0">
              <a:latin typeface="Arial" panose="020B0604020202020204" pitchFamily="34" charset="0"/>
            </a:endParaRPr>
          </a:p>
        </p:txBody>
      </p:sp>
      <p:sp>
        <p:nvSpPr>
          <p:cNvPr id="10243" name="文本框 10242"/>
          <p:cNvSpPr txBox="1"/>
          <p:nvPr/>
        </p:nvSpPr>
        <p:spPr>
          <a:xfrm>
            <a:off x="757238" y="5229225"/>
            <a:ext cx="7416800" cy="5794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She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did her homework</a:t>
            </a:r>
            <a:r>
              <a:rPr lang="en-US" altLang="zh-CN" sz="3200" b="1" dirty="0">
                <a:latin typeface="Arial" panose="020B0604020202020204" pitchFamily="34" charset="0"/>
              </a:rPr>
              <a:t> last weekend.</a:t>
            </a:r>
            <a:endParaRPr lang="en-US" altLang="zh-CN" sz="3200" b="1" dirty="0">
              <a:latin typeface="Arial" panose="020B0604020202020204" pitchFamily="34" charset="0"/>
            </a:endParaRPr>
          </a:p>
        </p:txBody>
      </p:sp>
      <p:pic>
        <p:nvPicPr>
          <p:cNvPr id="10244" name="图片 10243" descr="do homework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1484313"/>
            <a:ext cx="4391025" cy="3294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椭圆 10244"/>
          <p:cNvSpPr/>
          <p:nvPr/>
        </p:nvSpPr>
        <p:spPr>
          <a:xfrm>
            <a:off x="2411413" y="2781300"/>
            <a:ext cx="4105275" cy="22320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1265"/>
          <p:cNvSpPr txBox="1"/>
          <p:nvPr/>
        </p:nvSpPr>
        <p:spPr>
          <a:xfrm>
            <a:off x="684213" y="260350"/>
            <a:ext cx="76342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How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was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 the food? It </a:t>
            </a:r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was</a:t>
            </a:r>
            <a:r>
              <a:rPr lang="en-US" altLang="zh-CN" sz="40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…</a:t>
            </a:r>
            <a:endParaRPr lang="en-US" altLang="zh-CN" sz="4000" b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2" charset="0"/>
            </a:endParaRPr>
          </a:p>
        </p:txBody>
      </p:sp>
      <p:sp>
        <p:nvSpPr>
          <p:cNvPr id="11267" name="文本框 11266"/>
          <p:cNvSpPr txBox="1"/>
          <p:nvPr/>
        </p:nvSpPr>
        <p:spPr>
          <a:xfrm>
            <a:off x="6516688" y="2276475"/>
            <a:ext cx="24479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 dirty="0">
                <a:effectLst>
                  <a:outerShdw blurRad="38100" dist="38100" dir="2700000">
                    <a:srgbClr val="C0C0C0"/>
                  </a:outerShdw>
                </a:effectLst>
                <a:latin typeface="Comic Sans MS" panose="030F0702030302020204" pitchFamily="2" charset="0"/>
              </a:rPr>
              <a:t>delicious</a:t>
            </a:r>
            <a:endParaRPr lang="en-US" altLang="zh-CN" sz="4000" b="1" dirty="0">
              <a:effectLst>
                <a:outerShdw blurRad="38100" dist="38100" dir="2700000">
                  <a:srgbClr val="C0C0C0"/>
                </a:outerShdw>
              </a:effectLst>
              <a:latin typeface="Comic Sans MS" panose="030F0702030302020204" pitchFamily="2" charset="0"/>
            </a:endParaRPr>
          </a:p>
        </p:txBody>
      </p:sp>
      <p:sp>
        <p:nvSpPr>
          <p:cNvPr id="11268" name="笑脸 11267"/>
          <p:cNvSpPr/>
          <p:nvPr/>
        </p:nvSpPr>
        <p:spPr>
          <a:xfrm>
            <a:off x="8172450" y="1557338"/>
            <a:ext cx="790575" cy="719137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pic>
        <p:nvPicPr>
          <p:cNvPr id="11269" name="图片 11268" descr="20071114163939882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2513"/>
            <a:ext cx="6192838" cy="4968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3869</Words>
  <Application>WPS 演示</Application>
  <PresentationFormat>在屏幕上显示</PresentationFormat>
  <Paragraphs>321</Paragraphs>
  <Slides>25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Script MT Bold</vt:lpstr>
      <vt:lpstr>Segoe Print</vt:lpstr>
      <vt:lpstr>Gungsuh</vt:lpstr>
      <vt:lpstr>Verdana</vt:lpstr>
      <vt:lpstr>Comic Sans MS</vt:lpstr>
      <vt:lpstr>Times New Roman</vt:lpstr>
      <vt:lpstr>Latha</vt:lpstr>
      <vt:lpstr>Dotum</vt:lpstr>
      <vt:lpstr>Dotum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72</cp:revision>
  <dcterms:created xsi:type="dcterms:W3CDTF">2009-05-24T01:56:50Z</dcterms:created>
  <dcterms:modified xsi:type="dcterms:W3CDTF">2021-04-23T09:00:54Z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