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9"/>
  </p:notesMasterIdLst>
  <p:sldIdLst>
    <p:sldId id="288" r:id="rId4"/>
    <p:sldId id="265" r:id="rId5"/>
    <p:sldId id="282" r:id="rId6"/>
    <p:sldId id="283" r:id="rId7"/>
    <p:sldId id="263" r:id="rId8"/>
    <p:sldId id="284" r:id="rId9"/>
    <p:sldId id="266" r:id="rId10"/>
    <p:sldId id="285" r:id="rId11"/>
    <p:sldId id="262" r:id="rId12"/>
    <p:sldId id="258" r:id="rId13"/>
    <p:sldId id="257" r:id="rId14"/>
    <p:sldId id="286" r:id="rId15"/>
    <p:sldId id="287" r:id="rId16"/>
    <p:sldId id="260" r:id="rId17"/>
    <p:sldId id="268" r:id="rId18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CCFF99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1416" y="72"/>
      </p:cViewPr>
      <p:guideLst>
        <p:guide orient="horz" pos="2092"/>
        <p:guide pos="29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6" name="Rectangle 4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EB04612-90E9-4059-A67B-206891709C6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9C87FA9-0749-4A16-874B-D44E007A45A2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E53CD9-89D0-4B60-BCCD-BF803179FD6B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9C87FA9-0749-4A16-874B-D44E007A45A2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E53CD9-89D0-4B60-BCCD-BF803179FD6B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6225"/>
            <a:ext cx="2057400" cy="5849938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6225"/>
            <a:ext cx="6019800" cy="5849938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9C87FA9-0749-4A16-874B-D44E007A45A2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E53CD9-89D0-4B60-BCCD-BF803179FD6B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71588"/>
            <a:ext cx="3919538" cy="4854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29138" y="1271588"/>
            <a:ext cx="3921125" cy="4854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9C87FA9-0749-4A16-874B-D44E007A45A2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E53CD9-89D0-4B60-BCCD-BF803179FD6B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C7AF0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0013" y="274638"/>
            <a:ext cx="2001837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4500" y="274638"/>
            <a:ext cx="585311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9C87FA9-0749-4A16-874B-D44E007A45A2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E53CD9-89D0-4B60-BCCD-BF803179FD6B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9C87FA9-0749-4A16-874B-D44E007A45A2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E53CD9-89D0-4B60-BCCD-BF803179FD6B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9C87FA9-0749-4A16-874B-D44E007A45A2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E53CD9-89D0-4B60-BCCD-BF803179FD6B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9C87FA9-0749-4A16-874B-D44E007A45A2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E53CD9-89D0-4B60-BCCD-BF803179FD6B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9C87FA9-0749-4A16-874B-D44E007A45A2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E53CD9-89D0-4B60-BCCD-BF803179FD6B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9C87FA9-0749-4A16-874B-D44E007A45A2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E53CD9-89D0-4B60-BCCD-BF803179FD6B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86521" tIns="43260" rIns="86521" bIns="4326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86487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9C87FA9-0749-4A16-874B-D44E007A45A2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E53CD9-89D0-4B60-BCCD-BF803179FD6B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6225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lIns="86521" tIns="43260" rIns="86521" bIns="43260"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lIns="86521" tIns="43260" rIns="86521" bIns="43260" anchor="t"/>
          <a:p>
            <a:pPr lvl="0" indent="-32385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71780"/>
            <a:r>
              <a:rPr lang="zh-CN" altLang="en-US" dirty="0"/>
              <a:t>第二级</a:t>
            </a:r>
            <a:endParaRPr lang="zh-CN" altLang="en-US" dirty="0"/>
          </a:p>
          <a:p>
            <a:pPr lvl="2" indent="-215900"/>
            <a:r>
              <a:rPr lang="zh-CN" altLang="en-US" dirty="0"/>
              <a:t>第三级</a:t>
            </a:r>
            <a:endParaRPr lang="zh-CN" altLang="en-US" dirty="0"/>
          </a:p>
          <a:p>
            <a:pPr lvl="3" indent="-215900"/>
            <a:r>
              <a:rPr lang="zh-CN" altLang="en-US" dirty="0"/>
              <a:t>第四级</a:t>
            </a:r>
            <a:endParaRPr lang="zh-CN" altLang="en-US" dirty="0"/>
          </a:p>
          <a:p>
            <a:pPr lvl="4" indent="-2159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521" tIns="43260" rIns="86521" bIns="4326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1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9C87FA9-0749-4A16-874B-D44E007A45A2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521" tIns="43260" rIns="86521" bIns="4326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1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521" tIns="43260" rIns="86521" bIns="4326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100" smtClean="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E53CD9-89D0-4B60-BCCD-BF803179FD6B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86487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defTabSz="86487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l" defTabSz="86487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l" defTabSz="86487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l" defTabSz="86487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l" defTabSz="86487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l" defTabSz="86487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l" defTabSz="86487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l" defTabSz="86487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23850" indent="-323850" algn="l" defTabSz="86487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03580" indent="-271780" algn="l" defTabSz="86487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>
          <a:solidFill>
            <a:schemeClr val="tx1"/>
          </a:solidFill>
          <a:latin typeface="+mn-lt"/>
          <a:ea typeface="+mn-ea"/>
        </a:defRPr>
      </a:lvl2pPr>
      <a:lvl3pPr marL="1081405" indent="-215900" algn="l" defTabSz="86487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>
          <a:solidFill>
            <a:schemeClr val="tx1"/>
          </a:solidFill>
          <a:latin typeface="+mn-lt"/>
          <a:ea typeface="+mn-ea"/>
        </a:defRPr>
      </a:lvl3pPr>
      <a:lvl4pPr marL="1514475" indent="-215900" algn="l" defTabSz="86487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>
          <a:solidFill>
            <a:schemeClr val="tx1"/>
          </a:solidFill>
          <a:latin typeface="+mn-lt"/>
          <a:ea typeface="+mn-ea"/>
        </a:defRPr>
      </a:lvl4pPr>
      <a:lvl5pPr marL="1946275" indent="-215900" algn="l" defTabSz="86487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>
          <a:solidFill>
            <a:schemeClr val="tx1"/>
          </a:solidFill>
          <a:latin typeface="+mn-lt"/>
          <a:ea typeface="+mn-ea"/>
        </a:defRPr>
      </a:lvl5pPr>
      <a:lvl6pPr marL="2403475" indent="-215900" algn="l" defTabSz="86487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860675" indent="-215900" algn="l" defTabSz="86487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3317875" indent="-215900" algn="l" defTabSz="86487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3775075" indent="-215900" algn="l" defTabSz="86487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44500" y="274638"/>
            <a:ext cx="8007350" cy="8604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2"/>
          <p:cNvSpPr>
            <a:spLocks noGrp="1"/>
          </p:cNvSpPr>
          <p:nvPr>
            <p:ph type="body"/>
          </p:nvPr>
        </p:nvSpPr>
        <p:spPr>
          <a:xfrm>
            <a:off x="457200" y="1271588"/>
            <a:ext cx="7993063" cy="48545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C7AF0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C7AF0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rgbClr val="C7AF0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rgbClr val="C7AF0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Text Box 2"/>
          <p:cNvSpPr txBox="1"/>
          <p:nvPr/>
        </p:nvSpPr>
        <p:spPr>
          <a:xfrm>
            <a:off x="2820988" y="4256088"/>
            <a:ext cx="2389187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  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八年级下册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98" name="Text Box 3"/>
          <p:cNvSpPr txBox="1"/>
          <p:nvPr/>
        </p:nvSpPr>
        <p:spPr>
          <a:xfrm>
            <a:off x="244475" y="3187700"/>
            <a:ext cx="2576513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Unit 5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9" name="Text Box 4"/>
          <p:cNvSpPr txBox="1"/>
          <p:nvPr/>
        </p:nvSpPr>
        <p:spPr>
          <a:xfrm>
            <a:off x="1905000" y="2846388"/>
            <a:ext cx="7239000" cy="1409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What were you doing when the rainstorm came?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0" name="Line 6"/>
          <p:cNvSpPr/>
          <p:nvPr/>
        </p:nvSpPr>
        <p:spPr>
          <a:xfrm>
            <a:off x="244475" y="4206875"/>
            <a:ext cx="8615363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1" name="Text Box 7"/>
          <p:cNvSpPr txBox="1"/>
          <p:nvPr/>
        </p:nvSpPr>
        <p:spPr>
          <a:xfrm>
            <a:off x="2260600" y="4652963"/>
            <a:ext cx="4030663" cy="676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Section 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r>
              <a:rPr lang="en-US" altLang="zh-CN" sz="32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2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 - 3b</a:t>
            </a:r>
            <a:endParaRPr lang="en-US" altLang="zh-CN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AutoShape 2"/>
          <p:cNvSpPr/>
          <p:nvPr/>
        </p:nvSpPr>
        <p:spPr>
          <a:xfrm>
            <a:off x="584200" y="95250"/>
            <a:ext cx="8342313" cy="1311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 defTabSz="914400">
              <a:lnSpc>
                <a:spcPct val="110000"/>
              </a:lnSpc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3a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Make notes about an event you remember 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defTabSz="914400">
              <a:lnSpc>
                <a:spcPct val="11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well.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                  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795" name="Rectangle 3"/>
          <p:cNvSpPr/>
          <p:nvPr/>
        </p:nvSpPr>
        <p:spPr>
          <a:xfrm>
            <a:off x="1238250" y="1601788"/>
            <a:ext cx="7315200" cy="46926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What was the event?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When did it happen?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Where did it happen?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What were you doing?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What were your friends doing?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Why was it important?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Why do you remember this event?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ldLvl="0" animBg="1"/>
      <p:bldP spid="33795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AutoShape 2"/>
          <p:cNvSpPr/>
          <p:nvPr/>
        </p:nvSpPr>
        <p:spPr>
          <a:xfrm>
            <a:off x="639763" y="95250"/>
            <a:ext cx="8286750" cy="1311275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76200" cap="flat" cmpd="sng">
            <a:solidFill>
              <a:srgbClr val="D60093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 defTabSz="914400"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3b. </a:t>
            </a: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Write a short article about the important </a:t>
            </a:r>
            <a:endParaRPr lang="zh-CN" altLang="en-US" sz="3200" b="1" dirty="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defTabSz="914400"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event in 3a. Try to write three paragraphs.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819" name="Rectangle 3"/>
          <p:cNvSpPr/>
          <p:nvPr/>
        </p:nvSpPr>
        <p:spPr>
          <a:xfrm>
            <a:off x="336550" y="1746250"/>
            <a:ext cx="8589963" cy="37512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First, write about the event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(when and where it happened).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Next, write about what you and some of your friends were doing when this event happened.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Then, write about why this event was important.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charRg st="0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59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charRg st="59" end="1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148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charRg st="148" end="1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Rectangle 2"/>
          <p:cNvSpPr/>
          <p:nvPr/>
        </p:nvSpPr>
        <p:spPr>
          <a:xfrm>
            <a:off x="1069975" y="793750"/>
            <a:ext cx="7777163" cy="4835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85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An important event that I remember well was _____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_________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____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____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. It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happened in/ on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__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____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____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_____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_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at/in ___________.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185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When I heard the news of this event/ When this event happened, I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was______________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185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_____________________________________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.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2" name="AutoShape 3"/>
          <p:cNvSpPr/>
          <p:nvPr/>
        </p:nvSpPr>
        <p:spPr>
          <a:xfrm>
            <a:off x="438150" y="338138"/>
            <a:ext cx="822325" cy="8334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63500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 defTabSz="914400"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3b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44" name="Text Box 4"/>
          <p:cNvSpPr txBox="1"/>
          <p:nvPr/>
        </p:nvSpPr>
        <p:spPr>
          <a:xfrm>
            <a:off x="1069975" y="1782763"/>
            <a:ext cx="4840288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Wenchuan Earthquake 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45" name="Text Box 5"/>
          <p:cNvSpPr txBox="1"/>
          <p:nvPr/>
        </p:nvSpPr>
        <p:spPr>
          <a:xfrm>
            <a:off x="1584325" y="2603500"/>
            <a:ext cx="4841875" cy="5778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May 12th, 2008 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46" name="Text Box 6"/>
          <p:cNvSpPr txBox="1"/>
          <p:nvPr/>
        </p:nvSpPr>
        <p:spPr>
          <a:xfrm>
            <a:off x="5608638" y="2603500"/>
            <a:ext cx="2665412" cy="5778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Wenchuan 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47" name="Text Box 7"/>
          <p:cNvSpPr txBox="1"/>
          <p:nvPr/>
        </p:nvSpPr>
        <p:spPr>
          <a:xfrm>
            <a:off x="1260475" y="4014788"/>
            <a:ext cx="7391400" cy="13589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                    staying at home, because I was ill that day 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ldLvl="0"/>
      <p:bldP spid="35845" grpId="0" bldLvl="0"/>
      <p:bldP spid="35846" grpId="0" bldLvl="0"/>
      <p:bldP spid="35847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Text Box 2"/>
          <p:cNvSpPr txBox="1"/>
          <p:nvPr/>
        </p:nvSpPr>
        <p:spPr>
          <a:xfrm>
            <a:off x="909638" y="755650"/>
            <a:ext cx="7729537" cy="52117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My friends were___________________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_________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.This event is very important to me because _____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______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________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________________________________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__________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. /I remember this event well because 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___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__________________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____________________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86" name="AutoShape 3"/>
          <p:cNvSpPr/>
          <p:nvPr/>
        </p:nvSpPr>
        <p:spPr>
          <a:xfrm>
            <a:off x="538163" y="117475"/>
            <a:ext cx="822325" cy="83185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63500" cap="flat" cmpd="sng">
            <a:solidFill>
              <a:srgbClr val="FF6600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anchor="ctr"/>
          <a:p>
            <a:pPr algn="ctr" defTabSz="914400"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3b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68" name="Text Box 4"/>
          <p:cNvSpPr txBox="1"/>
          <p:nvPr/>
        </p:nvSpPr>
        <p:spPr>
          <a:xfrm>
            <a:off x="947738" y="755650"/>
            <a:ext cx="7469187" cy="13589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        having English class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at school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69" name="Text Box 5"/>
          <p:cNvSpPr txBox="1"/>
          <p:nvPr/>
        </p:nvSpPr>
        <p:spPr>
          <a:xfrm>
            <a:off x="909638" y="2335213"/>
            <a:ext cx="7729537" cy="19923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      one of my pen pals was in Wenchuan. I was very worried about him. 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70" name="Text Box 6"/>
          <p:cNvSpPr txBox="1"/>
          <p:nvPr/>
        </p:nvSpPr>
        <p:spPr>
          <a:xfrm>
            <a:off x="949325" y="4489450"/>
            <a:ext cx="7467600" cy="1260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     many people died in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the earthquake 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ldLvl="0"/>
      <p:bldP spid="36869" grpId="0" bldLvl="0"/>
      <p:bldP spid="36870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09" name="矩形 6"/>
          <p:cNvPicPr/>
          <p:nvPr/>
        </p:nvPicPr>
        <p:blipFill>
          <a:blip r:embed="rId1"/>
          <a:stretch>
            <a:fillRect/>
          </a:stretch>
        </p:blipFill>
        <p:spPr>
          <a:xfrm>
            <a:off x="3108325" y="466725"/>
            <a:ext cx="3381375" cy="860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0" name="Text Box 3"/>
          <p:cNvSpPr txBox="1"/>
          <p:nvPr/>
        </p:nvSpPr>
        <p:spPr>
          <a:xfrm>
            <a:off x="804863" y="1327150"/>
            <a:ext cx="7678737" cy="4384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1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1. While you are writing, remember to 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11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 ______ those unnecessary words.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11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A. give out               B. leave out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11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C. take out               D. point out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11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2. He _____ here after he finished his 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11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 work.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11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           A. will leave             B. leaves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11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           C. left                D. would leave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892" name="Text Box 4"/>
          <p:cNvSpPr txBox="1"/>
          <p:nvPr/>
        </p:nvSpPr>
        <p:spPr>
          <a:xfrm>
            <a:off x="1768475" y="1835150"/>
            <a:ext cx="5588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893" name="Text Box 5"/>
          <p:cNvSpPr txBox="1"/>
          <p:nvPr/>
        </p:nvSpPr>
        <p:spPr>
          <a:xfrm>
            <a:off x="2327275" y="3444875"/>
            <a:ext cx="5588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ldLvl="0"/>
      <p:bldP spid="37893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433" name="矩形 6"/>
          <p:cNvPicPr/>
          <p:nvPr/>
        </p:nvPicPr>
        <p:blipFill>
          <a:blip r:embed="rId1"/>
          <a:stretch>
            <a:fillRect/>
          </a:stretch>
        </p:blipFill>
        <p:spPr>
          <a:xfrm>
            <a:off x="2965450" y="466725"/>
            <a:ext cx="3381375" cy="860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4" name="Text Box 4"/>
          <p:cNvSpPr txBox="1"/>
          <p:nvPr/>
        </p:nvSpPr>
        <p:spPr>
          <a:xfrm>
            <a:off x="533400" y="1327150"/>
            <a:ext cx="7981950" cy="5180013"/>
          </a:xfrm>
          <a:prstGeom prst="rect">
            <a:avLst/>
          </a:prstGeom>
          <a:noFill/>
          <a:ln w="9525">
            <a:noFill/>
          </a:ln>
        </p:spPr>
        <p:txBody>
          <a:bodyPr wrap="none" anchor="t"/>
          <a:p>
            <a:pPr marL="457200" indent="-457200" defTabSz="9144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The thief _____ the purse and _____.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 defTabSz="9144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A. drops, run after    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B. dropped, ran away  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 defTabSz="9144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C. dropped, run away   D. dropped, ran away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 defTabSz="9144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. People in China are always dressed ______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 defTabSz="9144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their best clothes _____ New Year’s Day.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 defTabSz="9144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A. at, in      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B. to, on       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 defTabSz="9144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C. in, on         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D. in, a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16" name="Text Box 5"/>
          <p:cNvSpPr txBox="1"/>
          <p:nvPr/>
        </p:nvSpPr>
        <p:spPr>
          <a:xfrm>
            <a:off x="2693988" y="1219200"/>
            <a:ext cx="6477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 defTabSz="914400"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 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17" name="Text Box 6"/>
          <p:cNvSpPr txBox="1"/>
          <p:nvPr/>
        </p:nvSpPr>
        <p:spPr>
          <a:xfrm>
            <a:off x="7404100" y="3013075"/>
            <a:ext cx="5746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2"/>
          <p:cNvSpPr/>
          <p:nvPr/>
        </p:nvSpPr>
        <p:spPr>
          <a:xfrm>
            <a:off x="2225675" y="276225"/>
            <a:ext cx="6635750" cy="1797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40000"/>
              </a:lnSpc>
              <a:buFont typeface="Arial" panose="020B0604020202020204" pitchFamily="34" charset="0"/>
            </a:pPr>
            <a:r>
              <a:rPr lang="zh-CN" altLang="en-US" sz="40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What were you doing </a:t>
            </a:r>
            <a:endParaRPr lang="zh-CN" altLang="en-US" sz="4000" b="1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40000"/>
              </a:lnSpc>
              <a:buFont typeface="Arial" panose="020B0604020202020204" pitchFamily="34" charset="0"/>
            </a:pPr>
            <a:r>
              <a:rPr lang="zh-CN" altLang="en-US" sz="40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when the rainstorm came?</a:t>
            </a:r>
            <a:endParaRPr lang="zh-CN" altLang="en-US" sz="4000" b="1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5603" name="Picture 3" descr="u=3695651073,1186649508&amp;fm=23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74825" y="2073275"/>
            <a:ext cx="5419725" cy="3695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4" name="Text Box 4"/>
          <p:cNvSpPr txBox="1"/>
          <p:nvPr/>
        </p:nvSpPr>
        <p:spPr>
          <a:xfrm>
            <a:off x="3033713" y="5768975"/>
            <a:ext cx="29654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was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cooking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ldLvl="0"/>
      <p:bldP spid="256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Rectangle 2"/>
          <p:cNvSpPr/>
          <p:nvPr/>
        </p:nvSpPr>
        <p:spPr>
          <a:xfrm>
            <a:off x="2225675" y="276225"/>
            <a:ext cx="6635750" cy="15541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20000"/>
              </a:lnSpc>
              <a:buFont typeface="Arial" panose="020B0604020202020204" pitchFamily="34" charset="0"/>
            </a:pPr>
            <a:r>
              <a:rPr lang="zh-CN" altLang="en-US" sz="40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What were you doing </a:t>
            </a:r>
            <a:endParaRPr lang="zh-CN" altLang="en-US" sz="4000" b="1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20000"/>
              </a:lnSpc>
              <a:buFont typeface="Arial" panose="020B0604020202020204" pitchFamily="34" charset="0"/>
            </a:pPr>
            <a:r>
              <a:rPr lang="zh-CN" altLang="en-US" sz="40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when the rainstorm came?</a:t>
            </a:r>
            <a:endParaRPr lang="zh-CN" altLang="en-US" sz="4000" b="1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6627" name="Picture 3" descr="u=2828097006,1893196305&amp;fm=21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12950" y="1830388"/>
            <a:ext cx="5781675" cy="3854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8" name="Text Box 4"/>
          <p:cNvSpPr txBox="1"/>
          <p:nvPr/>
        </p:nvSpPr>
        <p:spPr>
          <a:xfrm>
            <a:off x="3197225" y="5684838"/>
            <a:ext cx="29400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was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reading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2"/>
          <p:cNvSpPr/>
          <p:nvPr/>
        </p:nvSpPr>
        <p:spPr>
          <a:xfrm>
            <a:off x="2225675" y="276225"/>
            <a:ext cx="6635750" cy="1797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40000"/>
              </a:lnSpc>
              <a:buFont typeface="Arial" panose="020B0604020202020204" pitchFamily="34" charset="0"/>
            </a:pPr>
            <a:r>
              <a:rPr lang="zh-CN" altLang="en-US" sz="40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What were you doing </a:t>
            </a:r>
            <a:endParaRPr lang="zh-CN" altLang="en-US" sz="4000" b="1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40000"/>
              </a:lnSpc>
              <a:buFont typeface="Arial" panose="020B0604020202020204" pitchFamily="34" charset="0"/>
            </a:pPr>
            <a:r>
              <a:rPr lang="zh-CN" altLang="en-US" sz="40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when the rainstorm came?</a:t>
            </a:r>
            <a:endParaRPr lang="zh-CN" altLang="en-US" sz="4000" b="1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7651" name="Picture 3" descr="u=183576588,3655158987&amp;fm=23&amp;gp=0"/>
          <p:cNvPicPr>
            <a:picLocks noChangeAspect="1"/>
          </p:cNvPicPr>
          <p:nvPr/>
        </p:nvPicPr>
        <p:blipFill>
          <a:blip r:embed="rId1"/>
          <a:srcRect b="9091"/>
          <a:stretch>
            <a:fillRect/>
          </a:stretch>
        </p:blipFill>
        <p:spPr>
          <a:xfrm>
            <a:off x="619125" y="2073275"/>
            <a:ext cx="4740275" cy="4308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2" name="Text Box 4"/>
          <p:cNvSpPr txBox="1"/>
          <p:nvPr/>
        </p:nvSpPr>
        <p:spPr>
          <a:xfrm>
            <a:off x="6048375" y="3011488"/>
            <a:ext cx="2813050" cy="162718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914400">
              <a:lnSpc>
                <a:spcPct val="140000"/>
              </a:lnSpc>
              <a:buFont typeface="Arial" panose="020B0604020202020204" pitchFamily="34" charset="0"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was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cutting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40000"/>
              </a:lnSpc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hair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AutoShape 2"/>
          <p:cNvSpPr/>
          <p:nvPr/>
        </p:nvSpPr>
        <p:spPr>
          <a:xfrm>
            <a:off x="479425" y="354013"/>
            <a:ext cx="8432800" cy="1665287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7620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 defTabSz="914400">
              <a:buFont typeface="Arial" panose="020B0604020202020204" pitchFamily="34" charset="0"/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2c.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Read the passage again. Are the following 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defTabSz="914400">
              <a:buFont typeface="Arial" panose="020B0604020202020204" pitchFamily="34" charset="0"/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statements true (T) or false (F)，or is the 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defTabSz="914400">
              <a:buFont typeface="Arial" panose="020B0604020202020204" pitchFamily="34" charset="0"/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information not given (NG)?                 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675" name="Rectangle 3"/>
          <p:cNvSpPr/>
          <p:nvPr/>
        </p:nvSpPr>
        <p:spPr>
          <a:xfrm>
            <a:off x="479425" y="2019300"/>
            <a:ext cx="7912100" cy="41878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40000"/>
              </a:lnSpc>
              <a:buFont typeface="Arial" panose="020B0604020202020204" pitchFamily="34" charset="0"/>
            </a:pPr>
            <a:r>
              <a:rPr lang="zh-CN" altLang="en-US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________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 Everyone in America remembers 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400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who killed Dr. King.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400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_____2. Robert Allen was eating lunch when  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400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Dr. King was killed.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400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_____3. Roberts parents were shocked to 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400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hear the news.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676" name="Rectangle 4"/>
          <p:cNvSpPr/>
          <p:nvPr/>
        </p:nvSpPr>
        <p:spPr>
          <a:xfrm>
            <a:off x="827088" y="2019300"/>
            <a:ext cx="463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677" name="Rectangle 5"/>
          <p:cNvSpPr/>
          <p:nvPr/>
        </p:nvSpPr>
        <p:spPr>
          <a:xfrm>
            <a:off x="827088" y="3459163"/>
            <a:ext cx="488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678" name="Rectangle 6"/>
          <p:cNvSpPr/>
          <p:nvPr/>
        </p:nvSpPr>
        <p:spPr>
          <a:xfrm>
            <a:off x="827088" y="4846638"/>
            <a:ext cx="488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ldLvl="0" animBg="1"/>
      <p:bldP spid="28675" grpId="0" bldLvl="0"/>
      <p:bldP spid="28676" grpId="0"/>
      <p:bldP spid="28677" grpId="0"/>
      <p:bldP spid="286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AutoShape 2"/>
          <p:cNvSpPr/>
          <p:nvPr/>
        </p:nvSpPr>
        <p:spPr>
          <a:xfrm>
            <a:off x="2549525" y="377825"/>
            <a:ext cx="1262063" cy="1131888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63500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 defTabSz="914400">
              <a:buFont typeface="Arial" panose="020B0604020202020204" pitchFamily="34" charset="0"/>
            </a:pPr>
            <a:r>
              <a:rPr lang="zh-CN" altLang="en-US" sz="4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4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zh-CN" altLang="en-US" sz="4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699" name="Rectangle 3"/>
          <p:cNvSpPr/>
          <p:nvPr/>
        </p:nvSpPr>
        <p:spPr>
          <a:xfrm>
            <a:off x="809625" y="1889125"/>
            <a:ext cx="7920038" cy="39893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600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_____4. Kate Smith was watching a movie 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6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when a plane hit the World Trade 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6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Center.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600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_____5. Kate didn't think her friend was 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6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telling  the truth about the event.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700" name="Rectangle 4"/>
          <p:cNvSpPr/>
          <p:nvPr/>
        </p:nvSpPr>
        <p:spPr>
          <a:xfrm>
            <a:off x="992188" y="2109788"/>
            <a:ext cx="869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NG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701" name="Rectangle 5"/>
          <p:cNvSpPr/>
          <p:nvPr/>
        </p:nvSpPr>
        <p:spPr>
          <a:xfrm>
            <a:off x="1219200" y="4330700"/>
            <a:ext cx="463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ldLvl="0"/>
      <p:bldP spid="29700" grpId="0"/>
      <p:bldP spid="297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AutoShape 2"/>
          <p:cNvSpPr/>
          <p:nvPr/>
        </p:nvSpPr>
        <p:spPr>
          <a:xfrm>
            <a:off x="609600" y="184150"/>
            <a:ext cx="8172450" cy="14557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76200" cap="flat" cmpd="sng">
            <a:solidFill>
              <a:srgbClr val="008000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 defTabSz="914400">
              <a:lnSpc>
                <a:spcPct val="120000"/>
              </a:lnSpc>
              <a:buFont typeface="Arial" panose="020B0604020202020204" pitchFamily="34" charset="0"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en-US" altLang="zh-CN" sz="3200" b="1" u="sng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Underline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sentences from the passage with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defTabSz="914400"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similar meanings to the ones below.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23" name="Rectangle 3"/>
          <p:cNvSpPr/>
          <p:nvPr/>
        </p:nvSpPr>
        <p:spPr>
          <a:xfrm>
            <a:off x="457200" y="1828800"/>
            <a:ext cx="8077200" cy="40147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15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1. Not everyone will remember who killed him, but they can remember what they were doing when they heard that he got killed.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15000"/>
              </a:lnSpc>
              <a:buFont typeface="Arial" panose="020B0604020202020204" pitchFamily="34" charset="0"/>
            </a:pP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15000"/>
              </a:lnSpc>
              <a:buFont typeface="Arial" panose="020B0604020202020204" pitchFamily="34" charset="0"/>
            </a:pP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15000"/>
              </a:lnSpc>
              <a:buFont typeface="Arial" panose="020B0604020202020204" pitchFamily="34" charset="0"/>
            </a:pP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15000"/>
              </a:lnSpc>
              <a:buFont typeface="Arial" panose="020B0604020202020204" pitchFamily="34" charset="0"/>
            </a:pP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24" name="Rectangle 4"/>
          <p:cNvSpPr/>
          <p:nvPr/>
        </p:nvSpPr>
        <p:spPr>
          <a:xfrm>
            <a:off x="609600" y="3810000"/>
            <a:ext cx="7848600" cy="18462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Although some people may not remember who killed him, they remember what they were doing when they heard the news.</a:t>
            </a: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ldLvl="0" animBg="1"/>
      <p:bldP spid="30723" grpId="0" bldLvl="0"/>
      <p:bldP spid="307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AutoShape 2"/>
          <p:cNvSpPr/>
          <p:nvPr/>
        </p:nvSpPr>
        <p:spPr>
          <a:xfrm>
            <a:off x="1168400" y="222250"/>
            <a:ext cx="1158875" cy="793750"/>
          </a:xfrm>
          <a:prstGeom prst="rtTriangle">
            <a:avLst/>
          </a:prstGeom>
          <a:solidFill>
            <a:srgbClr val="FFFF99"/>
          </a:solidFill>
          <a:ln w="63500" cap="flat" cmpd="sng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 defTabSz="914400"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2d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6" name="Rectangle 3"/>
          <p:cNvSpPr/>
          <p:nvPr/>
        </p:nvSpPr>
        <p:spPr>
          <a:xfrm>
            <a:off x="536575" y="1016000"/>
            <a:ext cx="8382000" cy="24098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95000"/>
              </a:lnSpc>
              <a:buFont typeface="Arial" panose="020B0604020202020204" pitchFamily="34" charset="0"/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2. No one said anything for the rest of dinner.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95000"/>
              </a:lnSpc>
              <a:buFont typeface="Arial" panose="020B0604020202020204" pitchFamily="34" charset="0"/>
            </a:pP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95000"/>
              </a:lnSpc>
              <a:buFont typeface="Arial" panose="020B0604020202020204" pitchFamily="34" charset="0"/>
            </a:pP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95000"/>
              </a:lnSpc>
              <a:buFont typeface="Arial" panose="020B0604020202020204" pitchFamily="34" charset="0"/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3. September 11, 2001— the date alone 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95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means something to most people in the US.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267" name="Rectangle 4"/>
          <p:cNvSpPr/>
          <p:nvPr/>
        </p:nvSpPr>
        <p:spPr>
          <a:xfrm>
            <a:off x="536575" y="4391025"/>
            <a:ext cx="7924800" cy="11144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05000"/>
              </a:lnSpc>
              <a:buFont typeface="Arial" panose="020B0604020202020204" pitchFamily="34" charset="0"/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4. I had trouble thinking clearly after that 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105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because I was very afraid.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749" name="Rectangle 5"/>
          <p:cNvSpPr/>
          <p:nvPr/>
        </p:nvSpPr>
        <p:spPr>
          <a:xfrm>
            <a:off x="841375" y="1574800"/>
            <a:ext cx="7696200" cy="968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9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My parents did not talk after that, and we finished the rest of our dinner in silence.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750" name="Rectangle 6"/>
          <p:cNvSpPr/>
          <p:nvPr/>
        </p:nvSpPr>
        <p:spPr>
          <a:xfrm>
            <a:off x="841375" y="3421063"/>
            <a:ext cx="6834188" cy="9699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9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Even the date — September 11, 2001 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lnSpc>
                <a:spcPct val="9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 has meaning to most Americans.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751" name="Rectangle 7"/>
          <p:cNvSpPr/>
          <p:nvPr/>
        </p:nvSpPr>
        <p:spPr>
          <a:xfrm>
            <a:off x="841375" y="5505450"/>
            <a:ext cx="8077200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was so scared that I could hardly 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think clearly after that.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0" grpId="0"/>
      <p:bldP spid="317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AutoShape 2"/>
          <p:cNvSpPr/>
          <p:nvPr/>
        </p:nvSpPr>
        <p:spPr>
          <a:xfrm>
            <a:off x="1195388" y="185738"/>
            <a:ext cx="7653337" cy="142875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76200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 defTabSz="914400"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How much do you remember about the 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defTabSz="914400"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events in the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passage? Test your partner.      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32771" name="Group 3"/>
          <p:cNvGrpSpPr/>
          <p:nvPr/>
        </p:nvGrpSpPr>
        <p:grpSpPr>
          <a:xfrm>
            <a:off x="552450" y="1804988"/>
            <a:ext cx="5454650" cy="5087937"/>
            <a:chOff x="0" y="0"/>
            <a:chExt cx="8590" cy="8014"/>
          </a:xfrm>
        </p:grpSpPr>
        <p:pic>
          <p:nvPicPr>
            <p:cNvPr id="12291" name="Picture 4" descr="u=106307706,1496798218&amp;fm=21&amp;gp=0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 r="48181"/>
            <a:stretch>
              <a:fillRect/>
            </a:stretch>
          </p:blipFill>
          <p:spPr>
            <a:xfrm>
              <a:off x="0" y="1838"/>
              <a:ext cx="3652" cy="617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292" name="AutoShape 5"/>
            <p:cNvSpPr/>
            <p:nvPr/>
          </p:nvSpPr>
          <p:spPr>
            <a:xfrm>
              <a:off x="3200" y="0"/>
              <a:ext cx="5390" cy="2480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solidFill>
              <a:srgbClr val="FFFF99"/>
            </a:solidFill>
            <a:ln w="76200" cap="flat" cmpd="sng">
              <a:solidFill>
                <a:srgbClr val="008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170" tIns="46990" rIns="90170" bIns="46990" anchor="ctr"/>
            <a:p>
              <a:pPr algn="ctr" defTabSz="914400">
                <a:lnSpc>
                  <a:spcPct val="140000"/>
                </a:lnSpc>
                <a:buFont typeface="Arial" panose="020B0604020202020204" pitchFamily="34" charset="0"/>
              </a:pPr>
              <a:r>
                <a:rPr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When did Dr. Martin</a:t>
              </a:r>
              <a:endPara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 defTabSz="914400">
                <a:lnSpc>
                  <a:spcPct val="140000"/>
                </a:lnSpc>
                <a:buFont typeface="Arial" panose="020B0604020202020204" pitchFamily="34" charset="0"/>
              </a:pPr>
              <a:r>
                <a:rPr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Luther King die? </a:t>
              </a:r>
              <a:endPara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2774" name="Group 6"/>
          <p:cNvGrpSpPr/>
          <p:nvPr/>
        </p:nvGrpSpPr>
        <p:grpSpPr>
          <a:xfrm>
            <a:off x="5603875" y="1804988"/>
            <a:ext cx="3243263" cy="5067300"/>
            <a:chOff x="0" y="0"/>
            <a:chExt cx="5107" cy="7981"/>
          </a:xfrm>
        </p:grpSpPr>
        <p:pic>
          <p:nvPicPr>
            <p:cNvPr id="12294" name="Picture 7" descr="u=106307706,1496798218&amp;fm=21&amp;gp=0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1767"/>
            <a:stretch>
              <a:fillRect/>
            </a:stretch>
          </p:blipFill>
          <p:spPr>
            <a:xfrm>
              <a:off x="0" y="1537"/>
              <a:ext cx="3546" cy="644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295" name="AutoShape 8"/>
            <p:cNvSpPr/>
            <p:nvPr/>
          </p:nvSpPr>
          <p:spPr>
            <a:xfrm>
              <a:off x="1763" y="0"/>
              <a:ext cx="3345" cy="1804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rgbClr val="FFCC99"/>
            </a:solidFill>
            <a:ln w="76200" cap="flat" cmpd="sng">
              <a:solidFill>
                <a:schemeClr val="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170" tIns="46990" rIns="90170" bIns="46990" anchor="ctr"/>
            <a:p>
              <a:pPr algn="ctr" defTabSz="914400">
                <a:buFont typeface="Arial" panose="020B0604020202020204" pitchFamily="34" charset="0"/>
              </a:pP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He died on ...</a:t>
              </a:r>
              <a:endPara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ldLvl="0" animBg="1"/>
    </p:bldLst>
  </p:timing>
</p:sld>
</file>

<file path=ppt/theme/theme1.xml><?xml version="1.0" encoding="utf-8"?>
<a:theme xmlns:a="http://schemas.openxmlformats.org/drawingml/2006/main" name="2011教师节-葵花朵朵">
  <a:themeElements>
    <a:clrScheme name="2011教师节-葵花朵朵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011教师节-葵花朵朵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011教师节-葵花朵朵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T彩色条纹模板静态">
  <a:themeElements>
    <a:clrScheme name="PPT彩色条纹模板静态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PPT彩色条纹模板静态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PT彩色条纹模板静态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3745</Words>
  <Application>WPS 演示</Application>
  <PresentationFormat>全屏显示(4:3)</PresentationFormat>
  <Paragraphs>164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Arial</vt:lpstr>
      <vt:lpstr>宋体</vt:lpstr>
      <vt:lpstr>Wingdings</vt:lpstr>
      <vt:lpstr>Calibri</vt:lpstr>
      <vt:lpstr>微软雅黑</vt:lpstr>
      <vt:lpstr>Times New Roman</vt:lpstr>
      <vt:lpstr>Arial Unicode MS</vt:lpstr>
      <vt:lpstr>2011教师节-葵花朵朵</vt:lpstr>
      <vt:lpstr>PPT彩色条纹模板静态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daidai</dc:creator>
  <cp:lastModifiedBy>海派甜心</cp:lastModifiedBy>
  <cp:revision>17</cp:revision>
  <dcterms:created xsi:type="dcterms:W3CDTF">2013-01-25T01:44:32Z</dcterms:created>
  <dcterms:modified xsi:type="dcterms:W3CDTF">2021-05-01T02:07:10Z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