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5" r:id="rId20"/>
    <p:sldId id="316" r:id="rId21"/>
    <p:sldId id="317" r:id="rId22"/>
    <p:sldId id="318" r:id="rId23"/>
    <p:sldId id="319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林鸿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114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8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BB52E-6F46-421A-AC82-5776988C80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700" y="219075"/>
            <a:ext cx="64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 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538" y="5600700"/>
            <a:ext cx="36306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 userDrawn="1"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 userDrawn="1"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</p:grpSp>
      <p:grpSp>
        <p:nvGrpSpPr>
          <p:cNvPr id="39" name="组合 67"/>
          <p:cNvGrpSpPr/>
          <p:nvPr userDrawn="1"/>
        </p:nvGrpSpPr>
        <p:grpSpPr>
          <a:xfrm>
            <a:off x="234950" y="36513"/>
            <a:ext cx="2838450" cy="1262062"/>
            <a:chOff x="472" y="306"/>
            <a:chExt cx="3821" cy="1986"/>
          </a:xfrm>
        </p:grpSpPr>
        <p:pic>
          <p:nvPicPr>
            <p:cNvPr id="40" name="图片 4" descr="编组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" y="306"/>
              <a:ext cx="3821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5" descr="lALPBFuNcg4cT0HNAjvNAzA_816_5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" y="770"/>
              <a:ext cx="745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275" y="714375"/>
            <a:ext cx="829627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44650" y="631825"/>
            <a:ext cx="2386013" cy="49847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15938" y="550863"/>
            <a:ext cx="10969625" cy="7048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0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0.png"/><Relationship Id="rId2" Type="http://schemas.microsoft.com/office/2007/relationships/media" Target="../media/media3.mp3"/><Relationship Id="rId1" Type="http://schemas.openxmlformats.org/officeDocument/2006/relationships/audio" Target="../media/media3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0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6518" y="5472088"/>
            <a:ext cx="463555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人教版七年级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(</a:t>
            </a:r>
            <a:r>
              <a:rPr lang="zh-CN" altLang="en-US" sz="2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初中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)</a:t>
            </a: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英语上册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86825" y="1637741"/>
            <a:ext cx="6588590" cy="13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Unit 1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My name’s Gina.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44738" y="3658235"/>
            <a:ext cx="3072130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Section B (1a-1f)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98310" name="文本框 3"/>
          <p:cNvSpPr txBox="1"/>
          <p:nvPr/>
        </p:nvSpPr>
        <p:spPr>
          <a:xfrm>
            <a:off x="1025525" y="1767205"/>
            <a:ext cx="95116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1b Listen to the conversation and write the telephone number.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37000" y="2715260"/>
            <a:ext cx="3938905" cy="5835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 anchor="t">
            <a:spAutoFit/>
          </a:bodyPr>
          <a:lstStyle/>
          <a:p>
            <a:r>
              <a:rPr lang="en-US" altLang="zh-CN" sz="3200" b="1" i="1">
                <a:solidFill>
                  <a:schemeClr val="accent5">
                    <a:lumMod val="50000"/>
                  </a:schemeClr>
                </a:solidFill>
                <a:sym typeface="+mn-ea"/>
              </a:rPr>
              <a:t>Telephone number:</a:t>
            </a:r>
            <a:endParaRPr lang="en-US" altLang="zh-CN" sz="3200" b="1" i="1">
              <a:solidFill>
                <a:schemeClr val="accent5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4" name="图片 3" descr="电话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0730" t="26384" r="8297" b="17387"/>
          <a:stretch>
            <a:fillRect/>
          </a:stretch>
        </p:blipFill>
        <p:spPr>
          <a:xfrm>
            <a:off x="2441575" y="2521585"/>
            <a:ext cx="1402715" cy="970280"/>
          </a:xfrm>
          <a:prstGeom prst="rect">
            <a:avLst/>
          </a:prstGeom>
        </p:spPr>
      </p:pic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2580005" y="4100195"/>
            <a:ext cx="6813550" cy="1515745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zh-CN" sz="2400" b="1">
                <a:solidFill>
                  <a:srgbClr val="000000"/>
                </a:solidFill>
              </a:rPr>
              <a:t>____ ____ ____ ——  ____ ____ ____ ____</a:t>
            </a:r>
            <a:endParaRPr lang="en-US" altLang="zh-CN" sz="2400" b="1">
              <a:solidFill>
                <a:srgbClr val="00000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373120" y="4486275"/>
            <a:ext cx="4711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2</a:t>
            </a:r>
            <a:endParaRPr lang="zh-CN" altLang="en-US" sz="3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00195" y="4485323"/>
            <a:ext cx="4311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7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710430" y="4487545"/>
            <a:ext cx="4311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8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121400" y="4489133"/>
            <a:ext cx="4311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6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767513" y="4487545"/>
            <a:ext cx="4311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9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440613" y="4487228"/>
            <a:ext cx="4311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2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142288" y="4485958"/>
            <a:ext cx="4311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6</a:t>
            </a:r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5" name="U1B1b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81820" y="2391410"/>
            <a:ext cx="619125" cy="6191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3" dur="194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/>
      <p:bldP spid="25" grpId="0"/>
      <p:bldP spid="5" grpId="0"/>
      <p:bldP spid="6" grpId="0"/>
      <p:bldP spid="7" grpId="0"/>
      <p:bldP spid="9" grpId="0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84935" y="1390650"/>
            <a:ext cx="9422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1d  Listen and match the names with the telephone numbers. 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0658" name="Text Box 17"/>
          <p:cNvSpPr txBox="1">
            <a:spLocks noChangeArrowheads="1"/>
          </p:cNvSpPr>
          <p:nvPr/>
        </p:nvSpPr>
        <p:spPr bwMode="auto">
          <a:xfrm>
            <a:off x="2237105" y="2014855"/>
            <a:ext cx="7452995" cy="3298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none"/>
          <a:lstStyle/>
          <a:p>
            <a:pPr>
              <a:lnSpc>
                <a:spcPct val="165000"/>
              </a:lnSpc>
              <a:buFontTx/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 Tom   __       a. 929-31 __ __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65000"/>
              </a:lnSpc>
              <a:buFontTx/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 Linda __       b. 398-61__ __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65000"/>
              </a:lnSpc>
              <a:buFontTx/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 Bob    __       c. 278-79 __ __</a:t>
            </a:r>
            <a:endParaRPr lang="en-US" altLang="zh-CN" sz="3200" b="1">
              <a:latin typeface="Times New Roman" panose="02020603050405020304" pitchFamily="18" charset="0"/>
            </a:endParaRPr>
          </a:p>
          <a:p>
            <a:pPr>
              <a:lnSpc>
                <a:spcPct val="165000"/>
              </a:lnSpc>
              <a:buFontTx/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</a:rPr>
              <a:t> Mary  __       d. 555-80 __ __</a:t>
            </a:r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5" name="U1B1d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187940" y="1912620"/>
            <a:ext cx="619125" cy="619125"/>
          </a:xfrm>
          <a:prstGeom prst="rect">
            <a:avLst/>
          </a:prstGeom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669030" y="2267268"/>
            <a:ext cx="6731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/>
          <p:nvPr/>
        </p:nvSpPr>
        <p:spPr>
          <a:xfrm>
            <a:off x="3887153" y="3038793"/>
            <a:ext cx="37941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20"/>
          <p:cNvSpPr txBox="1"/>
          <p:nvPr/>
        </p:nvSpPr>
        <p:spPr>
          <a:xfrm>
            <a:off x="3807778" y="3869055"/>
            <a:ext cx="4587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3854768" y="4668203"/>
            <a:ext cx="487362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97025" y="5664835"/>
            <a:ext cx="66719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1e Listen again and complete the numbers.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8" name="U1B1d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555355" y="5615940"/>
            <a:ext cx="619125" cy="619125"/>
          </a:xfrm>
          <a:prstGeom prst="rect">
            <a:avLst/>
          </a:prstGeom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581140" y="2193608"/>
            <a:ext cx="10509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2  8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581140" y="3106420"/>
            <a:ext cx="9366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2  4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581140" y="3869055"/>
            <a:ext cx="111569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4   9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669723" y="4668203"/>
            <a:ext cx="1027112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6   0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842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79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0" dur="842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6" grpId="0"/>
      <p:bldP spid="70658" grpId="0"/>
      <p:bldP spid="7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98310" name="文本框 3"/>
          <p:cNvSpPr txBox="1"/>
          <p:nvPr/>
        </p:nvSpPr>
        <p:spPr>
          <a:xfrm>
            <a:off x="1025525" y="1767205"/>
            <a:ext cx="100882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1f  Write your phone number on a piece of paper and put it 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in a bag. Then take out a piece of paper and find the owner. 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6387" name="Picture 11" descr="P-05-4"/>
          <p:cNvPicPr>
            <a:picLocks noChangeAspect="1"/>
          </p:cNvPicPr>
          <p:nvPr/>
        </p:nvPicPr>
        <p:blipFill>
          <a:blip r:embed="rId1"/>
          <a:srcRect r="54189"/>
          <a:stretch>
            <a:fillRect/>
          </a:stretch>
        </p:blipFill>
        <p:spPr bwMode="auto">
          <a:xfrm>
            <a:off x="1877695" y="3272473"/>
            <a:ext cx="357187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 descr="P-05-4"/>
          <p:cNvPicPr>
            <a:picLocks noChangeAspect="1"/>
          </p:cNvPicPr>
          <p:nvPr/>
        </p:nvPicPr>
        <p:blipFill>
          <a:blip r:embed="rId1"/>
          <a:srcRect l="51834"/>
          <a:stretch>
            <a:fillRect/>
          </a:stretch>
        </p:blipFill>
        <p:spPr bwMode="auto">
          <a:xfrm>
            <a:off x="5787708" y="3272473"/>
            <a:ext cx="3506787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0244" name="Text Box 14"/>
          <p:cNvSpPr txBox="1"/>
          <p:nvPr/>
        </p:nvSpPr>
        <p:spPr>
          <a:xfrm>
            <a:off x="2245785" y="993775"/>
            <a:ext cx="2893695" cy="14046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265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What’s her </a:t>
            </a:r>
            <a:endParaRPr lang="en-US" altLang="zh-CN" sz="4265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265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name?</a:t>
            </a:r>
            <a:endParaRPr lang="en-US" altLang="zh-CN" sz="4265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6" name="Text Box 16"/>
          <p:cNvSpPr txBox="1"/>
          <p:nvPr/>
        </p:nvSpPr>
        <p:spPr>
          <a:xfrm>
            <a:off x="6836835" y="771525"/>
            <a:ext cx="3109595" cy="14046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265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Her name is </a:t>
            </a:r>
            <a:endParaRPr lang="en-US" altLang="zh-CN" sz="4265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4265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4265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Cindy</a:t>
            </a:r>
            <a:r>
              <a:rPr lang="en-US" altLang="zh-CN" sz="4265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4265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511" name="Picture 6" descr="男孩儿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829560" y="3290570"/>
            <a:ext cx="2032635" cy="177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AutoShape 3"/>
          <p:cNvSpPr/>
          <p:nvPr/>
        </p:nvSpPr>
        <p:spPr>
          <a:xfrm>
            <a:off x="1132840" y="1734820"/>
            <a:ext cx="3282315" cy="1249680"/>
          </a:xfrm>
          <a:prstGeom prst="wedgeEllipseCallout">
            <a:avLst>
              <a:gd name="adj1" fmla="val -2827"/>
              <a:gd name="adj2" fmla="val 9987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He/She is... .</a:t>
            </a:r>
            <a:endParaRPr lang="en-US" altLang="zh-CN" sz="28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AutoShape 3"/>
          <p:cNvSpPr/>
          <p:nvPr/>
        </p:nvSpPr>
        <p:spPr>
          <a:xfrm>
            <a:off x="5279390" y="1659255"/>
            <a:ext cx="6036945" cy="1201420"/>
          </a:xfrm>
          <a:prstGeom prst="wedgeEllipseCallout">
            <a:avLst>
              <a:gd name="adj1" fmla="val -20838"/>
              <a:gd name="adj2" fmla="val 9719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What's his/her telephone   </a:t>
            </a:r>
            <a:endParaRPr lang="en-US" altLang="zh-CN" sz="28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number?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3" name="AutoShape 3"/>
          <p:cNvSpPr/>
          <p:nvPr/>
        </p:nvSpPr>
        <p:spPr>
          <a:xfrm>
            <a:off x="824865" y="5217160"/>
            <a:ext cx="4455160" cy="1096010"/>
          </a:xfrm>
          <a:prstGeom prst="wedgeEllipseCallout">
            <a:avLst>
              <a:gd name="adj1" fmla="val 21638"/>
              <a:gd name="adj2" fmla="val -89989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His/Her telephone number is... 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AutoShape 3"/>
          <p:cNvSpPr/>
          <p:nvPr/>
        </p:nvSpPr>
        <p:spPr>
          <a:xfrm>
            <a:off x="7109460" y="5063490"/>
            <a:ext cx="3282315" cy="824230"/>
          </a:xfrm>
          <a:prstGeom prst="wedgeEllipseCallout">
            <a:avLst>
              <a:gd name="adj1" fmla="val -27016"/>
              <a:gd name="adj2" fmla="val -70325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Thank you.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0" name="Picture 7" descr="女孩儿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577965" y="3268980"/>
            <a:ext cx="1221105" cy="1794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2" grpId="0"/>
      <p:bldP spid="13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98310" name="文本框 3"/>
          <p:cNvSpPr txBox="1"/>
          <p:nvPr/>
        </p:nvSpPr>
        <p:spPr>
          <a:xfrm>
            <a:off x="1051560" y="1644015"/>
            <a:ext cx="100882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Write down four students' names and telephone numbers in your group, and then make a report. 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504950" y="2805430"/>
            <a:ext cx="9570085" cy="2479675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>
              <a:lnSpc>
                <a:spcPct val="16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students in my groups. His/Her name's... 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His/Her telephone number is... . And my telephone number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60000"/>
              </a:lnSpc>
              <a:defRPr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... .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04449" name="文本框 5"/>
          <p:cNvSpPr txBox="1"/>
          <p:nvPr/>
        </p:nvSpPr>
        <p:spPr>
          <a:xfrm>
            <a:off x="878840" y="1576070"/>
            <a:ext cx="10020300" cy="12966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1. 基数词0~10分别为：zero, one, two, three, four, five, six, seven, eight, nine, ten。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840" y="3924935"/>
            <a:ext cx="13011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sym typeface="+mn-ea"/>
              </a:rPr>
              <a:t>基</a:t>
            </a:r>
            <a:r>
              <a:rPr lang="zh-CN" altLang="en-US" sz="2800" b="1"/>
              <a:t>数词</a:t>
            </a:r>
            <a:endParaRPr lang="zh-CN" altLang="en-US" sz="2800" b="1"/>
          </a:p>
          <a:p>
            <a:r>
              <a:rPr lang="zh-CN" altLang="en-US" sz="2800" b="1"/>
              <a:t>的用法</a:t>
            </a:r>
            <a:endParaRPr lang="zh-CN" altLang="en-US" sz="2800" b="1"/>
          </a:p>
        </p:txBody>
      </p:sp>
      <p:sp>
        <p:nvSpPr>
          <p:cNvPr id="6" name="左大括号 5"/>
          <p:cNvSpPr/>
          <p:nvPr/>
        </p:nvSpPr>
        <p:spPr>
          <a:xfrm>
            <a:off x="2112010" y="2988945"/>
            <a:ext cx="276225" cy="2785110"/>
          </a:xfrm>
          <a:prstGeom prst="leftBrace">
            <a:avLst>
              <a:gd name="adj1" fmla="val 89073"/>
              <a:gd name="adj2" fmla="val 4327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88235" y="283019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表示时间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01135" y="2787015"/>
            <a:ext cx="242951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9:10 = nine ten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2388235" y="3402965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表示编号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01135" y="3394710"/>
            <a:ext cx="18383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Unit Three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8235" y="4029710"/>
            <a:ext cx="3738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表示年龄、数字、日期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14745" y="4029710"/>
            <a:ext cx="17926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two apples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12670" y="4752975"/>
            <a:ext cx="48056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表示电话号码、传真号码、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门牌号、身份证号、车牌号等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77860" y="4029710"/>
            <a:ext cx="17532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eight </a:t>
            </a:r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yuan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7143115" y="4968240"/>
            <a:ext cx="26822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119 one one nine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8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101379" name="文本框 5"/>
          <p:cNvSpPr txBox="1"/>
          <p:nvPr/>
        </p:nvSpPr>
        <p:spPr>
          <a:xfrm>
            <a:off x="857250" y="1325245"/>
            <a:ext cx="721995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—What’s your telephone number,  Li Xin? 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—It’s 281-9176.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28420" y="2519680"/>
            <a:ext cx="9269095" cy="310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询问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对方电话（身份证、房间、车牌等）号码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的句型，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what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“多少”，答语为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It’s +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数字或字母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 或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My telephone number is…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例：你的房间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身份证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车牌号码是多少？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 What’s your room/ID card/car number?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390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1540510" y="1974215"/>
            <a:ext cx="7162800" cy="4498975"/>
          </a:xfrm>
          <a:prstGeom prst="rect">
            <a:avLst/>
          </a:prstGeom>
          <a:ln w="19050">
            <a:noFill/>
            <a:prstDash val="dash"/>
          </a:ln>
        </p:spPr>
        <p:txBody>
          <a:bodyPr>
            <a:noAutofit/>
          </a:bodyPr>
          <a:lstStyle/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1.120 ___________________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2.114___________________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3.119 ___________________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4.122 ___________________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5.657241___________________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6.932521___________________ 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79429" y="1451593"/>
            <a:ext cx="395525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一、用英语说出下列电话号码</a:t>
            </a:r>
            <a:r>
              <a:rPr lang="en-US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:</a:t>
            </a:r>
            <a:endParaRPr lang="en-US" sz="2000" b="1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1190" y="4983480"/>
            <a:ext cx="46850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five seven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one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71190" y="5720715"/>
            <a:ext cx="42538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nine three two five two one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14295" y="1850390"/>
            <a:ext cx="209169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one two zero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60650" y="2744470"/>
            <a:ext cx="20789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one one four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60650" y="3495675"/>
            <a:ext cx="20796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one one nine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60650" y="4256405"/>
            <a:ext cx="19989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one two two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1143635" y="1818640"/>
            <a:ext cx="8505190" cy="4281805"/>
          </a:xfrm>
          <a:prstGeom prst="rect">
            <a:avLst/>
          </a:prstGeom>
          <a:ln w="19050">
            <a:noFill/>
            <a:prstDash val="dash"/>
          </a:ln>
        </p:spPr>
        <p:txBody>
          <a:bodyPr>
            <a:normAutofit lnSpcReduction="10000"/>
          </a:bodyPr>
          <a:lstStyle/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1．two＋six＝___________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2．one＋three＝___________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3．zero＋seven＝___________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4．nine－three×one＝___________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5．four＋two－one＝___________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4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6．eight÷four＋seven＝___________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44295" y="1419860"/>
            <a:ext cx="470154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二、</a:t>
            </a:r>
            <a:r>
              <a:rPr lang="en-US" altLang="zh-CN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在横线上写出正确的英文数字</a:t>
            </a:r>
            <a:r>
              <a:rPr lang="zh-CN" altLang="en-US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：</a:t>
            </a:r>
            <a:endParaRPr lang="zh-CN" altLang="en-US" sz="2000" b="1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66565" y="1818640"/>
            <a:ext cx="9334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eight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05350" y="2531745"/>
            <a:ext cx="834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four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05350" y="3168015"/>
            <a:ext cx="1012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seven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39740" y="3892550"/>
            <a:ext cx="598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six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72100" y="4601210"/>
            <a:ext cx="7359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five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18175" y="5262880"/>
            <a:ext cx="8350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nine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16915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1323340" y="1724025"/>
            <a:ext cx="8505190" cy="2590800"/>
          </a:xfrm>
          <a:prstGeom prst="rect">
            <a:avLst/>
          </a:prstGeom>
          <a:ln w="19050">
            <a:noFill/>
            <a:prstDash val="dash"/>
          </a:ln>
        </p:spPr>
        <p:txBody>
          <a:bodyPr>
            <a:noAutofit/>
          </a:bodyPr>
          <a:lstStyle/>
          <a:p>
            <a:pPr marL="170180" indent="-170180" defTabSz="683895" eaLnBrk="1" hangingPunct="1">
              <a:lnSpc>
                <a:spcPct val="11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1．—____ your ________？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1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  —It's 13887763350.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1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A．What's, phone number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1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B．What, number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1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C．What, telephone number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1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2．—What's five and five?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1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  —____．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10000"/>
              </a:lnSpc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    A．Nine               B．Six            C．Ten</a:t>
            </a: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70000"/>
              </a:lnSpc>
              <a:buNone/>
              <a:defRPr/>
            </a:pP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79429" y="1325228"/>
            <a:ext cx="395525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三、完成下列各题：</a:t>
            </a:r>
            <a:endParaRPr lang="zh-CN" altLang="en-US" sz="2000" b="1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 descr="笑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2270" y="2978785"/>
            <a:ext cx="539750" cy="539750"/>
          </a:xfrm>
          <a:prstGeom prst="rect">
            <a:avLst/>
          </a:prstGeom>
        </p:spPr>
      </p:pic>
      <p:pic>
        <p:nvPicPr>
          <p:cNvPr id="8" name="图片 7" descr="笑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3820" y="5950585"/>
            <a:ext cx="539750" cy="53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22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Learning objectives</a:t>
            </a:r>
            <a:endParaRPr lang="zh-CN" altLang="en-US" sz="2220"/>
          </a:p>
        </p:txBody>
      </p:sp>
      <p:pic>
        <p:nvPicPr>
          <p:cNvPr id="921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810" y="1326515"/>
            <a:ext cx="10309860" cy="316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）Key words &amp; phrase:</a:t>
            </a: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zero, one, two, three, four, five, six, seven, eight, nine,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ten, 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  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telephone number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following sentence patterns: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—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What's your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telephone number, Li Xin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?     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—It's 281-9176.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）Emotional Goals：To learn how to ask for and give phone numbers.</a:t>
            </a:r>
            <a:endParaRPr lang="zh-CN" alt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07390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1248410" y="1724025"/>
            <a:ext cx="10121265" cy="3895090"/>
          </a:xfrm>
          <a:prstGeom prst="rect">
            <a:avLst/>
          </a:prstGeom>
          <a:ln w="19050">
            <a:noFill/>
            <a:prstDash val="dash"/>
          </a:ln>
        </p:spPr>
        <p:txBody>
          <a:bodyPr>
            <a:noAutofit/>
          </a:bodyPr>
          <a:lstStyle/>
          <a:p>
            <a:pPr marL="170180" indent="-170180" defTabSz="683895" eaLnBrk="1" hangingPunct="1">
              <a:lnSpc>
                <a:spcPct val="15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3．His telephone number is </a:t>
            </a:r>
            <a:r>
              <a:rPr lang="en-US" altLang="zh-CN" sz="2700" b="1" u="sng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515-6879</a:t>
            </a: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. （对画线部分提问）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5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 ______________his telephone number? 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5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4．发生火灾时，我们应该拨打		.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5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A.one two zero			B.one one nine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50000"/>
              </a:lnSpc>
              <a:buNone/>
              <a:defRPr/>
            </a:pPr>
            <a:r>
              <a:rPr lang="en-US" altLang="zh-CN" sz="2700" b="1">
                <a:solidFill>
                  <a:schemeClr val="tx1"/>
                </a:solid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  C.one one zero			D.one one four</a:t>
            </a:r>
            <a:endParaRPr lang="en-US" altLang="zh-CN" sz="27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marL="170180" indent="-170180" defTabSz="683895" eaLnBrk="1" hangingPunct="1">
              <a:lnSpc>
                <a:spcPct val="170000"/>
              </a:lnSpc>
              <a:buNone/>
              <a:defRPr/>
            </a:pP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79429" y="1325228"/>
            <a:ext cx="3955256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三、</a:t>
            </a:r>
            <a:r>
              <a:rPr lang="en-US" altLang="zh-CN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完成下列各题</a:t>
            </a:r>
            <a:r>
              <a:rPr lang="zh-CN" altLang="en-US" sz="2000" b="1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：</a:t>
            </a:r>
            <a:endParaRPr lang="zh-CN" altLang="en-US" sz="2000" b="1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2" name="图片 1" descr="笑脸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8850" y="4178300"/>
            <a:ext cx="539750" cy="539750"/>
          </a:xfrm>
          <a:prstGeom prst="rect">
            <a:avLst/>
          </a:prstGeom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959610" y="2552383"/>
            <a:ext cx="2144713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What    is </a:t>
            </a:r>
            <a:endParaRPr lang="en-US" altLang="zh-CN" sz="30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7400" y="2254250"/>
            <a:ext cx="838200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Remember the numbers (zero-ten.)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 Preview the passage in Section B 2b.</a:t>
            </a:r>
            <a:r>
              <a:rPr lang="en-US" altLang="zh-CN" sz="24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en-US" altLang="zh-CN" sz="2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1181100" y="1564005"/>
            <a:ext cx="1018921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  <a:ea typeface="微软雅黑" panose="020B0503020204020204" pitchFamily="34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trike="noStrike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—What’s his/her name?   —His/Her name's …</a:t>
            </a:r>
            <a:endParaRPr lang="en-US" altLang="zh-CN" b="1" strike="noStrike" noProof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strike="noStrike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— Is he/she ...?                   —Yes, he/she is.     —No, he/she isn't. </a:t>
            </a:r>
            <a:endParaRPr lang="en-US" altLang="zh-CN" b="1" strike="noStrike" noProof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图片 3" descr="关晓彤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8735" y="2695575"/>
            <a:ext cx="1825625" cy="2738755"/>
          </a:xfrm>
          <a:prstGeom prst="ellipse">
            <a:avLst/>
          </a:prstGeom>
        </p:spPr>
      </p:pic>
      <p:pic>
        <p:nvPicPr>
          <p:cNvPr id="5" name="图片 4" descr="鹿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080" y="2756535"/>
            <a:ext cx="1845310" cy="2677160"/>
          </a:xfrm>
          <a:prstGeom prst="ellipse">
            <a:avLst/>
          </a:prstGeom>
        </p:spPr>
      </p:pic>
      <p:pic>
        <p:nvPicPr>
          <p:cNvPr id="7" name="图片 6" descr="郁可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390" y="2774315"/>
            <a:ext cx="1811655" cy="2660650"/>
          </a:xfrm>
          <a:prstGeom prst="ellipse">
            <a:avLst/>
          </a:prstGeom>
        </p:spPr>
      </p:pic>
      <p:pic>
        <p:nvPicPr>
          <p:cNvPr id="9" name="图片 8" descr="赵丽颖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2774315"/>
            <a:ext cx="2026285" cy="2660015"/>
          </a:xfrm>
          <a:prstGeom prst="ellipse">
            <a:avLst/>
          </a:prstGeom>
        </p:spPr>
      </p:pic>
      <p:pic>
        <p:nvPicPr>
          <p:cNvPr id="2" name="图片 1" descr="龚俊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360" y="2695575"/>
            <a:ext cx="1854200" cy="2738755"/>
          </a:xfrm>
          <a:prstGeom prst="ellipse">
            <a:avLst/>
          </a:prstGeom>
        </p:spPr>
      </p:pic>
      <p:pic>
        <p:nvPicPr>
          <p:cNvPr id="6" name="图片 5" descr="王一博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8560" y="2695575"/>
            <a:ext cx="1747520" cy="273939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54273" name="矩形 1"/>
          <p:cNvSpPr>
            <a:spLocks noChangeArrowheads="1"/>
          </p:cNvSpPr>
          <p:nvPr/>
        </p:nvSpPr>
        <p:spPr bwMode="auto">
          <a:xfrm>
            <a:off x="982345" y="1527175"/>
            <a:ext cx="5401945" cy="437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Let's learn English numbers from 0-10.</a:t>
            </a:r>
            <a:endParaRPr lang="en-US" altLang="zh-CN" sz="2400" b="1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2" name="图片 1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347" t="7889" r="73403" b="61722"/>
          <a:stretch>
            <a:fillRect/>
          </a:stretch>
        </p:blipFill>
        <p:spPr>
          <a:xfrm>
            <a:off x="2923540" y="2083435"/>
            <a:ext cx="760095" cy="1141095"/>
          </a:xfrm>
          <a:prstGeom prst="rect">
            <a:avLst/>
          </a:prstGeom>
        </p:spPr>
      </p:pic>
      <p:pic>
        <p:nvPicPr>
          <p:cNvPr id="4" name="图片 3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7181" t="65708" r="31333" b="6942"/>
          <a:stretch>
            <a:fillRect/>
          </a:stretch>
        </p:blipFill>
        <p:spPr>
          <a:xfrm>
            <a:off x="1487170" y="2083435"/>
            <a:ext cx="806450" cy="1026795"/>
          </a:xfrm>
          <a:prstGeom prst="rect">
            <a:avLst/>
          </a:prstGeom>
        </p:spPr>
      </p:pic>
      <p:pic>
        <p:nvPicPr>
          <p:cNvPr id="5" name="图片 4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6486" t="8306" r="51389" b="62958"/>
          <a:stretch>
            <a:fillRect/>
          </a:stretch>
        </p:blipFill>
        <p:spPr>
          <a:xfrm>
            <a:off x="4523740" y="2107565"/>
            <a:ext cx="830580" cy="1078865"/>
          </a:xfrm>
          <a:prstGeom prst="rect">
            <a:avLst/>
          </a:prstGeom>
        </p:spPr>
      </p:pic>
      <p:pic>
        <p:nvPicPr>
          <p:cNvPr id="6" name="图片 5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9639" t="8306" r="28653" b="64194"/>
          <a:stretch>
            <a:fillRect/>
          </a:stretch>
        </p:blipFill>
        <p:spPr>
          <a:xfrm>
            <a:off x="6240145" y="2125980"/>
            <a:ext cx="814705" cy="1032510"/>
          </a:xfrm>
          <a:prstGeom prst="rect">
            <a:avLst/>
          </a:prstGeom>
        </p:spPr>
      </p:pic>
      <p:pic>
        <p:nvPicPr>
          <p:cNvPr id="7" name="图片 6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2389" t="8111" r="5083" b="64806"/>
          <a:stretch>
            <a:fillRect/>
          </a:stretch>
        </p:blipFill>
        <p:spPr>
          <a:xfrm>
            <a:off x="7818755" y="2169795"/>
            <a:ext cx="845185" cy="1016635"/>
          </a:xfrm>
          <a:prstGeom prst="rect">
            <a:avLst/>
          </a:prstGeom>
        </p:spPr>
      </p:pic>
      <p:pic>
        <p:nvPicPr>
          <p:cNvPr id="9" name="图片 8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097" t="38458" r="71653" b="33847"/>
          <a:stretch>
            <a:fillRect/>
          </a:stretch>
        </p:blipFill>
        <p:spPr>
          <a:xfrm>
            <a:off x="9511030" y="2184400"/>
            <a:ext cx="760095" cy="1040130"/>
          </a:xfrm>
          <a:prstGeom prst="rect">
            <a:avLst/>
          </a:prstGeom>
        </p:spPr>
      </p:pic>
      <p:pic>
        <p:nvPicPr>
          <p:cNvPr id="10" name="图片 9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3597" t="36625" r="46139" b="33181"/>
          <a:stretch>
            <a:fillRect/>
          </a:stretch>
        </p:blipFill>
        <p:spPr>
          <a:xfrm>
            <a:off x="1910715" y="4132580"/>
            <a:ext cx="760095" cy="1133475"/>
          </a:xfrm>
          <a:prstGeom prst="rect">
            <a:avLst/>
          </a:prstGeom>
        </p:spPr>
      </p:pic>
      <p:pic>
        <p:nvPicPr>
          <p:cNvPr id="11" name="图片 10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5222" t="38694" r="26583" b="35889"/>
          <a:stretch>
            <a:fillRect/>
          </a:stretch>
        </p:blipFill>
        <p:spPr>
          <a:xfrm>
            <a:off x="3554730" y="4396105"/>
            <a:ext cx="682625" cy="954405"/>
          </a:xfrm>
          <a:prstGeom prst="rect">
            <a:avLst/>
          </a:prstGeom>
        </p:spPr>
      </p:pic>
      <p:pic>
        <p:nvPicPr>
          <p:cNvPr id="13" name="图片 12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3417" t="37875" r="5708" b="33806"/>
          <a:stretch>
            <a:fillRect/>
          </a:stretch>
        </p:blipFill>
        <p:spPr>
          <a:xfrm>
            <a:off x="5236845" y="4354195"/>
            <a:ext cx="782955" cy="1062990"/>
          </a:xfrm>
          <a:prstGeom prst="rect">
            <a:avLst/>
          </a:prstGeom>
        </p:spPr>
      </p:pic>
      <p:pic>
        <p:nvPicPr>
          <p:cNvPr id="14" name="图片 13" descr="数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2778" t="66194" r="59250" b="7139"/>
          <a:stretch>
            <a:fillRect/>
          </a:stretch>
        </p:blipFill>
        <p:spPr>
          <a:xfrm>
            <a:off x="7130415" y="4378325"/>
            <a:ext cx="674370" cy="100139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804910" y="4238625"/>
            <a:ext cx="1092835" cy="1141095"/>
            <a:chOff x="12246" y="7087"/>
            <a:chExt cx="2677" cy="2188"/>
          </a:xfrm>
        </p:grpSpPr>
        <p:pic>
          <p:nvPicPr>
            <p:cNvPr id="16" name="图片 15" descr="数字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6347" t="7889" r="73403" b="61722"/>
            <a:stretch>
              <a:fillRect/>
            </a:stretch>
          </p:blipFill>
          <p:spPr>
            <a:xfrm>
              <a:off x="12246" y="7087"/>
              <a:ext cx="1458" cy="2188"/>
            </a:xfrm>
            <a:prstGeom prst="rect">
              <a:avLst/>
            </a:prstGeom>
          </p:spPr>
        </p:pic>
        <p:pic>
          <p:nvPicPr>
            <p:cNvPr id="24" name="图片 23" descr="数字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47181" t="65708" r="31333" b="6181"/>
            <a:stretch>
              <a:fillRect/>
            </a:stretch>
          </p:blipFill>
          <p:spPr>
            <a:xfrm>
              <a:off x="13377" y="7251"/>
              <a:ext cx="1547" cy="2024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1465580" y="3282315"/>
            <a:ext cx="8280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zero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23540" y="3282315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one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571365" y="3282315"/>
            <a:ext cx="73533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two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164580" y="3282315"/>
            <a:ext cx="9658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three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18755" y="3282315"/>
            <a:ext cx="834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four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35160" y="3282315"/>
            <a:ext cx="73596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five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991360" y="5498465"/>
            <a:ext cx="598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six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482340" y="5498465"/>
            <a:ext cx="1012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seven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161915" y="5498465"/>
            <a:ext cx="9334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eight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130415" y="5498465"/>
            <a:ext cx="8350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nine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68435" y="5498465"/>
            <a:ext cx="6565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ten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923540" y="3282315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one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64580" y="3282315"/>
            <a:ext cx="9658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three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1270" name="标题 1"/>
          <p:cNvSpPr txBox="1">
            <a:spLocks noChangeArrowheads="1"/>
          </p:cNvSpPr>
          <p:nvPr/>
        </p:nvSpPr>
        <p:spPr bwMode="auto">
          <a:xfrm>
            <a:off x="1533525" y="1435100"/>
            <a:ext cx="37471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Can you say the numbers?</a:t>
            </a:r>
            <a:endParaRPr lang="en-US" altLang="zh-CN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22020" y="2259965"/>
            <a:ext cx="2638425" cy="1963420"/>
            <a:chOff x="4645" y="3273"/>
            <a:chExt cx="6385" cy="5932"/>
          </a:xfrm>
        </p:grpSpPr>
        <p:grpSp>
          <p:nvGrpSpPr>
            <p:cNvPr id="142339" name="组合 1"/>
            <p:cNvGrpSpPr/>
            <p:nvPr/>
          </p:nvGrpSpPr>
          <p:grpSpPr>
            <a:xfrm>
              <a:off x="4645" y="3273"/>
              <a:ext cx="6385" cy="5932"/>
              <a:chOff x="3184525" y="2715438"/>
              <a:chExt cx="3733800" cy="3466441"/>
            </a:xfrm>
          </p:grpSpPr>
          <p:pic>
            <p:nvPicPr>
              <p:cNvPr id="142340" name="图片 20"/>
              <p:cNvPicPr>
                <a:picLocks noChangeAspect="1"/>
              </p:cNvPicPr>
              <p:nvPr/>
            </p:nvPicPr>
            <p:blipFill>
              <a:blip r:embed="rId1"/>
              <a:srcRect b="7159"/>
              <a:stretch>
                <a:fillRect/>
              </a:stretch>
            </p:blipFill>
            <p:spPr>
              <a:xfrm>
                <a:off x="3184525" y="2715438"/>
                <a:ext cx="3733800" cy="346644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2341" name="图片 27"/>
              <p:cNvPicPr>
                <a:picLocks noChangeAspect="1"/>
              </p:cNvPicPr>
              <p:nvPr/>
            </p:nvPicPr>
            <p:blipFill>
              <a:blip r:embed="rId2"/>
              <a:srcRect l="21297" t="18381" r="23148" b="21989"/>
              <a:stretch>
                <a:fillRect/>
              </a:stretch>
            </p:blipFill>
            <p:spPr>
              <a:xfrm>
                <a:off x="3933825" y="4012718"/>
                <a:ext cx="970845" cy="10420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2342" name="图片 28"/>
              <p:cNvPicPr>
                <a:picLocks noChangeAspect="1"/>
              </p:cNvPicPr>
              <p:nvPr/>
            </p:nvPicPr>
            <p:blipFill>
              <a:blip r:embed="rId2"/>
              <a:srcRect l="21297" t="18381" r="23148" b="21989"/>
              <a:stretch>
                <a:fillRect/>
              </a:stretch>
            </p:blipFill>
            <p:spPr>
              <a:xfrm>
                <a:off x="4763557" y="3927638"/>
                <a:ext cx="970845" cy="10420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2343" name="图片 30"/>
              <p:cNvPicPr>
                <a:picLocks noChangeAspect="1"/>
              </p:cNvPicPr>
              <p:nvPr/>
            </p:nvPicPr>
            <p:blipFill>
              <a:blip r:embed="rId2"/>
              <a:srcRect l="21297" t="18381" r="23148" b="21989"/>
              <a:stretch>
                <a:fillRect/>
              </a:stretch>
            </p:blipFill>
            <p:spPr>
              <a:xfrm>
                <a:off x="5168547" y="4068084"/>
                <a:ext cx="970845" cy="10420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2344" name="图片 31"/>
              <p:cNvPicPr>
                <a:picLocks noChangeAspect="1"/>
              </p:cNvPicPr>
              <p:nvPr/>
            </p:nvPicPr>
            <p:blipFill>
              <a:blip r:embed="rId2"/>
              <a:srcRect l="21297" t="18381" r="23148" b="21989"/>
              <a:stretch>
                <a:fillRect/>
              </a:stretch>
            </p:blipFill>
            <p:spPr>
              <a:xfrm>
                <a:off x="4808714" y="4208530"/>
                <a:ext cx="970845" cy="10420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2345" name="图片 33"/>
              <p:cNvPicPr>
                <a:picLocks noChangeAspect="1"/>
              </p:cNvPicPr>
              <p:nvPr/>
            </p:nvPicPr>
            <p:blipFill>
              <a:blip r:embed="rId2"/>
              <a:srcRect l="21297" t="18381" r="23148" b="21989"/>
              <a:stretch>
                <a:fillRect/>
              </a:stretch>
            </p:blipFill>
            <p:spPr>
              <a:xfrm>
                <a:off x="4348691" y="4153164"/>
                <a:ext cx="970845" cy="10420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2346" name="图片 34"/>
              <p:cNvPicPr>
                <a:picLocks noChangeAspect="1"/>
              </p:cNvPicPr>
              <p:nvPr/>
            </p:nvPicPr>
            <p:blipFill>
              <a:blip r:embed="rId3"/>
              <a:srcRect l="21297" t="18381" r="23148" b="21989"/>
              <a:stretch>
                <a:fillRect/>
              </a:stretch>
            </p:blipFill>
            <p:spPr>
              <a:xfrm>
                <a:off x="5364515" y="4337854"/>
                <a:ext cx="784932" cy="84249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2" name="矩形 21"/>
            <p:cNvSpPr/>
            <p:nvPr/>
          </p:nvSpPr>
          <p:spPr>
            <a:xfrm>
              <a:off x="6210" y="6145"/>
              <a:ext cx="615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135" y="6323"/>
              <a:ext cx="575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838" y="4905"/>
              <a:ext cx="575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  <a:endParaRPr lang="zh-CN" altLang="en-US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968" y="5568"/>
              <a:ext cx="572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zh-CN" altLang="en-US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988" y="6673"/>
              <a:ext cx="572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35" y="6510"/>
              <a:ext cx="575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99510" y="2592705"/>
            <a:ext cx="1640840" cy="1387475"/>
            <a:chOff x="6933" y="3844"/>
            <a:chExt cx="4673" cy="4798"/>
          </a:xfrm>
        </p:grpSpPr>
        <p:pic>
          <p:nvPicPr>
            <p:cNvPr id="11" name="图片 10" descr="铅笔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4937" t="12435" r="23727" b="12262"/>
            <a:stretch>
              <a:fillRect/>
            </a:stretch>
          </p:blipFill>
          <p:spPr>
            <a:xfrm>
              <a:off x="6933" y="3864"/>
              <a:ext cx="2843" cy="4778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4937" t="12435" r="42001" b="12262"/>
            <a:stretch>
              <a:fillRect/>
            </a:stretch>
          </p:blipFill>
          <p:spPr>
            <a:xfrm>
              <a:off x="9776" y="3844"/>
              <a:ext cx="1831" cy="477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5927725" y="3051810"/>
            <a:ext cx="1898650" cy="1028700"/>
            <a:chOff x="12795" y="4782"/>
            <a:chExt cx="4522" cy="2922"/>
          </a:xfrm>
        </p:grpSpPr>
        <p:pic>
          <p:nvPicPr>
            <p:cNvPr id="13" name="图片 12" descr="猫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95" y="4782"/>
              <a:ext cx="2178" cy="2902"/>
            </a:xfrm>
            <a:prstGeom prst="rect">
              <a:avLst/>
            </a:prstGeom>
          </p:spPr>
        </p:pic>
        <p:pic>
          <p:nvPicPr>
            <p:cNvPr id="18" name="图片 17" descr="猫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139" y="4802"/>
              <a:ext cx="2178" cy="2902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6565900" y="4584065"/>
            <a:ext cx="8147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two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007485" y="4584065"/>
            <a:ext cx="8147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five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45920" y="4584065"/>
            <a:ext cx="65722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six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636000" y="2602230"/>
            <a:ext cx="2042160" cy="1537970"/>
            <a:chOff x="13764" y="4672"/>
            <a:chExt cx="3216" cy="2422"/>
          </a:xfrm>
        </p:grpSpPr>
        <p:pic>
          <p:nvPicPr>
            <p:cNvPr id="21" name="图片 20" descr="国旗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3F6FF">
                    <a:alpha val="100000"/>
                  </a:srgbClr>
                </a:clrFrom>
                <a:clrTo>
                  <a:srgbClr val="F3F6FF">
                    <a:alpha val="100000"/>
                    <a:alpha val="0"/>
                  </a:srgbClr>
                </a:clrTo>
              </a:clrChange>
            </a:blip>
            <a:srcRect t="7137" r="12067"/>
            <a:stretch>
              <a:fillRect/>
            </a:stretch>
          </p:blipFill>
          <p:spPr>
            <a:xfrm>
              <a:off x="13978" y="4722"/>
              <a:ext cx="804" cy="1268"/>
            </a:xfrm>
            <a:prstGeom prst="rect">
              <a:avLst/>
            </a:prstGeom>
          </p:spPr>
        </p:pic>
        <p:pic>
          <p:nvPicPr>
            <p:cNvPr id="29" name="图片 28" descr="国旗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3F6FF">
                    <a:alpha val="100000"/>
                  </a:srgbClr>
                </a:clrFrom>
                <a:clrTo>
                  <a:srgbClr val="F3F6FF">
                    <a:alpha val="100000"/>
                    <a:alpha val="0"/>
                  </a:srgbClr>
                </a:clrTo>
              </a:clrChange>
            </a:blip>
            <a:srcRect t="7137" r="12067"/>
            <a:stretch>
              <a:fillRect/>
            </a:stretch>
          </p:blipFill>
          <p:spPr>
            <a:xfrm>
              <a:off x="14782" y="4755"/>
              <a:ext cx="804" cy="1268"/>
            </a:xfrm>
            <a:prstGeom prst="rect">
              <a:avLst/>
            </a:prstGeom>
          </p:spPr>
        </p:pic>
        <p:pic>
          <p:nvPicPr>
            <p:cNvPr id="30" name="图片 29" descr="国旗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3F6FF">
                    <a:alpha val="100000"/>
                  </a:srgbClr>
                </a:clrFrom>
                <a:clrTo>
                  <a:srgbClr val="F3F6FF">
                    <a:alpha val="100000"/>
                    <a:alpha val="0"/>
                  </a:srgbClr>
                </a:clrTo>
              </a:clrChange>
            </a:blip>
            <a:srcRect t="7137" r="12067"/>
            <a:stretch>
              <a:fillRect/>
            </a:stretch>
          </p:blipFill>
          <p:spPr>
            <a:xfrm>
              <a:off x="15586" y="4672"/>
              <a:ext cx="804" cy="1268"/>
            </a:xfrm>
            <a:prstGeom prst="rect">
              <a:avLst/>
            </a:prstGeom>
          </p:spPr>
        </p:pic>
        <p:pic>
          <p:nvPicPr>
            <p:cNvPr id="33" name="图片 32" descr="国旗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3F6FF">
                    <a:alpha val="100000"/>
                  </a:srgbClr>
                </a:clrFrom>
                <a:clrTo>
                  <a:srgbClr val="F3F6FF">
                    <a:alpha val="100000"/>
                    <a:alpha val="0"/>
                  </a:srgbClr>
                </a:clrTo>
              </a:clrChange>
            </a:blip>
            <a:srcRect t="7137" r="12067"/>
            <a:stretch>
              <a:fillRect/>
            </a:stretch>
          </p:blipFill>
          <p:spPr>
            <a:xfrm>
              <a:off x="13764" y="5826"/>
              <a:ext cx="804" cy="1268"/>
            </a:xfrm>
            <a:prstGeom prst="rect">
              <a:avLst/>
            </a:prstGeom>
          </p:spPr>
        </p:pic>
        <p:pic>
          <p:nvPicPr>
            <p:cNvPr id="34" name="图片 33" descr="国旗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3F6FF">
                    <a:alpha val="100000"/>
                  </a:srgbClr>
                </a:clrFrom>
                <a:clrTo>
                  <a:srgbClr val="F3F6FF">
                    <a:alpha val="100000"/>
                    <a:alpha val="0"/>
                  </a:srgbClr>
                </a:clrTo>
              </a:clrChange>
            </a:blip>
            <a:srcRect t="7137" r="12067"/>
            <a:stretch>
              <a:fillRect/>
            </a:stretch>
          </p:blipFill>
          <p:spPr>
            <a:xfrm>
              <a:off x="14568" y="5820"/>
              <a:ext cx="804" cy="1268"/>
            </a:xfrm>
            <a:prstGeom prst="rect">
              <a:avLst/>
            </a:prstGeom>
          </p:spPr>
        </p:pic>
        <p:pic>
          <p:nvPicPr>
            <p:cNvPr id="35" name="图片 34" descr="国旗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3F6FF">
                    <a:alpha val="100000"/>
                  </a:srgbClr>
                </a:clrFrom>
                <a:clrTo>
                  <a:srgbClr val="F3F6FF">
                    <a:alpha val="100000"/>
                    <a:alpha val="0"/>
                  </a:srgbClr>
                </a:clrTo>
              </a:clrChange>
            </a:blip>
            <a:srcRect t="7137" r="12067"/>
            <a:stretch>
              <a:fillRect/>
            </a:stretch>
          </p:blipFill>
          <p:spPr>
            <a:xfrm>
              <a:off x="15372" y="5820"/>
              <a:ext cx="804" cy="1268"/>
            </a:xfrm>
            <a:prstGeom prst="rect">
              <a:avLst/>
            </a:prstGeom>
          </p:spPr>
        </p:pic>
        <p:pic>
          <p:nvPicPr>
            <p:cNvPr id="36" name="图片 35" descr="国旗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3F6FF">
                    <a:alpha val="100000"/>
                  </a:srgbClr>
                </a:clrFrom>
                <a:clrTo>
                  <a:srgbClr val="F3F6FF">
                    <a:alpha val="100000"/>
                    <a:alpha val="0"/>
                  </a:srgbClr>
                </a:clrTo>
              </a:clrChange>
            </a:blip>
            <a:srcRect t="7137" r="12067"/>
            <a:stretch>
              <a:fillRect/>
            </a:stretch>
          </p:blipFill>
          <p:spPr>
            <a:xfrm>
              <a:off x="16176" y="5757"/>
              <a:ext cx="804" cy="1268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9146540" y="4645660"/>
            <a:ext cx="10128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seven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1270" name="标题 1"/>
          <p:cNvSpPr txBox="1">
            <a:spLocks noChangeArrowheads="1"/>
          </p:cNvSpPr>
          <p:nvPr/>
        </p:nvSpPr>
        <p:spPr bwMode="auto">
          <a:xfrm>
            <a:off x="1325880" y="1113790"/>
            <a:ext cx="374713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Can you say the numbers?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pic>
        <p:nvPicPr>
          <p:cNvPr id="3" name="图片 2" descr="狗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5860" y="1759585"/>
            <a:ext cx="1771015" cy="147066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027420" y="3742055"/>
            <a:ext cx="3239770" cy="1778000"/>
            <a:chOff x="1479" y="6187"/>
            <a:chExt cx="5102" cy="2800"/>
          </a:xfrm>
        </p:grpSpPr>
        <p:pic>
          <p:nvPicPr>
            <p:cNvPr id="6" name="图片 5" descr="气球.webp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9" y="6187"/>
              <a:ext cx="2506" cy="2801"/>
            </a:xfrm>
            <a:prstGeom prst="rect">
              <a:avLst/>
            </a:prstGeom>
          </p:spPr>
        </p:pic>
        <p:pic>
          <p:nvPicPr>
            <p:cNvPr id="10" name="图片 9" descr="气球.webp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5" y="6187"/>
              <a:ext cx="2506" cy="2801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2275840" y="3894455"/>
            <a:ext cx="1945640" cy="1831975"/>
            <a:chOff x="2088" y="6208"/>
            <a:chExt cx="3064" cy="2885"/>
          </a:xfrm>
        </p:grpSpPr>
        <p:pic>
          <p:nvPicPr>
            <p:cNvPr id="9" name="图片 8" descr="足球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36" y="8377"/>
              <a:ext cx="955" cy="716"/>
            </a:xfrm>
            <a:prstGeom prst="rect">
              <a:avLst/>
            </a:prstGeom>
          </p:spPr>
        </p:pic>
        <p:pic>
          <p:nvPicPr>
            <p:cNvPr id="12" name="图片 11" descr="足球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8" y="7330"/>
              <a:ext cx="1021" cy="765"/>
            </a:xfrm>
            <a:prstGeom prst="rect">
              <a:avLst/>
            </a:prstGeom>
          </p:spPr>
        </p:pic>
        <p:pic>
          <p:nvPicPr>
            <p:cNvPr id="13" name="图片 12" descr="足球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2" y="8328"/>
              <a:ext cx="1021" cy="765"/>
            </a:xfrm>
            <a:prstGeom prst="rect">
              <a:avLst/>
            </a:prstGeom>
          </p:spPr>
        </p:pic>
        <p:pic>
          <p:nvPicPr>
            <p:cNvPr id="16" name="图片 15" descr="足球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9" y="8328"/>
              <a:ext cx="1021" cy="765"/>
            </a:xfrm>
            <a:prstGeom prst="rect">
              <a:avLst/>
            </a:prstGeom>
          </p:spPr>
        </p:pic>
        <p:pic>
          <p:nvPicPr>
            <p:cNvPr id="17" name="图片 16" descr="足球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9" y="7330"/>
              <a:ext cx="1021" cy="765"/>
            </a:xfrm>
            <a:prstGeom prst="rect">
              <a:avLst/>
            </a:prstGeom>
          </p:spPr>
        </p:pic>
        <p:pic>
          <p:nvPicPr>
            <p:cNvPr id="18" name="图片 17" descr="足球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2" y="7330"/>
              <a:ext cx="1021" cy="765"/>
            </a:xfrm>
            <a:prstGeom prst="rect">
              <a:avLst/>
            </a:prstGeom>
          </p:spPr>
        </p:pic>
        <p:pic>
          <p:nvPicPr>
            <p:cNvPr id="19" name="图片 18" descr="足球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88" y="6208"/>
              <a:ext cx="1021" cy="765"/>
            </a:xfrm>
            <a:prstGeom prst="rect">
              <a:avLst/>
            </a:prstGeom>
          </p:spPr>
        </p:pic>
        <p:pic>
          <p:nvPicPr>
            <p:cNvPr id="20" name="图片 19" descr="足球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50" y="6218"/>
              <a:ext cx="1007" cy="755"/>
            </a:xfrm>
            <a:prstGeom prst="rect">
              <a:avLst/>
            </a:prstGeom>
          </p:spPr>
        </p:pic>
        <p:pic>
          <p:nvPicPr>
            <p:cNvPr id="21" name="图片 20" descr="足球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32" y="6230"/>
              <a:ext cx="991" cy="743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3707130" y="1759585"/>
            <a:ext cx="1464310" cy="1335405"/>
            <a:chOff x="10773" y="806"/>
            <a:chExt cx="3065" cy="2695"/>
          </a:xfrm>
        </p:grpSpPr>
        <p:pic>
          <p:nvPicPr>
            <p:cNvPr id="5" name="图片 4" descr="苹果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l="17000" t="15542" r="19125" b="18083"/>
            <a:stretch>
              <a:fillRect/>
            </a:stretch>
          </p:blipFill>
          <p:spPr>
            <a:xfrm>
              <a:off x="11531" y="806"/>
              <a:ext cx="1533" cy="1593"/>
            </a:xfrm>
            <a:prstGeom prst="rect">
              <a:avLst/>
            </a:prstGeom>
          </p:spPr>
        </p:pic>
        <p:pic>
          <p:nvPicPr>
            <p:cNvPr id="22" name="图片 21" descr="苹果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l="17000" t="15542" r="19125" b="18083"/>
            <a:stretch>
              <a:fillRect/>
            </a:stretch>
          </p:blipFill>
          <p:spPr>
            <a:xfrm>
              <a:off x="10773" y="1909"/>
              <a:ext cx="1533" cy="1593"/>
            </a:xfrm>
            <a:prstGeom prst="rect">
              <a:avLst/>
            </a:prstGeom>
          </p:spPr>
        </p:pic>
        <p:pic>
          <p:nvPicPr>
            <p:cNvPr id="23" name="图片 22" descr="苹果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l="17000" t="15542" r="19125" b="18083"/>
            <a:stretch>
              <a:fillRect/>
            </a:stretch>
          </p:blipFill>
          <p:spPr>
            <a:xfrm>
              <a:off x="12306" y="1909"/>
              <a:ext cx="1533" cy="1593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933440" y="1993900"/>
            <a:ext cx="1463675" cy="1003300"/>
            <a:chOff x="9582" y="4192"/>
            <a:chExt cx="2305" cy="1580"/>
          </a:xfrm>
        </p:grpSpPr>
        <p:pic>
          <p:nvPicPr>
            <p:cNvPr id="2" name="图片 1" descr="橙子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l="12042" t="16708" r="15417" b="15708"/>
            <a:stretch>
              <a:fillRect/>
            </a:stretch>
          </p:blipFill>
          <p:spPr>
            <a:xfrm>
              <a:off x="9582" y="4192"/>
              <a:ext cx="1003" cy="935"/>
            </a:xfrm>
            <a:prstGeom prst="rect">
              <a:avLst/>
            </a:prstGeom>
          </p:spPr>
        </p:pic>
        <p:pic>
          <p:nvPicPr>
            <p:cNvPr id="25" name="图片 24" descr="橙子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l="12042" t="16708" r="15417" b="15708"/>
            <a:stretch>
              <a:fillRect/>
            </a:stretch>
          </p:blipFill>
          <p:spPr>
            <a:xfrm>
              <a:off x="10481" y="4192"/>
              <a:ext cx="1003" cy="935"/>
            </a:xfrm>
            <a:prstGeom prst="rect">
              <a:avLst/>
            </a:prstGeom>
          </p:spPr>
        </p:pic>
        <p:pic>
          <p:nvPicPr>
            <p:cNvPr id="26" name="图片 25" descr="橙子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l="12042" t="16708" r="15417" b="15708"/>
            <a:stretch>
              <a:fillRect/>
            </a:stretch>
          </p:blipFill>
          <p:spPr>
            <a:xfrm>
              <a:off x="10020" y="4838"/>
              <a:ext cx="1003" cy="935"/>
            </a:xfrm>
            <a:prstGeom prst="rect">
              <a:avLst/>
            </a:prstGeom>
          </p:spPr>
        </p:pic>
        <p:pic>
          <p:nvPicPr>
            <p:cNvPr id="27" name="图片 26" descr="橙子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l="12042" t="16708" r="15417" b="15708"/>
            <a:stretch>
              <a:fillRect/>
            </a:stretch>
          </p:blipFill>
          <p:spPr>
            <a:xfrm>
              <a:off x="10885" y="4838"/>
              <a:ext cx="1003" cy="935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8057515" y="1983105"/>
            <a:ext cx="2786380" cy="1014730"/>
            <a:chOff x="4132" y="6539"/>
            <a:chExt cx="4388" cy="1598"/>
          </a:xfrm>
        </p:grpSpPr>
        <p:pic>
          <p:nvPicPr>
            <p:cNvPr id="8" name="图片 7" descr="鱼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t="16944" r="500" b="8981"/>
            <a:stretch>
              <a:fillRect/>
            </a:stretch>
          </p:blipFill>
          <p:spPr>
            <a:xfrm>
              <a:off x="5230" y="7461"/>
              <a:ext cx="914" cy="612"/>
            </a:xfrm>
            <a:prstGeom prst="rect">
              <a:avLst/>
            </a:prstGeom>
          </p:spPr>
        </p:pic>
        <p:pic>
          <p:nvPicPr>
            <p:cNvPr id="29" name="图片 28" descr="鱼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t="16944" r="500" b="8981"/>
            <a:stretch>
              <a:fillRect/>
            </a:stretch>
          </p:blipFill>
          <p:spPr>
            <a:xfrm>
              <a:off x="4132" y="7525"/>
              <a:ext cx="914" cy="612"/>
            </a:xfrm>
            <a:prstGeom prst="rect">
              <a:avLst/>
            </a:prstGeom>
          </p:spPr>
        </p:pic>
        <p:pic>
          <p:nvPicPr>
            <p:cNvPr id="30" name="图片 29" descr="鱼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t="16944" r="500" b="8981"/>
            <a:stretch>
              <a:fillRect/>
            </a:stretch>
          </p:blipFill>
          <p:spPr>
            <a:xfrm>
              <a:off x="6417" y="7467"/>
              <a:ext cx="914" cy="612"/>
            </a:xfrm>
            <a:prstGeom prst="rect">
              <a:avLst/>
            </a:prstGeom>
          </p:spPr>
        </p:pic>
        <p:pic>
          <p:nvPicPr>
            <p:cNvPr id="31" name="图片 30" descr="鱼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t="16944" r="500" b="8981"/>
            <a:stretch>
              <a:fillRect/>
            </a:stretch>
          </p:blipFill>
          <p:spPr>
            <a:xfrm>
              <a:off x="7606" y="7467"/>
              <a:ext cx="914" cy="612"/>
            </a:xfrm>
            <a:prstGeom prst="rect">
              <a:avLst/>
            </a:prstGeom>
          </p:spPr>
        </p:pic>
        <p:pic>
          <p:nvPicPr>
            <p:cNvPr id="32" name="图片 31" descr="鱼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t="16944" r="500" b="8981"/>
            <a:stretch>
              <a:fillRect/>
            </a:stretch>
          </p:blipFill>
          <p:spPr>
            <a:xfrm>
              <a:off x="4132" y="6539"/>
              <a:ext cx="914" cy="612"/>
            </a:xfrm>
            <a:prstGeom prst="rect">
              <a:avLst/>
            </a:prstGeom>
          </p:spPr>
        </p:pic>
        <p:pic>
          <p:nvPicPr>
            <p:cNvPr id="33" name="图片 32" descr="鱼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t="16944" r="500" b="8981"/>
            <a:stretch>
              <a:fillRect/>
            </a:stretch>
          </p:blipFill>
          <p:spPr>
            <a:xfrm>
              <a:off x="5230" y="6539"/>
              <a:ext cx="914" cy="612"/>
            </a:xfrm>
            <a:prstGeom prst="rect">
              <a:avLst/>
            </a:prstGeom>
          </p:spPr>
        </p:pic>
        <p:pic>
          <p:nvPicPr>
            <p:cNvPr id="34" name="图片 33" descr="鱼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t="16944" r="500" b="8981"/>
            <a:stretch>
              <a:fillRect/>
            </a:stretch>
          </p:blipFill>
          <p:spPr>
            <a:xfrm>
              <a:off x="6417" y="6539"/>
              <a:ext cx="914" cy="612"/>
            </a:xfrm>
            <a:prstGeom prst="rect">
              <a:avLst/>
            </a:prstGeom>
          </p:spPr>
        </p:pic>
        <p:pic>
          <p:nvPicPr>
            <p:cNvPr id="35" name="图片 34" descr="鱼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  <a:alpha val="0"/>
                  </a:srgbClr>
                </a:clrTo>
              </a:clrChange>
            </a:blip>
            <a:srcRect t="16944" r="500" b="8981"/>
            <a:stretch>
              <a:fillRect/>
            </a:stretch>
          </p:blipFill>
          <p:spPr>
            <a:xfrm>
              <a:off x="7606" y="6539"/>
              <a:ext cx="914" cy="612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6211570" y="3220085"/>
            <a:ext cx="9277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four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754745" y="3168015"/>
            <a:ext cx="10407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eight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336415" y="4998720"/>
            <a:ext cx="9283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nine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606915" y="4855845"/>
            <a:ext cx="7245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ten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692910" y="3220085"/>
            <a:ext cx="792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one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952240" y="3220085"/>
            <a:ext cx="10775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three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78610" y="1612900"/>
            <a:ext cx="578167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1a Listen and repeat.</a:t>
            </a:r>
            <a:endParaRPr lang="en-US" altLang="zh-CN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03300" y="3048000"/>
          <a:ext cx="10320020" cy="2185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"/>
                <a:gridCol w="1293495"/>
                <a:gridCol w="760095"/>
                <a:gridCol w="1183005"/>
                <a:gridCol w="899795"/>
                <a:gridCol w="1163955"/>
                <a:gridCol w="843280"/>
                <a:gridCol w="1221105"/>
                <a:gridCol w="918210"/>
                <a:gridCol w="1145540"/>
              </a:tblGrid>
              <a:tr h="128270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+mn-ea"/>
                        </a:rPr>
                        <a:t>0</a:t>
                      </a:r>
                      <a:endParaRPr lang="en-US" altLang="zh-CN" sz="3200" b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 anchor="ctr" anchorCtr="1">
                    <a:solidFill>
                      <a:srgbClr val="F0BA9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zero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0BA9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0BA9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0BA9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0BA9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0BA9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0BA9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six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0BA9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0BA9F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eight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0BA9F"/>
                    </a:solidFill>
                  </a:tcPr>
                </a:tc>
              </a:tr>
              <a:tr h="902335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EF4E8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EF4E8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EF4E8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three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EF4E8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EF4E8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five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EF4E8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EF4E8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seven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EF4E8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EF4E8"/>
                    </a:solidFill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en-US" altLang="zh-CN" sz="32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nine</a:t>
                      </a:r>
                      <a:endParaRPr lang="en-US" altLang="zh-CN" sz="32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horz" anchor="ctr" anchorCtr="1">
                    <a:solidFill>
                      <a:srgbClr val="FEF4E8"/>
                    </a:solidFill>
                  </a:tcPr>
                </a:tc>
              </a:tr>
            </a:tbl>
          </a:graphicData>
        </a:graphic>
      </p:graphicFrame>
      <p:pic>
        <p:nvPicPr>
          <p:cNvPr id="4" name="U1B1a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64660" y="161290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1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48130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90785" y="4633595"/>
            <a:ext cx="1312545" cy="171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/>
          <p:nvPr/>
        </p:nvSpPr>
        <p:spPr>
          <a:xfrm>
            <a:off x="1852295" y="1612900"/>
            <a:ext cx="546925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Do you know these numbers?</a:t>
            </a:r>
            <a:endParaRPr lang="en-US" altLang="zh-CN" sz="2400" b="1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字魂105号-简雅黑" panose="00000500000000000000" pitchFamily="2" charset="-122"/>
            </a:endParaRPr>
          </a:p>
        </p:txBody>
      </p:sp>
      <p:pic>
        <p:nvPicPr>
          <p:cNvPr id="60427" name="Picture 12" descr="MCj0286958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1595" y="2103120"/>
            <a:ext cx="2000885" cy="17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692593" y="2840355"/>
            <a:ext cx="8001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131B8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119</a:t>
            </a:r>
            <a:endParaRPr lang="en-US" altLang="zh-CN" sz="2800" b="1">
              <a:solidFill>
                <a:srgbClr val="131B89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0417" name="Picture 2" descr="MCBD07261_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45835" y="2229485"/>
            <a:ext cx="18383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8127365" y="2698115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131B8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122</a:t>
            </a:r>
            <a:endParaRPr lang="en-US" altLang="zh-CN" sz="2800" b="1">
              <a:solidFill>
                <a:srgbClr val="131B89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0429" name="Picture 14" descr="MCj0239037000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01278" y="4496435"/>
            <a:ext cx="17811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692910" y="4933315"/>
            <a:ext cx="6965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2800" b="1">
                <a:solidFill>
                  <a:srgbClr val="131B8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110</a:t>
            </a:r>
            <a:endParaRPr lang="en-US" altLang="zh-CN" sz="2800" b="1">
              <a:solidFill>
                <a:srgbClr val="131B89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0428" name="Picture 13" descr="MCj03590350000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45518" y="4496435"/>
            <a:ext cx="205263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8314055" y="4876800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en-US" altLang="zh-CN" sz="2800" b="1">
                <a:solidFill>
                  <a:srgbClr val="131B89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120</a:t>
            </a:r>
            <a:endParaRPr lang="en-US" altLang="zh-CN" sz="2800" b="1">
              <a:solidFill>
                <a:srgbClr val="131B89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97282" name="文本框 3"/>
          <p:cNvSpPr txBox="1"/>
          <p:nvPr/>
        </p:nvSpPr>
        <p:spPr>
          <a:xfrm>
            <a:off x="1094105" y="1347470"/>
            <a:ext cx="4508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 you read these numbers?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463993" y="3537903"/>
            <a:ext cx="165576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2655416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772535" y="3539173"/>
            <a:ext cx="16052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9461488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65580" y="2687003"/>
            <a:ext cx="11988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12598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85223" y="2688273"/>
            <a:ext cx="16052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4109358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29338" y="2688273"/>
            <a:ext cx="184943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3157807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59520" y="2687003"/>
            <a:ext cx="16052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6892410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29338" y="3539173"/>
            <a:ext cx="16052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0548913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861108" y="3537903"/>
            <a:ext cx="16052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2589715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/>
      <p:bldP spid="3892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 Client Profile"/>
  <p:tag name="AS_VERSION" val="22.10"/>
  <p:tag name="COMMONDATA" val="eyJoZGlkIjoiOTAxZTgxNGVlMDk5ODQ5MGQ2MTFkZjA5MDI0NzYxYj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3230</Words>
  <Application>WPS 演示</Application>
  <PresentationFormat/>
  <Paragraphs>363</Paragraphs>
  <Slides>21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思源黑体 CN Bold</vt:lpstr>
      <vt:lpstr>黑体</vt:lpstr>
      <vt:lpstr>字魂105号-简雅黑</vt:lpstr>
      <vt:lpstr>Times New Roman</vt:lpstr>
      <vt:lpstr>字魂95号-手刻宋</vt:lpstr>
      <vt:lpstr>Comic Sans MS</vt:lpstr>
      <vt:lpstr>Arial Unicode MS</vt:lpstr>
      <vt:lpstr>Arial Unicode MS</vt:lpstr>
      <vt:lpstr>Calibri</vt:lpstr>
      <vt:lpstr>楷体</vt:lpstr>
      <vt:lpstr>Office 主题​​</vt:lpstr>
      <vt:lpstr>PowerPoint 演示文稿</vt:lpstr>
      <vt:lpstr>Learning objectives</vt:lpstr>
      <vt:lpstr>Lead in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Language points</vt:lpstr>
      <vt:lpstr>Language points</vt:lpstr>
      <vt:lpstr>Exercise</vt:lpstr>
      <vt:lpstr>Exercise</vt:lpstr>
      <vt:lpstr>Exercise</vt:lpstr>
      <vt:lpstr>Exercise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224</cp:revision>
  <dcterms:created xsi:type="dcterms:W3CDTF">2019-06-19T02:08:00Z</dcterms:created>
  <dcterms:modified xsi:type="dcterms:W3CDTF">2023-10-02T12:07:07Z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1AF8D52AEB0B4300A3F329A77FFF19BA</vt:lpwstr>
  </property>
  <property fmtid="{D5CDD505-2E9C-101B-9397-08002B2CF9AE}" pid="3" name="KSOProductBuildVer">
    <vt:lpwstr>2052-12.1.0.15712</vt:lpwstr>
  </property>
</Properties>
</file>