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8" r:id="rId23"/>
    <p:sldId id="319" r:id="rId24"/>
    <p:sldId id="320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0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0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45.pn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3508" y="5366678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290" y="1532331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3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Is this your pencil?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8548" y="3552825"/>
            <a:ext cx="313944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A (2a-2d)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" name="矩形标注 9"/>
          <p:cNvSpPr/>
          <p:nvPr/>
        </p:nvSpPr>
        <p:spPr>
          <a:xfrm>
            <a:off x="1172845" y="3072130"/>
            <a:ext cx="3806825" cy="523875"/>
          </a:xfrm>
          <a:prstGeom prst="wedgeRoundRectCallout">
            <a:avLst>
              <a:gd name="adj1" fmla="val 40883"/>
              <a:gd name="adj2" fmla="val 110411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fontAlgn="base" hangingPunct="1">
              <a:defRPr/>
            </a:pPr>
            <a:r>
              <a:rPr lang="en-US" altLang="zh-CN" sz="2800" b="1" strike="noStrike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schoolbag?</a:t>
            </a:r>
            <a:endParaRPr lang="en-US" altLang="zh-CN" sz="2800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7498080" y="4029710"/>
            <a:ext cx="3546475" cy="612775"/>
          </a:xfrm>
          <a:prstGeom prst="wedgeRoundRectCallout">
            <a:avLst>
              <a:gd name="adj1" fmla="val -61411"/>
              <a:gd name="adj2" fmla="val 24818"/>
              <a:gd name="adj3" fmla="val 16667"/>
            </a:avLst>
          </a:prstGeom>
          <a:solidFill>
            <a:schemeClr val="bg1"/>
          </a:solidFill>
          <a:ln w="12700" cmpd="sng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base" hangingPunct="1">
              <a:defRPr/>
            </a:pPr>
            <a:r>
              <a:rPr lang="en-US" altLang="zh-CN" sz="2800" b="1" strike="noStrike" noProof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 It’s hers.</a:t>
            </a:r>
            <a:endParaRPr lang="en-US" altLang="zh-CN" sz="2800" b="1" strike="noStrike" noProof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图片 4"/>
          <p:cNvPicPr>
            <a:picLocks noChangeAspect="1"/>
          </p:cNvPicPr>
          <p:nvPr/>
        </p:nvPicPr>
        <p:blipFill>
          <a:blip r:embed="rId1"/>
          <a:srcRect t="19556" b="16621"/>
          <a:stretch>
            <a:fillRect/>
          </a:stretch>
        </p:blipFill>
        <p:spPr>
          <a:xfrm>
            <a:off x="3761423" y="3517265"/>
            <a:ext cx="4143375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2" name="图片 6"/>
          <p:cNvPicPr>
            <a:picLocks noChangeAspect="1"/>
          </p:cNvPicPr>
          <p:nvPr/>
        </p:nvPicPr>
        <p:blipFill>
          <a:blip r:embed="rId2"/>
          <a:srcRect l="24783" t="17950" r="24799" b="16643"/>
          <a:stretch>
            <a:fillRect/>
          </a:stretch>
        </p:blipFill>
        <p:spPr>
          <a:xfrm>
            <a:off x="5498148" y="3717290"/>
            <a:ext cx="669925" cy="868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7" name="矩形 4"/>
          <p:cNvSpPr/>
          <p:nvPr/>
        </p:nvSpPr>
        <p:spPr>
          <a:xfrm>
            <a:off x="909320" y="1600835"/>
            <a:ext cx="10135235" cy="9918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2c Practice the conversation in 2b. Then make your own conversations using the things in your classroom.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8245" name="文本框 4"/>
          <p:cNvSpPr txBox="1"/>
          <p:nvPr/>
        </p:nvSpPr>
        <p:spPr>
          <a:xfrm>
            <a:off x="767715" y="1325245"/>
            <a:ext cx="5796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2d Listen and fill in the blanks.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A2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876665" y="1245870"/>
            <a:ext cx="619125" cy="619125"/>
          </a:xfrm>
          <a:prstGeom prst="rect">
            <a:avLst/>
          </a:prstGeom>
        </p:spPr>
      </p:pic>
      <p:sp>
        <p:nvSpPr>
          <p:cNvPr id="4" name="圆角矩形 8"/>
          <p:cNvSpPr/>
          <p:nvPr/>
        </p:nvSpPr>
        <p:spPr>
          <a:xfrm>
            <a:off x="1837055" y="2115185"/>
            <a:ext cx="5880735" cy="5429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pencils are _______ 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8"/>
          <p:cNvSpPr/>
          <p:nvPr/>
        </p:nvSpPr>
        <p:spPr>
          <a:xfrm>
            <a:off x="1837055" y="2904490"/>
            <a:ext cx="5880735" cy="5429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has a _______ pen.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1837055" y="3693795"/>
            <a:ext cx="5880735" cy="5429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dictionary is _______ 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8"/>
          <p:cNvSpPr/>
          <p:nvPr/>
        </p:nvSpPr>
        <p:spPr>
          <a:xfrm>
            <a:off x="1837055" y="4483100"/>
            <a:ext cx="5880735" cy="5429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Helen's pen is _______ 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37055" y="5272405"/>
            <a:ext cx="5880735" cy="5429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Anna's eraser? ___________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95190" y="2136140"/>
            <a:ext cx="1086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Bob's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08705" y="2925445"/>
            <a:ext cx="1086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25645" y="3714750"/>
            <a:ext cx="153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Helen's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3540" y="4504055"/>
            <a:ext cx="1086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41620" y="5283200"/>
            <a:ext cx="1955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 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609090" y="1435100"/>
            <a:ext cx="8237855" cy="475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Teacher: Hi, Anna. Are these your __________?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    Anna: No, they’re _______. 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Teacher: And is this ______ green pen?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    Anna: No, it isn’t. The blue pen is his.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Teacher: What about this dictionary?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    Anna: It’s Helen’s. And the green pen is _____, too.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Teacher: And the eraser? Is that yours?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    Anna: Yes, _________.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Teacher: Thank you for ______________, Anna.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    Anna: You’re welcome.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587240" y="669290"/>
            <a:ext cx="410083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2d Complete the conversation.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269673" y="1524953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pencils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04995" y="1985645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Bob’s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04995" y="2446020"/>
            <a:ext cx="6432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his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60260" y="3848735"/>
            <a:ext cx="8877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hers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72205" y="4803140"/>
            <a:ext cx="10680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it is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54905" y="5238115"/>
            <a:ext cx="17475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your help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730251" y="1509184"/>
            <a:ext cx="11029949" cy="35394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</a:rPr>
              <a:t>1.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</a:t>
            </a:r>
            <a:r>
              <a:rPr lang="en-US" altLang="zh-CN" sz="2800" b="1">
                <a:latin typeface="Times New Roman" panose="02020603050405020304" pitchFamily="18" charset="0"/>
              </a:rPr>
              <a:t>,  Grace. 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735" b="1">
                <a:solidFill>
                  <a:srgbClr val="0000FF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3735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打扰一下，格雷丝。</a:t>
            </a:r>
            <a:endParaRPr lang="en-US" altLang="zh-CN" sz="3735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735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Excuse me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劳驾；请原谅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”。多用于向对方</a:t>
            </a:r>
            <a:r>
              <a:rPr lang="zh-CN" altLang="en-US" sz="2800" b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提出请求、询问情况、打扰对方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，以向对方表示歉意或礼貌。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sorry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意为“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抱歉；对不起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”。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一般用于事后对犯错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误或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不能满足对方的请求等表示歉意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5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45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991870" y="1605915"/>
            <a:ext cx="9921240" cy="45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 — 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Mr. Brown. Is this your son?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— Yes, he is my son, Jack.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A. Sorry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　　　　　        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 OK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C. Thank you                                 D. Excuse me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 — 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is this your pen?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— Yes, it's mine, thank you.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A. Sorry	                                         B. Excuse me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C. I’m OK	                               D. What is it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16675" y="3329940"/>
            <a:ext cx="525780" cy="5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16675" y="4993005"/>
            <a:ext cx="612140" cy="6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4449" name="文本框 5"/>
          <p:cNvSpPr txBox="1"/>
          <p:nvPr/>
        </p:nvSpPr>
        <p:spPr>
          <a:xfrm>
            <a:off x="878840" y="1576070"/>
            <a:ext cx="6883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 No, they're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Bob's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1151890" y="2226310"/>
            <a:ext cx="93821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名词所有格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</a:rPr>
              <a:t>意为“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某人的</a:t>
            </a:r>
            <a:r>
              <a:rPr sz="2800" b="1">
                <a:latin typeface="Times New Roman" panose="02020603050405020304" pitchFamily="18" charset="0"/>
                <a:ea typeface="宋体" panose="02010600030101010101" pitchFamily="2" charset="-122"/>
              </a:rPr>
              <a:t>”，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表示所属关系，常用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-'s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形式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999490" y="3178175"/>
            <a:ext cx="730123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eg: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这是吉姆的尺子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，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那是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Linda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的英语书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9490" y="4137660"/>
            <a:ext cx="91503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sym typeface="+mn-ea"/>
              </a:rPr>
              <a:t>This is_________</a:t>
            </a:r>
            <a:r>
              <a:rPr sz="28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latin typeface="Times New Roman" panose="02020603050405020304" pitchFamily="18" charset="0"/>
                <a:sym typeface="+mn-ea"/>
              </a:rPr>
              <a:t>ruler, and that is</a:t>
            </a:r>
            <a:r>
              <a:rPr sz="28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latin typeface="Times New Roman" panose="02020603050405020304" pitchFamily="18" charset="0"/>
                <a:sym typeface="+mn-ea"/>
              </a:rPr>
              <a:t>________</a:t>
            </a:r>
            <a:r>
              <a:rPr sz="2800" b="1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>
                <a:latin typeface="Times New Roman" panose="02020603050405020304" pitchFamily="18" charset="0"/>
                <a:sym typeface="+mn-ea"/>
              </a:rPr>
              <a:t>English book</a:t>
            </a:r>
            <a:r>
              <a:rPr sz="2800" b="1">
                <a:latin typeface="Times New Roman" panose="02020603050405020304" pitchFamily="18" charset="0"/>
                <a:sym typeface="+mn-ea"/>
              </a:rPr>
              <a:t>.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193290" y="4055110"/>
            <a:ext cx="105029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Jim's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46495" y="4055110"/>
            <a:ext cx="13868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Linda's</a:t>
            </a:r>
            <a:r>
              <a:rPr b="1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/>
      <p:bldP spid="4" grpId="0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12284" y="1234017"/>
            <a:ext cx="10634133" cy="491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this dictionary? 这本字典呢？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about...?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意为“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怎么样？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好不好？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”相当于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about...?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后接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名词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，用于询问对方或他人的意见或看法。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eg: I like this blue pen, what about you?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我喜欢这只蓝色的钢笔，你呢？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about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还可以用来征求对方的意见或向对方提出建议，about是介词，其后还可跟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代词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动名词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作宾语。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eg: What about play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basketball?   打篮球怎么样？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1202055" y="1609725"/>
            <a:ext cx="9676765" cy="35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① It’s Sunday tomorrow. What about </a:t>
            </a:r>
            <a:r>
              <a:rPr lang="zh-CN" altLang="en-US" sz="2800" b="1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(go) shopping?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 My pen is black. </a:t>
            </a:r>
            <a:r>
              <a:rPr lang="en-US" altLang="zh-CN" sz="2800" b="1" u="sng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How about yours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? 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(</a:t>
            </a:r>
            <a:r>
              <a:rPr lang="zh-CN" altLang="en-US" sz="2800" b="1">
                <a:latin typeface="宋体" panose="02010600030101010101" pitchFamily="2" charset="-122"/>
                <a:cs typeface="Times New Roman" panose="02020603050405020304" pitchFamily="18" charset="0"/>
              </a:rPr>
              <a:t>选出替代画线部分的选项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A. What about yours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　   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 How are you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C. Excuse me	                      D. Sorry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74323" y="1822451"/>
            <a:ext cx="14605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3530" y="3898265"/>
            <a:ext cx="592455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46082" name="矩形 46081"/>
          <p:cNvSpPr>
            <a:spLocks noChangeArrowheads="1"/>
          </p:cNvSpPr>
          <p:nvPr/>
        </p:nvSpPr>
        <p:spPr bwMode="auto">
          <a:xfrm>
            <a:off x="801370" y="1398270"/>
            <a:ext cx="10619740" cy="3415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marL="338455" indent="-338455" defTabSz="514350">
              <a:lnSpc>
                <a:spcPct val="150000"/>
              </a:lnSpc>
              <a:tabLst>
                <a:tab pos="87630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 you for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your help, Anna.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150000"/>
              </a:lnSpc>
              <a:tabLst>
                <a:tab pos="87630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thank you for … 意为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“为……感谢你”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for…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150000"/>
              </a:lnSpc>
              <a:tabLst>
                <a:tab pos="87630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for是介词，后加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名词、代词或动词-ing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形式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表示感谢的内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150000"/>
              </a:lnSpc>
              <a:tabLst>
                <a:tab pos="87630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容或原因，即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  you for sth.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或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thank you for doing sth.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150000"/>
              </a:lnSpc>
              <a:tabLst>
                <a:tab pos="876300" algn="l"/>
              </a:tabLst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42291" y="4160732"/>
            <a:ext cx="111379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他人对自己说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“Thank you”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时，可以回答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“You're welcome!” (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不用谢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47106" name="矩形 47105"/>
          <p:cNvSpPr>
            <a:spLocks noChangeArrowheads="1"/>
          </p:cNvSpPr>
          <p:nvPr/>
        </p:nvSpPr>
        <p:spPr bwMode="auto">
          <a:xfrm>
            <a:off x="1133475" y="1873885"/>
            <a:ext cx="823277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marL="338455" indent="-338455" defTabSz="514350">
              <a:lnSpc>
                <a:spcPct val="200000"/>
              </a:lnSpc>
              <a:tabLst>
                <a:tab pos="876300" algn="l"/>
              </a:tabLst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例句：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 you for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your books.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200000"/>
              </a:lnSpc>
              <a:tabLst>
                <a:tab pos="87630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=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Thanks for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your books. 多谢你的书。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200000"/>
              </a:lnSpc>
              <a:tabLst>
                <a:tab pos="8763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Thank you for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your photos.  谢谢你的照片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38455" indent="-338455" defTabSz="514350">
              <a:lnSpc>
                <a:spcPct val="200000"/>
              </a:lnSpc>
              <a:tabLst>
                <a:tab pos="876300" algn="l"/>
              </a:tabLst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Thank you for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helping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me.   谢谢你帮助我。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key words and phrases</a:t>
            </a:r>
            <a:r>
              <a:rPr 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：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pencil; eraser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s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; bo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oks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; pencil box;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ruler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; excuse; me; thank; teacher; about; What about ...? yours; for; thank you for; help; welcome.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—Is this your schoolbag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?     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—No, it isn't.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— Are these your pencils?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— No, they are Bob's.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to identify ownership.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14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4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）To learn to use Yes/No question and short answers.</a:t>
            </a:r>
            <a:endParaRPr lang="zh-CN" alt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830580" y="1946275"/>
            <a:ext cx="10205085" cy="4207510"/>
          </a:xfrm>
          <a:prstGeom prst="rect">
            <a:avLst/>
          </a:prstGeom>
          <a:solidFill>
            <a:srgbClr val="92D050"/>
          </a:solidFill>
          <a:ln w="19050">
            <a:noFill/>
            <a:prstDash val="dash"/>
          </a:ln>
        </p:spPr>
        <p:txBody>
          <a:bodyPr>
            <a:normAutofit lnSpcReduction="10000"/>
          </a:bodyPr>
          <a:lstStyle/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请问，这是你的铅笔盒吗？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_____________ , is this _____________ pencil box?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这些书是你的吗, Lucy？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_____________ these _____________, Lucy?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3. 这些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字典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不是我的。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These _____________ are _____________.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005" y="1252220"/>
            <a:ext cx="44653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根据汉语意思完成句子</a:t>
            </a:r>
            <a:r>
              <a:rPr lang="zh-CN" altLang="en-US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91615" y="2768600"/>
            <a:ext cx="187960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80025" y="2768600"/>
            <a:ext cx="102298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your</a:t>
            </a:r>
            <a:endParaRPr lang="zh-CN" altLang="en-US" sz="280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019300" y="4135120"/>
            <a:ext cx="82423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Are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478020" y="4135120"/>
            <a:ext cx="205867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books yours</a:t>
            </a:r>
            <a:endParaRPr lang="zh-CN" altLang="en-US" sz="28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2660" y="5503545"/>
            <a:ext cx="213741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dictionaries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34000" y="5503545"/>
            <a:ext cx="157797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 mine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830580" y="1473200"/>
            <a:ext cx="10205085" cy="4812665"/>
          </a:xfrm>
          <a:prstGeom prst="rect">
            <a:avLst/>
          </a:prstGeom>
          <a:solidFill>
            <a:srgbClr val="92D050"/>
          </a:solidFill>
          <a:ln w="19050">
            <a:noFill/>
            <a:prstDash val="dash"/>
          </a:ln>
        </p:spPr>
        <p:txBody>
          <a:bodyPr/>
          <a:lstStyle/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That ____________ （铅笔）is not Jim's.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This is her ____________（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蓝色的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盒子） 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3. That is _______________________ （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一本英语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字典）.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4. Is this your ____________（书包） 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5. That ____________（书）is my brother's.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6.  Let me ________ (帮助) you now.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8579" y="730233"/>
            <a:ext cx="395525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根据提示填写单词</a:t>
            </a:r>
            <a:r>
              <a:rPr lang="zh-CN" altLang="en-US" sz="2800" b="1">
                <a:latin typeface="宋体" panose="02010600030101010101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800" b="1">
              <a:latin typeface="宋体" panose="02010600030101010101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98420" y="1689100"/>
            <a:ext cx="121348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pencil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40100" y="2378075"/>
            <a:ext cx="157099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blue box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98420" y="3179445"/>
            <a:ext cx="363410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an English dictionary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40100" y="3803015"/>
            <a:ext cx="1863725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schoolbag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598420" y="4582795"/>
            <a:ext cx="124333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book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811145" y="5243195"/>
            <a:ext cx="1212850" cy="499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  <a:latin typeface="Calibri" panose="020F050202020403020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help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Learn the conversation in 2b by heart.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Complete the exercises in students' books.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87043" name="Text Box 3"/>
          <p:cNvSpPr txBox="1"/>
          <p:nvPr/>
        </p:nvSpPr>
        <p:spPr>
          <a:xfrm>
            <a:off x="1561465" y="1398270"/>
            <a:ext cx="6112510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 marL="457200" indent="-457200"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What things are there in your schoolbag?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4" name="Text Box 32"/>
          <p:cNvSpPr txBox="1"/>
          <p:nvPr/>
        </p:nvSpPr>
        <p:spPr>
          <a:xfrm>
            <a:off x="2823210" y="2353310"/>
            <a:ext cx="46494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Open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your             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please.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Picture 8" descr="b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4857" r="19439" b="4431"/>
          <a:stretch>
            <a:fillRect/>
          </a:stretch>
        </p:blipFill>
        <p:spPr bwMode="auto">
          <a:xfrm>
            <a:off x="4619625" y="2075180"/>
            <a:ext cx="1020445" cy="135191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1" descr="dictionar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3975" y="3604895"/>
            <a:ext cx="1146175" cy="1462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t2hwtxxndxxxxxxxxx_%21%2128157929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>
          <a:xfrm>
            <a:off x="4385945" y="4493260"/>
            <a:ext cx="1674495" cy="928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Line 8"/>
          <p:cNvSpPr/>
          <p:nvPr/>
        </p:nvSpPr>
        <p:spPr>
          <a:xfrm flipH="1">
            <a:off x="3157538" y="3392488"/>
            <a:ext cx="1187450" cy="103187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080" name="Line 8"/>
          <p:cNvSpPr/>
          <p:nvPr/>
        </p:nvSpPr>
        <p:spPr>
          <a:xfrm>
            <a:off x="5191125" y="3394075"/>
            <a:ext cx="107950" cy="1193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081" name="Line 8"/>
          <p:cNvSpPr/>
          <p:nvPr/>
        </p:nvSpPr>
        <p:spPr>
          <a:xfrm>
            <a:off x="5953125" y="3278188"/>
            <a:ext cx="1582738" cy="87153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" name="Text Box 66"/>
          <p:cNvSpPr txBox="1"/>
          <p:nvPr/>
        </p:nvSpPr>
        <p:spPr>
          <a:xfrm>
            <a:off x="1441450" y="5008563"/>
            <a:ext cx="13239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book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3"/>
          <p:cNvSpPr txBox="1"/>
          <p:nvPr/>
        </p:nvSpPr>
        <p:spPr>
          <a:xfrm>
            <a:off x="4631055" y="5348288"/>
            <a:ext cx="28797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pencil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box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69"/>
          <p:cNvSpPr/>
          <p:nvPr/>
        </p:nvSpPr>
        <p:spPr>
          <a:xfrm>
            <a:off x="7888288" y="5152073"/>
            <a:ext cx="201041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dictionary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 descr="untitled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8460" y="3733800"/>
            <a:ext cx="1509395" cy="1204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10" grpId="0"/>
      <p:bldP spid="11" grpId="0"/>
      <p:bldP spid="8" grpId="0"/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pic>
        <p:nvPicPr>
          <p:cNvPr id="120833" name="Picture 2" descr="t2hwtxxndxxxxxxxxx_%21%2128157929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0000"/>
          <a:stretch>
            <a:fillRect/>
          </a:stretch>
        </p:blipFill>
        <p:spPr>
          <a:xfrm>
            <a:off x="4728845" y="2153920"/>
            <a:ext cx="2188210" cy="1163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橡皮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5" y="3864610"/>
            <a:ext cx="1521460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ruler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30368">
            <a:off x="3867150" y="4126230"/>
            <a:ext cx="2079625" cy="1560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 descr="钢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62649">
            <a:off x="6264910" y="4042410"/>
            <a:ext cx="1419860" cy="1099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pencil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35825">
            <a:off x="8119745" y="3408045"/>
            <a:ext cx="1978660" cy="1483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8" name="Line 8"/>
          <p:cNvSpPr/>
          <p:nvPr/>
        </p:nvSpPr>
        <p:spPr>
          <a:xfrm flipH="1">
            <a:off x="3770313" y="3035300"/>
            <a:ext cx="1185862" cy="10525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20839" name="Line 9"/>
          <p:cNvSpPr/>
          <p:nvPr/>
        </p:nvSpPr>
        <p:spPr>
          <a:xfrm flipH="1">
            <a:off x="5430838" y="3054350"/>
            <a:ext cx="106362" cy="13668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20840" name="Line 10"/>
          <p:cNvSpPr/>
          <p:nvPr/>
        </p:nvSpPr>
        <p:spPr>
          <a:xfrm>
            <a:off x="6376988" y="3027363"/>
            <a:ext cx="431800" cy="1393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252" name="Text Box 12"/>
          <p:cNvSpPr txBox="1"/>
          <p:nvPr/>
        </p:nvSpPr>
        <p:spPr>
          <a:xfrm>
            <a:off x="1411605" y="4850130"/>
            <a:ext cx="20351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eraser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3863975" y="5433695"/>
            <a:ext cx="1566863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ruler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6142990" y="5194300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4" name="Line 16"/>
          <p:cNvSpPr/>
          <p:nvPr/>
        </p:nvSpPr>
        <p:spPr>
          <a:xfrm>
            <a:off x="7210425" y="2857500"/>
            <a:ext cx="1565275" cy="13176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0258" name="Text Box 18"/>
          <p:cNvSpPr txBox="1"/>
          <p:nvPr/>
        </p:nvSpPr>
        <p:spPr>
          <a:xfrm>
            <a:off x="8281353" y="4769485"/>
            <a:ext cx="16541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pencil</a:t>
            </a:r>
            <a:endParaRPr lang="zh-CN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6" name="Text Box 32"/>
          <p:cNvSpPr txBox="1"/>
          <p:nvPr/>
        </p:nvSpPr>
        <p:spPr>
          <a:xfrm>
            <a:off x="2640965" y="2474595"/>
            <a:ext cx="61347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Open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your                                  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please.</a:t>
            </a:r>
            <a:endParaRPr lang="zh-CN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7043" name="Text Box 3"/>
          <p:cNvSpPr txBox="1"/>
          <p:nvPr/>
        </p:nvSpPr>
        <p:spPr>
          <a:xfrm>
            <a:off x="901065" y="1525270"/>
            <a:ext cx="6179185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 marL="457200" indent="-457200">
              <a:buClrTx/>
              <a:buSzTx/>
              <a:buFont typeface="Wingdings" panose="05000000000000000000" charset="0"/>
              <a:buChar char="Ø"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What things are there in your pencil box?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/>
      <p:bldP spid="10254" grpId="0"/>
      <p:bldP spid="10258" grpId="0"/>
      <p:bldP spid="87043" grpId="0"/>
      <p:bldP spid="1208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grpSp>
        <p:nvGrpSpPr>
          <p:cNvPr id="122882" name="组合 39"/>
          <p:cNvGrpSpPr/>
          <p:nvPr/>
        </p:nvGrpSpPr>
        <p:grpSpPr>
          <a:xfrm>
            <a:off x="3086100" y="2454910"/>
            <a:ext cx="4964113" cy="3781425"/>
            <a:chOff x="498649" y="1223010"/>
            <a:chExt cx="4964891" cy="3780299"/>
          </a:xfrm>
        </p:grpSpPr>
        <p:pic>
          <p:nvPicPr>
            <p:cNvPr id="122883" name="图片 10"/>
            <p:cNvPicPr>
              <a:picLocks noChangeAspect="1"/>
            </p:cNvPicPr>
            <p:nvPr/>
          </p:nvPicPr>
          <p:blipFill>
            <a:blip r:embed="rId1"/>
            <a:srcRect l="3435" t="17828" r="3435" b="23109"/>
            <a:stretch>
              <a:fillRect/>
            </a:stretch>
          </p:blipFill>
          <p:spPr>
            <a:xfrm>
              <a:off x="498649" y="1854690"/>
              <a:ext cx="4964891" cy="31486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4" name="图片 15"/>
            <p:cNvPicPr>
              <a:picLocks noChangeAspect="1"/>
            </p:cNvPicPr>
            <p:nvPr/>
          </p:nvPicPr>
          <p:blipFill>
            <a:blip r:embed="rId2"/>
            <a:srcRect t="8482" b="11638"/>
            <a:stretch>
              <a:fillRect/>
            </a:stretch>
          </p:blipFill>
          <p:spPr>
            <a:xfrm>
              <a:off x="1282625" y="1223010"/>
              <a:ext cx="1597735" cy="1291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5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5185" y="1703945"/>
              <a:ext cx="1314450" cy="1314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6" name="图片 19"/>
            <p:cNvPicPr>
              <a:picLocks noChangeAspect="1"/>
            </p:cNvPicPr>
            <p:nvPr/>
          </p:nvPicPr>
          <p:blipFill>
            <a:blip r:embed="rId4"/>
            <a:srcRect t="5911" b="17731"/>
            <a:stretch>
              <a:fillRect/>
            </a:stretch>
          </p:blipFill>
          <p:spPr>
            <a:xfrm>
              <a:off x="3014812" y="2153154"/>
              <a:ext cx="946717" cy="7228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7" name="图片 35"/>
            <p:cNvPicPr>
              <a:picLocks noChangeAspect="1"/>
            </p:cNvPicPr>
            <p:nvPr/>
          </p:nvPicPr>
          <p:blipFill>
            <a:blip r:embed="rId5"/>
            <a:srcRect l="15871" t="41937" r="11734" b="17422"/>
            <a:stretch>
              <a:fillRect/>
            </a:stretch>
          </p:blipFill>
          <p:spPr>
            <a:xfrm rot="-386859">
              <a:off x="2074740" y="2345159"/>
              <a:ext cx="1180631" cy="6627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8" name="图片 3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C5B9B9"/>
                </a:clrFrom>
                <a:clrTo>
                  <a:srgbClr val="C5B9B9">
                    <a:alpha val="0"/>
                  </a:srgbClr>
                </a:clrTo>
              </a:clrChange>
            </a:blip>
            <a:srcRect l="44662" t="66302" b="21382"/>
            <a:stretch>
              <a:fillRect/>
            </a:stretch>
          </p:blipFill>
          <p:spPr>
            <a:xfrm rot="-689466">
              <a:off x="1912519" y="2596998"/>
              <a:ext cx="1161089" cy="29423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889" name="图片 3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28639">
              <a:off x="618420" y="1629029"/>
              <a:ext cx="1476187" cy="13938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" name="矩形 40"/>
          <p:cNvSpPr/>
          <p:nvPr/>
        </p:nvSpPr>
        <p:spPr>
          <a:xfrm>
            <a:off x="1245870" y="3289935"/>
            <a:ext cx="184023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schoolbag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41945" y="2936240"/>
            <a:ext cx="19335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pencil box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99940" y="4842510"/>
            <a:ext cx="135128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pencil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16125" y="2278380"/>
            <a:ext cx="134810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books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09615" y="4368165"/>
            <a:ext cx="146240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eraser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275580" y="2278380"/>
            <a:ext cx="195262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dictionary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>
            <a:off x="3105150" y="3518535"/>
            <a:ext cx="7620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3394075" y="2527935"/>
            <a:ext cx="719138" cy="2365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4776470" y="2646680"/>
            <a:ext cx="763588" cy="2047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7272020" y="3289618"/>
            <a:ext cx="669925" cy="1317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6232525" y="3996373"/>
            <a:ext cx="531813" cy="3079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>
            <a:off x="5406073" y="4058285"/>
            <a:ext cx="323850" cy="819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70" idx="0"/>
          </p:cNvCxnSpPr>
          <p:nvPr/>
        </p:nvCxnSpPr>
        <p:spPr>
          <a:xfrm flipH="1">
            <a:off x="3707765" y="4058285"/>
            <a:ext cx="923925" cy="677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3184525" y="4736465"/>
            <a:ext cx="104584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>
            <a:off x="7039610" y="3823335"/>
            <a:ext cx="1838325" cy="722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8238490" y="4545965"/>
            <a:ext cx="1414780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/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rulers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8"/>
          <p:cNvSpPr/>
          <p:nvPr/>
        </p:nvSpPr>
        <p:spPr>
          <a:xfrm>
            <a:off x="809625" y="1426210"/>
            <a:ext cx="5066030" cy="603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What school things are on the desk?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70" grpId="0"/>
      <p:bldP spid="7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123905" name="Text Box 2"/>
          <p:cNvSpPr txBox="1"/>
          <p:nvPr/>
        </p:nvSpPr>
        <p:spPr>
          <a:xfrm>
            <a:off x="934720" y="1389380"/>
            <a:ext cx="4842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Who’s the quickest? 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比比谁最快？</a:t>
            </a:r>
            <a:endParaRPr lang="en-US" altLang="zh-CN" sz="2400" b="1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7" name="Picture 3" descr="nike-BA4134-507-1"/>
          <p:cNvPicPr>
            <a:picLocks noChangeAspect="1"/>
          </p:cNvPicPr>
          <p:nvPr/>
        </p:nvPicPr>
        <p:blipFill>
          <a:blip r:embed="rId1"/>
          <a:srcRect l="15674" t="9302" r="13795" b="8011"/>
          <a:stretch>
            <a:fillRect/>
          </a:stretch>
        </p:blipFill>
        <p:spPr>
          <a:xfrm>
            <a:off x="5003800" y="1958975"/>
            <a:ext cx="2162175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9c93fa93-62b6-4a42-9284-40d7f1134b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187575"/>
            <a:ext cx="3276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p-08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2263775"/>
            <a:ext cx="358140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p-08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2949575"/>
            <a:ext cx="4267200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p-08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0" y="2949575"/>
            <a:ext cx="5486400" cy="237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eraser"/>
          <p:cNvPicPr>
            <a:picLocks noChangeAspect="1"/>
          </p:cNvPicPr>
          <p:nvPr/>
        </p:nvPicPr>
        <p:blipFill>
          <a:blip r:embed="rId6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b="21417"/>
          <a:stretch>
            <a:fillRect/>
          </a:stretch>
        </p:blipFill>
        <p:spPr>
          <a:xfrm>
            <a:off x="4089400" y="2720975"/>
            <a:ext cx="525780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9" descr="P-09-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000" y="2111375"/>
            <a:ext cx="4876800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0" descr="p-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2600" y="2092325"/>
            <a:ext cx="6400800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4" name="Text Box 11"/>
          <p:cNvSpPr txBox="1"/>
          <p:nvPr/>
        </p:nvSpPr>
        <p:spPr>
          <a:xfrm>
            <a:off x="1270000" y="55753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It’s 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</a:t>
            </a: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/</a:t>
            </a:r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</a:t>
            </a: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 …</a:t>
            </a:r>
            <a:endParaRPr lang="en-US" altLang="zh-CN" sz="3200" b="1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7222" name="文本框 3"/>
          <p:cNvSpPr txBox="1"/>
          <p:nvPr/>
        </p:nvSpPr>
        <p:spPr>
          <a:xfrm>
            <a:off x="977900" y="1605280"/>
            <a:ext cx="60490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2a Listen and check (√) the things you hear.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37223" name="组合 4"/>
          <p:cNvGrpSpPr/>
          <p:nvPr/>
        </p:nvGrpSpPr>
        <p:grpSpPr>
          <a:xfrm>
            <a:off x="1111250" y="2065338"/>
            <a:ext cx="8886825" cy="3683000"/>
            <a:chOff x="1398400" y="1922222"/>
            <a:chExt cx="8886410" cy="3682415"/>
          </a:xfrm>
        </p:grpSpPr>
        <p:pic>
          <p:nvPicPr>
            <p:cNvPr id="137224" name="图片 5" descr="p14_2a0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400" y="2025872"/>
              <a:ext cx="2323019" cy="1742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5" name="图片 6" descr="p14_2a0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2044" y="1922222"/>
              <a:ext cx="2342780" cy="18460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6" name="图片 7" descr="p14_2a0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17686" y="2082394"/>
              <a:ext cx="2338987" cy="162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7" name="图片 8" descr="p14_2a0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1463" y="3735867"/>
              <a:ext cx="2283562" cy="17128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8" name="图片 9" descr="p14_2a0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22044" y="3555119"/>
              <a:ext cx="2732452" cy="20495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7229" name="图片 10" descr="p14_2a0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44982" y="3571652"/>
              <a:ext cx="2639828" cy="19800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3452885" y="2938023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81695" y="2910727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4" name="矩形 13"/>
            <p:cNvSpPr/>
            <p:nvPr/>
          </p:nvSpPr>
          <p:spPr>
            <a:xfrm>
              <a:off x="9559152" y="2924375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68805" y="4700857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6" name="矩形 15"/>
            <p:cNvSpPr/>
            <p:nvPr/>
          </p:nvSpPr>
          <p:spPr>
            <a:xfrm>
              <a:off x="6697615" y="4673561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7" name="矩形 16"/>
            <p:cNvSpPr/>
            <p:nvPr/>
          </p:nvSpPr>
          <p:spPr>
            <a:xfrm>
              <a:off x="9575072" y="4687209"/>
              <a:ext cx="464024" cy="41932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092450" y="2968625"/>
            <a:ext cx="58578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37" name="文本框 26"/>
          <p:cNvSpPr txBox="1"/>
          <p:nvPr/>
        </p:nvSpPr>
        <p:spPr>
          <a:xfrm>
            <a:off x="3105150" y="4730750"/>
            <a:ext cx="5873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80163" y="2940050"/>
            <a:ext cx="5857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26550" y="2968625"/>
            <a:ext cx="58578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228138" y="4730750"/>
            <a:ext cx="5857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√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A2a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67220" y="155003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4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8244" name="Rectangle 6"/>
          <p:cNvSpPr/>
          <p:nvPr/>
        </p:nvSpPr>
        <p:spPr>
          <a:xfrm>
            <a:off x="3519488" y="2495550"/>
            <a:ext cx="8369300" cy="3917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Tom: Excuse me, Grace. Is this your _______?     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Grace: Yes, thank you. And those are my _______.  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Tom: And Jane, is this your ______?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Jane: No, it isn’t. It’s hers.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Tom: OK, and these are my ______. This is your 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defTabSz="0">
              <a:lnSpc>
                <a:spcPct val="150000"/>
              </a:lnSpc>
              <a:tabLst>
                <a:tab pos="107950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 __________, Jane. 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8245" name="文本框 4"/>
          <p:cNvSpPr txBox="1"/>
          <p:nvPr/>
        </p:nvSpPr>
        <p:spPr>
          <a:xfrm>
            <a:off x="767715" y="1325245"/>
            <a:ext cx="9311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2b Listen again. Complete the conversation with the words in the box.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8246" name="Text Box 5"/>
          <p:cNvSpPr txBox="1"/>
          <p:nvPr/>
        </p:nvSpPr>
        <p:spPr>
          <a:xfrm>
            <a:off x="1344613" y="1785620"/>
            <a:ext cx="8734425" cy="583565"/>
          </a:xfrm>
          <a:prstGeom prst="rect">
            <a:avLst/>
          </a:prstGeom>
          <a:solidFill>
            <a:srgbClr val="FEF4E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erasers    pencil    ruler    pencil box    books </a:t>
            </a:r>
            <a:endParaRPr lang="en-US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Text Box 8"/>
          <p:cNvSpPr txBox="1"/>
          <p:nvPr/>
        </p:nvSpPr>
        <p:spPr>
          <a:xfrm>
            <a:off x="9422765" y="3296285"/>
            <a:ext cx="12350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erasers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7579995" y="3907473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ruler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7579995" y="5276215"/>
            <a:ext cx="1366838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books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Text Box 11"/>
          <p:cNvSpPr txBox="1"/>
          <p:nvPr/>
        </p:nvSpPr>
        <p:spPr>
          <a:xfrm>
            <a:off x="4443095" y="5891530"/>
            <a:ext cx="1739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SzTx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pencil box</a:t>
            </a:r>
            <a:endParaRPr lang="en-US" altLang="zh-CN" sz="28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38251" name="图片 4"/>
          <p:cNvPicPr>
            <a:picLocks noChangeAspect="1"/>
          </p:cNvPicPr>
          <p:nvPr/>
        </p:nvPicPr>
        <p:blipFill>
          <a:blip r:embed="rId1"/>
          <a:srcRect l="9531" t="5911" r="9950" b="6107"/>
          <a:stretch>
            <a:fillRect/>
          </a:stretch>
        </p:blipFill>
        <p:spPr>
          <a:xfrm>
            <a:off x="725805" y="2729865"/>
            <a:ext cx="2794000" cy="2877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52" name="Text Box 8"/>
          <p:cNvSpPr txBox="1"/>
          <p:nvPr/>
        </p:nvSpPr>
        <p:spPr>
          <a:xfrm>
            <a:off x="8947150" y="2729865"/>
            <a:ext cx="1117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pencil</a:t>
            </a:r>
            <a:endParaRPr lang="en-US" altLang="zh-CN" sz="2800">
              <a:solidFill>
                <a:srgbClr val="1552D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A2b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79355" y="12458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37920" y="2161540"/>
            <a:ext cx="1830070" cy="878205"/>
          </a:xfrm>
          <a:prstGeom prst="ellipse">
            <a:avLst/>
          </a:prstGeom>
          <a:solidFill>
            <a:srgbClr val="F351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Grace</a:t>
            </a:r>
            <a:endParaRPr lang="en-US" altLang="zh-CN" sz="3200" b="1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348740" y="3424555"/>
            <a:ext cx="1419225" cy="878205"/>
          </a:xfrm>
          <a:prstGeom prst="ellipse">
            <a:avLst/>
          </a:prstGeom>
          <a:solidFill>
            <a:srgbClr val="F1C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Jane</a:t>
            </a:r>
            <a:endParaRPr lang="en-US" altLang="zh-CN" sz="3200" b="1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70000" y="4780915"/>
            <a:ext cx="1463675" cy="913130"/>
          </a:xfrm>
          <a:prstGeom prst="ellipse">
            <a:avLst/>
          </a:prstGeom>
          <a:solidFill>
            <a:srgbClr val="19C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Tom</a:t>
            </a:r>
            <a:endParaRPr lang="en-US" altLang="zh-CN" sz="3200" b="1"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582" name="图片 1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305" y="3039745"/>
            <a:ext cx="1887220" cy="141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895" y="2416175"/>
            <a:ext cx="1482725" cy="11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5" b="15764"/>
          <a:stretch>
            <a:fillRect/>
          </a:stretch>
        </p:blipFill>
        <p:spPr bwMode="auto">
          <a:xfrm>
            <a:off x="8404860" y="4558665"/>
            <a:ext cx="1517015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895" y="1485265"/>
            <a:ext cx="1251585" cy="70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2"/>
          <p:cNvSpPr>
            <a:spLocks noChangeShapeType="1"/>
          </p:cNvSpPr>
          <p:nvPr/>
        </p:nvSpPr>
        <p:spPr bwMode="auto">
          <a:xfrm flipH="1" flipV="1">
            <a:off x="2967355" y="2649855"/>
            <a:ext cx="5756275" cy="100774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2967355" y="2649220"/>
            <a:ext cx="5645150" cy="479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2733675" y="5212715"/>
            <a:ext cx="616521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2767965" y="2047240"/>
            <a:ext cx="5536565" cy="1777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</a:ln>
          <a:effectLst/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5" name="文本框 4"/>
          <p:cNvSpPr txBox="1"/>
          <p:nvPr/>
        </p:nvSpPr>
        <p:spPr>
          <a:xfrm>
            <a:off x="767715" y="1325245"/>
            <a:ext cx="57962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Listen and match the things with persons.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A2b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1875" y="124587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4526</Words>
  <Application>WPS 演示</Application>
  <PresentationFormat/>
  <Paragraphs>299</Paragraphs>
  <Slides>22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Wingdings</vt:lpstr>
      <vt:lpstr>Comic Sans MS</vt:lpstr>
      <vt:lpstr>思源黑体 CN Medium</vt:lpstr>
      <vt:lpstr>Arial Unicode MS</vt:lpstr>
      <vt:lpstr>Calibri</vt:lpstr>
      <vt:lpstr>Office 主题​​</vt:lpstr>
      <vt:lpstr>PowerPoint 演示文稿</vt:lpstr>
      <vt:lpstr>Learning objectives</vt:lpstr>
      <vt:lpstr>Lead in</vt:lpstr>
      <vt:lpstr>Lead in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Language points</vt:lpstr>
      <vt:lpstr>Language points</vt:lpstr>
      <vt:lpstr>Language points</vt:lpstr>
      <vt:lpstr>Language points</vt:lpstr>
      <vt:lpstr>Language points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