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saveSubsetFonts="1">
  <p:sldMasterIdLst>
    <p:sldMasterId id="2147483685" r:id="rId1"/>
    <p:sldMasterId id="2147483699" r:id="rId2"/>
  </p:sldMasterIdLst>
  <p:notesMasterIdLst>
    <p:notesMasterId r:id="rId3"/>
  </p:notesMasterIdLst>
  <p:sldIdLst>
    <p:sldId id="493" r:id="rId4"/>
    <p:sldId id="325" r:id="rId5"/>
    <p:sldId id="497" r:id="rId6"/>
    <p:sldId id="541" r:id="rId7"/>
    <p:sldId id="542" r:id="rId8"/>
    <p:sldId id="501" r:id="rId9"/>
    <p:sldId id="503" r:id="rId10"/>
    <p:sldId id="528" r:id="rId11"/>
    <p:sldId id="543" r:id="rId12"/>
    <p:sldId id="544" r:id="rId13"/>
    <p:sldId id="545" r:id="rId14"/>
    <p:sldId id="546" r:id="rId15"/>
    <p:sldId id="547" r:id="rId16"/>
    <p:sldId id="548" r:id="rId17"/>
    <p:sldId id="529" r:id="rId18"/>
    <p:sldId id="530" r:id="rId19"/>
    <p:sldId id="532" r:id="rId20"/>
    <p:sldId id="533" r:id="rId21"/>
    <p:sldId id="534" r:id="rId22"/>
    <p:sldId id="535" r:id="rId23"/>
    <p:sldId id="499" r:id="rId24"/>
    <p:sldId id="517" r:id="rId25"/>
    <p:sldId id="483" r:id="rId26"/>
    <p:sldId id="527" r:id="rId27"/>
    <p:sldId id="495" r:id="rId28"/>
  </p:sldIdLst>
  <p:sldSz cx="12188825" cy="6858000"/>
  <p:notesSz cx="6858000" cy="9144000"/>
  <p:custDataLst>
    <p:tags r:id="rId29"/>
  </p:custDataLst>
  <p:defaultTextStyle>
    <a:defPPr>
      <a:defRPr lang="zh-CN"/>
    </a:defPPr>
    <a:lvl1pPr marL="0" algn="l" defTabSz="914163" rtl="0" eaLnBrk="1" latinLnBrk="0" hangingPunct="1">
      <a:defRPr sz="1800" kern="1200">
        <a:solidFill>
          <a:schemeClr val="tx1"/>
        </a:solidFill>
        <a:latin typeface="+mn-lt"/>
        <a:ea typeface="+mn-ea"/>
        <a:cs typeface="+mn-cs"/>
      </a:defRPr>
    </a:lvl1pPr>
    <a:lvl2pPr marL="457081" algn="l" defTabSz="914163" rtl="0" eaLnBrk="1" latinLnBrk="0" hangingPunct="1">
      <a:defRPr sz="1800" kern="1200">
        <a:solidFill>
          <a:schemeClr val="tx1"/>
        </a:solidFill>
        <a:latin typeface="+mn-lt"/>
        <a:ea typeface="+mn-ea"/>
        <a:cs typeface="+mn-cs"/>
      </a:defRPr>
    </a:lvl2pPr>
    <a:lvl3pPr marL="914163" algn="l" defTabSz="914163" rtl="0" eaLnBrk="1" latinLnBrk="0" hangingPunct="1">
      <a:defRPr sz="1800" kern="1200">
        <a:solidFill>
          <a:schemeClr val="tx1"/>
        </a:solidFill>
        <a:latin typeface="+mn-lt"/>
        <a:ea typeface="+mn-ea"/>
        <a:cs typeface="+mn-cs"/>
      </a:defRPr>
    </a:lvl3pPr>
    <a:lvl4pPr marL="1371245" algn="l" defTabSz="914163" rtl="0" eaLnBrk="1" latinLnBrk="0" hangingPunct="1">
      <a:defRPr sz="1800" kern="1200">
        <a:solidFill>
          <a:schemeClr val="tx1"/>
        </a:solidFill>
        <a:latin typeface="+mn-lt"/>
        <a:ea typeface="+mn-ea"/>
        <a:cs typeface="+mn-cs"/>
      </a:defRPr>
    </a:lvl4pPr>
    <a:lvl5pPr marL="1828328" algn="l" defTabSz="914163" rtl="0" eaLnBrk="1" latinLnBrk="0" hangingPunct="1">
      <a:defRPr sz="1800" kern="1200">
        <a:solidFill>
          <a:schemeClr val="tx1"/>
        </a:solidFill>
        <a:latin typeface="+mn-lt"/>
        <a:ea typeface="+mn-ea"/>
        <a:cs typeface="+mn-cs"/>
      </a:defRPr>
    </a:lvl5pPr>
    <a:lvl6pPr marL="2285409" algn="l" defTabSz="914163" rtl="0" eaLnBrk="1" latinLnBrk="0" hangingPunct="1">
      <a:defRPr sz="1800" kern="1200">
        <a:solidFill>
          <a:schemeClr val="tx1"/>
        </a:solidFill>
        <a:latin typeface="+mn-lt"/>
        <a:ea typeface="+mn-ea"/>
        <a:cs typeface="+mn-cs"/>
      </a:defRPr>
    </a:lvl6pPr>
    <a:lvl7pPr marL="2742491" algn="l" defTabSz="914163" rtl="0" eaLnBrk="1" latinLnBrk="0" hangingPunct="1">
      <a:defRPr sz="1800" kern="1200">
        <a:solidFill>
          <a:schemeClr val="tx1"/>
        </a:solidFill>
        <a:latin typeface="+mn-lt"/>
        <a:ea typeface="+mn-ea"/>
        <a:cs typeface="+mn-cs"/>
      </a:defRPr>
    </a:lvl7pPr>
    <a:lvl8pPr marL="3199573" algn="l" defTabSz="914163" rtl="0" eaLnBrk="1" latinLnBrk="0" hangingPunct="1">
      <a:defRPr sz="1800" kern="1200">
        <a:solidFill>
          <a:schemeClr val="tx1"/>
        </a:solidFill>
        <a:latin typeface="+mn-lt"/>
        <a:ea typeface="+mn-ea"/>
        <a:cs typeface="+mn-cs"/>
      </a:defRPr>
    </a:lvl8pPr>
    <a:lvl9pPr marL="3656656" algn="l" defTabSz="9141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5622" autoAdjust="0"/>
  </p:normalViewPr>
  <p:slideViewPr>
    <p:cSldViewPr>
      <p:cViewPr>
        <p:scale>
          <a:sx n="100" d="100"/>
          <a:sy n="100" d="100"/>
        </p:scale>
        <p:origin x="414" y="366"/>
      </p:cViewPr>
      <p:guideLst>
        <p:guide orient="horz" pos="2160"/>
        <p:guide pos="3839"/>
      </p:guideLst>
    </p:cSldViewPr>
  </p:slideViewPr>
  <p:notesTextViewPr>
    <p:cViewPr>
      <p:scale>
        <a:sx n="1" d="1"/>
        <a:sy n="1" d="1"/>
      </p:scale>
      <p:origin x="0" y="0"/>
    </p:cViewPr>
  </p:notesTextViewPr>
  <p:sorterViewPr>
    <p:cViewPr>
      <p:scale>
        <a:sx n="186" d="100"/>
        <a:sy n="186"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tags" Target="tags/tag3.xml" /><Relationship Id="rId3" Type="http://schemas.openxmlformats.org/officeDocument/2006/relationships/notesMaster" Target="notesMasters/notesMaster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D7A72-1FD7-428B-B027-7B8D914F0561}" type="datetimeFigureOut">
              <a:rPr lang="zh-CN" altLang="en-US" smtClean="0"/>
              <a:t>2020/11/23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E0C4A-4684-4D33-8107-6FA733C6EC7A}" type="slidenum">
              <a:rPr lang="zh-CN" altLang="en-US" smtClean="0"/>
              <a:t>‹#›</a:t>
            </a:fld>
            <a:endParaRPr lang="zh-CN" altLang="en-US"/>
          </a:p>
        </p:txBody>
      </p:sp>
    </p:spTree>
    <p:extLst>
      <p:ext uri="{BB962C8B-B14F-4D97-AF65-F5344CB8AC3E}">
        <p14:creationId xmlns:p14="http://schemas.microsoft.com/office/powerpoint/2010/main" val="84922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2.xml" /></Relationships>
</file>

<file path=ppt/slideLayouts/_rels/slideLayout28.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2.xml" /></Relationships>
</file>

<file path=ppt/slideLayouts/_rels/slideLayout29.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2.xml" /></Relationships>
</file>

<file path=ppt/slideLayouts/_rels/slideLayout31.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2.xml" /></Relationships>
</file>

<file path=ppt/slideLayouts/_rels/slideLayout32.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2.xml" /></Relationships>
</file>

<file path=ppt/slideLayouts/_rels/slideLayout33.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2.xml" /></Relationships>
</file>

<file path=ppt/slideLayouts/_rels/slideLayout34.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2.xml" /></Relationships>
</file>

<file path=ppt/slideLayouts/_rels/slideLayout35.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xmlns:p14="http://schemas.microsoft.com/office/powerpoint/2010/main" val="350745177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5" name="矩形 4"/>
          <p:cNvSpPr/>
          <p:nvPr userDrawn="1"/>
        </p:nvSpPr>
        <p:spPr>
          <a:xfrm>
            <a:off x="0" y="0"/>
            <a:ext cx="12188825" cy="6858000"/>
          </a:xfrm>
          <a:prstGeom prst="rect">
            <a:avLst/>
          </a:prstGeom>
          <a:blipFill dpi="0" rotWithShape="1">
            <a:blip r:embed="rId1">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sz="2400">
              <a:solidFill>
                <a:prstClr val="white"/>
              </a:solidFill>
            </a:endParaRPr>
          </a:p>
        </p:txBody>
      </p:sp>
      <p:sp>
        <p:nvSpPr>
          <p:cNvPr id="6" name="矩形 5"/>
          <p:cNvSpPr/>
          <p:nvPr userDrawn="1"/>
        </p:nvSpPr>
        <p:spPr>
          <a:xfrm>
            <a:off x="0" y="0"/>
            <a:ext cx="12188825" cy="6858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6"/>
            <a:endParaRPr lang="zh-CN" altLang="en-US" sz="2400">
              <a:solidFill>
                <a:prstClr val="white"/>
              </a:solidFill>
            </a:endParaRPr>
          </a:p>
        </p:txBody>
      </p:sp>
    </p:spTree>
    <p:extLst>
      <p:ext uri="{BB962C8B-B14F-4D97-AF65-F5344CB8AC3E}">
        <p14:creationId xmlns:p14="http://schemas.microsoft.com/office/powerpoint/2010/main" val="419364224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1_自定义版式">
    <p:spTree>
      <p:nvGrpSpPr>
        <p:cNvPr id="1" name=""/>
        <p:cNvGrpSpPr/>
        <p:nvPr/>
      </p:nvGrpSpPr>
      <p:grpSpPr>
        <a:xfrm>
          <a:off x="0" y="0"/>
          <a:ext cx="0" cy="0"/>
        </a:xfrm>
      </p:grpSpPr>
      <p:sp>
        <p:nvSpPr>
          <p:cNvPr id="4" name="矩形 3"/>
          <p:cNvSpPr/>
          <p:nvPr userDrawn="1"/>
        </p:nvSpPr>
        <p:spPr>
          <a:xfrm>
            <a:off x="0" y="0"/>
            <a:ext cx="12188825" cy="6858000"/>
          </a:xfrm>
          <a:prstGeom prst="rect">
            <a:avLst/>
          </a:prstGeom>
          <a:blipFill dpi="0" rotWithShape="1">
            <a:blip r:embed="rId1">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sz="2400">
              <a:solidFill>
                <a:prstClr val="white"/>
              </a:solidFill>
            </a:endParaRPr>
          </a:p>
        </p:txBody>
      </p:sp>
      <p:sp>
        <p:nvSpPr>
          <p:cNvPr id="3" name="矩形 2"/>
          <p:cNvSpPr/>
          <p:nvPr userDrawn="1"/>
        </p:nvSpPr>
        <p:spPr>
          <a:xfrm>
            <a:off x="0" y="1099333"/>
            <a:ext cx="12188825" cy="5758667"/>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6"/>
            <a:endParaRPr lang="zh-CN" altLang="en-US" sz="2400">
              <a:solidFill>
                <a:prstClr val="white"/>
              </a:solidFill>
            </a:endParaRPr>
          </a:p>
        </p:txBody>
      </p:sp>
    </p:spTree>
    <p:extLst>
      <p:ext uri="{BB962C8B-B14F-4D97-AF65-F5344CB8AC3E}">
        <p14:creationId xmlns:p14="http://schemas.microsoft.com/office/powerpoint/2010/main" val="420040954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自定义版式">
    <p:spTree>
      <p:nvGrpSpPr>
        <p:cNvPr id="1" name=""/>
        <p:cNvGrpSpPr/>
        <p:nvPr/>
      </p:nvGrpSpPr>
      <p:grpSpPr>
        <a:xfrm>
          <a:off x="0" y="0"/>
          <a:ext cx="0" cy="0"/>
        </a:xfrm>
      </p:grpSpPr>
      <p:sp>
        <p:nvSpPr>
          <p:cNvPr id="5" name="矩形 4"/>
          <p:cNvSpPr/>
          <p:nvPr userDrawn="1"/>
        </p:nvSpPr>
        <p:spPr>
          <a:xfrm>
            <a:off x="0" y="0"/>
            <a:ext cx="12188825" cy="6858000"/>
          </a:xfrm>
          <a:prstGeom prst="rect">
            <a:avLst/>
          </a:prstGeom>
          <a:blipFill dpi="0" rotWithShape="1">
            <a:blip r:embed="rId1">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sz="2400">
              <a:solidFill>
                <a:prstClr val="white"/>
              </a:solidFill>
            </a:endParaRPr>
          </a:p>
        </p:txBody>
      </p:sp>
      <p:sp>
        <p:nvSpPr>
          <p:cNvPr id="4" name="矩形 3"/>
          <p:cNvSpPr/>
          <p:nvPr userDrawn="1"/>
        </p:nvSpPr>
        <p:spPr>
          <a:xfrm>
            <a:off x="0" y="1099333"/>
            <a:ext cx="12188825" cy="5758667"/>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6"/>
            <a:endParaRPr lang="zh-CN" altLang="en-US" sz="2400">
              <a:solidFill>
                <a:prstClr val="white"/>
              </a:solidFill>
            </a:endParaRPr>
          </a:p>
        </p:txBody>
      </p:sp>
    </p:spTree>
    <p:extLst>
      <p:ext uri="{BB962C8B-B14F-4D97-AF65-F5344CB8AC3E}">
        <p14:creationId xmlns:p14="http://schemas.microsoft.com/office/powerpoint/2010/main" val="359593315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2_自定义版式">
    <p:spTree>
      <p:nvGrpSpPr>
        <p:cNvPr id="1" name=""/>
        <p:cNvGrpSpPr/>
        <p:nvPr/>
      </p:nvGrpSpPr>
      <p:grpSpPr>
        <a:xfrm>
          <a:off x="0" y="0"/>
          <a:ext cx="0" cy="0"/>
        </a:xfrm>
      </p:grpSpPr>
      <p:sp>
        <p:nvSpPr>
          <p:cNvPr id="4" name="矩形 3"/>
          <p:cNvSpPr/>
          <p:nvPr userDrawn="1"/>
        </p:nvSpPr>
        <p:spPr>
          <a:xfrm>
            <a:off x="0" y="0"/>
            <a:ext cx="12188825" cy="6858000"/>
          </a:xfrm>
          <a:prstGeom prst="rect">
            <a:avLst/>
          </a:prstGeom>
          <a:blipFill dpi="0" rotWithShape="1">
            <a:blip r:embed="rId1">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sz="2400">
              <a:solidFill>
                <a:prstClr val="white"/>
              </a:solidFill>
            </a:endParaRPr>
          </a:p>
        </p:txBody>
      </p:sp>
      <p:sp>
        <p:nvSpPr>
          <p:cNvPr id="3" name="矩形 2"/>
          <p:cNvSpPr/>
          <p:nvPr userDrawn="1"/>
        </p:nvSpPr>
        <p:spPr>
          <a:xfrm>
            <a:off x="0" y="1459250"/>
            <a:ext cx="12188825" cy="539875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6"/>
            <a:endParaRPr lang="zh-CN" altLang="en-US" sz="2400">
              <a:solidFill>
                <a:prstClr val="white"/>
              </a:solidFill>
            </a:endParaRPr>
          </a:p>
        </p:txBody>
      </p:sp>
    </p:spTree>
    <p:extLst>
      <p:ext uri="{BB962C8B-B14F-4D97-AF65-F5344CB8AC3E}">
        <p14:creationId xmlns:p14="http://schemas.microsoft.com/office/powerpoint/2010/main" val="184409125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自定义版式">
    <p:spTree>
      <p:nvGrpSpPr>
        <p:cNvPr id="1" name=""/>
        <p:cNvGrpSpPr/>
        <p:nvPr/>
      </p:nvGrpSpPr>
      <p:grpSpPr>
        <a:xfrm>
          <a:off x="0" y="0"/>
          <a:ext cx="0" cy="0"/>
        </a:xfrm>
      </p:grpSpPr>
      <p:sp>
        <p:nvSpPr>
          <p:cNvPr id="4" name="矩形 3"/>
          <p:cNvSpPr/>
          <p:nvPr userDrawn="1"/>
        </p:nvSpPr>
        <p:spPr>
          <a:xfrm>
            <a:off x="0" y="0"/>
            <a:ext cx="12188825" cy="6858000"/>
          </a:xfrm>
          <a:prstGeom prst="rect">
            <a:avLst/>
          </a:prstGeom>
          <a:blipFill dpi="0" rotWithShape="1">
            <a:blip r:embed="rId1">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sz="2400">
              <a:solidFill>
                <a:prstClr val="white"/>
              </a:solidFill>
            </a:endParaRPr>
          </a:p>
        </p:txBody>
      </p:sp>
      <p:sp>
        <p:nvSpPr>
          <p:cNvPr id="3" name="矩形 2"/>
          <p:cNvSpPr/>
          <p:nvPr userDrawn="1"/>
        </p:nvSpPr>
        <p:spPr>
          <a:xfrm>
            <a:off x="0" y="1629217"/>
            <a:ext cx="12188825" cy="5228783"/>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6"/>
            <a:endParaRPr lang="zh-CN" altLang="en-US" sz="2400">
              <a:solidFill>
                <a:prstClr val="white"/>
              </a:solidFill>
            </a:endParaRPr>
          </a:p>
        </p:txBody>
      </p:sp>
    </p:spTree>
    <p:extLst>
      <p:ext uri="{BB962C8B-B14F-4D97-AF65-F5344CB8AC3E}">
        <p14:creationId xmlns:p14="http://schemas.microsoft.com/office/powerpoint/2010/main" val="35324009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自定义版式">
    <p:spTree>
      <p:nvGrpSpPr>
        <p:cNvPr id="1" name=""/>
        <p:cNvGrpSpPr/>
        <p:nvPr/>
      </p:nvGrpSpPr>
      <p:grpSpPr>
        <a:xfrm>
          <a:off x="0" y="0"/>
          <a:ext cx="0" cy="0"/>
        </a:xfrm>
      </p:grpSpPr>
      <p:sp>
        <p:nvSpPr>
          <p:cNvPr id="4" name="矩形 3"/>
          <p:cNvSpPr/>
          <p:nvPr userDrawn="1"/>
        </p:nvSpPr>
        <p:spPr>
          <a:xfrm>
            <a:off x="0" y="0"/>
            <a:ext cx="12188825" cy="6858000"/>
          </a:xfrm>
          <a:prstGeom prst="rect">
            <a:avLst/>
          </a:prstGeom>
          <a:blipFill dpi="0" rotWithShape="1">
            <a:blip r:embed="rId1">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sz="2400">
              <a:solidFill>
                <a:prstClr val="white"/>
              </a:solidFill>
            </a:endParaRPr>
          </a:p>
        </p:txBody>
      </p:sp>
      <p:sp>
        <p:nvSpPr>
          <p:cNvPr id="3" name="矩形 2"/>
          <p:cNvSpPr/>
          <p:nvPr userDrawn="1"/>
        </p:nvSpPr>
        <p:spPr>
          <a:xfrm>
            <a:off x="0" y="1989173"/>
            <a:ext cx="12188825" cy="4868827"/>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6"/>
            <a:endParaRPr lang="zh-CN" altLang="en-US" sz="2400">
              <a:solidFill>
                <a:prstClr val="white"/>
              </a:solidFill>
            </a:endParaRPr>
          </a:p>
        </p:txBody>
      </p:sp>
    </p:spTree>
    <p:extLst>
      <p:ext uri="{BB962C8B-B14F-4D97-AF65-F5344CB8AC3E}">
        <p14:creationId xmlns:p14="http://schemas.microsoft.com/office/powerpoint/2010/main" val="198591252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_自定义版式">
    <p:spTree>
      <p:nvGrpSpPr>
        <p:cNvPr id="1" name=""/>
        <p:cNvGrpSpPr/>
        <p:nvPr/>
      </p:nvGrpSpPr>
      <p:grpSpPr>
        <a:xfrm>
          <a:off x="0" y="0"/>
          <a:ext cx="0" cy="0"/>
        </a:xfrm>
      </p:grpSpPr>
      <p:sp>
        <p:nvSpPr>
          <p:cNvPr id="4" name="矩形 3"/>
          <p:cNvSpPr/>
          <p:nvPr userDrawn="1"/>
        </p:nvSpPr>
        <p:spPr>
          <a:xfrm>
            <a:off x="0" y="0"/>
            <a:ext cx="12188825" cy="6858000"/>
          </a:xfrm>
          <a:prstGeom prst="rect">
            <a:avLst/>
          </a:prstGeom>
          <a:blipFill dpi="0" rotWithShape="1">
            <a:blip r:embed="rId1">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sz="2400">
              <a:solidFill>
                <a:prstClr val="white"/>
              </a:solidFill>
            </a:endParaRPr>
          </a:p>
        </p:txBody>
      </p:sp>
      <p:sp>
        <p:nvSpPr>
          <p:cNvPr id="3" name="矩形 2"/>
          <p:cNvSpPr/>
          <p:nvPr userDrawn="1"/>
        </p:nvSpPr>
        <p:spPr>
          <a:xfrm>
            <a:off x="0" y="2349130"/>
            <a:ext cx="12188825" cy="450887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6"/>
            <a:endParaRPr lang="zh-CN" altLang="en-US" sz="2400">
              <a:solidFill>
                <a:prstClr val="white"/>
              </a:solidFill>
            </a:endParaRPr>
          </a:p>
        </p:txBody>
      </p:sp>
    </p:spTree>
    <p:extLst>
      <p:ext uri="{BB962C8B-B14F-4D97-AF65-F5344CB8AC3E}">
        <p14:creationId xmlns:p14="http://schemas.microsoft.com/office/powerpoint/2010/main" val="129245938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5_自定义版式">
    <p:spTree>
      <p:nvGrpSpPr>
        <p:cNvPr id="1" name=""/>
        <p:cNvGrpSpPr/>
        <p:nvPr/>
      </p:nvGrpSpPr>
      <p:grpSpPr>
        <a:xfrm>
          <a:off x="0" y="0"/>
          <a:ext cx="0" cy="0"/>
        </a:xfrm>
      </p:grpSpPr>
      <p:sp>
        <p:nvSpPr>
          <p:cNvPr id="4" name="矩形 3"/>
          <p:cNvSpPr/>
          <p:nvPr userDrawn="1"/>
        </p:nvSpPr>
        <p:spPr>
          <a:xfrm>
            <a:off x="0" y="0"/>
            <a:ext cx="12188825" cy="6858000"/>
          </a:xfrm>
          <a:prstGeom prst="rect">
            <a:avLst/>
          </a:prstGeom>
          <a:blipFill dpi="0" rotWithShape="1">
            <a:blip r:embed="rId1">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sz="2400">
              <a:solidFill>
                <a:prstClr val="white"/>
              </a:solidFill>
            </a:endParaRPr>
          </a:p>
        </p:txBody>
      </p:sp>
      <p:sp>
        <p:nvSpPr>
          <p:cNvPr id="3" name="矩形 2"/>
          <p:cNvSpPr/>
          <p:nvPr userDrawn="1"/>
        </p:nvSpPr>
        <p:spPr>
          <a:xfrm>
            <a:off x="0" y="2539000"/>
            <a:ext cx="12188825" cy="4319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6"/>
            <a:endParaRPr lang="zh-CN" altLang="en-US" sz="2400">
              <a:solidFill>
                <a:prstClr val="white"/>
              </a:solidFill>
            </a:endParaRPr>
          </a:p>
        </p:txBody>
      </p:sp>
    </p:spTree>
    <p:extLst>
      <p:ext uri="{BB962C8B-B14F-4D97-AF65-F5344CB8AC3E}">
        <p14:creationId xmlns:p14="http://schemas.microsoft.com/office/powerpoint/2010/main" val="334469765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4" name="矩形 3"/>
          <p:cNvSpPr/>
          <p:nvPr userDrawn="1"/>
        </p:nvSpPr>
        <p:spPr>
          <a:xfrm>
            <a:off x="0" y="0"/>
            <a:ext cx="12188825" cy="6858000"/>
          </a:xfrm>
          <a:prstGeom prst="rect">
            <a:avLst/>
          </a:prstGeom>
          <a:blipFill dpi="0" rotWithShape="1">
            <a:blip r:embed="rId1">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sz="2400">
              <a:solidFill>
                <a:prstClr val="white"/>
              </a:solidFill>
            </a:endParaRPr>
          </a:p>
        </p:txBody>
      </p:sp>
      <p:sp>
        <p:nvSpPr>
          <p:cNvPr id="3" name="矩形 2"/>
          <p:cNvSpPr/>
          <p:nvPr userDrawn="1"/>
        </p:nvSpPr>
        <p:spPr>
          <a:xfrm>
            <a:off x="0" y="2709087"/>
            <a:ext cx="12188825" cy="4148913"/>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6"/>
            <a:endParaRPr lang="zh-CN" altLang="en-US" sz="2400">
              <a:solidFill>
                <a:prstClr val="white"/>
              </a:solidFill>
            </a:endParaRPr>
          </a:p>
        </p:txBody>
      </p:sp>
    </p:spTree>
    <p:extLst>
      <p:ext uri="{BB962C8B-B14F-4D97-AF65-F5344CB8AC3E}">
        <p14:creationId xmlns:p14="http://schemas.microsoft.com/office/powerpoint/2010/main" val="352735878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8_自定义版式">
    <p:spTree>
      <p:nvGrpSpPr>
        <p:cNvPr id="1" name=""/>
        <p:cNvGrpSpPr/>
        <p:nvPr/>
      </p:nvGrpSpPr>
      <p:grpSpPr>
        <a:xfrm>
          <a:off x="0" y="0"/>
          <a:ext cx="0" cy="0"/>
        </a:xfrm>
      </p:grpSpPr>
      <p:sp>
        <p:nvSpPr>
          <p:cNvPr id="4" name="矩形 3"/>
          <p:cNvSpPr/>
          <p:nvPr userDrawn="1"/>
        </p:nvSpPr>
        <p:spPr>
          <a:xfrm>
            <a:off x="0" y="0"/>
            <a:ext cx="12188825" cy="6858000"/>
          </a:xfrm>
          <a:prstGeom prst="rect">
            <a:avLst/>
          </a:prstGeom>
          <a:blipFill dpi="0" rotWithShape="1">
            <a:blip r:embed="rId1">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sz="2400">
              <a:solidFill>
                <a:prstClr val="white"/>
              </a:solidFill>
            </a:endParaRPr>
          </a:p>
        </p:txBody>
      </p:sp>
      <p:sp>
        <p:nvSpPr>
          <p:cNvPr id="3" name="矩形 2"/>
          <p:cNvSpPr/>
          <p:nvPr userDrawn="1"/>
        </p:nvSpPr>
        <p:spPr>
          <a:xfrm>
            <a:off x="0" y="2898917"/>
            <a:ext cx="12286293" cy="3959083"/>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6"/>
            <a:endParaRPr lang="zh-CN" altLang="en-US" sz="2400">
              <a:solidFill>
                <a:prstClr val="white"/>
              </a:solidFill>
            </a:endParaRPr>
          </a:p>
        </p:txBody>
      </p:sp>
    </p:spTree>
    <p:extLst>
      <p:ext uri="{BB962C8B-B14F-4D97-AF65-F5344CB8AC3E}">
        <p14:creationId xmlns:p14="http://schemas.microsoft.com/office/powerpoint/2010/main" val="245589368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幻灯片">
    <p:spTree>
      <p:nvGrpSpPr>
        <p:cNvPr id="1" name=""/>
        <p:cNvGrpSpPr/>
        <p:nvPr/>
      </p:nvGrpSpPr>
      <p:grpSpPr>
        <a:xfrm>
          <a:off x="0" y="0"/>
          <a:ext cx="0" cy="0"/>
        </a:xfrm>
      </p:grpSpPr>
      <p:pic>
        <p:nvPicPr>
          <p:cNvPr id="2" name="图片 1"/>
          <p:cNvPicPr>
            <a:picLocks noChangeAspect="1"/>
          </p:cNvPicPr>
          <p:nvPr userDrawn="1"/>
        </p:nvPicPr>
        <p:blipFill>
          <a:blip r:embed="rId1">
            <a:clrChange>
              <a:clrFrom>
                <a:srgbClr val="F3EFEC"/>
              </a:clrFrom>
              <a:clrTo>
                <a:srgbClr val="F3EFEC">
                  <a:alpha val="0"/>
                </a:srgbClr>
              </a:clrTo>
            </a:clrChange>
            <a:extLst>
              <a:ext uri="{28A0092B-C50C-407E-A947-70E740481C1C}">
                <a14:useLocalDpi xmlns:a14="http://schemas.microsoft.com/office/drawing/2010/main"/>
              </a:ext>
            </a:extLst>
          </a:blip>
          <a:srcRect t="-1"/>
          <a:stretch>
            <a:fillRect/>
          </a:stretch>
        </p:blipFill>
        <p:spPr>
          <a:xfrm rot="10800000">
            <a:off x="3772190" y="685798"/>
            <a:ext cx="8416635" cy="6172201"/>
          </a:xfrm>
          <a:prstGeom prst="rect">
            <a:avLst/>
          </a:prstGeom>
        </p:spPr>
      </p:pic>
    </p:spTree>
    <p:extLst>
      <p:ext uri="{BB962C8B-B14F-4D97-AF65-F5344CB8AC3E}">
        <p14:creationId xmlns:p14="http://schemas.microsoft.com/office/powerpoint/2010/main" val="1035076579"/>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_自定义版式">
    <p:spTree>
      <p:nvGrpSpPr>
        <p:cNvPr id="1" name=""/>
        <p:cNvGrpSpPr/>
        <p:nvPr/>
      </p:nvGrpSpPr>
      <p:grpSpPr>
        <a:xfrm>
          <a:off x="0" y="0"/>
          <a:ext cx="0" cy="0"/>
        </a:xfrm>
      </p:grpSpPr>
      <p:sp>
        <p:nvSpPr>
          <p:cNvPr id="4" name="矩形 3"/>
          <p:cNvSpPr/>
          <p:nvPr userDrawn="1"/>
        </p:nvSpPr>
        <p:spPr>
          <a:xfrm>
            <a:off x="0" y="0"/>
            <a:ext cx="12188825" cy="6858000"/>
          </a:xfrm>
          <a:prstGeom prst="rect">
            <a:avLst/>
          </a:prstGeom>
          <a:blipFill dpi="0" rotWithShape="1">
            <a:blip r:embed="rId1">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sz="2400">
              <a:solidFill>
                <a:prstClr val="white"/>
              </a:solidFill>
            </a:endParaRPr>
          </a:p>
        </p:txBody>
      </p:sp>
      <p:sp>
        <p:nvSpPr>
          <p:cNvPr id="3" name="矩形 2"/>
          <p:cNvSpPr/>
          <p:nvPr userDrawn="1"/>
        </p:nvSpPr>
        <p:spPr>
          <a:xfrm>
            <a:off x="0" y="3069043"/>
            <a:ext cx="12188825" cy="3788957"/>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6"/>
            <a:endParaRPr lang="zh-CN" altLang="en-US" sz="2400">
              <a:solidFill>
                <a:prstClr val="white"/>
              </a:solidFill>
            </a:endParaRPr>
          </a:p>
        </p:txBody>
      </p:sp>
    </p:spTree>
    <p:extLst>
      <p:ext uri="{BB962C8B-B14F-4D97-AF65-F5344CB8AC3E}">
        <p14:creationId xmlns:p14="http://schemas.microsoft.com/office/powerpoint/2010/main" val="84589193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0_自定义版式">
    <p:spTree>
      <p:nvGrpSpPr>
        <p:cNvPr id="1" name=""/>
        <p:cNvGrpSpPr/>
        <p:nvPr/>
      </p:nvGrpSpPr>
      <p:grpSpPr>
        <a:xfrm>
          <a:off x="0" y="0"/>
          <a:ext cx="0" cy="0"/>
        </a:xfrm>
      </p:grpSpPr>
      <p:sp>
        <p:nvSpPr>
          <p:cNvPr id="4" name="矩形 3"/>
          <p:cNvSpPr/>
          <p:nvPr userDrawn="1"/>
        </p:nvSpPr>
        <p:spPr>
          <a:xfrm>
            <a:off x="0" y="0"/>
            <a:ext cx="12188825" cy="6858000"/>
          </a:xfrm>
          <a:prstGeom prst="rect">
            <a:avLst/>
          </a:prstGeom>
          <a:blipFill dpi="0" rotWithShape="1">
            <a:blip r:embed="rId1">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sz="2400">
              <a:solidFill>
                <a:prstClr val="white"/>
              </a:solidFill>
            </a:endParaRPr>
          </a:p>
        </p:txBody>
      </p:sp>
      <p:sp>
        <p:nvSpPr>
          <p:cNvPr id="3" name="矩形 2"/>
          <p:cNvSpPr/>
          <p:nvPr userDrawn="1"/>
        </p:nvSpPr>
        <p:spPr>
          <a:xfrm>
            <a:off x="0" y="3258833"/>
            <a:ext cx="12188825" cy="3599167"/>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6"/>
            <a:endParaRPr lang="zh-CN" altLang="en-US" sz="2400">
              <a:solidFill>
                <a:prstClr val="white"/>
              </a:solidFill>
            </a:endParaRPr>
          </a:p>
        </p:txBody>
      </p:sp>
    </p:spTree>
    <p:extLst>
      <p:ext uri="{BB962C8B-B14F-4D97-AF65-F5344CB8AC3E}">
        <p14:creationId xmlns:p14="http://schemas.microsoft.com/office/powerpoint/2010/main" val="199779393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
        <p:nvSpPr>
          <p:cNvPr id="4" name="矩形 3"/>
          <p:cNvSpPr/>
          <p:nvPr userDrawn="1"/>
        </p:nvSpPr>
        <p:spPr>
          <a:xfrm>
            <a:off x="0" y="0"/>
            <a:ext cx="12188825" cy="6858000"/>
          </a:xfrm>
          <a:prstGeom prst="rect">
            <a:avLst/>
          </a:prstGeom>
          <a:blipFill dpi="0" rotWithShape="1">
            <a:blip r:embed="rId1">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sz="2400">
              <a:solidFill>
                <a:prstClr val="white"/>
              </a:solidFill>
            </a:endParaRPr>
          </a:p>
        </p:txBody>
      </p:sp>
      <p:sp>
        <p:nvSpPr>
          <p:cNvPr id="3" name="矩形 2"/>
          <p:cNvSpPr/>
          <p:nvPr userDrawn="1"/>
        </p:nvSpPr>
        <p:spPr>
          <a:xfrm>
            <a:off x="0" y="3429000"/>
            <a:ext cx="12188825" cy="3429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6"/>
            <a:endParaRPr lang="zh-CN" altLang="en-US" sz="2400">
              <a:solidFill>
                <a:prstClr val="white"/>
              </a:solidFill>
            </a:endParaRPr>
          </a:p>
        </p:txBody>
      </p:sp>
    </p:spTree>
    <p:extLst>
      <p:ext uri="{BB962C8B-B14F-4D97-AF65-F5344CB8AC3E}">
        <p14:creationId xmlns:p14="http://schemas.microsoft.com/office/powerpoint/2010/main" val="2508955504"/>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6_自定义版式">
    <p:spTree>
      <p:nvGrpSpPr>
        <p:cNvPr id="1" name=""/>
        <p:cNvGrpSpPr/>
        <p:nvPr/>
      </p:nvGrpSpPr>
      <p:grpSpPr>
        <a:xfrm>
          <a:off x="0" y="0"/>
          <a:ext cx="0" cy="0"/>
        </a:xfrm>
      </p:grpSpPr>
      <p:sp>
        <p:nvSpPr>
          <p:cNvPr id="4" name="矩形 3"/>
          <p:cNvSpPr/>
          <p:nvPr userDrawn="1"/>
        </p:nvSpPr>
        <p:spPr>
          <a:xfrm>
            <a:off x="0" y="0"/>
            <a:ext cx="12188825" cy="6858000"/>
          </a:xfrm>
          <a:prstGeom prst="rect">
            <a:avLst/>
          </a:prstGeom>
          <a:blipFill dpi="0" rotWithShape="1">
            <a:blip r:embed="rId1">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sz="2400">
              <a:solidFill>
                <a:prstClr val="white"/>
              </a:solidFill>
            </a:endParaRPr>
          </a:p>
        </p:txBody>
      </p:sp>
      <p:sp>
        <p:nvSpPr>
          <p:cNvPr id="3" name="矩形 2"/>
          <p:cNvSpPr/>
          <p:nvPr userDrawn="1"/>
        </p:nvSpPr>
        <p:spPr>
          <a:xfrm>
            <a:off x="0" y="3618750"/>
            <a:ext cx="12188825" cy="323925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6"/>
            <a:endParaRPr lang="zh-CN" altLang="en-US" sz="2400">
              <a:solidFill>
                <a:prstClr val="white"/>
              </a:solidFill>
            </a:endParaRPr>
          </a:p>
        </p:txBody>
      </p:sp>
    </p:spTree>
    <p:extLst>
      <p:ext uri="{BB962C8B-B14F-4D97-AF65-F5344CB8AC3E}">
        <p14:creationId xmlns:p14="http://schemas.microsoft.com/office/powerpoint/2010/main" val="1585210764"/>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_自定义版式">
    <p:spTree>
      <p:nvGrpSpPr>
        <p:cNvPr id="1" name=""/>
        <p:cNvGrpSpPr/>
        <p:nvPr/>
      </p:nvGrpSpPr>
      <p:grpSpPr>
        <a:xfrm>
          <a:off x="0" y="0"/>
          <a:ext cx="0" cy="0"/>
        </a:xfrm>
      </p:grpSpPr>
      <p:sp>
        <p:nvSpPr>
          <p:cNvPr id="4" name="矩形 3"/>
          <p:cNvSpPr/>
          <p:nvPr userDrawn="1"/>
        </p:nvSpPr>
        <p:spPr>
          <a:xfrm>
            <a:off x="0" y="0"/>
            <a:ext cx="12188825" cy="6858000"/>
          </a:xfrm>
          <a:prstGeom prst="rect">
            <a:avLst/>
          </a:prstGeom>
          <a:blipFill dpi="0" rotWithShape="1">
            <a:blip r:embed="rId1">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sz="2400">
              <a:solidFill>
                <a:prstClr val="white"/>
              </a:solidFill>
            </a:endParaRPr>
          </a:p>
        </p:txBody>
      </p:sp>
      <p:sp>
        <p:nvSpPr>
          <p:cNvPr id="3" name="矩形 2"/>
          <p:cNvSpPr/>
          <p:nvPr userDrawn="1"/>
        </p:nvSpPr>
        <p:spPr>
          <a:xfrm>
            <a:off x="0" y="3788957"/>
            <a:ext cx="12188825" cy="3069043"/>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6"/>
            <a:endParaRPr lang="zh-CN" altLang="en-US" sz="2400">
              <a:solidFill>
                <a:prstClr val="white"/>
              </a:solidFill>
            </a:endParaRPr>
          </a:p>
        </p:txBody>
      </p:sp>
    </p:spTree>
    <p:extLst>
      <p:ext uri="{BB962C8B-B14F-4D97-AF65-F5344CB8AC3E}">
        <p14:creationId xmlns:p14="http://schemas.microsoft.com/office/powerpoint/2010/main" val="102530931"/>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9_自定义版式">
    <p:spTree>
      <p:nvGrpSpPr>
        <p:cNvPr id="1" name=""/>
        <p:cNvGrpSpPr/>
        <p:nvPr/>
      </p:nvGrpSpPr>
      <p:grpSpPr>
        <a:xfrm>
          <a:off x="0" y="0"/>
          <a:ext cx="0" cy="0"/>
        </a:xfrm>
      </p:grpSpPr>
      <p:sp>
        <p:nvSpPr>
          <p:cNvPr id="4" name="矩形 3"/>
          <p:cNvSpPr/>
          <p:nvPr userDrawn="1"/>
        </p:nvSpPr>
        <p:spPr>
          <a:xfrm>
            <a:off x="0" y="0"/>
            <a:ext cx="12188825" cy="6858000"/>
          </a:xfrm>
          <a:prstGeom prst="rect">
            <a:avLst/>
          </a:prstGeom>
          <a:blipFill dpi="0" rotWithShape="1">
            <a:blip r:embed="rId1">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sz="2400">
              <a:solidFill>
                <a:prstClr val="white"/>
              </a:solidFill>
            </a:endParaRPr>
          </a:p>
        </p:txBody>
      </p:sp>
      <p:sp>
        <p:nvSpPr>
          <p:cNvPr id="3" name="矩形 2"/>
          <p:cNvSpPr/>
          <p:nvPr userDrawn="1"/>
        </p:nvSpPr>
        <p:spPr>
          <a:xfrm>
            <a:off x="0" y="3978667"/>
            <a:ext cx="12188825" cy="2879333"/>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6"/>
            <a:endParaRPr lang="zh-CN" altLang="en-US" sz="2400">
              <a:solidFill>
                <a:prstClr val="white"/>
              </a:solidFill>
            </a:endParaRPr>
          </a:p>
        </p:txBody>
      </p:sp>
    </p:spTree>
    <p:extLst>
      <p:ext uri="{BB962C8B-B14F-4D97-AF65-F5344CB8AC3E}">
        <p14:creationId xmlns:p14="http://schemas.microsoft.com/office/powerpoint/2010/main" val="3699809462"/>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sp>
        <p:nvSpPr>
          <p:cNvPr id="4" name="矩形 3"/>
          <p:cNvSpPr/>
          <p:nvPr userDrawn="1"/>
        </p:nvSpPr>
        <p:spPr>
          <a:xfrm>
            <a:off x="0" y="0"/>
            <a:ext cx="12188825" cy="6858000"/>
          </a:xfrm>
          <a:prstGeom prst="rect">
            <a:avLst/>
          </a:prstGeom>
          <a:blipFill dpi="0" rotWithShape="1">
            <a:blip r:embed="rId1">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sz="2400">
              <a:solidFill>
                <a:prstClr val="white"/>
              </a:solidFill>
            </a:endParaRPr>
          </a:p>
        </p:txBody>
      </p:sp>
      <p:sp>
        <p:nvSpPr>
          <p:cNvPr id="3" name="矩形 2"/>
          <p:cNvSpPr/>
          <p:nvPr userDrawn="1"/>
        </p:nvSpPr>
        <p:spPr>
          <a:xfrm>
            <a:off x="0" y="4148913"/>
            <a:ext cx="12188825" cy="2709087"/>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6"/>
            <a:endParaRPr lang="zh-CN" altLang="en-US" sz="2400">
              <a:solidFill>
                <a:prstClr val="white"/>
              </a:solidFill>
            </a:endParaRPr>
          </a:p>
        </p:txBody>
      </p:sp>
    </p:spTree>
    <p:extLst>
      <p:ext uri="{BB962C8B-B14F-4D97-AF65-F5344CB8AC3E}">
        <p14:creationId xmlns:p14="http://schemas.microsoft.com/office/powerpoint/2010/main" val="2060417680"/>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4_自定义版式">
    <p:spTree>
      <p:nvGrpSpPr>
        <p:cNvPr id="1" name=""/>
        <p:cNvGrpSpPr/>
        <p:nvPr/>
      </p:nvGrpSpPr>
      <p:grpSpPr>
        <a:xfrm>
          <a:off x="0" y="0"/>
          <a:ext cx="0" cy="0"/>
        </a:xfrm>
      </p:grpSpPr>
      <p:sp>
        <p:nvSpPr>
          <p:cNvPr id="4" name="矩形 3"/>
          <p:cNvSpPr/>
          <p:nvPr userDrawn="1"/>
        </p:nvSpPr>
        <p:spPr>
          <a:xfrm>
            <a:off x="0" y="0"/>
            <a:ext cx="12188825" cy="6858000"/>
          </a:xfrm>
          <a:prstGeom prst="rect">
            <a:avLst/>
          </a:prstGeom>
          <a:blipFill dpi="0" rotWithShape="1">
            <a:blip r:embed="rId1">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sz="2400">
              <a:solidFill>
                <a:prstClr val="white"/>
              </a:solidFill>
            </a:endParaRPr>
          </a:p>
        </p:txBody>
      </p:sp>
      <p:sp>
        <p:nvSpPr>
          <p:cNvPr id="3" name="矩形 2"/>
          <p:cNvSpPr/>
          <p:nvPr userDrawn="1"/>
        </p:nvSpPr>
        <p:spPr>
          <a:xfrm>
            <a:off x="0" y="4338583"/>
            <a:ext cx="12188825" cy="2519417"/>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6"/>
            <a:endParaRPr lang="zh-CN" altLang="en-US" sz="2400">
              <a:solidFill>
                <a:prstClr val="white"/>
              </a:solidFill>
            </a:endParaRPr>
          </a:p>
        </p:txBody>
      </p:sp>
    </p:spTree>
    <p:extLst>
      <p:ext uri="{BB962C8B-B14F-4D97-AF65-F5344CB8AC3E}">
        <p14:creationId xmlns:p14="http://schemas.microsoft.com/office/powerpoint/2010/main" val="4173581207"/>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3_自定义版式">
    <p:spTree>
      <p:nvGrpSpPr>
        <p:cNvPr id="1" name=""/>
        <p:cNvGrpSpPr/>
        <p:nvPr/>
      </p:nvGrpSpPr>
      <p:grpSpPr>
        <a:xfrm>
          <a:off x="0" y="0"/>
          <a:ext cx="0" cy="0"/>
        </a:xfrm>
      </p:grpSpPr>
      <p:sp>
        <p:nvSpPr>
          <p:cNvPr id="4" name="矩形 3"/>
          <p:cNvSpPr/>
          <p:nvPr userDrawn="1"/>
        </p:nvSpPr>
        <p:spPr>
          <a:xfrm>
            <a:off x="0" y="0"/>
            <a:ext cx="12188825" cy="6858000"/>
          </a:xfrm>
          <a:prstGeom prst="rect">
            <a:avLst/>
          </a:prstGeom>
          <a:blipFill dpi="0" rotWithShape="1">
            <a:blip r:embed="rId1">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sz="2400">
              <a:solidFill>
                <a:prstClr val="white"/>
              </a:solidFill>
            </a:endParaRPr>
          </a:p>
        </p:txBody>
      </p:sp>
      <p:sp>
        <p:nvSpPr>
          <p:cNvPr id="3" name="矩形 2"/>
          <p:cNvSpPr/>
          <p:nvPr userDrawn="1"/>
        </p:nvSpPr>
        <p:spPr>
          <a:xfrm>
            <a:off x="0" y="4508870"/>
            <a:ext cx="12188825" cy="234913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6"/>
            <a:endParaRPr lang="zh-CN" altLang="en-US" sz="2400">
              <a:solidFill>
                <a:prstClr val="white"/>
              </a:solidFill>
            </a:endParaRPr>
          </a:p>
        </p:txBody>
      </p:sp>
    </p:spTree>
    <p:extLst>
      <p:ext uri="{BB962C8B-B14F-4D97-AF65-F5344CB8AC3E}">
        <p14:creationId xmlns:p14="http://schemas.microsoft.com/office/powerpoint/2010/main" val="1291894486"/>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6_自定义版式">
    <p:spTree>
      <p:nvGrpSpPr>
        <p:cNvPr id="1" name=""/>
        <p:cNvGrpSpPr/>
        <p:nvPr/>
      </p:nvGrpSpPr>
      <p:grpSpPr>
        <a:xfrm>
          <a:off x="0" y="0"/>
          <a:ext cx="0" cy="0"/>
        </a:xfrm>
      </p:grpSpPr>
      <p:sp>
        <p:nvSpPr>
          <p:cNvPr id="4" name="矩形 3"/>
          <p:cNvSpPr/>
          <p:nvPr userDrawn="1"/>
        </p:nvSpPr>
        <p:spPr>
          <a:xfrm>
            <a:off x="0" y="0"/>
            <a:ext cx="12188825" cy="6858000"/>
          </a:xfrm>
          <a:prstGeom prst="rect">
            <a:avLst/>
          </a:prstGeom>
          <a:blipFill dpi="0" rotWithShape="1">
            <a:blip r:embed="rId1">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sz="2400">
              <a:solidFill>
                <a:prstClr val="white"/>
              </a:solidFill>
            </a:endParaRPr>
          </a:p>
        </p:txBody>
      </p:sp>
      <p:sp>
        <p:nvSpPr>
          <p:cNvPr id="3" name="矩形 2"/>
          <p:cNvSpPr/>
          <p:nvPr userDrawn="1"/>
        </p:nvSpPr>
        <p:spPr>
          <a:xfrm>
            <a:off x="0" y="4698500"/>
            <a:ext cx="12188825" cy="21595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6"/>
            <a:endParaRPr lang="zh-CN" altLang="en-US" sz="2400">
              <a:solidFill>
                <a:prstClr val="white"/>
              </a:solidFill>
            </a:endParaRPr>
          </a:p>
        </p:txBody>
      </p:sp>
    </p:spTree>
    <p:extLst>
      <p:ext uri="{BB962C8B-B14F-4D97-AF65-F5344CB8AC3E}">
        <p14:creationId xmlns:p14="http://schemas.microsoft.com/office/powerpoint/2010/main" val="95886229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幻灯片">
    <p:spTree>
      <p:nvGrpSpPr>
        <p:cNvPr id="1" name=""/>
        <p:cNvGrpSpPr/>
        <p:nvPr/>
      </p:nvGrpSpPr>
      <p:grpSpPr>
        <a:xfrm>
          <a:off x="0" y="0"/>
          <a:ext cx="0" cy="0"/>
        </a:xfrm>
      </p:grpSpPr>
    </p:spTree>
    <p:extLst>
      <p:ext uri="{BB962C8B-B14F-4D97-AF65-F5344CB8AC3E}">
        <p14:creationId xmlns:p14="http://schemas.microsoft.com/office/powerpoint/2010/main" val="483400024"/>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nvGrpSpPr>
      <p:grpSpPr>
        <a:xfrm>
          <a:off x="0" y="0"/>
          <a:ext cx="0" cy="0"/>
        </a:xfrm>
      </p:grpSpPr>
      <p:sp>
        <p:nvSpPr>
          <p:cNvPr id="4" name="矩形 3"/>
          <p:cNvSpPr/>
          <p:nvPr userDrawn="1"/>
        </p:nvSpPr>
        <p:spPr>
          <a:xfrm>
            <a:off x="0" y="0"/>
            <a:ext cx="12188825" cy="6858000"/>
          </a:xfrm>
          <a:prstGeom prst="rect">
            <a:avLst/>
          </a:prstGeom>
          <a:blipFill dpi="0" rotWithShape="1">
            <a:blip r:embed="rId1">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sz="2400">
              <a:solidFill>
                <a:prstClr val="white"/>
              </a:solidFill>
            </a:endParaRPr>
          </a:p>
        </p:txBody>
      </p:sp>
      <p:sp>
        <p:nvSpPr>
          <p:cNvPr id="3" name="矩形 2"/>
          <p:cNvSpPr/>
          <p:nvPr userDrawn="1"/>
        </p:nvSpPr>
        <p:spPr>
          <a:xfrm>
            <a:off x="0" y="4868827"/>
            <a:ext cx="12188825" cy="1989173"/>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6"/>
            <a:endParaRPr lang="zh-CN" altLang="en-US" sz="2400">
              <a:solidFill>
                <a:prstClr val="white"/>
              </a:solidFill>
            </a:endParaRPr>
          </a:p>
        </p:txBody>
      </p:sp>
    </p:spTree>
    <p:extLst>
      <p:ext uri="{BB962C8B-B14F-4D97-AF65-F5344CB8AC3E}">
        <p14:creationId xmlns:p14="http://schemas.microsoft.com/office/powerpoint/2010/main" val="3889472691"/>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3_自定义版式">
    <p:spTree>
      <p:nvGrpSpPr>
        <p:cNvPr id="1" name=""/>
        <p:cNvGrpSpPr/>
        <p:nvPr/>
      </p:nvGrpSpPr>
      <p:grpSpPr>
        <a:xfrm>
          <a:off x="0" y="0"/>
          <a:ext cx="0" cy="0"/>
        </a:xfrm>
      </p:grpSpPr>
      <p:sp>
        <p:nvSpPr>
          <p:cNvPr id="4" name="矩形 3"/>
          <p:cNvSpPr/>
          <p:nvPr userDrawn="1"/>
        </p:nvSpPr>
        <p:spPr>
          <a:xfrm>
            <a:off x="0" y="0"/>
            <a:ext cx="12188825" cy="6858000"/>
          </a:xfrm>
          <a:prstGeom prst="rect">
            <a:avLst/>
          </a:prstGeom>
          <a:blipFill dpi="0" rotWithShape="1">
            <a:blip r:embed="rId1">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sz="2400">
              <a:solidFill>
                <a:prstClr val="white"/>
              </a:solidFill>
            </a:endParaRPr>
          </a:p>
        </p:txBody>
      </p:sp>
      <p:sp>
        <p:nvSpPr>
          <p:cNvPr id="3" name="矩形 2"/>
          <p:cNvSpPr/>
          <p:nvPr userDrawn="1"/>
        </p:nvSpPr>
        <p:spPr>
          <a:xfrm>
            <a:off x="0" y="5058417"/>
            <a:ext cx="12188825" cy="1799583"/>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6"/>
            <a:endParaRPr lang="zh-CN" altLang="en-US" sz="2400">
              <a:solidFill>
                <a:prstClr val="white"/>
              </a:solidFill>
            </a:endParaRPr>
          </a:p>
        </p:txBody>
      </p:sp>
    </p:spTree>
    <p:extLst>
      <p:ext uri="{BB962C8B-B14F-4D97-AF65-F5344CB8AC3E}">
        <p14:creationId xmlns:p14="http://schemas.microsoft.com/office/powerpoint/2010/main" val="928001314"/>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4_自定义版式">
    <p:spTree>
      <p:nvGrpSpPr>
        <p:cNvPr id="1" name=""/>
        <p:cNvGrpSpPr/>
        <p:nvPr/>
      </p:nvGrpSpPr>
      <p:grpSpPr>
        <a:xfrm>
          <a:off x="0" y="0"/>
          <a:ext cx="0" cy="0"/>
        </a:xfrm>
      </p:grpSpPr>
      <p:sp>
        <p:nvSpPr>
          <p:cNvPr id="4" name="矩形 3"/>
          <p:cNvSpPr/>
          <p:nvPr userDrawn="1"/>
        </p:nvSpPr>
        <p:spPr>
          <a:xfrm>
            <a:off x="0" y="0"/>
            <a:ext cx="12188825" cy="6858000"/>
          </a:xfrm>
          <a:prstGeom prst="rect">
            <a:avLst/>
          </a:prstGeom>
          <a:blipFill dpi="0" rotWithShape="1">
            <a:blip r:embed="rId1">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sz="2400">
              <a:solidFill>
                <a:prstClr val="white"/>
              </a:solidFill>
            </a:endParaRPr>
          </a:p>
        </p:txBody>
      </p:sp>
      <p:sp>
        <p:nvSpPr>
          <p:cNvPr id="3" name="矩形 2"/>
          <p:cNvSpPr/>
          <p:nvPr userDrawn="1"/>
        </p:nvSpPr>
        <p:spPr>
          <a:xfrm>
            <a:off x="0" y="5228783"/>
            <a:ext cx="12188825" cy="1629217"/>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6"/>
            <a:endParaRPr lang="zh-CN" altLang="en-US" sz="2400">
              <a:solidFill>
                <a:prstClr val="white"/>
              </a:solidFill>
            </a:endParaRPr>
          </a:p>
        </p:txBody>
      </p:sp>
    </p:spTree>
    <p:extLst>
      <p:ext uri="{BB962C8B-B14F-4D97-AF65-F5344CB8AC3E}">
        <p14:creationId xmlns:p14="http://schemas.microsoft.com/office/powerpoint/2010/main" val="1070296743"/>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5_自定义版式">
    <p:spTree>
      <p:nvGrpSpPr>
        <p:cNvPr id="1" name=""/>
        <p:cNvGrpSpPr/>
        <p:nvPr/>
      </p:nvGrpSpPr>
      <p:grpSpPr>
        <a:xfrm>
          <a:off x="0" y="0"/>
          <a:ext cx="0" cy="0"/>
        </a:xfrm>
      </p:grpSpPr>
      <p:sp>
        <p:nvSpPr>
          <p:cNvPr id="4" name="矩形 3"/>
          <p:cNvSpPr/>
          <p:nvPr userDrawn="1"/>
        </p:nvSpPr>
        <p:spPr>
          <a:xfrm>
            <a:off x="0" y="0"/>
            <a:ext cx="12188825" cy="6858000"/>
          </a:xfrm>
          <a:prstGeom prst="rect">
            <a:avLst/>
          </a:prstGeom>
          <a:blipFill dpi="0" rotWithShape="1">
            <a:blip r:embed="rId1">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sz="2400">
              <a:solidFill>
                <a:prstClr val="white"/>
              </a:solidFill>
            </a:endParaRPr>
          </a:p>
        </p:txBody>
      </p:sp>
      <p:sp>
        <p:nvSpPr>
          <p:cNvPr id="3" name="矩形 2"/>
          <p:cNvSpPr/>
          <p:nvPr userDrawn="1"/>
        </p:nvSpPr>
        <p:spPr>
          <a:xfrm>
            <a:off x="0" y="5588740"/>
            <a:ext cx="12188825" cy="126926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6"/>
            <a:endParaRPr lang="zh-CN" altLang="en-US" sz="2400">
              <a:solidFill>
                <a:prstClr val="white"/>
              </a:solidFill>
            </a:endParaRPr>
          </a:p>
        </p:txBody>
      </p:sp>
    </p:spTree>
    <p:extLst>
      <p:ext uri="{BB962C8B-B14F-4D97-AF65-F5344CB8AC3E}">
        <p14:creationId xmlns:p14="http://schemas.microsoft.com/office/powerpoint/2010/main" val="2405914552"/>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自定义版式">
    <p:spTree>
      <p:nvGrpSpPr>
        <p:cNvPr id="1" name=""/>
        <p:cNvGrpSpPr/>
        <p:nvPr/>
      </p:nvGrpSpPr>
      <p:grpSpPr>
        <a:xfrm>
          <a:off x="0" y="0"/>
          <a:ext cx="0" cy="0"/>
        </a:xfrm>
      </p:grpSpPr>
      <p:sp>
        <p:nvSpPr>
          <p:cNvPr id="4" name="矩形 3"/>
          <p:cNvSpPr/>
          <p:nvPr userDrawn="1"/>
        </p:nvSpPr>
        <p:spPr>
          <a:xfrm>
            <a:off x="0" y="0"/>
            <a:ext cx="12188825" cy="6858000"/>
          </a:xfrm>
          <a:prstGeom prst="rect">
            <a:avLst/>
          </a:prstGeom>
          <a:blipFill dpi="0" rotWithShape="1">
            <a:blip r:embed="rId1">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sz="2400">
              <a:solidFill>
                <a:prstClr val="white"/>
              </a:solidFill>
            </a:endParaRPr>
          </a:p>
        </p:txBody>
      </p:sp>
      <p:sp>
        <p:nvSpPr>
          <p:cNvPr id="3" name="矩形 2"/>
          <p:cNvSpPr/>
          <p:nvPr userDrawn="1"/>
        </p:nvSpPr>
        <p:spPr>
          <a:xfrm>
            <a:off x="0" y="5948697"/>
            <a:ext cx="12188825" cy="909303"/>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6"/>
            <a:endParaRPr lang="zh-CN" altLang="en-US" sz="2400">
              <a:solidFill>
                <a:prstClr val="white"/>
              </a:solidFill>
            </a:endParaRPr>
          </a:p>
        </p:txBody>
      </p:sp>
    </p:spTree>
    <p:extLst>
      <p:ext uri="{BB962C8B-B14F-4D97-AF65-F5344CB8AC3E}">
        <p14:creationId xmlns:p14="http://schemas.microsoft.com/office/powerpoint/2010/main" val="1374609584"/>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7_自定义版式">
    <p:spTree>
      <p:nvGrpSpPr>
        <p:cNvPr id="1" name=""/>
        <p:cNvGrpSpPr/>
        <p:nvPr/>
      </p:nvGrpSpPr>
      <p:grpSpPr>
        <a:xfrm>
          <a:off x="0" y="0"/>
          <a:ext cx="0" cy="0"/>
        </a:xfrm>
      </p:grpSpPr>
      <p:sp>
        <p:nvSpPr>
          <p:cNvPr id="4" name="矩形 3"/>
          <p:cNvSpPr/>
          <p:nvPr userDrawn="1"/>
        </p:nvSpPr>
        <p:spPr>
          <a:xfrm>
            <a:off x="0" y="0"/>
            <a:ext cx="12188825" cy="6858000"/>
          </a:xfrm>
          <a:prstGeom prst="rect">
            <a:avLst/>
          </a:prstGeom>
          <a:blipFill dpi="0" rotWithShape="1">
            <a:blip r:embed="rId1">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sz="2400">
              <a:solidFill>
                <a:prstClr val="white"/>
              </a:solidFill>
            </a:endParaRPr>
          </a:p>
        </p:txBody>
      </p:sp>
      <p:sp>
        <p:nvSpPr>
          <p:cNvPr id="3" name="矩形 2"/>
          <p:cNvSpPr/>
          <p:nvPr userDrawn="1"/>
        </p:nvSpPr>
        <p:spPr>
          <a:xfrm>
            <a:off x="0" y="6138167"/>
            <a:ext cx="12188825" cy="719833"/>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6"/>
            <a:endParaRPr lang="zh-CN" altLang="en-US" sz="2400">
              <a:solidFill>
                <a:prstClr val="white"/>
              </a:solidFill>
            </a:endParaRPr>
          </a:p>
        </p:txBody>
      </p:sp>
    </p:spTree>
    <p:extLst>
      <p:ext uri="{BB962C8B-B14F-4D97-AF65-F5344CB8AC3E}">
        <p14:creationId xmlns:p14="http://schemas.microsoft.com/office/powerpoint/2010/main" val="116125948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
        <p:nvSpPr>
          <p:cNvPr id="2" name="矩形 1"/>
          <p:cNvSpPr/>
          <p:nvPr userDrawn="1"/>
        </p:nvSpPr>
        <p:spPr>
          <a:xfrm>
            <a:off x="1" y="0"/>
            <a:ext cx="12192000" cy="6858000"/>
          </a:xfrm>
          <a:prstGeom prst="rect">
            <a:avLst/>
          </a:prstGeom>
          <a:solidFill>
            <a:srgbClr val="B5DDE9">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prstClr val="white"/>
              </a:solidFill>
            </a:endParaRPr>
          </a:p>
        </p:txBody>
      </p:sp>
    </p:spTree>
    <p:extLst>
      <p:ext uri="{BB962C8B-B14F-4D97-AF65-F5344CB8AC3E}">
        <p14:creationId xmlns:p14="http://schemas.microsoft.com/office/powerpoint/2010/main" val="311794778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节标题">
    <p:bg>
      <p:bgPr>
        <a:solidFill>
          <a:schemeClr val="bg1"/>
        </a:solidFill>
        <a:effectLst/>
      </p:bgPr>
    </p:bg>
    <p:spTree>
      <p:nvGrpSpPr>
        <p:cNvPr id="1" name=""/>
        <p:cNvGrpSpPr/>
        <p:nvPr/>
      </p:nvGrpSpPr>
      <p:grpSpPr>
        <a:xfrm>
          <a:off x="0" y="0"/>
          <a:ext cx="0" cy="0"/>
        </a:xfrm>
      </p:grpSpPr>
      <p:sp>
        <p:nvSpPr>
          <p:cNvPr id="3" name="矩形 2"/>
          <p:cNvSpPr/>
          <p:nvPr userDrawn="1"/>
        </p:nvSpPr>
        <p:spPr>
          <a:xfrm>
            <a:off x="1" y="2709087"/>
            <a:ext cx="12192000" cy="4148913"/>
          </a:xfrm>
          <a:prstGeom prst="rect">
            <a:avLst/>
          </a:prstGeom>
          <a:solidFill>
            <a:srgbClr val="B5DDE9">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spTree>
    <p:extLst>
      <p:ext uri="{BB962C8B-B14F-4D97-AF65-F5344CB8AC3E}">
        <p14:creationId xmlns:p14="http://schemas.microsoft.com/office/powerpoint/2010/main" val="304790981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节标题">
    <p:spTree>
      <p:nvGrpSpPr>
        <p:cNvPr id="1" name=""/>
        <p:cNvGrpSpPr/>
        <p:nvPr/>
      </p:nvGrpSpPr>
      <p:grpSpPr>
        <a:xfrm>
          <a:off x="0" y="0"/>
          <a:ext cx="0" cy="0"/>
        </a:xfrm>
      </p:grpSpPr>
      <p:sp>
        <p:nvSpPr>
          <p:cNvPr id="3" name="矩形 2"/>
          <p:cNvSpPr/>
          <p:nvPr userDrawn="1"/>
        </p:nvSpPr>
        <p:spPr>
          <a:xfrm>
            <a:off x="-3175" y="3068960"/>
            <a:ext cx="12192000" cy="3789040"/>
          </a:xfrm>
          <a:prstGeom prst="rect">
            <a:avLst/>
          </a:prstGeom>
          <a:solidFill>
            <a:srgbClr val="B5DDE9">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prstClr val="white"/>
              </a:solidFill>
            </a:endParaRPr>
          </a:p>
        </p:txBody>
      </p:sp>
    </p:spTree>
    <p:extLst>
      <p:ext uri="{BB962C8B-B14F-4D97-AF65-F5344CB8AC3E}">
        <p14:creationId xmlns:p14="http://schemas.microsoft.com/office/powerpoint/2010/main" val="232517571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节标题">
    <p:spTree>
      <p:nvGrpSpPr>
        <p:cNvPr id="1" name=""/>
        <p:cNvGrpSpPr/>
        <p:nvPr/>
      </p:nvGrpSpPr>
      <p:grpSpPr>
        <a:xfrm>
          <a:off x="0" y="0"/>
          <a:ext cx="0" cy="0"/>
        </a:xfrm>
      </p:grpSpPr>
      <p:sp>
        <p:nvSpPr>
          <p:cNvPr id="3" name="矩形 2"/>
          <p:cNvSpPr/>
          <p:nvPr userDrawn="1"/>
        </p:nvSpPr>
        <p:spPr>
          <a:xfrm>
            <a:off x="1" y="3429000"/>
            <a:ext cx="12192000" cy="3429000"/>
          </a:xfrm>
          <a:prstGeom prst="rect">
            <a:avLst/>
          </a:prstGeom>
          <a:solidFill>
            <a:srgbClr val="B5DDE9">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spTree>
    <p:extLst>
      <p:ext uri="{BB962C8B-B14F-4D97-AF65-F5344CB8AC3E}">
        <p14:creationId xmlns:p14="http://schemas.microsoft.com/office/powerpoint/2010/main" val="425703287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7_自定义版式">
    <p:bg>
      <p:bgPr>
        <a:solidFill>
          <a:srgbClr val="FBFBFB"/>
        </a:solidFill>
        <a:effectLst/>
      </p:bgPr>
    </p:bg>
    <p:spTree>
      <p:nvGrpSpPr>
        <p:cNvPr id="1" name=""/>
        <p:cNvGrpSpPr/>
        <p:nvPr/>
      </p:nvGrpSpPr>
      <p:grpSpPr>
        <a:xfrm>
          <a:off x="0" y="0"/>
          <a:ext cx="0" cy="0"/>
        </a:xfrm>
      </p:grpSpPr>
    </p:spTree>
    <p:extLst>
      <p:ext uri="{BB962C8B-B14F-4D97-AF65-F5344CB8AC3E}">
        <p14:creationId xmlns:p14="http://schemas.microsoft.com/office/powerpoint/2010/main" val="384055538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2" name="矩形 1"/>
          <p:cNvSpPr/>
          <p:nvPr userDrawn="1"/>
        </p:nvSpPr>
        <p:spPr>
          <a:xfrm>
            <a:off x="0" y="0"/>
            <a:ext cx="12188825" cy="6858000"/>
          </a:xfrm>
          <a:prstGeom prst="rect">
            <a:avLst/>
          </a:prstGeom>
          <a:blipFill dpi="0" rotWithShape="1">
            <a:blip r:embed="rId1">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sz="2400">
              <a:solidFill>
                <a:prstClr val="white"/>
              </a:solidFill>
            </a:endParaRPr>
          </a:p>
        </p:txBody>
      </p:sp>
    </p:spTree>
    <p:extLst>
      <p:ext uri="{BB962C8B-B14F-4D97-AF65-F5344CB8AC3E}">
        <p14:creationId xmlns:p14="http://schemas.microsoft.com/office/powerpoint/2010/main" val="1921201880"/>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slideLayout" Target="../slideLayouts/slideLayout17.xml" /><Relationship Id="rId11" Type="http://schemas.openxmlformats.org/officeDocument/2006/relationships/slideLayout" Target="../slideLayouts/slideLayout18.xml" /><Relationship Id="rId12" Type="http://schemas.openxmlformats.org/officeDocument/2006/relationships/slideLayout" Target="../slideLayouts/slideLayout19.xml" /><Relationship Id="rId13" Type="http://schemas.openxmlformats.org/officeDocument/2006/relationships/slideLayout" Target="../slideLayouts/slideLayout20.xml" /><Relationship Id="rId14" Type="http://schemas.openxmlformats.org/officeDocument/2006/relationships/slideLayout" Target="../slideLayouts/slideLayout21.xml" /><Relationship Id="rId15" Type="http://schemas.openxmlformats.org/officeDocument/2006/relationships/slideLayout" Target="../slideLayouts/slideLayout22.xml" /><Relationship Id="rId16" Type="http://schemas.openxmlformats.org/officeDocument/2006/relationships/slideLayout" Target="../slideLayouts/slideLayout23.xml" /><Relationship Id="rId17" Type="http://schemas.openxmlformats.org/officeDocument/2006/relationships/slideLayout" Target="../slideLayouts/slideLayout24.xml" /><Relationship Id="rId18" Type="http://schemas.openxmlformats.org/officeDocument/2006/relationships/slideLayout" Target="../slideLayouts/slideLayout25.xml" /><Relationship Id="rId19" Type="http://schemas.openxmlformats.org/officeDocument/2006/relationships/slideLayout" Target="../slideLayouts/slideLayout26.xml" /><Relationship Id="rId2" Type="http://schemas.openxmlformats.org/officeDocument/2006/relationships/slideLayout" Target="../slideLayouts/slideLayout9.xml" /><Relationship Id="rId20" Type="http://schemas.openxmlformats.org/officeDocument/2006/relationships/slideLayout" Target="../slideLayouts/slideLayout27.xml" /><Relationship Id="rId21" Type="http://schemas.openxmlformats.org/officeDocument/2006/relationships/slideLayout" Target="../slideLayouts/slideLayout28.xml" /><Relationship Id="rId22" Type="http://schemas.openxmlformats.org/officeDocument/2006/relationships/slideLayout" Target="../slideLayouts/slideLayout29.xml" /><Relationship Id="rId23" Type="http://schemas.openxmlformats.org/officeDocument/2006/relationships/slideLayout" Target="../slideLayouts/slideLayout30.xml" /><Relationship Id="rId24" Type="http://schemas.openxmlformats.org/officeDocument/2006/relationships/slideLayout" Target="../slideLayouts/slideLayout31.xml" /><Relationship Id="rId25" Type="http://schemas.openxmlformats.org/officeDocument/2006/relationships/slideLayout" Target="../slideLayouts/slideLayout32.xml" /><Relationship Id="rId26" Type="http://schemas.openxmlformats.org/officeDocument/2006/relationships/slideLayout" Target="../slideLayouts/slideLayout33.xml" /><Relationship Id="rId27" Type="http://schemas.openxmlformats.org/officeDocument/2006/relationships/slideLayout" Target="../slideLayouts/slideLayout34.xml" /><Relationship Id="rId28" Type="http://schemas.openxmlformats.org/officeDocument/2006/relationships/slideLayout" Target="../slideLayouts/slideLayout35.xml" /><Relationship Id="rId29" Type="http://schemas.openxmlformats.org/officeDocument/2006/relationships/theme" Target="../theme/theme2.xml" /><Relationship Id="rId3" Type="http://schemas.openxmlformats.org/officeDocument/2006/relationships/slideLayout" Target="../slideLayouts/slideLayout10.xml" /><Relationship Id="rId4" Type="http://schemas.openxmlformats.org/officeDocument/2006/relationships/slideLayout" Target="../slideLayouts/slideLayout11.xml" /><Relationship Id="rId5" Type="http://schemas.openxmlformats.org/officeDocument/2006/relationships/slideLayout" Target="../slideLayouts/slideLayout12.xml" /><Relationship Id="rId6" Type="http://schemas.openxmlformats.org/officeDocument/2006/relationships/slideLayout" Target="../slideLayouts/slideLayout13.xml" /><Relationship Id="rId7" Type="http://schemas.openxmlformats.org/officeDocument/2006/relationships/slideLayout" Target="../slideLayouts/slideLayout14.xml" /><Relationship Id="rId8" Type="http://schemas.openxmlformats.org/officeDocument/2006/relationships/slideLayout" Target="../slideLayouts/slideLayout15.xml" /><Relationship Id="rId9" Type="http://schemas.openxmlformats.org/officeDocument/2006/relationships/slideLayout" Target="../slideLayouts/slideLayout16.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3" name="矩形 2"/>
          <p:cNvSpPr/>
          <p:nvPr userDrawn="1"/>
        </p:nvSpPr>
        <p:spPr>
          <a:xfrm>
            <a:off x="0" y="0"/>
            <a:ext cx="12188824" cy="6856214"/>
          </a:xfrm>
          <a:prstGeom prst="rect">
            <a:avLst/>
          </a:prstGeom>
          <a:solidFill>
            <a:srgbClr val="F4F0ED">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zh-CN" altLang="en-US" sz="1799">
              <a:solidFill>
                <a:prstClr val="white"/>
              </a:solidFill>
            </a:endParaRPr>
          </a:p>
        </p:txBody>
      </p:sp>
    </p:spTree>
    <p:extLst>
      <p:ext uri="{BB962C8B-B14F-4D97-AF65-F5344CB8AC3E}">
        <p14:creationId xmlns:p14="http://schemas.microsoft.com/office/powerpoint/2010/main" val="2173053072"/>
      </p:ext>
    </p:extLst>
  </p:cSld>
  <p:clrMap bg1="lt1" tx1="dk1" bg2="lt2" tx2="dk2" accent1="accent1" accent2="accent2" accent3="accent3" accent4="accent4" accent5="accent5" accent6="accent6" hlink="hlink" folHlink="folHlink"/>
  <p:sldLayoutIdLst>
    <p:sldLayoutId id="2147483686" r:id="rId1"/>
    <p:sldLayoutId id="2147483698" r:id="rId2"/>
    <p:sldLayoutId id="2147483692" r:id="rId3"/>
    <p:sldLayoutId id="2147483688" r:id="rId4"/>
    <p:sldLayoutId id="2147483689" r:id="rId5"/>
    <p:sldLayoutId id="2147483690" r:id="rId6"/>
    <p:sldLayoutId id="2147483691" r:id="rId7"/>
  </p:sldLayoutIdLst>
  <p:transition/>
  <p:timing/>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Tree>
    <p:extLst>
      <p:ext uri="{BB962C8B-B14F-4D97-AF65-F5344CB8AC3E}">
        <p14:creationId xmlns:p14="http://schemas.microsoft.com/office/powerpoint/2010/main" val="201684872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Lst>
  <p:transition/>
  <p:timing/>
  <p:txStyles>
    <p:titleStyle>
      <a:lvl1pPr algn="ctr" defTabSz="1218321" rtl="0" eaLnBrk="1" latinLnBrk="0" hangingPunct="1">
        <a:spcBef>
          <a:spcPct val="0"/>
        </a:spcBef>
        <a:buNone/>
        <a:defRPr sz="5899" kern="1200">
          <a:solidFill>
            <a:schemeClr val="tx1"/>
          </a:solidFill>
          <a:latin typeface="+mj-lt"/>
          <a:ea typeface="+mj-ea"/>
          <a:cs typeface="+mj-cs"/>
        </a:defRPr>
      </a:lvl1pPr>
    </p:titleStyle>
    <p:bodyStyle>
      <a:lvl1pPr marL="457109" indent="-457109" algn="l" defTabSz="1218321" rtl="0" eaLnBrk="1" latinLnBrk="0" hangingPunct="1">
        <a:spcBef>
          <a:spcPct val="20000"/>
        </a:spcBef>
        <a:buFont typeface="Arial" panose="020b0604020202020204" pitchFamily="34" charset="0"/>
        <a:buChar char="•"/>
        <a:defRPr sz="4299" kern="1200">
          <a:solidFill>
            <a:schemeClr val="tx1"/>
          </a:solidFill>
          <a:latin typeface="+mn-lt"/>
          <a:ea typeface="+mn-ea"/>
          <a:cs typeface="+mn-cs"/>
        </a:defRPr>
      </a:lvl1pPr>
      <a:lvl2pPr marL="990402" indent="-380924" algn="l" defTabSz="1218321" rtl="0" eaLnBrk="1" latinLnBrk="0" hangingPunct="1">
        <a:spcBef>
          <a:spcPct val="20000"/>
        </a:spcBef>
        <a:buFont typeface="Arial" panose="020b0604020202020204" pitchFamily="34" charset="0"/>
        <a:buChar char="–"/>
        <a:defRPr sz="3699" kern="1200">
          <a:solidFill>
            <a:schemeClr val="tx1"/>
          </a:solidFill>
          <a:latin typeface="+mn-lt"/>
          <a:ea typeface="+mn-ea"/>
          <a:cs typeface="+mn-cs"/>
        </a:defRPr>
      </a:lvl2pPr>
      <a:lvl3pPr marL="1523695" indent="-304739" algn="l" defTabSz="1218321"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173" indent="-304739" algn="l" defTabSz="1218321" rtl="0" eaLnBrk="1" latinLnBrk="0" hangingPunct="1">
        <a:spcBef>
          <a:spcPct val="20000"/>
        </a:spcBef>
        <a:buFont typeface="Arial" panose="020b0604020202020204" pitchFamily="34" charset="0"/>
        <a:buChar char="–"/>
        <a:defRPr sz="2699" kern="1200">
          <a:solidFill>
            <a:schemeClr val="tx1"/>
          </a:solidFill>
          <a:latin typeface="+mn-lt"/>
          <a:ea typeface="+mn-ea"/>
          <a:cs typeface="+mn-cs"/>
        </a:defRPr>
      </a:lvl4pPr>
      <a:lvl5pPr marL="2742651" indent="-304739" algn="l" defTabSz="1218321" rtl="0" eaLnBrk="1" latinLnBrk="0" hangingPunct="1">
        <a:spcBef>
          <a:spcPct val="20000"/>
        </a:spcBef>
        <a:buFont typeface="Arial" panose="020b0604020202020204" pitchFamily="34" charset="0"/>
        <a:buChar char="»"/>
        <a:defRPr sz="2699" kern="1200">
          <a:solidFill>
            <a:schemeClr val="tx1"/>
          </a:solidFill>
          <a:latin typeface="+mn-lt"/>
          <a:ea typeface="+mn-ea"/>
          <a:cs typeface="+mn-cs"/>
        </a:defRPr>
      </a:lvl5pPr>
      <a:lvl6pPr marL="3352129" indent="-304739" algn="l" defTabSz="1218321" rtl="0" eaLnBrk="1" latinLnBrk="0" hangingPunct="1">
        <a:spcBef>
          <a:spcPct val="20000"/>
        </a:spcBef>
        <a:buFont typeface="Arial" panose="020b0604020202020204" pitchFamily="34" charset="0"/>
        <a:buChar char="•"/>
        <a:defRPr sz="2699" kern="1200">
          <a:solidFill>
            <a:schemeClr val="tx1"/>
          </a:solidFill>
          <a:latin typeface="+mn-lt"/>
          <a:ea typeface="+mn-ea"/>
          <a:cs typeface="+mn-cs"/>
        </a:defRPr>
      </a:lvl6pPr>
      <a:lvl7pPr marL="3961608" indent="-304739" algn="l" defTabSz="1218321" rtl="0" eaLnBrk="1" latinLnBrk="0" hangingPunct="1">
        <a:spcBef>
          <a:spcPct val="20000"/>
        </a:spcBef>
        <a:buFont typeface="Arial" panose="020b0604020202020204" pitchFamily="34" charset="0"/>
        <a:buChar char="•"/>
        <a:defRPr sz="2699" kern="1200">
          <a:solidFill>
            <a:schemeClr val="tx1"/>
          </a:solidFill>
          <a:latin typeface="+mn-lt"/>
          <a:ea typeface="+mn-ea"/>
          <a:cs typeface="+mn-cs"/>
        </a:defRPr>
      </a:lvl7pPr>
      <a:lvl8pPr marL="4571086" indent="-304739" algn="l" defTabSz="1218321" rtl="0" eaLnBrk="1" latinLnBrk="0" hangingPunct="1">
        <a:spcBef>
          <a:spcPct val="20000"/>
        </a:spcBef>
        <a:buFont typeface="Arial" panose="020b0604020202020204" pitchFamily="34" charset="0"/>
        <a:buChar char="•"/>
        <a:defRPr sz="2699" kern="1200">
          <a:solidFill>
            <a:schemeClr val="tx1"/>
          </a:solidFill>
          <a:latin typeface="+mn-lt"/>
          <a:ea typeface="+mn-ea"/>
          <a:cs typeface="+mn-cs"/>
        </a:defRPr>
      </a:lvl8pPr>
      <a:lvl9pPr marL="5180564" indent="-304739" algn="l" defTabSz="1218321" rtl="0" eaLnBrk="1" latinLnBrk="0" hangingPunct="1">
        <a:spcBef>
          <a:spcPct val="20000"/>
        </a:spcBef>
        <a:buFont typeface="Arial" panose="020b0604020202020204" pitchFamily="34" charset="0"/>
        <a:buChar char="•"/>
        <a:defRPr sz="2699" kern="1200">
          <a:solidFill>
            <a:schemeClr val="tx1"/>
          </a:solidFill>
          <a:latin typeface="+mn-lt"/>
          <a:ea typeface="+mn-ea"/>
          <a:cs typeface="+mn-cs"/>
        </a:defRPr>
      </a:lvl9pPr>
    </p:bodyStyle>
    <p:otherStyle>
      <a:defPPr>
        <a:defRPr lang="zh-CN"/>
      </a:defPPr>
      <a:lvl1pPr marL="0" algn="l" defTabSz="1218321" rtl="0" eaLnBrk="1" latinLnBrk="0" hangingPunct="1">
        <a:defRPr sz="2400" kern="1200">
          <a:solidFill>
            <a:schemeClr val="tx1"/>
          </a:solidFill>
          <a:latin typeface="+mn-lt"/>
          <a:ea typeface="+mn-ea"/>
          <a:cs typeface="+mn-cs"/>
        </a:defRPr>
      </a:lvl1pPr>
      <a:lvl2pPr marL="609478" algn="l" defTabSz="1218321" rtl="0" eaLnBrk="1" latinLnBrk="0" hangingPunct="1">
        <a:defRPr sz="2400" kern="1200">
          <a:solidFill>
            <a:schemeClr val="tx1"/>
          </a:solidFill>
          <a:latin typeface="+mn-lt"/>
          <a:ea typeface="+mn-ea"/>
          <a:cs typeface="+mn-cs"/>
        </a:defRPr>
      </a:lvl2pPr>
      <a:lvl3pPr marL="1218956" algn="l" defTabSz="1218321" rtl="0" eaLnBrk="1" latinLnBrk="0" hangingPunct="1">
        <a:defRPr sz="2400" kern="1200">
          <a:solidFill>
            <a:schemeClr val="tx1"/>
          </a:solidFill>
          <a:latin typeface="+mn-lt"/>
          <a:ea typeface="+mn-ea"/>
          <a:cs typeface="+mn-cs"/>
        </a:defRPr>
      </a:lvl3pPr>
      <a:lvl4pPr marL="1828434" algn="l" defTabSz="1218321" rtl="0" eaLnBrk="1" latinLnBrk="0" hangingPunct="1">
        <a:defRPr sz="2400" kern="1200">
          <a:solidFill>
            <a:schemeClr val="tx1"/>
          </a:solidFill>
          <a:latin typeface="+mn-lt"/>
          <a:ea typeface="+mn-ea"/>
          <a:cs typeface="+mn-cs"/>
        </a:defRPr>
      </a:lvl4pPr>
      <a:lvl5pPr marL="2437912" algn="l" defTabSz="1218321" rtl="0" eaLnBrk="1" latinLnBrk="0" hangingPunct="1">
        <a:defRPr sz="2400" kern="1200">
          <a:solidFill>
            <a:schemeClr val="tx1"/>
          </a:solidFill>
          <a:latin typeface="+mn-lt"/>
          <a:ea typeface="+mn-ea"/>
          <a:cs typeface="+mn-cs"/>
        </a:defRPr>
      </a:lvl5pPr>
      <a:lvl6pPr marL="3047390" algn="l" defTabSz="1218321" rtl="0" eaLnBrk="1" latinLnBrk="0" hangingPunct="1">
        <a:defRPr sz="2400" kern="1200">
          <a:solidFill>
            <a:schemeClr val="tx1"/>
          </a:solidFill>
          <a:latin typeface="+mn-lt"/>
          <a:ea typeface="+mn-ea"/>
          <a:cs typeface="+mn-cs"/>
        </a:defRPr>
      </a:lvl6pPr>
      <a:lvl7pPr marL="3656868" algn="l" defTabSz="1218321" rtl="0" eaLnBrk="1" latinLnBrk="0" hangingPunct="1">
        <a:defRPr sz="2400" kern="1200">
          <a:solidFill>
            <a:schemeClr val="tx1"/>
          </a:solidFill>
          <a:latin typeface="+mn-lt"/>
          <a:ea typeface="+mn-ea"/>
          <a:cs typeface="+mn-cs"/>
        </a:defRPr>
      </a:lvl7pPr>
      <a:lvl8pPr marL="4266347" algn="l" defTabSz="1218321" rtl="0" eaLnBrk="1" latinLnBrk="0" hangingPunct="1">
        <a:defRPr sz="2400" kern="1200">
          <a:solidFill>
            <a:schemeClr val="tx1"/>
          </a:solidFill>
          <a:latin typeface="+mn-lt"/>
          <a:ea typeface="+mn-ea"/>
          <a:cs typeface="+mn-cs"/>
        </a:defRPr>
      </a:lvl8pPr>
      <a:lvl9pPr marL="4875825" algn="l" defTabSz="1218321" rtl="0" eaLnBrk="1" latinLnBrk="0" hangingPunct="1">
        <a:defRPr sz="24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tags" Target="../tags/tag1.xml" /><Relationship Id="rId3" Type="http://schemas.openxmlformats.org/officeDocument/2006/relationships/tags" Target="../tags/tag2.xml" /><Relationship Id="rId4" Type="http://schemas.openxmlformats.org/officeDocument/2006/relationships/image" Target="../media/image3.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slide" Target="slide21.xml" TargetMode="Internal" /><Relationship Id="rId3" Type="http://schemas.openxmlformats.org/officeDocument/2006/relationships/slide" Target="slide3.xml" TargetMode="Interna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 Target="slide2.xml" TargetMode="Interna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png" /><Relationship Id="rId3" Type="http://schemas.microsoft.com/office/2007/relationships/hdphoto" Target="../media/image6.wdp"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 Target="slide2.xml" TargetMode="Interna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7.png" /><Relationship Id="rId3"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png" /><Relationship Id="rId3" Type="http://schemas.microsoft.com/office/2007/relationships/hdphoto" Target="../media/image5.wdp"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png" /><Relationship Id="rId3" Type="http://schemas.microsoft.com/office/2007/relationships/hdphoto" Target="../media/image5.wdp"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4">
            <a:alphaModFix amt="40000"/>
            <a:lum/>
          </a:blip>
          <a:stretch>
            <a:fillRect t="-17000" b="-17000"/>
          </a:stretch>
        </a:blipFill>
        <a:effectLst/>
      </p:bgPr>
    </p:bg>
    <p:spTree>
      <p:nvGrpSpPr>
        <p:cNvPr id="1" name=""/>
        <p:cNvGrpSpPr/>
        <p:nvPr/>
      </p:nvGrpSpPr>
      <p:grpSpPr>
        <a:xfrm>
          <a:off x="0" y="0"/>
          <a:ext cx="0" cy="0"/>
        </a:xfrm>
      </p:grpSpPr>
      <p:sp>
        <p:nvSpPr>
          <p:cNvPr id="12" name="圆角淘宝网chenying0907出品 14"/>
          <p:cNvSpPr/>
          <p:nvPr/>
        </p:nvSpPr>
        <p:spPr>
          <a:xfrm>
            <a:off x="-18439" y="2072053"/>
            <a:ext cx="9451327" cy="2252145"/>
          </a:xfrm>
          <a:custGeom>
            <a:gdLst>
              <a:gd name="connsiteX0" fmla="*/ 10422 w 9451327"/>
              <a:gd name="connsiteY0" fmla="*/ 2146911 h 2704560"/>
              <a:gd name="connsiteX1" fmla="*/ 25927 w 9451327"/>
              <a:gd name="connsiteY1" fmla="*/ 0 h 2704560"/>
              <a:gd name="connsiteX2" fmla="*/ 9002684 w 9451327"/>
              <a:gd name="connsiteY2" fmla="*/ 0 h 2704560"/>
              <a:gd name="connsiteX3" fmla="*/ 9451327 w 9451327"/>
              <a:gd name="connsiteY3" fmla="*/ 448643 h 2704560"/>
              <a:gd name="connsiteX4" fmla="*/ 9451327 w 9451327"/>
              <a:gd name="connsiteY4" fmla="*/ 2243164 h 2704560"/>
              <a:gd name="connsiteX5" fmla="*/ 9002684 w 9451327"/>
              <a:gd name="connsiteY5" fmla="*/ 2691807 h 2704560"/>
              <a:gd name="connsiteX6" fmla="*/ 1864 w 9451327"/>
              <a:gd name="connsiteY6" fmla="*/ 2703839 h 2704560"/>
              <a:gd name="connsiteX7" fmla="*/ 10422 w 9451327"/>
              <a:gd name="connsiteY7" fmla="*/ 2146911 h 2704560"/>
              <a:gd name="connsiteX8" fmla="*/ 0 w 11089232"/>
              <a:gd name="connsiteY8" fmla="*/ 448643 h 27038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51327" h="2704560">
                <a:moveTo>
                  <a:pt x="10422" y="2146911"/>
                </a:moveTo>
                <a:lnTo>
                  <a:pt x="25927" y="0"/>
                </a:lnTo>
                <a:lnTo>
                  <a:pt x="9002684" y="0"/>
                </a:lnTo>
                <a:cubicBezTo>
                  <a:pt x="9250463" y="0"/>
                  <a:pt x="9451327" y="200864"/>
                  <a:pt x="9451327" y="448643"/>
                </a:cubicBezTo>
                <a:lnTo>
                  <a:pt x="9451327" y="2243164"/>
                </a:lnTo>
                <a:cubicBezTo>
                  <a:pt x="9451327" y="2490943"/>
                  <a:pt x="9250463" y="2691807"/>
                  <a:pt x="9002684" y="2691807"/>
                </a:cubicBezTo>
                <a:lnTo>
                  <a:pt x="1864" y="2703839"/>
                </a:lnTo>
                <a:cubicBezTo>
                  <a:pt x="-5284" y="2727902"/>
                  <a:pt x="10422" y="2142027"/>
                  <a:pt x="10422" y="2146911"/>
                </a:cubicBezTo>
                <a:close/>
              </a:path>
            </a:pathLst>
          </a:custGeom>
          <a:solidFill>
            <a:schemeClr val="bg1">
              <a:alpha val="64000"/>
            </a:schemeClr>
          </a:solidFill>
          <a:ln>
            <a:solidFill>
              <a:srgbClr val="DED3CF"/>
            </a:solidFill>
          </a:ln>
          <a:effectLst>
            <a:outerShdw blurRad="495300" dist="127000" dir="5400000" algn="ctr"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sp>
        <p:nvSpPr>
          <p:cNvPr id="9" name="矩形 8">
            <a:extLst>
              <a:ext uri="{FF2B5EF4-FFF2-40B4-BE49-F238E27FC236}">
                <a16:creationId xmlns="" xmlns:a16="http://schemas.microsoft.com/office/drawing/2014/main" id="{E06BD271-C75C-4F7F-9409-8196C0EB7739}"/>
              </a:ext>
            </a:extLst>
          </p:cNvPr>
          <p:cNvSpPr/>
          <p:nvPr/>
        </p:nvSpPr>
        <p:spPr>
          <a:xfrm>
            <a:off x="-18439" y="1650652"/>
            <a:ext cx="1371583" cy="835275"/>
          </a:xfrm>
          <a:prstGeom prst="rect">
            <a:avLst/>
          </a:prstGeom>
          <a:solidFill>
            <a:schemeClr val="accent3">
              <a:lumMod val="60000"/>
              <a:lumOff val="40000"/>
            </a:schemeClr>
          </a:solidFill>
          <a:ln w="12700" cap="flat" cmpd="sng" algn="ctr">
            <a:noFill/>
            <a:prstDash val="solid"/>
            <a:miter lim="800000"/>
          </a:ln>
          <a:effectLst/>
        </p:spPr>
        <p:txBody>
          <a:bodyPr rtlCol="0" anchor="ctr"/>
          <a:lstStyle/>
          <a:p>
            <a:pPr algn="ctr" defTabSz="914400">
              <a:defRPr/>
            </a:pPr>
            <a:endParaRPr lang="zh-CN" altLang="en-US" sz="1800" kern="0" smtClean="0">
              <a:solidFill>
                <a:prstClr val="white"/>
              </a:solidFill>
              <a:latin typeface="微软雅黑"/>
              <a:ea typeface="微软雅黑"/>
            </a:endParaRPr>
          </a:p>
        </p:txBody>
      </p:sp>
      <p:sp>
        <p:nvSpPr>
          <p:cNvPr id="10" name="任意多边形 3">
            <a:extLst>
              <a:ext uri="{FF2B5EF4-FFF2-40B4-BE49-F238E27FC236}">
                <a16:creationId xmlns="" xmlns:a16="http://schemas.microsoft.com/office/drawing/2014/main" id="{79E30776-5979-4CC0-866F-A9CAE1CDEC86}"/>
              </a:ext>
            </a:extLst>
          </p:cNvPr>
          <p:cNvSpPr/>
          <p:nvPr/>
        </p:nvSpPr>
        <p:spPr>
          <a:xfrm>
            <a:off x="81986" y="952173"/>
            <a:ext cx="1170732" cy="1296144"/>
          </a:xfrm>
          <a:custGeom>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ysClr val="windowText" lastClr="000000"/>
          </a:solidFill>
          <a:ln w="12700" cap="flat" cmpd="sng" algn="ctr">
            <a:noFill/>
            <a:prstDash val="solid"/>
            <a:miter lim="800000"/>
          </a:ln>
          <a:effectLst/>
        </p:spPr>
        <p:txBody>
          <a:bodyPr rtlCol="0" anchor="ctr"/>
          <a:lstStyle/>
          <a:p>
            <a:pPr algn="ctr" defTabSz="914400">
              <a:defRPr/>
            </a:pPr>
            <a:endParaRPr lang="zh-CN" altLang="en-US" sz="1800" kern="0" smtClean="0">
              <a:solidFill>
                <a:prstClr val="white"/>
              </a:solidFill>
              <a:latin typeface="微软雅黑"/>
              <a:ea typeface="微软雅黑"/>
            </a:endParaRPr>
          </a:p>
        </p:txBody>
      </p:sp>
      <p:sp>
        <p:nvSpPr>
          <p:cNvPr id="11" name="淘宝网chenying0907出品 129"/>
          <p:cNvSpPr/>
          <p:nvPr/>
        </p:nvSpPr>
        <p:spPr>
          <a:xfrm flipH="1">
            <a:off x="981421" y="3284984"/>
            <a:ext cx="7552622" cy="830997"/>
          </a:xfrm>
          <a:prstGeom prst="rect">
            <a:avLst/>
          </a:prstGeom>
          <a:ln>
            <a:noFill/>
          </a:ln>
        </p:spPr>
        <p:txBody>
          <a:bodyPr wrap="square">
            <a:spAutoFit/>
          </a:bodyPr>
          <a:lstStyle/>
          <a:p>
            <a:pPr algn="ctr"/>
            <a:r>
              <a:rPr lang="en-US" altLang="zh-CN" sz="4800" b="1">
                <a:solidFill>
                  <a:prstClr val="black">
                    <a:lumMod val="75000"/>
                    <a:lumOff val="25000"/>
                  </a:prstClr>
                </a:solidFill>
                <a:cs typeface="Times New Roman" pitchFamily="18" charset="0"/>
              </a:rPr>
              <a:t>Looking forwards</a:t>
            </a:r>
          </a:p>
        </p:txBody>
      </p:sp>
      <p:sp>
        <p:nvSpPr>
          <p:cNvPr id="17" name="淘宝网chenying0907出品 132"/>
          <p:cNvSpPr/>
          <p:nvPr>
            <p:custDataLst>
              <p:tags r:id="rId2"/>
            </p:custDataLst>
          </p:nvPr>
        </p:nvSpPr>
        <p:spPr>
          <a:xfrm flipV="1">
            <a:off x="3574132" y="2427969"/>
            <a:ext cx="2306027" cy="146603"/>
          </a:xfrm>
          <a:custGeom>
            <a:gdLst>
              <a:gd name="connsiteX0" fmla="*/ 3078384 w 3078384"/>
              <a:gd name="connsiteY0" fmla="*/ 0 h 143576"/>
              <a:gd name="connsiteX1" fmla="*/ 3034033 w 3078384"/>
              <a:gd name="connsiteY1" fmla="*/ 65782 h 143576"/>
              <a:gd name="connsiteX2" fmla="*/ 2846221 w 3078384"/>
              <a:gd name="connsiteY2" fmla="*/ 143576 h 143576"/>
              <a:gd name="connsiteX3" fmla="*/ 190094 w 3078384"/>
              <a:gd name="connsiteY3" fmla="*/ 143576 h 143576"/>
              <a:gd name="connsiteX4" fmla="*/ 2283 w 3078384"/>
              <a:gd name="connsiteY4" fmla="*/ 65782 h 143576"/>
              <a:gd name="connsiteX5" fmla="*/ 49371 w 3078384"/>
              <a:gd name="connsiteY5" fmla="*/ 91440 h 143576"/>
              <a:gd name="connsiteX6" fmla="*/ 49371 w 3078384"/>
              <a:gd name="connsiteY6" fmla="*/ 91440 h 143576"/>
              <a:gd name="connsiteX7" fmla="*/ 0 w 3120453"/>
              <a:gd name="connsiteY7" fmla="*/ 0 h 1435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8384" h="143576">
                <a:moveTo>
                  <a:pt x="3078384" y="0"/>
                </a:moveTo>
                <a:lnTo>
                  <a:pt x="3034033" y="65782"/>
                </a:lnTo>
                <a:cubicBezTo>
                  <a:pt x="2985968" y="113847"/>
                  <a:pt x="2919566" y="143576"/>
                  <a:pt x="2846221" y="143576"/>
                </a:cubicBezTo>
                <a:lnTo>
                  <a:pt x="190094" y="143576"/>
                </a:lnTo>
                <a:cubicBezTo>
                  <a:pt x="116749" y="143576"/>
                  <a:pt x="50348" y="113847"/>
                  <a:pt x="2283" y="65782"/>
                </a:cubicBezTo>
                <a:cubicBezTo>
                  <a:pt x="-12501" y="43855"/>
                  <a:pt x="49371" y="91440"/>
                  <a:pt x="49371" y="91440"/>
                </a:cubicBezTo>
                <a:lnTo>
                  <a:pt x="49371" y="91440"/>
                </a:lnTo>
              </a:path>
            </a:pathLst>
          </a:custGeom>
        </p:spPr>
        <p:style>
          <a:lnRef idx="1">
            <a:schemeClr val="accent3"/>
          </a:lnRef>
          <a:fillRef idx="0">
            <a:schemeClr val="accent3"/>
          </a:fillRef>
          <a:effectRef idx="0">
            <a:schemeClr val="accent3"/>
          </a:effectRef>
          <a:fontRef idx="minor">
            <a:schemeClr val="tx1"/>
          </a:fontRef>
        </p:style>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chemeClr val="accent3">
                  <a:lumMod val="75000"/>
                </a:schemeClr>
              </a:solidFill>
              <a:effectLst/>
              <a:uLnTx/>
              <a:uFillTx/>
              <a:latin typeface="Calibri" panose="020f0502020204030204"/>
              <a:ea typeface="华文楷体"/>
            </a:endParaRPr>
          </a:p>
        </p:txBody>
      </p:sp>
      <p:sp>
        <p:nvSpPr>
          <p:cNvPr id="18" name="淘宝网chenying0907出品 133"/>
          <p:cNvSpPr/>
          <p:nvPr>
            <p:custDataLst>
              <p:tags r:id="rId3"/>
            </p:custDataLst>
          </p:nvPr>
        </p:nvSpPr>
        <p:spPr>
          <a:xfrm>
            <a:off x="3574132" y="2853112"/>
            <a:ext cx="2306027" cy="146603"/>
          </a:xfrm>
          <a:custGeom>
            <a:gdLst>
              <a:gd name="connsiteX0" fmla="*/ 3078384 w 3078384"/>
              <a:gd name="connsiteY0" fmla="*/ 0 h 143576"/>
              <a:gd name="connsiteX1" fmla="*/ 3034033 w 3078384"/>
              <a:gd name="connsiteY1" fmla="*/ 65782 h 143576"/>
              <a:gd name="connsiteX2" fmla="*/ 2846221 w 3078384"/>
              <a:gd name="connsiteY2" fmla="*/ 143576 h 143576"/>
              <a:gd name="connsiteX3" fmla="*/ 190094 w 3078384"/>
              <a:gd name="connsiteY3" fmla="*/ 143576 h 143576"/>
              <a:gd name="connsiteX4" fmla="*/ 2283 w 3078384"/>
              <a:gd name="connsiteY4" fmla="*/ 65782 h 143576"/>
              <a:gd name="connsiteX5" fmla="*/ 49371 w 3078384"/>
              <a:gd name="connsiteY5" fmla="*/ 91440 h 143576"/>
              <a:gd name="connsiteX6" fmla="*/ 49371 w 3078384"/>
              <a:gd name="connsiteY6" fmla="*/ 91440 h 143576"/>
              <a:gd name="connsiteX7" fmla="*/ 0 w 3120453"/>
              <a:gd name="connsiteY7" fmla="*/ 0 h 1435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8384" h="143576">
                <a:moveTo>
                  <a:pt x="3078384" y="0"/>
                </a:moveTo>
                <a:lnTo>
                  <a:pt x="3034033" y="65782"/>
                </a:lnTo>
                <a:cubicBezTo>
                  <a:pt x="2985968" y="113847"/>
                  <a:pt x="2919566" y="143576"/>
                  <a:pt x="2846221" y="143576"/>
                </a:cubicBezTo>
                <a:lnTo>
                  <a:pt x="190094" y="143576"/>
                </a:lnTo>
                <a:cubicBezTo>
                  <a:pt x="116749" y="143576"/>
                  <a:pt x="50348" y="113847"/>
                  <a:pt x="2283" y="65782"/>
                </a:cubicBezTo>
                <a:cubicBezTo>
                  <a:pt x="-12501" y="43855"/>
                  <a:pt x="49371" y="91440"/>
                  <a:pt x="49371" y="91440"/>
                </a:cubicBezTo>
                <a:lnTo>
                  <a:pt x="49371" y="91440"/>
                </a:lnTo>
              </a:path>
            </a:pathLst>
          </a:custGeom>
        </p:spPr>
        <p:style>
          <a:lnRef idx="1">
            <a:schemeClr val="accent3"/>
          </a:lnRef>
          <a:fillRef idx="0">
            <a:schemeClr val="accent3"/>
          </a:fillRef>
          <a:effectRef idx="0">
            <a:schemeClr val="accent3"/>
          </a:effectRef>
          <a:fontRef idx="minor">
            <a:schemeClr val="tx1"/>
          </a:fontRef>
        </p:style>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chemeClr val="accent3">
                  <a:lumMod val="75000"/>
                </a:schemeClr>
              </a:solidFill>
              <a:effectLst/>
              <a:uLnTx/>
              <a:uFillTx/>
              <a:latin typeface="Calibri" panose="020f0502020204030204"/>
              <a:ea typeface="华文楷体"/>
            </a:endParaRPr>
          </a:p>
        </p:txBody>
      </p:sp>
      <p:sp>
        <p:nvSpPr>
          <p:cNvPr id="19" name="淘宝网chenying0907出品 129"/>
          <p:cNvSpPr/>
          <p:nvPr/>
        </p:nvSpPr>
        <p:spPr>
          <a:xfrm flipH="1">
            <a:off x="4192465" y="2473732"/>
            <a:ext cx="1533669" cy="553998"/>
          </a:xfrm>
          <a:prstGeom prst="rect">
            <a:avLst/>
          </a:prstGeom>
          <a:ln>
            <a:noFill/>
          </a:ln>
        </p:spPr>
        <p:txBody>
          <a:bodyPr wrap="square">
            <a:spAutoFit/>
          </a:bodyPr>
          <a:lstStyle/>
          <a:p>
            <a:pPr lvl="0" defTabSz="914163"/>
            <a:r>
              <a:rPr lang="en-US" altLang="zh-CN" sz="3000">
                <a:solidFill>
                  <a:schemeClr val="accent3">
                    <a:lumMod val="75000"/>
                  </a:schemeClr>
                </a:solidFill>
                <a:latin typeface="Arial" panose="020b0604020202020204" pitchFamily="34" charset="0"/>
                <a:cs typeface="Times New Roman" pitchFamily="18" charset="0"/>
              </a:rPr>
              <a:t>Unit 1</a:t>
            </a:r>
            <a:r>
              <a:rPr lang="zh-CN" altLang="en-US" sz="3000" b="1">
                <a:solidFill>
                  <a:schemeClr val="accent3">
                    <a:lumMod val="75000"/>
                  </a:schemeClr>
                </a:solidFill>
                <a:latin typeface="Times New Roman" pitchFamily="18" charset="0"/>
                <a:cs typeface="Times New Roman" pitchFamily="18" charset="0"/>
              </a:rPr>
              <a:t>　</a:t>
            </a:r>
            <a:endParaRPr lang="en-US" altLang="zh-CN" sz="3000" b="1">
              <a:solidFill>
                <a:schemeClr val="accent3">
                  <a:lumMod val="75000"/>
                </a:schemeClr>
              </a:solidFill>
              <a:cs typeface="Times New Roman" pitchFamily="18" charset="0"/>
            </a:endParaRPr>
          </a:p>
        </p:txBody>
      </p:sp>
    </p:spTree>
    <p:extLst>
      <p:ext uri="{BB962C8B-B14F-4D97-AF65-F5344CB8AC3E}">
        <p14:creationId xmlns:p14="http://schemas.microsoft.com/office/powerpoint/2010/main" val="1908056447"/>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p:nvPr/>
        </p:nvSpPr>
        <p:spPr>
          <a:xfrm>
            <a:off x="399666" y="572641"/>
            <a:ext cx="11392669" cy="544864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defTabSz="914163">
              <a:lnSpc>
                <a:spcPct val="150000"/>
              </a:lnSpc>
            </a:pPr>
            <a:r>
              <a:rPr lang="en-US" altLang="zh-CN" sz="2600" b="1" kern="100">
                <a:solidFill>
                  <a:srgbClr val="0000FF"/>
                </a:solidFill>
                <a:latin typeface="Times New Roman" pitchFamily="18" charset="0"/>
                <a:ea typeface="华文细黑" panose="02010600040101010101" pitchFamily="2" charset="-122"/>
                <a:cs typeface="Times New Roman" pitchFamily="18" charset="0"/>
              </a:rPr>
              <a:t>3.</a:t>
            </a:r>
            <a:r>
              <a:rPr lang="zh-CN" altLang="zh-CN" sz="2600" b="1" kern="100">
                <a:solidFill>
                  <a:srgbClr val="0000FF"/>
                </a:solidFill>
                <a:latin typeface="Times New Roman" pitchFamily="18" charset="0"/>
                <a:ea typeface="华文细黑" panose="02010600040101010101" pitchFamily="2" charset="-122"/>
                <a:cs typeface="Times New Roman" pitchFamily="18" charset="0"/>
              </a:rPr>
              <a:t>一般将来时</a:t>
            </a: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(1)</a:t>
            </a:r>
            <a:r>
              <a:rPr lang="zh-CN" altLang="zh-CN" sz="2600" b="1" kern="100">
                <a:latin typeface="Times New Roman" pitchFamily="18" charset="0"/>
                <a:ea typeface="华文细黑" panose="02010600040101010101" pitchFamily="2" charset="-122"/>
                <a:cs typeface="Times New Roman" pitchFamily="18" charset="0"/>
              </a:rPr>
              <a:t>表示将来的动作或状态，常用</a:t>
            </a:r>
            <a:r>
              <a:rPr lang="en-US" altLang="zh-CN" sz="2600" b="1" kern="100">
                <a:latin typeface="Times New Roman" pitchFamily="18" charset="0"/>
                <a:ea typeface="华文细黑" panose="02010600040101010101" pitchFamily="2" charset="-122"/>
                <a:cs typeface="Courier New" panose="02070309020205020404" pitchFamily="49" charset="0"/>
              </a:rPr>
              <a:t>will/shall</a:t>
            </a:r>
            <a:r>
              <a:rPr lang="zh-CN" altLang="zh-CN" sz="2600" b="1" kern="100">
                <a:latin typeface="Times New Roman" pitchFamily="18" charset="0"/>
                <a:ea typeface="华文细黑" panose="02010600040101010101" pitchFamily="2" charset="-122"/>
                <a:cs typeface="Times New Roman" pitchFamily="18" charset="0"/>
              </a:rPr>
              <a:t>＋动词原形，常与表示将来的时间状语连用，如：</a:t>
            </a:r>
            <a:r>
              <a:rPr lang="en-US" altLang="zh-CN" sz="2600" b="1" kern="100">
                <a:latin typeface="Times New Roman" pitchFamily="18" charset="0"/>
                <a:ea typeface="华文细黑" panose="02010600040101010101" pitchFamily="2" charset="-122"/>
                <a:cs typeface="Courier New" panose="02070309020205020404" pitchFamily="49" charset="0"/>
              </a:rPr>
              <a:t>tomorrow</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next week</a:t>
            </a:r>
            <a:r>
              <a:rPr lang="zh-CN" altLang="zh-CN" sz="2600" b="1" kern="100">
                <a:latin typeface="Times New Roman" pitchFamily="18" charset="0"/>
                <a:ea typeface="华文细黑" panose="02010600040101010101" pitchFamily="2" charset="-122"/>
                <a:cs typeface="Times New Roman" pitchFamily="18" charset="0"/>
              </a:rPr>
              <a:t>等。</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We will have a meeting tomorrow.</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(2)</a:t>
            </a:r>
            <a:r>
              <a:rPr lang="zh-CN" altLang="zh-CN" sz="2600" b="1" kern="100">
                <a:latin typeface="Times New Roman" pitchFamily="18" charset="0"/>
                <a:ea typeface="华文细黑" panose="02010600040101010101" pitchFamily="2" charset="-122"/>
                <a:cs typeface="Times New Roman" pitchFamily="18" charset="0"/>
              </a:rPr>
              <a:t>表示一种趋向或习惯动作。</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We</a:t>
            </a:r>
            <a:r>
              <a:rPr lang="en-US" altLang="zh-CN" sz="2600" b="1" kern="100">
                <a:latin typeface="宋体" panose="02010600030101010101" pitchFamily="2" charset="-122"/>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ll die without air or water.</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(3)</a:t>
            </a:r>
            <a:r>
              <a:rPr lang="zh-CN" altLang="zh-CN" sz="2600" b="1" kern="100">
                <a:latin typeface="Times New Roman" pitchFamily="18" charset="0"/>
                <a:ea typeface="华文细黑" panose="02010600040101010101" pitchFamily="2" charset="-122"/>
                <a:cs typeface="Times New Roman" pitchFamily="18" charset="0"/>
              </a:rPr>
              <a:t>表示趋向行为的动词如</a:t>
            </a:r>
            <a:r>
              <a:rPr lang="en-US" altLang="zh-CN" sz="2600" b="1" kern="100">
                <a:latin typeface="Times New Roman" pitchFamily="18" charset="0"/>
                <a:ea typeface="华文细黑" panose="02010600040101010101" pitchFamily="2" charset="-122"/>
                <a:cs typeface="Courier New" panose="02070309020205020404" pitchFamily="49" charset="0"/>
              </a:rPr>
              <a:t>come</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go</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start</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begin</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leave</a:t>
            </a:r>
            <a:r>
              <a:rPr lang="zh-CN" altLang="zh-CN" sz="2600" b="1" kern="100">
                <a:latin typeface="Times New Roman" pitchFamily="18" charset="0"/>
                <a:ea typeface="华文细黑" panose="02010600040101010101" pitchFamily="2" charset="-122"/>
                <a:cs typeface="Times New Roman" pitchFamily="18" charset="0"/>
              </a:rPr>
              <a:t>等词常用进行时表示将来。</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The students are leaving on Sunday</a:t>
            </a:r>
            <a:r>
              <a:rPr lang="en-US" altLang="zh-CN" sz="2600" b="1" kern="100" smtClean="0">
                <a:latin typeface="Times New Roman" pitchFamily="18" charset="0"/>
                <a:ea typeface="华文细黑" panose="02010600040101010101" pitchFamily="2" charset="-122"/>
                <a:cs typeface="Courier New" panose="02070309020205020404" pitchFamily="49" charset="0"/>
              </a:rPr>
              <a:t>.</a:t>
            </a:r>
            <a:endParaRPr lang="zh-CN" altLang="zh-CN" sz="1050" kern="100">
              <a:latin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03878447"/>
      </p:ext>
    </p:extLst>
  </p:cSld>
  <p:clrMapOvr>
    <a:masterClrMapping/>
  </p:clrMapOvr>
  <mc:AlternateContent>
    <mc:Choice xmlns:p14="http://schemas.microsoft.com/office/powerpoint/2010/main" Requires="p14">
      <p:transition p14:dur="0"/>
    </mc:Choice>
    <mc:Fallback>
      <p:transition/>
    </mc:Fallback>
  </mc:AlternateConten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p:nvPr/>
        </p:nvSpPr>
        <p:spPr>
          <a:xfrm>
            <a:off x="399666" y="1191"/>
            <a:ext cx="11392669" cy="677901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lvl="0" algn="just" defTabSz="914163">
              <a:lnSpc>
                <a:spcPct val="140000"/>
              </a:lnSpc>
            </a:pPr>
            <a:r>
              <a:rPr lang="en-US" altLang="zh-CN" sz="2600" b="1" kern="100">
                <a:solidFill>
                  <a:prstClr val="black"/>
                </a:solidFill>
                <a:latin typeface="Times New Roman" pitchFamily="18" charset="0"/>
                <a:ea typeface="华文细黑" panose="02010600040101010101" pitchFamily="2" charset="-122"/>
                <a:cs typeface="Courier New" panose="02070309020205020404" pitchFamily="49" charset="0"/>
              </a:rPr>
              <a:t>(4)be going to do</a:t>
            </a:r>
            <a:r>
              <a:rPr lang="zh-CN" altLang="zh-CN" sz="2600" b="1" kern="100">
                <a:solidFill>
                  <a:prstClr val="black"/>
                </a:solidFill>
                <a:latin typeface="Times New Roman" pitchFamily="18" charset="0"/>
                <a:ea typeface="华文细黑" panose="02010600040101010101" pitchFamily="2" charset="-122"/>
                <a:cs typeface="Times New Roman" pitchFamily="18" charset="0"/>
              </a:rPr>
              <a:t>，</a:t>
            </a:r>
            <a:r>
              <a:rPr lang="en-US" altLang="zh-CN" sz="2600" b="1" kern="100">
                <a:solidFill>
                  <a:prstClr val="black"/>
                </a:solidFill>
                <a:latin typeface="Times New Roman" pitchFamily="18" charset="0"/>
                <a:ea typeface="华文细黑" panose="02010600040101010101" pitchFamily="2" charset="-122"/>
                <a:cs typeface="Courier New" panose="02070309020205020404" pitchFamily="49" charset="0"/>
              </a:rPr>
              <a:t>will/shall do</a:t>
            </a:r>
            <a:r>
              <a:rPr lang="zh-CN" altLang="zh-CN" sz="2600" b="1" kern="100">
                <a:solidFill>
                  <a:prstClr val="black"/>
                </a:solidFill>
                <a:latin typeface="Times New Roman" pitchFamily="18" charset="0"/>
                <a:ea typeface="华文细黑" panose="02010600040101010101" pitchFamily="2" charset="-122"/>
                <a:cs typeface="Times New Roman" pitchFamily="18" charset="0"/>
              </a:rPr>
              <a:t>，</a:t>
            </a:r>
            <a:r>
              <a:rPr lang="en-US" altLang="zh-CN" sz="2600" b="1" kern="100">
                <a:solidFill>
                  <a:prstClr val="black"/>
                </a:solidFill>
                <a:latin typeface="Times New Roman" pitchFamily="18" charset="0"/>
                <a:ea typeface="华文细黑" panose="02010600040101010101" pitchFamily="2" charset="-122"/>
                <a:cs typeface="Courier New" panose="02070309020205020404" pitchFamily="49" charset="0"/>
              </a:rPr>
              <a:t>be to do</a:t>
            </a:r>
            <a:r>
              <a:rPr lang="zh-CN" altLang="zh-CN" sz="2600" b="1" kern="100">
                <a:solidFill>
                  <a:prstClr val="black"/>
                </a:solidFill>
                <a:latin typeface="Times New Roman" pitchFamily="18" charset="0"/>
                <a:ea typeface="华文细黑" panose="02010600040101010101" pitchFamily="2" charset="-122"/>
                <a:cs typeface="Times New Roman" pitchFamily="18" charset="0"/>
              </a:rPr>
              <a:t>，</a:t>
            </a:r>
            <a:r>
              <a:rPr lang="en-US" altLang="zh-CN" sz="2600" b="1" kern="100">
                <a:solidFill>
                  <a:prstClr val="black"/>
                </a:solidFill>
                <a:latin typeface="Times New Roman" pitchFamily="18" charset="0"/>
                <a:ea typeface="华文细黑" panose="02010600040101010101" pitchFamily="2" charset="-122"/>
                <a:cs typeface="Courier New" panose="02070309020205020404" pitchFamily="49" charset="0"/>
              </a:rPr>
              <a:t>be about to do</a:t>
            </a:r>
            <a:r>
              <a:rPr lang="zh-CN" altLang="zh-CN" sz="2600" b="1" kern="100">
                <a:solidFill>
                  <a:prstClr val="black"/>
                </a:solidFill>
                <a:latin typeface="Times New Roman" pitchFamily="18" charset="0"/>
                <a:ea typeface="华文细黑" panose="02010600040101010101" pitchFamily="2" charset="-122"/>
                <a:cs typeface="Times New Roman" pitchFamily="18" charset="0"/>
              </a:rPr>
              <a:t>的用法及区别：</a:t>
            </a:r>
            <a:endParaRPr lang="zh-CN" altLang="zh-CN" sz="2600" kern="100">
              <a:solidFill>
                <a:prstClr val="black"/>
              </a:solidFill>
              <a:latin typeface="宋体" panose="02010600030101010101" pitchFamily="2" charset="-122"/>
              <a:cs typeface="Courier New" panose="02070309020205020404" pitchFamily="49" charset="0"/>
            </a:endParaRPr>
          </a:p>
          <a:p>
            <a:pPr lvl="0" algn="just" defTabSz="914163">
              <a:lnSpc>
                <a:spcPct val="140000"/>
              </a:lnSpc>
            </a:pPr>
            <a:r>
              <a:rPr lang="en-US" altLang="zh-CN" sz="2600" b="1" kern="100">
                <a:solidFill>
                  <a:prstClr val="black"/>
                </a:solidFill>
                <a:latin typeface="Times New Roman" pitchFamily="18" charset="0"/>
                <a:ea typeface="华文细黑" panose="02010600040101010101" pitchFamily="2" charset="-122"/>
                <a:cs typeface="Courier New" panose="02070309020205020404" pitchFamily="49" charset="0"/>
              </a:rPr>
              <a:t>be going to do</a:t>
            </a:r>
            <a:r>
              <a:rPr lang="zh-CN" altLang="zh-CN" sz="2600" b="1" kern="100">
                <a:solidFill>
                  <a:prstClr val="black"/>
                </a:solidFill>
                <a:latin typeface="Times New Roman" pitchFamily="18" charset="0"/>
                <a:ea typeface="华文细黑" panose="02010600040101010101" pitchFamily="2" charset="-122"/>
                <a:cs typeface="Times New Roman" pitchFamily="18" charset="0"/>
              </a:rPr>
              <a:t>表示现在打算在最近或将来要做某事，这种打算往往经过事先考虑，甚至已做了某种准备；</a:t>
            </a:r>
            <a:r>
              <a:rPr lang="en-US" altLang="zh-CN" sz="2600" b="1" kern="100">
                <a:solidFill>
                  <a:prstClr val="black"/>
                </a:solidFill>
                <a:latin typeface="Times New Roman" pitchFamily="18" charset="0"/>
                <a:ea typeface="华文细黑" panose="02010600040101010101" pitchFamily="2" charset="-122"/>
                <a:cs typeface="Courier New" panose="02070309020205020404" pitchFamily="49" charset="0"/>
              </a:rPr>
              <a:t>shall/will do</a:t>
            </a:r>
            <a:r>
              <a:rPr lang="zh-CN" altLang="zh-CN" sz="2600" b="1" kern="100">
                <a:solidFill>
                  <a:prstClr val="black"/>
                </a:solidFill>
                <a:latin typeface="Times New Roman" pitchFamily="18" charset="0"/>
                <a:ea typeface="华文细黑" panose="02010600040101010101" pitchFamily="2" charset="-122"/>
                <a:cs typeface="Times New Roman" pitchFamily="18" charset="0"/>
              </a:rPr>
              <a:t>表示未事先考虑过，即说话时临时作出的决定</a:t>
            </a:r>
            <a:r>
              <a:rPr lang="zh-CN" altLang="zh-CN" sz="2600" b="1" kern="100" smtClean="0">
                <a:solidFill>
                  <a:prstClr val="black"/>
                </a:solidFill>
                <a:latin typeface="Times New Roman" pitchFamily="18" charset="0"/>
                <a:ea typeface="华文细黑" panose="02010600040101010101" pitchFamily="2" charset="-122"/>
                <a:cs typeface="Times New Roman" pitchFamily="18" charset="0"/>
              </a:rPr>
              <a:t>；</a:t>
            </a:r>
            <a:endParaRPr lang="en-US" altLang="zh-CN" sz="2600" b="1" kern="100" smtClean="0">
              <a:solidFill>
                <a:prstClr val="black"/>
              </a:solidFill>
              <a:latin typeface="Times New Roman" pitchFamily="18" charset="0"/>
              <a:ea typeface="华文细黑" panose="02010600040101010101" pitchFamily="2" charset="-122"/>
              <a:cs typeface="Times New Roman" pitchFamily="18" charset="0"/>
            </a:endParaRPr>
          </a:p>
          <a:p>
            <a:pPr algn="just">
              <a:lnSpc>
                <a:spcPct val="14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be going to</a:t>
            </a:r>
            <a:r>
              <a:rPr lang="zh-CN" altLang="zh-CN" sz="2600" b="1" kern="100">
                <a:latin typeface="Times New Roman" pitchFamily="18" charset="0"/>
                <a:ea typeface="华文细黑" panose="02010600040101010101" pitchFamily="2" charset="-122"/>
                <a:cs typeface="Times New Roman" pitchFamily="18" charset="0"/>
              </a:rPr>
              <a:t>表将来，不能用在条件状语从句的主句中；而</a:t>
            </a:r>
            <a:r>
              <a:rPr lang="en-US" altLang="zh-CN" sz="2600" b="1" kern="100">
                <a:latin typeface="Times New Roman" pitchFamily="18" charset="0"/>
                <a:ea typeface="华文细黑" panose="02010600040101010101" pitchFamily="2" charset="-122"/>
                <a:cs typeface="Courier New" panose="02070309020205020404" pitchFamily="49" charset="0"/>
              </a:rPr>
              <a:t>will</a:t>
            </a:r>
            <a:r>
              <a:rPr lang="zh-CN" altLang="zh-CN" sz="2600" b="1" kern="100">
                <a:latin typeface="Times New Roman" pitchFamily="18" charset="0"/>
                <a:ea typeface="华文细黑" panose="02010600040101010101" pitchFamily="2" charset="-122"/>
                <a:cs typeface="Times New Roman" pitchFamily="18" charset="0"/>
              </a:rPr>
              <a:t>则表意愿。</a:t>
            </a:r>
            <a:endParaRPr lang="zh-CN" altLang="zh-CN" sz="2600" kern="100">
              <a:latin typeface="宋体" panose="02010600030101010101" pitchFamily="2" charset="-122"/>
              <a:cs typeface="Courier New" panose="02070309020205020404" pitchFamily="49" charset="0"/>
            </a:endParaRPr>
          </a:p>
          <a:p>
            <a:pPr algn="just">
              <a:lnSpc>
                <a:spcPct val="14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If it is fine</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we</a:t>
            </a:r>
            <a:r>
              <a:rPr lang="en-US" altLang="zh-CN" sz="2600" b="1" kern="100">
                <a:latin typeface="宋体" panose="02010600030101010101" pitchFamily="2" charset="-122"/>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ll go fishing.</a:t>
            </a:r>
            <a:r>
              <a:rPr lang="en-US" altLang="zh-CN" sz="2600" b="1" kern="100">
                <a:latin typeface="IPAPANNEW" panose="02000500070000020004" pitchFamily="2" charset="0"/>
                <a:ea typeface="华文细黑" panose="02010600040101010101" pitchFamily="2" charset="-122"/>
                <a:cs typeface="Times New Roman" pitchFamily="18" charset="0"/>
              </a:rPr>
              <a:t>[</a:t>
            </a:r>
            <a:r>
              <a:rPr lang="zh-CN" altLang="zh-CN" sz="2600" b="1" kern="100">
                <a:latin typeface="宋体" panose="02010600030101010101" pitchFamily="2" charset="-122"/>
                <a:ea typeface="华文细黑" panose="02010600040101010101" pitchFamily="2" charset="-122"/>
                <a:cs typeface="宋体" panose="02010600030101010101" pitchFamily="2" charset="-122"/>
              </a:rPr>
              <a:t>√</a:t>
            </a:r>
            <a:r>
              <a:rPr lang="en-US" altLang="zh-CN" sz="2600" b="1" kern="100">
                <a:latin typeface="IPAPANNEW" panose="02000500070000020004" pitchFamily="2" charset="0"/>
                <a:ea typeface="华文细黑" panose="02010600040101010101" pitchFamily="2" charset="-122"/>
                <a:cs typeface="Times New Roman" pitchFamily="18" charset="0"/>
              </a:rPr>
              <a:t>]</a:t>
            </a:r>
            <a:endParaRPr lang="zh-CN" altLang="zh-CN" sz="2600" kern="100">
              <a:latin typeface="宋体" panose="02010600030101010101" pitchFamily="2" charset="-122"/>
              <a:cs typeface="Courier New" panose="02070309020205020404" pitchFamily="49" charset="0"/>
            </a:endParaRPr>
          </a:p>
          <a:p>
            <a:pPr algn="just">
              <a:lnSpc>
                <a:spcPct val="14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If it is fine</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we are going to go fishing.</a:t>
            </a:r>
            <a:r>
              <a:rPr lang="en-US" altLang="zh-CN" sz="2600" b="1" kern="100">
                <a:latin typeface="IPAPANNEW" panose="02000500070000020004" pitchFamily="2"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a:t>
            </a:r>
            <a:r>
              <a:rPr lang="en-US" altLang="zh-CN" sz="2600" b="1" kern="100">
                <a:latin typeface="IPAPANNEW" panose="02000500070000020004" pitchFamily="2" charset="0"/>
                <a:ea typeface="华文细黑" panose="02010600040101010101" pitchFamily="2" charset="-122"/>
                <a:cs typeface="Times New Roman" pitchFamily="18" charset="0"/>
              </a:rPr>
              <a:t>]</a:t>
            </a:r>
            <a:endParaRPr lang="zh-CN" altLang="zh-CN" sz="2600" kern="100">
              <a:latin typeface="宋体" panose="02010600030101010101" pitchFamily="2" charset="-122"/>
              <a:cs typeface="Courier New" panose="02070309020205020404" pitchFamily="49" charset="0"/>
            </a:endParaRPr>
          </a:p>
          <a:p>
            <a:pPr algn="just">
              <a:lnSpc>
                <a:spcPct val="14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be to do</a:t>
            </a:r>
            <a:r>
              <a:rPr lang="zh-CN" altLang="zh-CN" sz="2600" b="1" kern="100">
                <a:latin typeface="Times New Roman" pitchFamily="18" charset="0"/>
                <a:ea typeface="华文细黑" panose="02010600040101010101" pitchFamily="2" charset="-122"/>
                <a:cs typeface="Times New Roman" pitchFamily="18" charset="0"/>
              </a:rPr>
              <a:t>表按计划、安排即将发生的动作，还可表示吩咐、命令、禁止、可能性等。</a:t>
            </a:r>
            <a:endParaRPr lang="zh-CN" altLang="zh-CN" sz="2600" kern="100">
              <a:latin typeface="宋体" panose="02010600030101010101" pitchFamily="2" charset="-122"/>
              <a:cs typeface="Courier New" panose="02070309020205020404" pitchFamily="49" charset="0"/>
            </a:endParaRPr>
          </a:p>
          <a:p>
            <a:pPr algn="just">
              <a:lnSpc>
                <a:spcPct val="14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A meeting is to be held at 3 o</a:t>
            </a:r>
            <a:r>
              <a:rPr lang="en-US" altLang="zh-CN" sz="2600" b="1" kern="100">
                <a:latin typeface="宋体" panose="02010600030101010101" pitchFamily="2" charset="-122"/>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clock this afternoon.</a:t>
            </a:r>
            <a:endParaRPr lang="zh-CN" altLang="zh-CN" sz="2600" kern="100">
              <a:latin typeface="宋体" panose="02010600030101010101" pitchFamily="2" charset="-122"/>
              <a:cs typeface="Courier New" panose="02070309020205020404" pitchFamily="49" charset="0"/>
            </a:endParaRPr>
          </a:p>
          <a:p>
            <a:pPr algn="just">
              <a:lnSpc>
                <a:spcPct val="14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be about to do</a:t>
            </a:r>
            <a:r>
              <a:rPr lang="zh-CN" altLang="zh-CN" sz="2600" b="1" kern="100">
                <a:latin typeface="Times New Roman" pitchFamily="18" charset="0"/>
                <a:ea typeface="华文细黑" panose="02010600040101010101" pitchFamily="2" charset="-122"/>
                <a:cs typeface="Times New Roman" pitchFamily="18" charset="0"/>
              </a:rPr>
              <a:t>表示</a:t>
            </a:r>
            <a:r>
              <a:rPr lang="en-US" altLang="zh-CN" sz="2600" b="1" kern="100">
                <a:latin typeface="宋体" panose="02010600030101010101" pitchFamily="2" charset="-122"/>
                <a:ea typeface="华文细黑" panose="02010600040101010101" pitchFamily="2" charset="-122"/>
                <a:cs typeface="Times New Roman" pitchFamily="18" charset="0"/>
              </a:rPr>
              <a:t>“</a:t>
            </a:r>
            <a:r>
              <a:rPr lang="zh-CN" altLang="zh-CN" sz="2600" b="1" kern="100">
                <a:latin typeface="Times New Roman" pitchFamily="18" charset="0"/>
                <a:ea typeface="华文细黑" panose="02010600040101010101" pitchFamily="2" charset="-122"/>
                <a:cs typeface="Times New Roman" pitchFamily="18" charset="0"/>
              </a:rPr>
              <a:t>即将，正要</a:t>
            </a:r>
            <a:r>
              <a:rPr lang="en-US" altLang="zh-CN" sz="2600" b="1" kern="100">
                <a:latin typeface="宋体" panose="02010600030101010101" pitchFamily="2" charset="-122"/>
                <a:ea typeface="华文细黑" panose="02010600040101010101" pitchFamily="2" charset="-122"/>
                <a:cs typeface="Times New Roman" pitchFamily="18" charset="0"/>
              </a:rPr>
              <a:t>”</a:t>
            </a:r>
            <a:r>
              <a:rPr lang="zh-CN" altLang="zh-CN" sz="2600" b="1" kern="100">
                <a:latin typeface="Times New Roman" pitchFamily="18" charset="0"/>
                <a:ea typeface="华文细黑" panose="02010600040101010101" pitchFamily="2" charset="-122"/>
                <a:cs typeface="Times New Roman" pitchFamily="18" charset="0"/>
              </a:rPr>
              <a:t>，后面不能接时间状语或状语从句。</a:t>
            </a:r>
            <a:endParaRPr lang="zh-CN" altLang="zh-CN" sz="2600" kern="100">
              <a:latin typeface="宋体" panose="02010600030101010101" pitchFamily="2" charset="-122"/>
              <a:cs typeface="Courier New" panose="02070309020205020404" pitchFamily="49" charset="0"/>
            </a:endParaRPr>
          </a:p>
          <a:p>
            <a:pPr algn="just">
              <a:lnSpc>
                <a:spcPct val="14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Autumn harvest is about to start</a:t>
            </a:r>
            <a:r>
              <a:rPr lang="en-US" altLang="zh-CN" sz="2600" b="1" kern="100" smtClean="0">
                <a:latin typeface="Times New Roman" pitchFamily="18" charset="0"/>
                <a:ea typeface="华文细黑" panose="02010600040101010101" pitchFamily="2" charset="-122"/>
                <a:cs typeface="Courier New" panose="02070309020205020404" pitchFamily="49" charset="0"/>
              </a:rPr>
              <a:t>.</a:t>
            </a:r>
            <a:endParaRPr lang="zh-CN" altLang="zh-CN" sz="2600" kern="100">
              <a:solidFill>
                <a:prstClr val="black"/>
              </a:solidFill>
              <a:latin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599702068"/>
      </p:ext>
    </p:extLst>
  </p:cSld>
  <p:clrMapOvr>
    <a:masterClrMapping/>
  </p:clrMapOvr>
  <mc:AlternateContent>
    <mc:Choice xmlns:p14="http://schemas.microsoft.com/office/powerpoint/2010/main" Requires="p14">
      <p:transition p14:dur="0"/>
    </mc:Choice>
    <mc:Fallback>
      <p:transition/>
    </mc:Fallback>
  </mc:AlternateConten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p:nvPr/>
        </p:nvSpPr>
        <p:spPr>
          <a:xfrm>
            <a:off x="399666" y="404664"/>
            <a:ext cx="11392669" cy="604881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defTabSz="914163">
              <a:lnSpc>
                <a:spcPct val="150000"/>
              </a:lnSpc>
            </a:pPr>
            <a:r>
              <a:rPr lang="en-US" altLang="zh-CN" sz="2600" b="1" kern="100">
                <a:solidFill>
                  <a:srgbClr val="0000FF"/>
                </a:solidFill>
                <a:latin typeface="Times New Roman" pitchFamily="18" charset="0"/>
                <a:ea typeface="华文细黑" panose="02010600040101010101" pitchFamily="2" charset="-122"/>
                <a:cs typeface="Times New Roman" pitchFamily="18" charset="0"/>
              </a:rPr>
              <a:t>4.</a:t>
            </a:r>
            <a:r>
              <a:rPr lang="zh-CN" altLang="zh-CN" sz="2600" b="1" kern="100">
                <a:solidFill>
                  <a:srgbClr val="0000FF"/>
                </a:solidFill>
                <a:latin typeface="Times New Roman" pitchFamily="18" charset="0"/>
                <a:ea typeface="华文细黑" panose="02010600040101010101" pitchFamily="2" charset="-122"/>
                <a:cs typeface="Times New Roman" pitchFamily="18" charset="0"/>
              </a:rPr>
              <a:t>现在进行时</a:t>
            </a: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(1)</a:t>
            </a:r>
            <a:r>
              <a:rPr lang="zh-CN" altLang="zh-CN" sz="2600" b="1" kern="100">
                <a:latin typeface="Times New Roman" pitchFamily="18" charset="0"/>
                <a:ea typeface="华文细黑" panose="02010600040101010101" pitchFamily="2" charset="-122"/>
                <a:cs typeface="Times New Roman" pitchFamily="18" charset="0"/>
              </a:rPr>
              <a:t>表示说话时正在发生着的一个动作；表示现阶段但不一定是发生在讲话时正在进行的动作；表近期特定的安排或计划；</a:t>
            </a:r>
            <a:r>
              <a:rPr lang="en-US" altLang="zh-CN" sz="2600" b="1" kern="100">
                <a:latin typeface="Times New Roman" pitchFamily="18" charset="0"/>
                <a:ea typeface="华文细黑" panose="02010600040101010101" pitchFamily="2" charset="-122"/>
                <a:cs typeface="Courier New" panose="02070309020205020404" pitchFamily="49" charset="0"/>
              </a:rPr>
              <a:t>go</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come</a:t>
            </a:r>
            <a:r>
              <a:rPr lang="zh-CN" altLang="zh-CN" sz="2600" b="1" kern="100">
                <a:latin typeface="Times New Roman" pitchFamily="18" charset="0"/>
                <a:ea typeface="华文细黑" panose="02010600040101010101" pitchFamily="2" charset="-122"/>
                <a:cs typeface="Times New Roman" pitchFamily="18" charset="0"/>
              </a:rPr>
              <a:t>等表示趋向的动词可用进行时代替将来时；与</a:t>
            </a:r>
            <a:r>
              <a:rPr lang="en-US" altLang="zh-CN" sz="2600" b="1" kern="100">
                <a:latin typeface="Times New Roman" pitchFamily="18" charset="0"/>
                <a:ea typeface="华文细黑" panose="02010600040101010101" pitchFamily="2" charset="-122"/>
                <a:cs typeface="Courier New" panose="02070309020205020404" pitchFamily="49" charset="0"/>
              </a:rPr>
              <a:t>always</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often</a:t>
            </a:r>
            <a:r>
              <a:rPr lang="zh-CN" altLang="zh-CN" sz="2600" b="1" kern="100">
                <a:latin typeface="Times New Roman" pitchFamily="18" charset="0"/>
                <a:ea typeface="华文细黑" panose="02010600040101010101" pitchFamily="2" charset="-122"/>
                <a:cs typeface="Times New Roman" pitchFamily="18" charset="0"/>
              </a:rPr>
              <a:t>等频度副词连用，表经常反复的行为或某种感情色彩。</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She is teaching English and learning Chinese.</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He is working on a paper.</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I am meeting Mr Wang tonight.</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We are leaving on Friday.</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The girl is always talking loud in public.</a:t>
            </a:r>
            <a:endParaRPr lang="zh-CN" altLang="zh-CN" sz="1050" kern="100">
              <a:latin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775566292"/>
      </p:ext>
    </p:extLst>
  </p:cSld>
  <p:clrMapOvr>
    <a:masterClrMapping/>
  </p:clrMapOvr>
  <mc:AlternateContent>
    <mc:Choice xmlns:p14="http://schemas.microsoft.com/office/powerpoint/2010/main" Requires="p14">
      <p:transition p14:dur="0"/>
    </mc:Choice>
    <mc:Fallback>
      <p:transition/>
    </mc:Fallback>
  </mc:AlternateConten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p:nvPr/>
        </p:nvSpPr>
        <p:spPr>
          <a:xfrm>
            <a:off x="456065" y="1052736"/>
            <a:ext cx="11279870" cy="424831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(2)</a:t>
            </a:r>
            <a:r>
              <a:rPr lang="zh-CN" altLang="zh-CN" sz="2600" b="1" kern="100">
                <a:latin typeface="Times New Roman" pitchFamily="18" charset="0"/>
                <a:ea typeface="华文细黑" panose="02010600040101010101" pitchFamily="2" charset="-122"/>
                <a:cs typeface="Times New Roman" pitchFamily="18" charset="0"/>
              </a:rPr>
              <a:t>下面四类动词不宜用现在进行时。</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宋体" panose="02010600030101010101" pitchFamily="2" charset="-122"/>
                <a:ea typeface="华文细黑" panose="02010600040101010101" pitchFamily="2" charset="-122"/>
                <a:cs typeface="Times New Roman" pitchFamily="18" charset="0"/>
              </a:rPr>
              <a:t>①</a:t>
            </a:r>
            <a:r>
              <a:rPr lang="zh-CN" altLang="zh-CN" sz="2600" b="1" kern="100">
                <a:latin typeface="Times New Roman" pitchFamily="18" charset="0"/>
                <a:ea typeface="华文细黑" panose="02010600040101010101" pitchFamily="2" charset="-122"/>
                <a:cs typeface="Times New Roman" pitchFamily="18" charset="0"/>
              </a:rPr>
              <a:t>表示心理状态、情感的动词：</a:t>
            </a:r>
            <a:r>
              <a:rPr lang="en-US" altLang="zh-CN" sz="2600" b="1" kern="100">
                <a:latin typeface="Times New Roman" pitchFamily="18" charset="0"/>
                <a:ea typeface="华文细黑" panose="02010600040101010101" pitchFamily="2" charset="-122"/>
                <a:cs typeface="Courier New" panose="02070309020205020404" pitchFamily="49" charset="0"/>
              </a:rPr>
              <a:t>like</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love</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hate</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care</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remember</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believe</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want</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mind</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wish</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agree</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mean</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need</a:t>
            </a:r>
            <a:r>
              <a:rPr lang="zh-CN" altLang="zh-CN" sz="2600" b="1" kern="100">
                <a:latin typeface="Times New Roman" pitchFamily="18" charset="0"/>
                <a:ea typeface="华文细黑" panose="02010600040101010101" pitchFamily="2" charset="-122"/>
                <a:cs typeface="Times New Roman" pitchFamily="18" charset="0"/>
              </a:rPr>
              <a:t>等。</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宋体" panose="02010600030101010101" pitchFamily="2" charset="-122"/>
                <a:ea typeface="华文细黑" panose="02010600040101010101" pitchFamily="2" charset="-122"/>
                <a:cs typeface="Times New Roman" pitchFamily="18" charset="0"/>
              </a:rPr>
              <a:t>②</a:t>
            </a:r>
            <a:r>
              <a:rPr lang="zh-CN" altLang="zh-CN" sz="2600" b="1" kern="100">
                <a:latin typeface="Times New Roman" pitchFamily="18" charset="0"/>
                <a:ea typeface="华文细黑" panose="02010600040101010101" pitchFamily="2" charset="-122"/>
                <a:cs typeface="Times New Roman" pitchFamily="18" charset="0"/>
              </a:rPr>
              <a:t>表示存在状态的动词：</a:t>
            </a:r>
            <a:r>
              <a:rPr lang="en-US" altLang="zh-CN" sz="2600" b="1" kern="100">
                <a:latin typeface="Times New Roman" pitchFamily="18" charset="0"/>
                <a:ea typeface="华文细黑" panose="02010600040101010101" pitchFamily="2" charset="-122"/>
                <a:cs typeface="Courier New" panose="02070309020205020404" pitchFamily="49" charset="0"/>
              </a:rPr>
              <a:t>appear</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exist</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lie</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remain</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seem</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belong to</a:t>
            </a:r>
            <a:r>
              <a:rPr lang="zh-CN" altLang="zh-CN" sz="2600" b="1" kern="100">
                <a:latin typeface="Times New Roman" pitchFamily="18" charset="0"/>
                <a:ea typeface="华文细黑" panose="02010600040101010101" pitchFamily="2" charset="-122"/>
                <a:cs typeface="Times New Roman" pitchFamily="18" charset="0"/>
              </a:rPr>
              <a:t>等。</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宋体" panose="02010600030101010101" pitchFamily="2" charset="-122"/>
                <a:ea typeface="华文细黑" panose="02010600040101010101" pitchFamily="2" charset="-122"/>
                <a:cs typeface="Times New Roman" pitchFamily="18" charset="0"/>
              </a:rPr>
              <a:t>③</a:t>
            </a:r>
            <a:r>
              <a:rPr lang="zh-CN" altLang="zh-CN" sz="2600" b="1" kern="100">
                <a:latin typeface="Times New Roman" pitchFamily="18" charset="0"/>
                <a:ea typeface="华文细黑" panose="02010600040101010101" pitchFamily="2" charset="-122"/>
                <a:cs typeface="Times New Roman" pitchFamily="18" charset="0"/>
              </a:rPr>
              <a:t>表示行为结果的动词：</a:t>
            </a:r>
            <a:r>
              <a:rPr lang="en-US" altLang="zh-CN" sz="2600" b="1" kern="100">
                <a:latin typeface="Times New Roman" pitchFamily="18" charset="0"/>
                <a:ea typeface="华文细黑" panose="02010600040101010101" pitchFamily="2" charset="-122"/>
                <a:cs typeface="Courier New" panose="02070309020205020404" pitchFamily="49" charset="0"/>
              </a:rPr>
              <a:t>allow</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accept</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permit</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promise</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admit</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complete</a:t>
            </a:r>
            <a:r>
              <a:rPr lang="zh-CN" altLang="zh-CN" sz="2600" b="1" kern="100">
                <a:latin typeface="Times New Roman" pitchFamily="18" charset="0"/>
                <a:ea typeface="华文细黑" panose="02010600040101010101" pitchFamily="2" charset="-122"/>
                <a:cs typeface="Times New Roman" pitchFamily="18" charset="0"/>
              </a:rPr>
              <a:t>等。</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宋体" panose="02010600030101010101" pitchFamily="2" charset="-122"/>
                <a:ea typeface="华文细黑" panose="02010600040101010101" pitchFamily="2" charset="-122"/>
                <a:cs typeface="Times New Roman" pitchFamily="18" charset="0"/>
              </a:rPr>
              <a:t>④</a:t>
            </a:r>
            <a:r>
              <a:rPr lang="zh-CN" altLang="zh-CN" sz="2600" b="1" kern="100">
                <a:latin typeface="Times New Roman" pitchFamily="18" charset="0"/>
                <a:ea typeface="华文细黑" panose="02010600040101010101" pitchFamily="2" charset="-122"/>
                <a:cs typeface="Times New Roman" pitchFamily="18" charset="0"/>
              </a:rPr>
              <a:t>表示感官的动词：</a:t>
            </a:r>
            <a:r>
              <a:rPr lang="en-US" altLang="zh-CN" sz="2600" b="1" kern="100">
                <a:latin typeface="Times New Roman" pitchFamily="18" charset="0"/>
                <a:ea typeface="华文细黑" panose="02010600040101010101" pitchFamily="2" charset="-122"/>
                <a:cs typeface="Courier New" panose="02070309020205020404" pitchFamily="49" charset="0"/>
              </a:rPr>
              <a:t>see</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hear</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notice</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feel</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smell</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sound</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taste</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look</a:t>
            </a:r>
            <a:r>
              <a:rPr lang="zh-CN" altLang="zh-CN" sz="2600" b="1" kern="100">
                <a:latin typeface="Times New Roman" pitchFamily="18" charset="0"/>
                <a:ea typeface="华文细黑" panose="02010600040101010101" pitchFamily="2" charset="-122"/>
                <a:cs typeface="Times New Roman" pitchFamily="18" charset="0"/>
              </a:rPr>
              <a:t>等。</a:t>
            </a:r>
            <a:endParaRPr lang="zh-CN" altLang="zh-CN" sz="1050" kern="100">
              <a:latin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92471702"/>
      </p:ext>
    </p:extLst>
  </p:cSld>
  <p:clrMapOvr>
    <a:masterClrMapping/>
  </p:clrMapOvr>
  <mc:AlternateContent>
    <mc:Choice xmlns:p14="http://schemas.microsoft.com/office/powerpoint/2010/main" Requires="p14">
      <p:transition p14:dur="0"/>
    </mc:Choice>
    <mc:Fallback>
      <p:transition/>
    </mc:Fallback>
  </mc:AlternateConten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p:nvPr/>
        </p:nvSpPr>
        <p:spPr>
          <a:xfrm>
            <a:off x="399666" y="400615"/>
            <a:ext cx="11392669" cy="612472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defTabSz="914163">
              <a:lnSpc>
                <a:spcPct val="150000"/>
              </a:lnSpc>
            </a:pPr>
            <a:r>
              <a:rPr lang="en-US" altLang="zh-CN" sz="2600" b="1" kern="100">
                <a:solidFill>
                  <a:srgbClr val="0000FF"/>
                </a:solidFill>
                <a:latin typeface="Times New Roman" pitchFamily="18" charset="0"/>
                <a:ea typeface="华文细黑" panose="02010600040101010101" pitchFamily="2" charset="-122"/>
                <a:cs typeface="Times New Roman" pitchFamily="18" charset="0"/>
              </a:rPr>
              <a:t>5.</a:t>
            </a:r>
            <a:r>
              <a:rPr lang="zh-CN" altLang="zh-CN" sz="2600" b="1" kern="100">
                <a:solidFill>
                  <a:srgbClr val="0000FF"/>
                </a:solidFill>
                <a:latin typeface="Times New Roman" pitchFamily="18" charset="0"/>
                <a:ea typeface="华文细黑" panose="02010600040101010101" pitchFamily="2" charset="-122"/>
                <a:cs typeface="Times New Roman" pitchFamily="18" charset="0"/>
              </a:rPr>
              <a:t>过去完成时</a:t>
            </a: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(1)</a:t>
            </a:r>
            <a:r>
              <a:rPr lang="zh-CN" altLang="zh-CN" sz="2600" b="1" kern="100">
                <a:latin typeface="Times New Roman" pitchFamily="18" charset="0"/>
                <a:ea typeface="华文细黑" panose="02010600040101010101" pitchFamily="2" charset="-122"/>
                <a:cs typeface="Times New Roman" pitchFamily="18" charset="0"/>
              </a:rPr>
              <a:t>常用过去完成时的几种情况。</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宋体" panose="02010600030101010101" pitchFamily="2" charset="-122"/>
                <a:ea typeface="华文细黑" panose="02010600040101010101" pitchFamily="2" charset="-122"/>
                <a:cs typeface="Times New Roman" pitchFamily="18" charset="0"/>
              </a:rPr>
              <a:t>①</a:t>
            </a:r>
            <a:r>
              <a:rPr lang="zh-CN" altLang="zh-CN" sz="2600" b="1" kern="100">
                <a:latin typeface="Times New Roman" pitchFamily="18" charset="0"/>
                <a:ea typeface="华文细黑" panose="02010600040101010101" pitchFamily="2" charset="-122"/>
                <a:cs typeface="Times New Roman" pitchFamily="18" charset="0"/>
              </a:rPr>
              <a:t>在</a:t>
            </a:r>
            <a:r>
              <a:rPr lang="en-US" altLang="zh-CN" sz="2600" b="1" kern="100">
                <a:latin typeface="Times New Roman" pitchFamily="18" charset="0"/>
                <a:ea typeface="华文细黑" panose="02010600040101010101" pitchFamily="2" charset="-122"/>
                <a:cs typeface="Courier New" panose="02070309020205020404" pitchFamily="49" charset="0"/>
              </a:rPr>
              <a:t>by</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by the end</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by the time</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until</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before</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since</a:t>
            </a:r>
            <a:r>
              <a:rPr lang="zh-CN" altLang="zh-CN" sz="2600" b="1" kern="100">
                <a:latin typeface="Times New Roman" pitchFamily="18" charset="0"/>
                <a:ea typeface="华文细黑" panose="02010600040101010101" pitchFamily="2" charset="-122"/>
                <a:cs typeface="Times New Roman" pitchFamily="18" charset="0"/>
              </a:rPr>
              <a:t>后接表示过去某一时间的短语或从句的句子中。</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By the end of last year</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we had produced 20,000 cars.</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The train had left before we reached the station.</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宋体" panose="02010600030101010101" pitchFamily="2" charset="-122"/>
                <a:ea typeface="华文细黑" panose="02010600040101010101" pitchFamily="2" charset="-122"/>
                <a:cs typeface="Times New Roman" pitchFamily="18" charset="0"/>
              </a:rPr>
              <a:t>②</a:t>
            </a:r>
            <a:r>
              <a:rPr lang="zh-CN" altLang="zh-CN" sz="2600" b="1" kern="100">
                <a:latin typeface="Times New Roman" pitchFamily="18" charset="0"/>
                <a:ea typeface="华文细黑" panose="02010600040101010101" pitchFamily="2" charset="-122"/>
                <a:cs typeface="Times New Roman" pitchFamily="18" charset="0"/>
              </a:rPr>
              <a:t>表示未曾实现的希望、打算、意图、诺言等。常用</a:t>
            </a:r>
            <a:r>
              <a:rPr lang="en-US" altLang="zh-CN" sz="2600" b="1" kern="100">
                <a:latin typeface="Times New Roman" pitchFamily="18" charset="0"/>
                <a:ea typeface="华文细黑" panose="02010600040101010101" pitchFamily="2" charset="-122"/>
                <a:cs typeface="Courier New" panose="02070309020205020404" pitchFamily="49" charset="0"/>
              </a:rPr>
              <a:t>had </a:t>
            </a:r>
            <a:r>
              <a:rPr lang="en-US" altLang="zh-CN" sz="2600" b="1" kern="100" smtClean="0">
                <a:latin typeface="Times New Roman" pitchFamily="18" charset="0"/>
                <a:ea typeface="华文细黑" panose="02010600040101010101" pitchFamily="2" charset="-122"/>
                <a:cs typeface="Courier New" panose="02070309020205020404" pitchFamily="49" charset="0"/>
              </a:rPr>
              <a:t>hoped/planned/</a:t>
            </a:r>
          </a:p>
          <a:p>
            <a:pPr algn="just">
              <a:lnSpc>
                <a:spcPct val="150000"/>
              </a:lnSpc>
              <a:spcAft>
                <a:spcPct val="0"/>
              </a:spcAft>
            </a:pPr>
            <a:r>
              <a:rPr lang="en-US" altLang="zh-CN" sz="2600" b="1" kern="100" smtClean="0">
                <a:latin typeface="Times New Roman" pitchFamily="18" charset="0"/>
                <a:ea typeface="华文细黑" panose="02010600040101010101" pitchFamily="2" charset="-122"/>
                <a:cs typeface="Courier New" panose="02070309020205020404" pitchFamily="49" charset="0"/>
              </a:rPr>
              <a:t>meant/intended/thought</a:t>
            </a:r>
            <a:r>
              <a:rPr lang="en-US" altLang="zh-CN" sz="2600" b="1" kern="100">
                <a:latin typeface="Times New Roman" pitchFamily="18" charset="0"/>
                <a:ea typeface="华文细黑" panose="02010600040101010101" pitchFamily="2" charset="-122"/>
                <a:cs typeface="Courier New" panose="02070309020205020404" pitchFamily="49" charset="0"/>
              </a:rPr>
              <a:t>/</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wanted/expected</a:t>
            </a:r>
            <a:r>
              <a:rPr lang="zh-CN" altLang="zh-CN" sz="2600" b="1" kern="100">
                <a:latin typeface="Times New Roman" pitchFamily="18" charset="0"/>
                <a:ea typeface="华文细黑" panose="02010600040101010101" pitchFamily="2" charset="-122"/>
                <a:cs typeface="Times New Roman" pitchFamily="18" charset="0"/>
              </a:rPr>
              <a:t>等或用上述动词的过去式接不定式的完成式，即：</a:t>
            </a:r>
            <a:r>
              <a:rPr lang="en-US" altLang="zh-CN" sz="2600" b="1" kern="100">
                <a:latin typeface="Times New Roman" pitchFamily="18" charset="0"/>
                <a:ea typeface="华文细黑" panose="02010600040101010101" pitchFamily="2" charset="-122"/>
                <a:cs typeface="Courier New" panose="02070309020205020404" pitchFamily="49" charset="0"/>
              </a:rPr>
              <a:t>hoped</a:t>
            </a:r>
            <a:r>
              <a:rPr lang="en-US" altLang="zh-CN" sz="2600" b="1" kern="100">
                <a:latin typeface="IPAPANNEW" panose="02000500070000020004" pitchFamily="2" charset="0"/>
                <a:ea typeface="华文细黑" panose="02010600040101010101" pitchFamily="2" charset="-122"/>
                <a:cs typeface="Times New Roman" pitchFamily="18" charset="0"/>
              </a:rPr>
              <a:t>/</a:t>
            </a:r>
            <a:r>
              <a:rPr lang="en-US" altLang="zh-CN" sz="2600" b="1" kern="100">
                <a:latin typeface="Times New Roman" pitchFamily="18" charset="0"/>
                <a:ea typeface="Times New Roman" panose="02020603050405020304" pitchFamily="18" charset="0"/>
                <a:cs typeface="Times New Roman" pitchFamily="18" charset="0"/>
              </a:rPr>
              <a:t>planned/</a:t>
            </a:r>
            <a:r>
              <a:rPr lang="en-US" altLang="zh-CN" sz="2600" b="1" kern="100">
                <a:latin typeface="Times New Roman" pitchFamily="18" charset="0"/>
                <a:ea typeface="华文细黑" panose="02010600040101010101" pitchFamily="2" charset="-122"/>
                <a:cs typeface="Courier New" panose="02070309020205020404" pitchFamily="49" charset="0"/>
              </a:rPr>
              <a:t>...</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to have done</a:t>
            </a:r>
            <a:r>
              <a:rPr lang="zh-CN" altLang="zh-CN" sz="2600" b="1" kern="100">
                <a:latin typeface="Times New Roman" pitchFamily="18" charset="0"/>
                <a:ea typeface="华文细黑" panose="02010600040101010101" pitchFamily="2" charset="-122"/>
                <a:cs typeface="Times New Roman" pitchFamily="18" charset="0"/>
              </a:rPr>
              <a:t>。</a:t>
            </a:r>
            <a:endParaRPr lang="zh-CN" altLang="zh-CN" sz="1050" kern="100">
              <a:latin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8483240"/>
      </p:ext>
    </p:extLst>
  </p:cSld>
  <p:clrMapOvr>
    <a:masterClrMapping/>
  </p:clrMapOvr>
  <mc:AlternateContent>
    <mc:Choice xmlns:p14="http://schemas.microsoft.com/office/powerpoint/2010/main" Requires="p14">
      <p:transition p14:dur="0"/>
    </mc:Choice>
    <mc:Fallback>
      <p:transition/>
    </mc:Fallback>
  </mc:AlternateConten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p:nvPr/>
        </p:nvSpPr>
        <p:spPr>
          <a:xfrm>
            <a:off x="399666" y="572641"/>
            <a:ext cx="11392669" cy="544864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sz="2600" b="1" kern="100">
                <a:latin typeface="宋体" panose="02010600030101010101" pitchFamily="2" charset="-122"/>
                <a:ea typeface="华文细黑" panose="02010600040101010101" pitchFamily="2" charset="-122"/>
                <a:cs typeface="Times New Roman" pitchFamily="18" charset="0"/>
              </a:rPr>
              <a:t>③“</a:t>
            </a:r>
            <a:r>
              <a:rPr lang="zh-CN" altLang="zh-CN" sz="2600" b="1" kern="100">
                <a:latin typeface="Times New Roman" pitchFamily="18" charset="0"/>
                <a:ea typeface="华文细黑" panose="02010600040101010101" pitchFamily="2" charset="-122"/>
                <a:cs typeface="Times New Roman" pitchFamily="18" charset="0"/>
              </a:rPr>
              <a:t>时间名词＋</a:t>
            </a:r>
            <a:r>
              <a:rPr lang="en-US" altLang="zh-CN" sz="2600" b="1" kern="100">
                <a:latin typeface="Times New Roman" pitchFamily="18" charset="0"/>
                <a:ea typeface="华文细黑" panose="02010600040101010101" pitchFamily="2" charset="-122"/>
                <a:cs typeface="Courier New" panose="02070309020205020404" pitchFamily="49" charset="0"/>
              </a:rPr>
              <a:t>before</a:t>
            </a:r>
            <a:r>
              <a:rPr lang="en-US" altLang="zh-CN" sz="2600" b="1" kern="100">
                <a:latin typeface="宋体" panose="02010600030101010101" pitchFamily="2" charset="-122"/>
                <a:ea typeface="华文细黑" panose="02010600040101010101" pitchFamily="2" charset="-122"/>
                <a:cs typeface="Times New Roman" pitchFamily="18" charset="0"/>
              </a:rPr>
              <a:t>”</a:t>
            </a:r>
            <a:r>
              <a:rPr lang="zh-CN" altLang="zh-CN" sz="2600" b="1" kern="100">
                <a:latin typeface="Times New Roman" pitchFamily="18" charset="0"/>
                <a:ea typeface="华文细黑" panose="02010600040101010101" pitchFamily="2" charset="-122"/>
                <a:cs typeface="Times New Roman" pitchFamily="18" charset="0"/>
              </a:rPr>
              <a:t>在句中作状语，谓语动词用过去完成时；</a:t>
            </a:r>
            <a:r>
              <a:rPr lang="en-US" altLang="zh-CN" sz="2600" b="1" kern="100">
                <a:latin typeface="宋体" panose="02010600030101010101" pitchFamily="2" charset="-122"/>
                <a:ea typeface="华文细黑" panose="02010600040101010101" pitchFamily="2" charset="-122"/>
                <a:cs typeface="Times New Roman" pitchFamily="18" charset="0"/>
              </a:rPr>
              <a:t>“</a:t>
            </a:r>
            <a:r>
              <a:rPr lang="zh-CN" altLang="zh-CN" sz="2600" b="1" kern="100">
                <a:latin typeface="Times New Roman" pitchFamily="18" charset="0"/>
                <a:ea typeface="华文细黑" panose="02010600040101010101" pitchFamily="2" charset="-122"/>
                <a:cs typeface="Times New Roman" pitchFamily="18" charset="0"/>
              </a:rPr>
              <a:t>时间名词＋</a:t>
            </a:r>
            <a:r>
              <a:rPr lang="en-US" altLang="zh-CN" sz="2600" b="1" kern="100">
                <a:latin typeface="Times New Roman" pitchFamily="18" charset="0"/>
                <a:ea typeface="华文细黑" panose="02010600040101010101" pitchFamily="2" charset="-122"/>
                <a:cs typeface="Courier New" panose="02070309020205020404" pitchFamily="49" charset="0"/>
              </a:rPr>
              <a:t>ago</a:t>
            </a:r>
            <a:r>
              <a:rPr lang="en-US" altLang="zh-CN" sz="2600" b="1" kern="100">
                <a:latin typeface="宋体" panose="02010600030101010101" pitchFamily="2" charset="-122"/>
                <a:ea typeface="华文细黑" panose="02010600040101010101" pitchFamily="2" charset="-122"/>
                <a:cs typeface="Times New Roman" pitchFamily="18" charset="0"/>
              </a:rPr>
              <a:t>”</a:t>
            </a:r>
            <a:r>
              <a:rPr lang="zh-CN" altLang="zh-CN" sz="2600" b="1" kern="100">
                <a:latin typeface="Times New Roman" pitchFamily="18" charset="0"/>
                <a:ea typeface="华文细黑" panose="02010600040101010101" pitchFamily="2" charset="-122"/>
                <a:cs typeface="Times New Roman" pitchFamily="18" charset="0"/>
              </a:rPr>
              <a:t>在句中作状语，谓语动词用一般过去时。</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He said his first teacher had died at least 10 years before.</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Xiao Hua left school 3 years ago.</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宋体" panose="02010600030101010101" pitchFamily="2" charset="-122"/>
                <a:ea typeface="华文细黑" panose="02010600040101010101" pitchFamily="2" charset="-122"/>
                <a:cs typeface="Times New Roman" pitchFamily="18" charset="0"/>
              </a:rPr>
              <a:t>④</a:t>
            </a:r>
            <a:r>
              <a:rPr lang="zh-CN" altLang="zh-CN" sz="2600" b="1" kern="100">
                <a:latin typeface="Times New Roman" pitchFamily="18" charset="0"/>
                <a:ea typeface="华文细黑" panose="02010600040101010101" pitchFamily="2" charset="-122"/>
                <a:cs typeface="Times New Roman" pitchFamily="18" charset="0"/>
              </a:rPr>
              <a:t>在</a:t>
            </a:r>
            <a:r>
              <a:rPr lang="en-US" altLang="zh-CN" sz="2600" b="1" kern="100">
                <a:latin typeface="Times New Roman" pitchFamily="18" charset="0"/>
                <a:ea typeface="华文细黑" panose="02010600040101010101" pitchFamily="2" charset="-122"/>
                <a:cs typeface="Courier New" panose="02070309020205020404" pitchFamily="49" charset="0"/>
              </a:rPr>
              <a:t>hardly/scarcely...when...</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no sooner...than...</a:t>
            </a:r>
            <a:r>
              <a:rPr lang="zh-CN" altLang="zh-CN" sz="2600" b="1" kern="100">
                <a:latin typeface="Times New Roman" pitchFamily="18" charset="0"/>
                <a:ea typeface="华文细黑" panose="02010600040101010101" pitchFamily="2" charset="-122"/>
                <a:cs typeface="Times New Roman" pitchFamily="18" charset="0"/>
              </a:rPr>
              <a:t>句式中，主句常用过去完成时，表示</a:t>
            </a:r>
            <a:r>
              <a:rPr lang="en-US" altLang="zh-CN" sz="2600" b="1" kern="100">
                <a:latin typeface="宋体" panose="02010600030101010101" pitchFamily="2" charset="-122"/>
                <a:ea typeface="华文细黑" panose="02010600040101010101" pitchFamily="2" charset="-122"/>
                <a:cs typeface="Times New Roman" pitchFamily="18" charset="0"/>
              </a:rPr>
              <a:t>“</a:t>
            </a:r>
            <a:r>
              <a:rPr lang="zh-CN" altLang="zh-CN" sz="2600" b="1" kern="100">
                <a:latin typeface="Times New Roman" pitchFamily="18" charset="0"/>
                <a:ea typeface="华文细黑" panose="02010600040101010101" pitchFamily="2" charset="-122"/>
                <a:cs typeface="Times New Roman" pitchFamily="18" charset="0"/>
              </a:rPr>
              <a:t>一</a:t>
            </a:r>
            <a:r>
              <a:rPr lang="en-US" altLang="zh-CN" sz="2600" b="1" kern="100">
                <a:latin typeface="宋体" panose="02010600030101010101" pitchFamily="2" charset="-122"/>
                <a:ea typeface="华文细黑" panose="02010600040101010101" pitchFamily="2" charset="-122"/>
                <a:cs typeface="Times New Roman" pitchFamily="18" charset="0"/>
              </a:rPr>
              <a:t>……</a:t>
            </a:r>
            <a:r>
              <a:rPr lang="zh-CN" altLang="zh-CN" sz="2600" b="1" kern="100">
                <a:latin typeface="Times New Roman" pitchFamily="18" charset="0"/>
                <a:ea typeface="华文细黑" panose="02010600040101010101" pitchFamily="2" charset="-122"/>
                <a:cs typeface="Times New Roman" pitchFamily="18" charset="0"/>
              </a:rPr>
              <a:t>就</a:t>
            </a:r>
            <a:r>
              <a:rPr lang="en-US" altLang="zh-CN" sz="2600" b="1" kern="100">
                <a:latin typeface="宋体" panose="02010600030101010101" pitchFamily="2" charset="-122"/>
                <a:ea typeface="华文细黑" panose="02010600040101010101" pitchFamily="2" charset="-122"/>
                <a:cs typeface="Times New Roman" pitchFamily="18" charset="0"/>
              </a:rPr>
              <a:t>……”</a:t>
            </a:r>
            <a:r>
              <a:rPr lang="zh-CN" altLang="zh-CN" sz="2600" b="1" kern="100">
                <a:latin typeface="Times New Roman" pitchFamily="18" charset="0"/>
                <a:ea typeface="华文细黑" panose="02010600040101010101" pitchFamily="2" charset="-122"/>
                <a:cs typeface="Times New Roman" pitchFamily="18" charset="0"/>
              </a:rPr>
              <a:t>。当</a:t>
            </a:r>
            <a:r>
              <a:rPr lang="en-US" altLang="zh-CN" sz="2600" b="1" kern="100">
                <a:latin typeface="Times New Roman" pitchFamily="18" charset="0"/>
                <a:ea typeface="华文细黑" panose="02010600040101010101" pitchFamily="2" charset="-122"/>
                <a:cs typeface="Courier New" panose="02070309020205020404" pitchFamily="49" charset="0"/>
              </a:rPr>
              <a:t>hardly</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scarcely</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no sooner</a:t>
            </a:r>
            <a:r>
              <a:rPr lang="zh-CN" altLang="zh-CN" sz="2600" b="1" kern="100">
                <a:latin typeface="Times New Roman" pitchFamily="18" charset="0"/>
                <a:ea typeface="华文细黑" panose="02010600040101010101" pitchFamily="2" charset="-122"/>
                <a:cs typeface="Times New Roman" pitchFamily="18" charset="0"/>
              </a:rPr>
              <a:t>置于句首时，其后要用部分倒装。</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We had no sooner been seated than the bus started.</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No sooner had we been seated than the bus started.</a:t>
            </a:r>
            <a:endParaRPr lang="zh-CN" altLang="zh-CN" sz="1050" kern="100">
              <a:latin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989046037"/>
      </p:ext>
    </p:extLst>
  </p:cSld>
  <p:clrMapOvr>
    <a:masterClrMapping/>
  </p:clrMapOvr>
  <mc:AlternateContent>
    <mc:Choice xmlns:p14="http://schemas.microsoft.com/office/powerpoint/2010/main" Requires="p14">
      <p:transition p14:dur="0"/>
    </mc:Choice>
    <mc:Fallback>
      <p:transition/>
    </mc:Fallback>
  </mc:AlternateConten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p:nvPr/>
        </p:nvSpPr>
        <p:spPr>
          <a:xfrm>
            <a:off x="399666" y="260648"/>
            <a:ext cx="11392669" cy="636710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(2)</a:t>
            </a:r>
            <a:r>
              <a:rPr lang="zh-CN" altLang="zh-CN" sz="2600" b="1" kern="100">
                <a:latin typeface="Times New Roman" pitchFamily="18" charset="0"/>
                <a:ea typeface="华文细黑" panose="02010600040101010101" pitchFamily="2" charset="-122"/>
                <a:cs typeface="Times New Roman" pitchFamily="18" charset="0"/>
              </a:rPr>
              <a:t>在</a:t>
            </a:r>
            <a:r>
              <a:rPr lang="en-US" altLang="zh-CN" sz="2600" b="1" kern="100">
                <a:latin typeface="Times New Roman" pitchFamily="18" charset="0"/>
                <a:ea typeface="华文细黑" panose="02010600040101010101" pitchFamily="2" charset="-122"/>
                <a:cs typeface="Courier New" panose="02070309020205020404" pitchFamily="49" charset="0"/>
              </a:rPr>
              <a:t>before</a:t>
            </a:r>
            <a:r>
              <a:rPr lang="zh-CN" altLang="zh-CN" sz="2600" b="1" kern="100">
                <a:latin typeface="Times New Roman" pitchFamily="18" charset="0"/>
                <a:ea typeface="华文细黑" panose="02010600040101010101" pitchFamily="2" charset="-122"/>
                <a:cs typeface="Times New Roman" pitchFamily="18" charset="0"/>
              </a:rPr>
              <a:t>或</a:t>
            </a:r>
            <a:r>
              <a:rPr lang="en-US" altLang="zh-CN" sz="2600" b="1" kern="100">
                <a:latin typeface="Times New Roman" pitchFamily="18" charset="0"/>
                <a:ea typeface="华文细黑" panose="02010600040101010101" pitchFamily="2" charset="-122"/>
                <a:cs typeface="Courier New" panose="02070309020205020404" pitchFamily="49" charset="0"/>
              </a:rPr>
              <a:t>after</a:t>
            </a:r>
            <a:r>
              <a:rPr lang="zh-CN" altLang="zh-CN" sz="2600" b="1" kern="100">
                <a:latin typeface="Times New Roman" pitchFamily="18" charset="0"/>
                <a:ea typeface="华文细黑" panose="02010600040101010101" pitchFamily="2" charset="-122"/>
                <a:cs typeface="Times New Roman" pitchFamily="18" charset="0"/>
              </a:rPr>
              <a:t>引导的时间状语从句中用一般过去时代替过去完成时。</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After he (had) left the room</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the boss came in.</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We arrived home before it snowed</a:t>
            </a:r>
            <a:r>
              <a:rPr lang="en-US" altLang="zh-CN" sz="2600" b="1" kern="100" smtClean="0">
                <a:latin typeface="Times New Roman" pitchFamily="18" charset="0"/>
                <a:ea typeface="华文细黑" panose="02010600040101010101" pitchFamily="2" charset="-122"/>
                <a:cs typeface="Courier New" panose="02070309020205020404" pitchFamily="49" charset="0"/>
              </a:rPr>
              <a:t>.</a:t>
            </a:r>
          </a:p>
          <a:p>
            <a:pPr lvl="0" algn="just" defTabSz="914163">
              <a:lnSpc>
                <a:spcPct val="150000"/>
              </a:lnSpc>
            </a:pPr>
            <a:r>
              <a:rPr lang="en-US" altLang="zh-CN" sz="2600" b="1" kern="100">
                <a:solidFill>
                  <a:srgbClr val="0000FF"/>
                </a:solidFill>
                <a:latin typeface="Times New Roman" pitchFamily="18" charset="0"/>
                <a:ea typeface="华文细黑" panose="02010600040101010101" pitchFamily="2" charset="-122"/>
                <a:cs typeface="Times New Roman" pitchFamily="18" charset="0"/>
              </a:rPr>
              <a:t>6.</a:t>
            </a:r>
            <a:r>
              <a:rPr lang="zh-CN" altLang="zh-CN" sz="2600" b="1" kern="100">
                <a:solidFill>
                  <a:srgbClr val="0000FF"/>
                </a:solidFill>
                <a:latin typeface="Times New Roman" pitchFamily="18" charset="0"/>
                <a:ea typeface="华文细黑" panose="02010600040101010101" pitchFamily="2" charset="-122"/>
                <a:cs typeface="Times New Roman" pitchFamily="18" charset="0"/>
              </a:rPr>
              <a:t>过去将来时</a:t>
            </a:r>
          </a:p>
          <a:p>
            <a:pPr lvl="0" algn="just" defTabSz="914163">
              <a:lnSpc>
                <a:spcPct val="150000"/>
              </a:lnSpc>
            </a:pPr>
            <a:r>
              <a:rPr lang="zh-CN" altLang="zh-CN" sz="2600" b="1" kern="100">
                <a:solidFill>
                  <a:prstClr val="black"/>
                </a:solidFill>
                <a:latin typeface="Times New Roman" pitchFamily="18" charset="0"/>
                <a:ea typeface="华文细黑" panose="02010600040101010101" pitchFamily="2" charset="-122"/>
                <a:cs typeface="Times New Roman" pitchFamily="18" charset="0"/>
              </a:rPr>
              <a:t>过去将来时表示从过去的观点来预计以后要发生的动作或存在的状态，这种时态常用于宾语从句中，主句常是一般过去时。</a:t>
            </a:r>
            <a:endParaRPr lang="zh-CN" altLang="zh-CN" sz="1050" kern="100">
              <a:solidFill>
                <a:prstClr val="black"/>
              </a:solidFill>
              <a:latin typeface="宋体" panose="02010600030101010101" pitchFamily="2" charset="-122"/>
              <a:cs typeface="Courier New" panose="02070309020205020404" pitchFamily="49" charset="0"/>
            </a:endParaRPr>
          </a:p>
          <a:p>
            <a:pPr lvl="0" algn="just" defTabSz="914163">
              <a:lnSpc>
                <a:spcPct val="150000"/>
              </a:lnSpc>
            </a:pPr>
            <a:r>
              <a:rPr lang="en-US" altLang="zh-CN" sz="2600" b="1" kern="100">
                <a:solidFill>
                  <a:prstClr val="black"/>
                </a:solidFill>
                <a:latin typeface="Times New Roman" pitchFamily="18" charset="0"/>
                <a:ea typeface="华文细黑" panose="02010600040101010101" pitchFamily="2" charset="-122"/>
                <a:cs typeface="Courier New" panose="02070309020205020404" pitchFamily="49" charset="0"/>
              </a:rPr>
              <a:t>He always said that he would study hard at that time.</a:t>
            </a:r>
            <a:endParaRPr lang="zh-CN" altLang="zh-CN" sz="1050" kern="100">
              <a:solidFill>
                <a:prstClr val="black"/>
              </a:solidFill>
              <a:latin typeface="宋体" panose="02010600030101010101" pitchFamily="2" charset="-122"/>
              <a:cs typeface="Courier New" panose="02070309020205020404" pitchFamily="49" charset="0"/>
            </a:endParaRPr>
          </a:p>
          <a:p>
            <a:pPr lvl="0" algn="just" defTabSz="914163">
              <a:lnSpc>
                <a:spcPct val="150000"/>
              </a:lnSpc>
            </a:pPr>
            <a:r>
              <a:rPr lang="en-US" altLang="zh-CN" sz="2600" b="1" kern="100">
                <a:solidFill>
                  <a:srgbClr val="0000FF"/>
                </a:solidFill>
                <a:latin typeface="Times New Roman" pitchFamily="18" charset="0"/>
                <a:ea typeface="华文细黑" panose="02010600040101010101" pitchFamily="2" charset="-122"/>
                <a:cs typeface="Times New Roman" pitchFamily="18" charset="0"/>
              </a:rPr>
              <a:t>7.</a:t>
            </a:r>
            <a:r>
              <a:rPr lang="zh-CN" altLang="zh-CN" sz="2600" b="1" kern="100">
                <a:solidFill>
                  <a:srgbClr val="0000FF"/>
                </a:solidFill>
                <a:latin typeface="Times New Roman" pitchFamily="18" charset="0"/>
                <a:ea typeface="华文细黑" panose="02010600040101010101" pitchFamily="2" charset="-122"/>
                <a:cs typeface="Times New Roman" pitchFamily="18" charset="0"/>
              </a:rPr>
              <a:t>过去进行时</a:t>
            </a:r>
          </a:p>
          <a:p>
            <a:pPr lvl="0" algn="just" defTabSz="914163">
              <a:lnSpc>
                <a:spcPct val="150000"/>
              </a:lnSpc>
            </a:pPr>
            <a:r>
              <a:rPr lang="zh-CN" altLang="zh-CN" sz="2600" b="1" kern="100">
                <a:solidFill>
                  <a:prstClr val="black"/>
                </a:solidFill>
                <a:latin typeface="Times New Roman" pitchFamily="18" charset="0"/>
                <a:ea typeface="华文细黑" panose="02010600040101010101" pitchFamily="2" charset="-122"/>
                <a:cs typeface="Times New Roman" pitchFamily="18" charset="0"/>
              </a:rPr>
              <a:t>过去进行时表示在过去某个时刻正在进行的动作或存在的状态。</a:t>
            </a:r>
            <a:endParaRPr lang="zh-CN" altLang="zh-CN" sz="1050" kern="100">
              <a:solidFill>
                <a:prstClr val="black"/>
              </a:solidFill>
              <a:latin typeface="宋体" panose="02010600030101010101" pitchFamily="2" charset="-122"/>
              <a:cs typeface="Courier New" panose="02070309020205020404" pitchFamily="49" charset="0"/>
            </a:endParaRPr>
          </a:p>
          <a:p>
            <a:pPr lvl="0" algn="just" defTabSz="914163">
              <a:lnSpc>
                <a:spcPct val="150000"/>
              </a:lnSpc>
            </a:pPr>
            <a:r>
              <a:rPr lang="en-US" altLang="zh-CN" sz="2600" b="1" kern="100">
                <a:solidFill>
                  <a:prstClr val="black"/>
                </a:solidFill>
                <a:latin typeface="Times New Roman" pitchFamily="18" charset="0"/>
                <a:ea typeface="华文细黑" panose="02010600040101010101" pitchFamily="2" charset="-122"/>
                <a:cs typeface="Courier New" panose="02070309020205020404" pitchFamily="49" charset="0"/>
              </a:rPr>
              <a:t>He was reading an interesting book this time yesterday</a:t>
            </a:r>
            <a:r>
              <a:rPr lang="en-US" altLang="zh-CN" sz="2600" b="1" kern="100" smtClean="0">
                <a:solidFill>
                  <a:prstClr val="black"/>
                </a:solidFill>
                <a:latin typeface="Times New Roman" pitchFamily="18" charset="0"/>
                <a:ea typeface="华文细黑" panose="02010600040101010101" pitchFamily="2" charset="-122"/>
                <a:cs typeface="Courier New" panose="02070309020205020404" pitchFamily="49" charset="0"/>
              </a:rPr>
              <a:t>.</a:t>
            </a:r>
            <a:endParaRPr lang="zh-CN" altLang="zh-CN" sz="1050" kern="100">
              <a:latin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062598882"/>
      </p:ext>
    </p:extLst>
  </p:cSld>
  <p:clrMapOvr>
    <a:masterClrMapping/>
  </p:clrMapOvr>
  <mc:AlternateContent>
    <mc:Choice xmlns:p14="http://schemas.microsoft.com/office/powerpoint/2010/main" Requires="p14">
      <p:transition p14:dur="0"/>
    </mc:Choice>
    <mc:Fallback>
      <p:transition/>
    </mc:Fallback>
  </mc:AlternateConten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p:nvPr/>
        </p:nvSpPr>
        <p:spPr>
          <a:xfrm>
            <a:off x="399666" y="520823"/>
            <a:ext cx="11392669" cy="492440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defTabSz="914163">
              <a:lnSpc>
                <a:spcPct val="150000"/>
              </a:lnSpc>
            </a:pPr>
            <a:r>
              <a:rPr lang="en-US" altLang="zh-CN" sz="2600" b="1" kern="100">
                <a:solidFill>
                  <a:srgbClr val="0000FF"/>
                </a:solidFill>
                <a:latin typeface="Times New Roman" pitchFamily="18" charset="0"/>
                <a:ea typeface="华文细黑" panose="02010600040101010101" pitchFamily="2" charset="-122"/>
                <a:cs typeface="Times New Roman" pitchFamily="18" charset="0"/>
              </a:rPr>
              <a:t>8.</a:t>
            </a:r>
            <a:r>
              <a:rPr lang="zh-CN" altLang="zh-CN" sz="2600" b="1" kern="100">
                <a:solidFill>
                  <a:srgbClr val="0000FF"/>
                </a:solidFill>
                <a:latin typeface="Times New Roman" pitchFamily="18" charset="0"/>
                <a:ea typeface="华文细黑" panose="02010600040101010101" pitchFamily="2" charset="-122"/>
                <a:cs typeface="Times New Roman" pitchFamily="18" charset="0"/>
              </a:rPr>
              <a:t>现在完成时</a:t>
            </a: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(1)</a:t>
            </a:r>
            <a:r>
              <a:rPr lang="zh-CN" altLang="zh-CN" sz="2600" b="1" kern="100">
                <a:latin typeface="Times New Roman" pitchFamily="18" charset="0"/>
                <a:ea typeface="华文细黑" panose="02010600040101010101" pitchFamily="2" charset="-122"/>
                <a:cs typeface="Times New Roman" pitchFamily="18" charset="0"/>
              </a:rPr>
              <a:t>现在完成时除可以和</a:t>
            </a:r>
            <a:r>
              <a:rPr lang="en-US" altLang="zh-CN" sz="2600" b="1" kern="100">
                <a:latin typeface="Times New Roman" pitchFamily="18" charset="0"/>
                <a:ea typeface="华文细黑" panose="02010600040101010101" pitchFamily="2" charset="-122"/>
                <a:cs typeface="Courier New" panose="02070309020205020404" pitchFamily="49" charset="0"/>
              </a:rPr>
              <a:t>for</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since</a:t>
            </a:r>
            <a:r>
              <a:rPr lang="zh-CN" altLang="zh-CN" sz="2600" b="1" kern="100">
                <a:latin typeface="Times New Roman" pitchFamily="18" charset="0"/>
                <a:ea typeface="华文细黑" panose="02010600040101010101" pitchFamily="2" charset="-122"/>
                <a:cs typeface="Times New Roman" pitchFamily="18" charset="0"/>
              </a:rPr>
              <a:t>引导的状语连用外，还可以和下面的介词短语连用：</a:t>
            </a:r>
            <a:r>
              <a:rPr lang="en-US" altLang="zh-CN" sz="2600" b="1" kern="100">
                <a:latin typeface="Times New Roman" pitchFamily="18" charset="0"/>
                <a:ea typeface="华文细黑" panose="02010600040101010101" pitchFamily="2" charset="-122"/>
                <a:cs typeface="Courier New" panose="02070309020205020404" pitchFamily="49" charset="0"/>
              </a:rPr>
              <a:t>during</a:t>
            </a:r>
            <a:r>
              <a:rPr lang="en-US" altLang="zh-CN" sz="2600" b="1" kern="100">
                <a:latin typeface="IPAPANNEW" panose="02000500070000020004" pitchFamily="2" charset="0"/>
                <a:ea typeface="华文细黑" panose="02010600040101010101" pitchFamily="2" charset="-122"/>
                <a:cs typeface="Times New Roman" pitchFamily="18" charset="0"/>
              </a:rPr>
              <a:t>/in/</a:t>
            </a:r>
            <a:r>
              <a:rPr lang="en-US" altLang="zh-CN" sz="2600" b="1" kern="100">
                <a:latin typeface="Times New Roman" pitchFamily="18" charset="0"/>
                <a:ea typeface="华文细黑" panose="02010600040101010101" pitchFamily="2" charset="-122"/>
                <a:cs typeface="Courier New" panose="02070309020205020404" pitchFamily="49" charset="0"/>
              </a:rPr>
              <a:t>over the last(past) few years(months</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weeks)</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in recent years</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so far</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up to now</a:t>
            </a:r>
            <a:r>
              <a:rPr lang="zh-CN" altLang="zh-CN" sz="2600" b="1" kern="100">
                <a:latin typeface="Times New Roman" pitchFamily="18" charset="0"/>
                <a:ea typeface="华文细黑" panose="02010600040101010101" pitchFamily="2" charset="-122"/>
                <a:cs typeface="Times New Roman" pitchFamily="18" charset="0"/>
              </a:rPr>
              <a:t>等。</a:t>
            </a:r>
            <a:endParaRPr lang="zh-CN" altLang="zh-CN" sz="260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(2)</a:t>
            </a:r>
            <a:r>
              <a:rPr lang="zh-CN" altLang="zh-CN" sz="2600" b="1" kern="100">
                <a:latin typeface="Times New Roman" pitchFamily="18" charset="0"/>
                <a:ea typeface="华文细黑" panose="02010600040101010101" pitchFamily="2" charset="-122"/>
                <a:cs typeface="Times New Roman" pitchFamily="18" charset="0"/>
              </a:rPr>
              <a:t>下列句型中常用现在完成时：</a:t>
            </a:r>
            <a:endParaRPr lang="zh-CN" altLang="zh-CN" sz="260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It is (has been)</a:t>
            </a:r>
            <a:r>
              <a:rPr lang="zh-CN" altLang="zh-CN" sz="2600" b="1" kern="100">
                <a:latin typeface="Times New Roman" pitchFamily="18" charset="0"/>
                <a:ea typeface="华文细黑" panose="02010600040101010101" pitchFamily="2" charset="-122"/>
                <a:cs typeface="Times New Roman" pitchFamily="18" charset="0"/>
              </a:rPr>
              <a:t>＋一段时间＋</a:t>
            </a:r>
            <a:r>
              <a:rPr lang="en-US" altLang="zh-CN" sz="2600" b="1" kern="100">
                <a:latin typeface="Times New Roman" pitchFamily="18" charset="0"/>
                <a:ea typeface="华文细黑" panose="02010600040101010101" pitchFamily="2" charset="-122"/>
                <a:cs typeface="Courier New" panose="02070309020205020404" pitchFamily="49" charset="0"/>
              </a:rPr>
              <a:t>since</a:t>
            </a:r>
            <a:r>
              <a:rPr lang="zh-CN" altLang="zh-CN" sz="2600" b="1" kern="100">
                <a:latin typeface="Times New Roman" pitchFamily="18" charset="0"/>
                <a:ea typeface="华文细黑" panose="02010600040101010101" pitchFamily="2" charset="-122"/>
                <a:cs typeface="Times New Roman" pitchFamily="18" charset="0"/>
              </a:rPr>
              <a:t>从句</a:t>
            </a:r>
            <a:endParaRPr lang="zh-CN" altLang="zh-CN" sz="260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This(That</a:t>
            </a:r>
            <a:r>
              <a:rPr lang="en-US" altLang="zh-CN" sz="2600" b="1" kern="100">
                <a:latin typeface="IPAPANNEW" panose="02000500070000020004" pitchFamily="2" charset="0"/>
                <a:ea typeface="华文细黑" panose="02010600040101010101" pitchFamily="2" charset="-122"/>
                <a:cs typeface="Times New Roman" pitchFamily="18" charset="0"/>
              </a:rPr>
              <a:t>/I</a:t>
            </a:r>
            <a:r>
              <a:rPr lang="en-US" altLang="zh-CN" sz="2600" b="1" kern="100">
                <a:latin typeface="Times New Roman" pitchFamily="18" charset="0"/>
                <a:ea typeface="Times New Roman" panose="02020603050405020304" pitchFamily="18" charset="0"/>
                <a:cs typeface="Times New Roman" pitchFamily="18" charset="0"/>
              </a:rPr>
              <a:t>t) is the first(second/...) time that</a:t>
            </a:r>
            <a:r>
              <a:rPr lang="zh-CN" altLang="zh-CN" sz="2600" b="1" kern="100">
                <a:latin typeface="Times New Roman" pitchFamily="18" charset="0"/>
                <a:ea typeface="华文细黑" panose="02010600040101010101" pitchFamily="2" charset="-122"/>
                <a:cs typeface="Times New Roman" pitchFamily="18" charset="0"/>
              </a:rPr>
              <a:t>＋现在完成时</a:t>
            </a:r>
            <a:endParaRPr lang="zh-CN" altLang="zh-CN" sz="2600" kern="100">
              <a:latin typeface="Times New Roman" pitchFamily="18" charset="0"/>
              <a:cs typeface="Times New Roman" pitchFamily="18" charset="0"/>
            </a:endParaRPr>
          </a:p>
          <a:p>
            <a:pPr algn="just">
              <a:lnSpc>
                <a:spcPct val="150000"/>
              </a:lnSpc>
              <a:spcAft>
                <a:spcPct val="0"/>
              </a:spcAft>
            </a:pPr>
            <a:r>
              <a:rPr lang="en-US" altLang="zh-CN" sz="2600" b="1" kern="100">
                <a:latin typeface="Times New Roman" pitchFamily="18" charset="0"/>
                <a:ea typeface="Times New Roman" panose="02020603050405020304" pitchFamily="18" charset="0"/>
                <a:cs typeface="Times New Roman" pitchFamily="18" charset="0"/>
              </a:rPr>
              <a:t>This(That/It) is the best/finest/most interestin</a:t>
            </a:r>
            <a:r>
              <a:rPr lang="en-US" altLang="zh-CN" sz="2600" b="1" kern="100">
                <a:latin typeface="Times New Roman" pitchFamily="18" charset="0"/>
                <a:ea typeface="华文细黑" panose="02010600040101010101" pitchFamily="2" charset="-122"/>
                <a:cs typeface="Courier New" panose="02070309020205020404" pitchFamily="49" charset="0"/>
              </a:rPr>
              <a:t>g...</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that</a:t>
            </a:r>
            <a:r>
              <a:rPr lang="zh-CN" altLang="zh-CN" sz="2600" b="1" kern="100">
                <a:latin typeface="Times New Roman" pitchFamily="18" charset="0"/>
                <a:ea typeface="华文细黑" panose="02010600040101010101" pitchFamily="2" charset="-122"/>
                <a:cs typeface="Times New Roman" pitchFamily="18" charset="0"/>
              </a:rPr>
              <a:t>＋现在完成</a:t>
            </a:r>
            <a:r>
              <a:rPr lang="zh-CN" altLang="zh-CN" sz="2600" b="1" kern="100" smtClean="0">
                <a:latin typeface="Times New Roman" pitchFamily="18" charset="0"/>
                <a:ea typeface="华文细黑" panose="02010600040101010101" pitchFamily="2" charset="-122"/>
                <a:cs typeface="Times New Roman" pitchFamily="18" charset="0"/>
              </a:rPr>
              <a:t>时</a:t>
            </a:r>
            <a:endParaRPr lang="en-US" altLang="zh-CN" sz="2600" b="1" kern="100" smtClean="0">
              <a:latin typeface="Times New Roman" pitchFamily="18" charset="0"/>
              <a:ea typeface="华文细黑" panose="02010600040101010101" pitchFamily="2" charset="-122"/>
              <a:cs typeface="Times New Roman" pitchFamily="18" charset="0"/>
            </a:endParaRPr>
          </a:p>
        </p:txBody>
      </p:sp>
    </p:spTree>
    <p:extLst>
      <p:ext uri="{BB962C8B-B14F-4D97-AF65-F5344CB8AC3E}">
        <p14:creationId xmlns:p14="http://schemas.microsoft.com/office/powerpoint/2010/main" val="804287020"/>
      </p:ext>
    </p:extLst>
  </p:cSld>
  <p:clrMapOvr>
    <a:masterClrMapping/>
  </p:clrMapOvr>
  <mc:AlternateContent>
    <mc:Choice xmlns:p14="http://schemas.microsoft.com/office/powerpoint/2010/main" Requires="p14">
      <p:transition p14:dur="0"/>
    </mc:Choice>
    <mc:Fallback>
      <p:transition/>
    </mc:Fallback>
  </mc:AlternateConten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p:nvPr/>
        </p:nvSpPr>
        <p:spPr>
          <a:xfrm>
            <a:off x="399666" y="1556792"/>
            <a:ext cx="11392669" cy="244782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(3)</a:t>
            </a:r>
            <a:r>
              <a:rPr lang="zh-CN" altLang="zh-CN" sz="2600" b="1" kern="100">
                <a:latin typeface="Times New Roman" pitchFamily="18" charset="0"/>
                <a:ea typeface="华文细黑" panose="02010600040101010101" pitchFamily="2" charset="-122"/>
                <a:cs typeface="Times New Roman" pitchFamily="18" charset="0"/>
              </a:rPr>
              <a:t>在时间或条件状语从句中，现在完成时可以代替将来完成时。</a:t>
            </a:r>
            <a:endParaRPr lang="zh-CN" altLang="zh-CN" sz="260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I shall post the letter as soon as I have written it.</a:t>
            </a:r>
            <a:endParaRPr lang="zh-CN" altLang="zh-CN" sz="260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If you have done the experiment</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you will realize the theory better.</a:t>
            </a:r>
            <a:endParaRPr lang="zh-CN" altLang="zh-CN" sz="260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Don</a:t>
            </a:r>
            <a:r>
              <a:rPr lang="en-US" altLang="zh-CN" sz="2600" b="1" kern="100">
                <a:latin typeface="宋体" panose="02010600030101010101" pitchFamily="2" charset="-122"/>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t get off the bus until it has stopped.</a:t>
            </a:r>
            <a:endParaRPr lang="zh-CN" altLang="zh-CN" sz="2600" kern="100">
              <a:latin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063431200"/>
      </p:ext>
    </p:extLst>
  </p:cSld>
  <p:clrMapOvr>
    <a:masterClrMapping/>
  </p:clrMapOvr>
  <mc:AlternateContent>
    <mc:Choice xmlns:p14="http://schemas.microsoft.com/office/powerpoint/2010/main" Requires="p14">
      <p:transition p14:dur="0"/>
    </mc:Choice>
    <mc:Fallback>
      <p:transition/>
    </mc:Fallback>
  </mc:AlternateConten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p:nvPr/>
        </p:nvSpPr>
        <p:spPr>
          <a:xfrm>
            <a:off x="399666" y="692696"/>
            <a:ext cx="11392669" cy="544864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defTabSz="914163">
              <a:lnSpc>
                <a:spcPct val="150000"/>
              </a:lnSpc>
            </a:pPr>
            <a:r>
              <a:rPr lang="en-US" altLang="zh-CN" sz="2600" b="1" kern="100">
                <a:solidFill>
                  <a:srgbClr val="0000FF"/>
                </a:solidFill>
                <a:latin typeface="Times New Roman" pitchFamily="18" charset="0"/>
                <a:ea typeface="华文细黑" panose="02010600040101010101" pitchFamily="2" charset="-122"/>
                <a:cs typeface="Times New Roman" pitchFamily="18" charset="0"/>
              </a:rPr>
              <a:t>9.</a:t>
            </a:r>
            <a:r>
              <a:rPr lang="zh-CN" altLang="zh-CN" sz="2600" b="1" kern="100">
                <a:solidFill>
                  <a:srgbClr val="0000FF"/>
                </a:solidFill>
                <a:latin typeface="Times New Roman" pitchFamily="18" charset="0"/>
                <a:ea typeface="华文细黑" panose="02010600040101010101" pitchFamily="2" charset="-122"/>
                <a:cs typeface="Times New Roman" pitchFamily="18" charset="0"/>
              </a:rPr>
              <a:t>将来进行时</a:t>
            </a:r>
          </a:p>
          <a:p>
            <a:pPr algn="just">
              <a:lnSpc>
                <a:spcPct val="150000"/>
              </a:lnSpc>
              <a:spcAft>
                <a:spcPct val="0"/>
              </a:spcAft>
            </a:pPr>
            <a:r>
              <a:rPr lang="zh-CN" altLang="zh-CN" sz="2600" b="1" kern="100">
                <a:latin typeface="Times New Roman" pitchFamily="18" charset="0"/>
                <a:ea typeface="华文细黑" panose="02010600040101010101" pitchFamily="2" charset="-122"/>
                <a:cs typeface="Times New Roman" pitchFamily="18" charset="0"/>
              </a:rPr>
              <a:t>表示将来某个时刻正在进行的或持续的动作。</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I</a:t>
            </a:r>
            <a:r>
              <a:rPr lang="en-US" altLang="zh-CN" sz="2600" b="1" kern="100">
                <a:latin typeface="宋体" panose="02010600030101010101" pitchFamily="2" charset="-122"/>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ll be taking my holidays soon.</a:t>
            </a:r>
            <a:endParaRPr lang="zh-CN" altLang="zh-CN" sz="1050" kern="100">
              <a:latin typeface="宋体" panose="02010600030101010101" pitchFamily="2" charset="-122"/>
              <a:cs typeface="Courier New" panose="02070309020205020404" pitchFamily="49" charset="0"/>
            </a:endParaRPr>
          </a:p>
          <a:p>
            <a:pPr algn="just" defTabSz="914163">
              <a:lnSpc>
                <a:spcPct val="150000"/>
              </a:lnSpc>
            </a:pPr>
            <a:r>
              <a:rPr lang="en-US" altLang="zh-CN" sz="2600" b="1" kern="100">
                <a:solidFill>
                  <a:srgbClr val="0000FF"/>
                </a:solidFill>
                <a:latin typeface="Times New Roman" pitchFamily="18" charset="0"/>
                <a:ea typeface="华文细黑" panose="02010600040101010101" pitchFamily="2" charset="-122"/>
                <a:cs typeface="Times New Roman" pitchFamily="18" charset="0"/>
              </a:rPr>
              <a:t>10.</a:t>
            </a:r>
            <a:r>
              <a:rPr lang="zh-CN" altLang="zh-CN" sz="2600" b="1" kern="100">
                <a:solidFill>
                  <a:srgbClr val="0000FF"/>
                </a:solidFill>
                <a:latin typeface="Times New Roman" pitchFamily="18" charset="0"/>
                <a:ea typeface="华文细黑" panose="02010600040101010101" pitchFamily="2" charset="-122"/>
                <a:cs typeface="Times New Roman" pitchFamily="18" charset="0"/>
              </a:rPr>
              <a:t>将来完成时</a:t>
            </a: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(1)</a:t>
            </a:r>
            <a:r>
              <a:rPr lang="zh-CN" altLang="zh-CN" sz="2600" b="1" kern="100">
                <a:latin typeface="Times New Roman" pitchFamily="18" charset="0"/>
                <a:ea typeface="华文细黑" panose="02010600040101010101" pitchFamily="2" charset="-122"/>
                <a:cs typeface="Times New Roman" pitchFamily="18" charset="0"/>
              </a:rPr>
              <a:t>表示将来某时之前或某动作发生之前已经完成的动作。</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I shall have finished it by next Friday.</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She will have written it tomorrow at noon.</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(2)</a:t>
            </a:r>
            <a:r>
              <a:rPr lang="zh-CN" altLang="zh-CN" sz="2600" b="1" kern="100">
                <a:latin typeface="Times New Roman" pitchFamily="18" charset="0"/>
                <a:ea typeface="华文细黑" panose="02010600040101010101" pitchFamily="2" charset="-122"/>
                <a:cs typeface="Times New Roman" pitchFamily="18" charset="0"/>
              </a:rPr>
              <a:t>表示一个持续到将来的动作。</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By next Monday</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she will have studied here for three years.</a:t>
            </a:r>
            <a:endParaRPr lang="zh-CN" altLang="zh-CN" sz="1050" kern="100">
              <a:latin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603219318"/>
      </p:ext>
    </p:extLst>
  </p:cSld>
  <p:clrMapOvr>
    <a:masterClrMapping/>
  </p:clrMapOvr>
  <mc:AlternateContent>
    <mc:Choice xmlns:p14="http://schemas.microsoft.com/office/powerpoint/2010/main" Requires="p14">
      <p:transition p14:dur="0"/>
    </mc:Choice>
    <mc:Fallback>
      <p:transition/>
    </mc:Fallback>
  </mc:AlternateConten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2737565" y="1616114"/>
            <a:ext cx="6713697" cy="661015"/>
          </a:xfrm>
          <a:prstGeom prst="rect">
            <a:avLst/>
          </a:prstGeom>
        </p:spPr>
        <p:txBody>
          <a:bodyPr wrap="none">
            <a:spAutoFit/>
          </a:bodyPr>
          <a:lstStyle/>
          <a:p>
            <a:pPr algn="ctr">
              <a:lnSpc>
                <a:spcPct val="150000"/>
              </a:lnSpc>
              <a:spcBef>
                <a:spcPts val="1300"/>
              </a:spcBef>
              <a:spcAft>
                <a:spcPts val="1300"/>
              </a:spcAft>
            </a:pPr>
            <a:r>
              <a:rPr lang="en-US" altLang="zh-CN" sz="2800" b="1" kern="100">
                <a:solidFill>
                  <a:srgbClr val="404040"/>
                </a:solidFill>
                <a:latin typeface="Times New Roman" pitchFamily="18" charset="0"/>
                <a:ea typeface="华文细黑" panose="02010600040101010101" pitchFamily="2" charset="-122"/>
                <a:cs typeface="Times New Roman" pitchFamily="18" charset="0"/>
              </a:rPr>
              <a:t>Period Four</a:t>
            </a:r>
            <a:r>
              <a:rPr lang="zh-CN" altLang="zh-CN" sz="2800" b="1" kern="100">
                <a:solidFill>
                  <a:srgbClr val="404040"/>
                </a:solidFill>
                <a:latin typeface="Times New Roman" pitchFamily="18" charset="0"/>
                <a:ea typeface="华文细黑" panose="02010600040101010101" pitchFamily="2" charset="-122"/>
                <a:cs typeface="Times New Roman" pitchFamily="18" charset="0"/>
              </a:rPr>
              <a:t>　</a:t>
            </a:r>
            <a:r>
              <a:rPr lang="en-US" altLang="zh-CN" sz="2800" b="1" kern="100">
                <a:solidFill>
                  <a:srgbClr val="404040"/>
                </a:solidFill>
                <a:latin typeface="Times New Roman" pitchFamily="18" charset="0"/>
                <a:ea typeface="华文细黑" panose="02010600040101010101" pitchFamily="2" charset="-122"/>
                <a:cs typeface="Times New Roman" pitchFamily="18" charset="0"/>
              </a:rPr>
              <a:t>Grammar—Review</a:t>
            </a:r>
            <a:r>
              <a:rPr lang="zh-CN" altLang="zh-CN" sz="2800" b="1" kern="100">
                <a:solidFill>
                  <a:srgbClr val="404040"/>
                </a:solidFill>
                <a:latin typeface="Times New Roman" pitchFamily="18" charset="0"/>
                <a:ea typeface="华文细黑" panose="02010600040101010101" pitchFamily="2" charset="-122"/>
                <a:cs typeface="Times New Roman" pitchFamily="18" charset="0"/>
              </a:rPr>
              <a:t>：</a:t>
            </a:r>
            <a:r>
              <a:rPr lang="en-US" altLang="zh-CN" sz="2800" b="1" kern="100">
                <a:solidFill>
                  <a:srgbClr val="404040"/>
                </a:solidFill>
                <a:latin typeface="Times New Roman" pitchFamily="18" charset="0"/>
                <a:ea typeface="华文细黑" panose="02010600040101010101" pitchFamily="2" charset="-122"/>
                <a:cs typeface="Times New Roman" pitchFamily="18" charset="0"/>
              </a:rPr>
              <a:t>tenses</a:t>
            </a:r>
            <a:endParaRPr lang="zh-CN" altLang="zh-CN" sz="2800" b="1" kern="100">
              <a:solidFill>
                <a:srgbClr val="404040"/>
              </a:solidFill>
              <a:latin typeface="Times New Roman" pitchFamily="18" charset="0"/>
              <a:ea typeface="华文细黑" panose="02010600040101010101" pitchFamily="2" charset="-122"/>
              <a:cs typeface="Times New Roman" pitchFamily="18" charset="0"/>
            </a:endParaRPr>
          </a:p>
        </p:txBody>
      </p:sp>
      <p:sp>
        <p:nvSpPr>
          <p:cNvPr id="21" name="文本框 20">
            <a:hlinkClick r:id="rId2" action="ppaction://hlinksldjump"/>
          </p:cNvPr>
          <p:cNvSpPr txBox="1"/>
          <p:nvPr/>
        </p:nvSpPr>
        <p:spPr>
          <a:xfrm>
            <a:off x="3934172" y="4428401"/>
            <a:ext cx="4954896" cy="584775"/>
          </a:xfrm>
          <a:prstGeom prst="rect">
            <a:avLst/>
          </a:prstGeom>
          <a:noFill/>
          <a:ln>
            <a:noFill/>
          </a:ln>
        </p:spPr>
        <p:txBody>
          <a:bodyPr wrap="square" rtlCol="0">
            <a:spAutoFit/>
            <a:scene3d>
              <a:camera prst="orthographicFront"/>
              <a:lightRig rig="threePt" dir="t"/>
            </a:scene3d>
            <a:sp3d contourW="12700"/>
          </a:bodyPr>
          <a:lstStyle/>
          <a:p>
            <a:pPr defTabSz="914400"/>
            <a:r>
              <a:rPr lang="zh-CN" altLang="en-US" sz="3200" b="1" smtClean="0">
                <a:solidFill>
                  <a:srgbClr val="8E6D48"/>
                </a:solidFill>
                <a:latin typeface="Arial"/>
                <a:ea typeface="微软雅黑"/>
              </a:rPr>
              <a:t>达标检测    </a:t>
            </a:r>
            <a:r>
              <a:rPr lang="zh-CN" altLang="en-US" smtClean="0">
                <a:solidFill>
                  <a:srgbClr val="8E6D48"/>
                </a:solidFill>
                <a:latin typeface="Arial"/>
                <a:ea typeface="微软雅黑"/>
              </a:rPr>
              <a:t>当堂检测  基础达标演练</a:t>
            </a:r>
            <a:endParaRPr lang="en-US" altLang="zh-CN">
              <a:solidFill>
                <a:srgbClr val="8E6D48"/>
              </a:solidFill>
              <a:latin typeface="Arial"/>
              <a:ea typeface="微软雅黑"/>
            </a:endParaRPr>
          </a:p>
        </p:txBody>
      </p:sp>
      <p:sp>
        <p:nvSpPr>
          <p:cNvPr id="20" name="文本框 19">
            <a:hlinkClick r:id="rId3" action="ppaction://hlinksldjump"/>
          </p:cNvPr>
          <p:cNvSpPr txBox="1"/>
          <p:nvPr/>
        </p:nvSpPr>
        <p:spPr>
          <a:xfrm>
            <a:off x="3934172" y="3429000"/>
            <a:ext cx="4954896" cy="584775"/>
          </a:xfrm>
          <a:prstGeom prst="rect">
            <a:avLst/>
          </a:prstGeom>
          <a:noFill/>
          <a:ln>
            <a:noFill/>
          </a:ln>
        </p:spPr>
        <p:txBody>
          <a:bodyPr wrap="square" rtlCol="0">
            <a:spAutoFit/>
            <a:scene3d>
              <a:camera prst="orthographicFront"/>
              <a:lightRig rig="threePt" dir="t"/>
            </a:scene3d>
            <a:sp3d contourW="12700"/>
          </a:bodyPr>
          <a:lstStyle/>
          <a:p>
            <a:pPr defTabSz="914400"/>
            <a:r>
              <a:rPr lang="zh-CN" altLang="en-US" sz="3200" b="1" smtClean="0">
                <a:solidFill>
                  <a:srgbClr val="8E6D48"/>
                </a:solidFill>
                <a:latin typeface="Arial"/>
                <a:ea typeface="微软雅黑"/>
              </a:rPr>
              <a:t>语法导学    </a:t>
            </a:r>
            <a:r>
              <a:rPr lang="zh-CN" altLang="en-US" smtClean="0">
                <a:solidFill>
                  <a:srgbClr val="8E6D48"/>
                </a:solidFill>
                <a:latin typeface="Arial"/>
                <a:ea typeface="微软雅黑"/>
              </a:rPr>
              <a:t>感悟规律  重点难点剖析</a:t>
            </a:r>
            <a:endParaRPr lang="en-US" altLang="zh-CN">
              <a:solidFill>
                <a:srgbClr val="8E6D48"/>
              </a:solidFill>
              <a:latin typeface="+mj-ea"/>
              <a:ea typeface="+mj-ea"/>
            </a:endParaRPr>
          </a:p>
        </p:txBody>
      </p:sp>
      <p:grpSp>
        <p:nvGrpSpPr>
          <p:cNvPr id="23" name="组合 22"/>
          <p:cNvGrpSpPr/>
          <p:nvPr/>
        </p:nvGrpSpPr>
        <p:grpSpPr>
          <a:xfrm rot="10800000">
            <a:off x="212824" y="254442"/>
            <a:ext cx="1849140" cy="582270"/>
            <a:chOff x="1198662" y="3429794"/>
            <a:chExt cx="3600400" cy="792088"/>
          </a:xfrm>
        </p:grpSpPr>
        <p:grpSp>
          <p:nvGrpSpPr>
            <p:cNvPr id="24" name="组合 23"/>
            <p:cNvGrpSpPr/>
            <p:nvPr/>
          </p:nvGrpSpPr>
          <p:grpSpPr>
            <a:xfrm>
              <a:off x="1198662" y="3429794"/>
              <a:ext cx="3600400" cy="288000"/>
              <a:chOff x="1198662" y="3429794"/>
              <a:chExt cx="3600400" cy="288000"/>
            </a:xfrm>
          </p:grpSpPr>
          <p:cxnSp>
            <p:nvCxnSpPr>
              <p:cNvPr id="29" name="直接连接符 28"/>
              <p:cNvCxnSpPr/>
              <p:nvPr/>
            </p:nvCxnSpPr>
            <p:spPr>
              <a:xfrm>
                <a:off x="1198662" y="3429794"/>
                <a:ext cx="3600400" cy="0"/>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198662" y="3429794"/>
                <a:ext cx="0" cy="288000"/>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4799062" y="3429794"/>
                <a:ext cx="0" cy="288000"/>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1198662" y="3933882"/>
              <a:ext cx="3600400" cy="288000"/>
              <a:chOff x="1198662" y="3933882"/>
              <a:chExt cx="3600400" cy="288000"/>
            </a:xfrm>
          </p:grpSpPr>
          <p:cxnSp>
            <p:nvCxnSpPr>
              <p:cNvPr id="26" name="直接连接符 25"/>
              <p:cNvCxnSpPr/>
              <p:nvPr/>
            </p:nvCxnSpPr>
            <p:spPr>
              <a:xfrm>
                <a:off x="1198662" y="4221882"/>
                <a:ext cx="3600400" cy="0"/>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200984" y="3933882"/>
                <a:ext cx="0" cy="288000"/>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4799062" y="3933882"/>
                <a:ext cx="0" cy="288000"/>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grpSp>
      </p:grpSp>
      <p:sp>
        <p:nvSpPr>
          <p:cNvPr id="32" name="矩形 31"/>
          <p:cNvSpPr/>
          <p:nvPr/>
        </p:nvSpPr>
        <p:spPr>
          <a:xfrm rot="5400000">
            <a:off x="944158" y="-236295"/>
            <a:ext cx="365212" cy="158598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sz="2400">
              <a:solidFill>
                <a:prstClr val="white"/>
              </a:solidFill>
            </a:endParaRPr>
          </a:p>
        </p:txBody>
      </p:sp>
      <p:sp>
        <p:nvSpPr>
          <p:cNvPr id="33" name="文本框 32"/>
          <p:cNvSpPr txBox="1"/>
          <p:nvPr/>
        </p:nvSpPr>
        <p:spPr>
          <a:xfrm>
            <a:off x="281945" y="286775"/>
            <a:ext cx="2363471" cy="523220"/>
          </a:xfrm>
          <a:prstGeom prst="rect">
            <a:avLst/>
          </a:prstGeom>
          <a:noFill/>
        </p:spPr>
        <p:txBody>
          <a:bodyPr wrap="square" rtlCol="0">
            <a:spAutoFit/>
          </a:bodyPr>
          <a:lstStyle/>
          <a:p>
            <a:r>
              <a:rPr lang="zh-CN" altLang="en-US" sz="2800" b="1" smtClean="0">
                <a:solidFill>
                  <a:schemeClr val="accent4">
                    <a:lumMod val="50000"/>
                  </a:schemeClr>
                </a:solidFill>
                <a:latin typeface="Adobe 黑体 Std R" panose="020b0400000000000000" pitchFamily="34" charset="-122"/>
                <a:ea typeface="Adobe 黑体 Std R" panose="020b0400000000000000" pitchFamily="34" charset="-122"/>
              </a:rPr>
              <a:t>内容索引</a:t>
            </a:r>
            <a:endParaRPr lang="zh-CN" altLang="en-US" sz="2800" b="1">
              <a:solidFill>
                <a:schemeClr val="accent4">
                  <a:lumMod val="50000"/>
                </a:schemeClr>
              </a:solidFill>
              <a:latin typeface="Adobe 黑体 Std R" panose="020b0400000000000000" pitchFamily="34" charset="-122"/>
              <a:ea typeface="Adobe 黑体 Std R" panose="020b0400000000000000" pitchFamily="34" charset="-122"/>
            </a:endParaRPr>
          </a:p>
        </p:txBody>
      </p:sp>
      <p:cxnSp>
        <p:nvCxnSpPr>
          <p:cNvPr id="34" name="直接连接符 33"/>
          <p:cNvCxnSpPr/>
          <p:nvPr/>
        </p:nvCxnSpPr>
        <p:spPr>
          <a:xfrm flipV="1">
            <a:off x="2052304" y="519444"/>
            <a:ext cx="9362233" cy="2031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256585"/>
      </p:ext>
    </p:extLst>
  </p:cSld>
  <p:clrMapOvr>
    <a:masterClrMapping/>
  </p:clrMapOvr>
  <mc:AlternateContent>
    <mc:Choice xmlns:p14="http://schemas.microsoft.com/office/powerpoint/2010/main" Requires="p14">
      <p:transition p14:dur="0"/>
    </mc:Choice>
    <mc:Fallback>
      <p:transition/>
    </mc:Fallback>
  </mc:AlternateConten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p:nvPr/>
        </p:nvSpPr>
        <p:spPr>
          <a:xfrm>
            <a:off x="399666" y="620688"/>
            <a:ext cx="11392669" cy="544864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defTabSz="914163">
              <a:lnSpc>
                <a:spcPct val="150000"/>
              </a:lnSpc>
            </a:pPr>
            <a:r>
              <a:rPr lang="en-US" altLang="zh-CN" sz="2600" b="1" kern="100">
                <a:solidFill>
                  <a:srgbClr val="0000FF"/>
                </a:solidFill>
                <a:latin typeface="Times New Roman" pitchFamily="18" charset="0"/>
                <a:ea typeface="华文细黑" panose="02010600040101010101" pitchFamily="2" charset="-122"/>
                <a:cs typeface="Times New Roman" pitchFamily="18" charset="0"/>
              </a:rPr>
              <a:t>11.</a:t>
            </a:r>
            <a:r>
              <a:rPr lang="zh-CN" altLang="zh-CN" sz="2600" b="1" kern="100">
                <a:solidFill>
                  <a:srgbClr val="0000FF"/>
                </a:solidFill>
                <a:latin typeface="Times New Roman" pitchFamily="18" charset="0"/>
                <a:ea typeface="华文细黑" panose="02010600040101010101" pitchFamily="2" charset="-122"/>
                <a:cs typeface="Times New Roman" pitchFamily="18" charset="0"/>
              </a:rPr>
              <a:t>注意几组时态的区别</a:t>
            </a: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(1)</a:t>
            </a:r>
            <a:r>
              <a:rPr lang="zh-CN" altLang="zh-CN" sz="2600" b="1" kern="100">
                <a:latin typeface="Times New Roman" pitchFamily="18" charset="0"/>
                <a:ea typeface="华文细黑" panose="02010600040101010101" pitchFamily="2" charset="-122"/>
                <a:cs typeface="Times New Roman" pitchFamily="18" charset="0"/>
              </a:rPr>
              <a:t>一般过去时与现在完成时：</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宋体" panose="02010600030101010101" pitchFamily="2" charset="-122"/>
                <a:ea typeface="华文细黑" panose="02010600040101010101" pitchFamily="2" charset="-122"/>
                <a:cs typeface="Times New Roman" pitchFamily="18" charset="0"/>
              </a:rPr>
              <a:t>①</a:t>
            </a:r>
            <a:r>
              <a:rPr lang="zh-CN" altLang="zh-CN" sz="2600" b="1" kern="100">
                <a:latin typeface="Times New Roman" pitchFamily="18" charset="0"/>
                <a:ea typeface="华文细黑" panose="02010600040101010101" pitchFamily="2" charset="-122"/>
                <a:cs typeface="Times New Roman" pitchFamily="18" charset="0"/>
              </a:rPr>
              <a:t>时间上有差异：凡有过去时间状语的均用一般过去时，不能用现在完成时，如含有</a:t>
            </a:r>
            <a:r>
              <a:rPr lang="en-US" altLang="zh-CN" sz="2600" b="1" kern="100">
                <a:latin typeface="Times New Roman" pitchFamily="18" charset="0"/>
                <a:ea typeface="华文细黑" panose="02010600040101010101" pitchFamily="2" charset="-122"/>
                <a:cs typeface="Courier New" panose="02070309020205020404" pitchFamily="49" charset="0"/>
              </a:rPr>
              <a:t>ago</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last year</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just now</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the other day</a:t>
            </a:r>
            <a:r>
              <a:rPr lang="zh-CN" altLang="zh-CN" sz="2600" b="1" kern="100">
                <a:latin typeface="Times New Roman" pitchFamily="18" charset="0"/>
                <a:ea typeface="华文细黑" panose="02010600040101010101" pitchFamily="2" charset="-122"/>
                <a:cs typeface="Times New Roman" pitchFamily="18" charset="0"/>
              </a:rPr>
              <a:t>等。</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宋体" panose="02010600030101010101" pitchFamily="2" charset="-122"/>
                <a:ea typeface="华文细黑" panose="02010600040101010101" pitchFamily="2" charset="-122"/>
                <a:cs typeface="Times New Roman" pitchFamily="18" charset="0"/>
              </a:rPr>
              <a:t>②</a:t>
            </a:r>
            <a:r>
              <a:rPr lang="zh-CN" altLang="zh-CN" sz="2600" b="1" kern="100">
                <a:latin typeface="Times New Roman" pitchFamily="18" charset="0"/>
                <a:ea typeface="华文细黑" panose="02010600040101010101" pitchFamily="2" charset="-122"/>
                <a:cs typeface="Times New Roman" pitchFamily="18" charset="0"/>
              </a:rPr>
              <a:t>结果上有差异：现在完成时强调的是对</a:t>
            </a:r>
            <a:r>
              <a:rPr lang="en-US" altLang="zh-CN" sz="2600" b="1" kern="100">
                <a:latin typeface="宋体" panose="02010600030101010101" pitchFamily="2" charset="-122"/>
                <a:ea typeface="华文细黑" panose="02010600040101010101" pitchFamily="2" charset="-122"/>
                <a:cs typeface="Times New Roman" pitchFamily="18" charset="0"/>
              </a:rPr>
              <a:t>“</a:t>
            </a:r>
            <a:r>
              <a:rPr lang="zh-CN" altLang="zh-CN" sz="2600" b="1" kern="100">
                <a:latin typeface="Times New Roman" pitchFamily="18" charset="0"/>
                <a:ea typeface="华文细黑" panose="02010600040101010101" pitchFamily="2" charset="-122"/>
                <a:cs typeface="Times New Roman" pitchFamily="18" charset="0"/>
              </a:rPr>
              <a:t>现在</a:t>
            </a:r>
            <a:r>
              <a:rPr lang="en-US" altLang="zh-CN" sz="2600" b="1" kern="100">
                <a:latin typeface="宋体" panose="02010600030101010101" pitchFamily="2" charset="-122"/>
                <a:ea typeface="华文细黑" panose="02010600040101010101" pitchFamily="2" charset="-122"/>
                <a:cs typeface="Times New Roman" pitchFamily="18" charset="0"/>
              </a:rPr>
              <a:t>”</a:t>
            </a:r>
            <a:r>
              <a:rPr lang="zh-CN" altLang="zh-CN" sz="2600" b="1" kern="100">
                <a:latin typeface="Times New Roman" pitchFamily="18" charset="0"/>
                <a:ea typeface="华文细黑" panose="02010600040101010101" pitchFamily="2" charset="-122"/>
                <a:cs typeface="Times New Roman" pitchFamily="18" charset="0"/>
              </a:rPr>
              <a:t>的影响和结果，动作到现在刚完成或还在继续；一般过去时强调的是动作发生在</a:t>
            </a:r>
            <a:r>
              <a:rPr lang="en-US" altLang="zh-CN" sz="2600" b="1" kern="100">
                <a:latin typeface="宋体" panose="02010600030101010101" pitchFamily="2" charset="-122"/>
                <a:ea typeface="华文细黑" panose="02010600040101010101" pitchFamily="2" charset="-122"/>
                <a:cs typeface="Times New Roman" pitchFamily="18" charset="0"/>
              </a:rPr>
              <a:t>“</a:t>
            </a:r>
            <a:r>
              <a:rPr lang="zh-CN" altLang="zh-CN" sz="2600" b="1" kern="100">
                <a:latin typeface="Times New Roman" pitchFamily="18" charset="0"/>
                <a:ea typeface="华文细黑" panose="02010600040101010101" pitchFamily="2" charset="-122"/>
                <a:cs typeface="Times New Roman" pitchFamily="18" charset="0"/>
              </a:rPr>
              <a:t>过去</a:t>
            </a:r>
            <a:r>
              <a:rPr lang="en-US" altLang="zh-CN" sz="2600" b="1" kern="100">
                <a:latin typeface="宋体" panose="02010600030101010101" pitchFamily="2" charset="-122"/>
                <a:ea typeface="华文细黑" panose="02010600040101010101" pitchFamily="2" charset="-122"/>
                <a:cs typeface="Times New Roman" pitchFamily="18" charset="0"/>
              </a:rPr>
              <a:t>”</a:t>
            </a:r>
            <a:r>
              <a:rPr lang="zh-CN" altLang="zh-CN" sz="2600" b="1" kern="100">
                <a:latin typeface="Times New Roman" pitchFamily="18" charset="0"/>
                <a:ea typeface="华文细黑" panose="02010600040101010101" pitchFamily="2" charset="-122"/>
                <a:cs typeface="Times New Roman" pitchFamily="18" charset="0"/>
              </a:rPr>
              <a:t>，和现在毫无关系。</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(2)</a:t>
            </a:r>
            <a:r>
              <a:rPr lang="zh-CN" altLang="zh-CN" sz="2600" b="1" kern="100">
                <a:latin typeface="Times New Roman" pitchFamily="18" charset="0"/>
                <a:ea typeface="华文细黑" panose="02010600040101010101" pitchFamily="2" charset="-122"/>
                <a:cs typeface="Times New Roman" pitchFamily="18" charset="0"/>
              </a:rPr>
              <a:t>过去完成时与一般过去时：过去完成时强调的是</a:t>
            </a:r>
            <a:r>
              <a:rPr lang="en-US" altLang="zh-CN" sz="2600" b="1" kern="100">
                <a:latin typeface="宋体" panose="02010600030101010101" pitchFamily="2" charset="-122"/>
                <a:ea typeface="华文细黑" panose="02010600040101010101" pitchFamily="2" charset="-122"/>
                <a:cs typeface="Times New Roman" pitchFamily="18" charset="0"/>
              </a:rPr>
              <a:t>“</a:t>
            </a:r>
            <a:r>
              <a:rPr lang="zh-CN" altLang="zh-CN" sz="2600" b="1" kern="100">
                <a:latin typeface="Times New Roman" pitchFamily="18" charset="0"/>
                <a:ea typeface="华文细黑" panose="02010600040101010101" pitchFamily="2" charset="-122"/>
                <a:cs typeface="Times New Roman" pitchFamily="18" charset="0"/>
              </a:rPr>
              <a:t>过去的过去</a:t>
            </a:r>
            <a:r>
              <a:rPr lang="en-US" altLang="zh-CN" sz="2600" b="1" kern="100">
                <a:latin typeface="宋体" panose="02010600030101010101" pitchFamily="2" charset="-122"/>
                <a:ea typeface="华文细黑" panose="02010600040101010101" pitchFamily="2" charset="-122"/>
                <a:cs typeface="Times New Roman" pitchFamily="18" charset="0"/>
              </a:rPr>
              <a:t>”</a:t>
            </a:r>
            <a:r>
              <a:rPr lang="zh-CN" altLang="zh-CN" sz="2600" b="1" kern="100">
                <a:latin typeface="Times New Roman" pitchFamily="18" charset="0"/>
                <a:ea typeface="华文细黑" panose="02010600040101010101" pitchFamily="2" charset="-122"/>
                <a:cs typeface="Times New Roman" pitchFamily="18" charset="0"/>
              </a:rPr>
              <a:t>；如果出现同一主语连续几个动作</a:t>
            </a:r>
            <a:r>
              <a:rPr lang="en-US" altLang="zh-CN" sz="2600" b="1" kern="100">
                <a:latin typeface="Times New Roman" pitchFamily="18" charset="0"/>
                <a:ea typeface="华文细黑" panose="02010600040101010101" pitchFamily="2" charset="-122"/>
                <a:cs typeface="Courier New" panose="02070309020205020404" pitchFamily="49" charset="0"/>
              </a:rPr>
              <a:t>(</a:t>
            </a:r>
            <a:r>
              <a:rPr lang="en-US" altLang="zh-CN" sz="2600" b="1" kern="100">
                <a:latin typeface="宋体" panose="02010600030101010101" pitchFamily="2" charset="-122"/>
                <a:ea typeface="华文细黑" panose="02010600040101010101" pitchFamily="2" charset="-122"/>
                <a:cs typeface="Times New Roman" pitchFamily="18" charset="0"/>
              </a:rPr>
              <a:t>“</a:t>
            </a:r>
            <a:r>
              <a:rPr lang="zh-CN" altLang="zh-CN" sz="2600" b="1" kern="100">
                <a:latin typeface="Times New Roman" pitchFamily="18" charset="0"/>
                <a:ea typeface="华文细黑" panose="02010600040101010101" pitchFamily="2" charset="-122"/>
                <a:cs typeface="Times New Roman" pitchFamily="18" charset="0"/>
              </a:rPr>
              <a:t>连谓</a:t>
            </a:r>
            <a:r>
              <a:rPr lang="en-US" altLang="zh-CN" sz="2600" b="1" kern="100">
                <a:latin typeface="宋体" panose="02010600030101010101" pitchFamily="2" charset="-122"/>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a:t>
            </a:r>
            <a:r>
              <a:rPr lang="zh-CN" altLang="zh-CN" sz="2600" b="1" kern="100">
                <a:latin typeface="Times New Roman" pitchFamily="18" charset="0"/>
                <a:ea typeface="华文细黑" panose="02010600040101010101" pitchFamily="2" charset="-122"/>
                <a:cs typeface="Times New Roman" pitchFamily="18" charset="0"/>
              </a:rPr>
              <a:t>，则只用一般过去时即可。</a:t>
            </a:r>
            <a:endParaRPr lang="zh-CN" altLang="zh-CN" sz="1050" kern="100">
              <a:latin typeface="宋体" panose="02010600030101010101" pitchFamily="2" charset="-122"/>
              <a:cs typeface="Courier New" panose="02070309020205020404" pitchFamily="49" charset="0"/>
            </a:endParaRPr>
          </a:p>
        </p:txBody>
      </p:sp>
      <p:sp>
        <p:nvSpPr>
          <p:cNvPr id="4" name="返回">
            <a:hlinkClick r:id="rId2" action="ppaction://hlinksldjump"/>
            <a:extLst>
              <a:ext uri="{FF2B5EF4-FFF2-40B4-BE49-F238E27FC236}">
                <a16:creationId xmlns="" xmlns:a16="http://schemas.microsoft.com/office/drawing/2014/main" id="{5851EEE6-E95D-7541-BA1F-1CFF257BB121}"/>
              </a:ext>
            </a:extLst>
          </p:cNvPr>
          <p:cNvSpPr/>
          <p:nvPr/>
        </p:nvSpPr>
        <p:spPr bwMode="auto">
          <a:xfrm>
            <a:off x="11211213" y="6398788"/>
            <a:ext cx="979200" cy="460800"/>
          </a:xfrm>
          <a:prstGeom prst="rect">
            <a:avLst/>
          </a:prstGeom>
          <a:solidFill>
            <a:schemeClr val="bg1">
              <a:lumMod val="75000"/>
              <a:alpha val="60000"/>
            </a:scheme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50000"/>
              </a:spcBef>
              <a:spcAft>
                <a:spcPct val="0"/>
              </a:spcAft>
              <a:buClrTx/>
              <a:buSzTx/>
              <a:buFontTx/>
              <a:buNone/>
              <a:defRPr/>
            </a:pPr>
            <a:r>
              <a:rPr kumimoji="0" lang="zh-CN" altLang="en-US" sz="2000" b="0" i="0" u="none" strike="noStrike" kern="100" cap="none" spc="0" normalizeH="0" baseline="0" noProof="0" smtClean="0">
                <a:ln>
                  <a:noFill/>
                </a:ln>
                <a:solidFill>
                  <a:prstClr val="black">
                    <a:lumMod val="75000"/>
                    <a:lumOff val="25000"/>
                  </a:prstClr>
                </a:solidFill>
                <a:effectLst/>
                <a:uLnTx/>
                <a:uFillTx/>
                <a:latin typeface="微软雅黑"/>
                <a:ea typeface="微软雅黑"/>
                <a:cs typeface="Times New Roman"/>
              </a:rPr>
              <a:t>返 回</a:t>
            </a:r>
          </a:p>
        </p:txBody>
      </p:sp>
    </p:spTree>
    <p:extLst>
      <p:ext uri="{BB962C8B-B14F-4D97-AF65-F5344CB8AC3E}">
        <p14:creationId xmlns:p14="http://schemas.microsoft.com/office/powerpoint/2010/main" val="987886653"/>
      </p:ext>
    </p:extLst>
  </p:cSld>
  <p:clrMapOvr>
    <a:masterClrMapping/>
  </p:clrMapOvr>
  <mc:AlternateContent>
    <mc:Choice xmlns:p14="http://schemas.microsoft.com/office/powerpoint/2010/main" Requires="p14">
      <p:transition p14:dur="0"/>
    </mc:Choice>
    <mc:Fallback>
      <p:transition/>
    </mc:Fallback>
  </mc:AlternateConten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333772" y="836712"/>
            <a:ext cx="11521280" cy="656846"/>
          </a:xfrm>
          <a:prstGeom prst="rect">
            <a:avLst/>
          </a:prstGeom>
        </p:spPr>
        <p:txBody>
          <a:bodyPr wrap="square">
            <a:spAutoFit/>
          </a:bodyPr>
          <a:lstStyle/>
          <a:p>
            <a:pPr algn="just">
              <a:lnSpc>
                <a:spcPct val="150000"/>
              </a:lnSpc>
            </a:pPr>
            <a:r>
              <a:rPr lang="en-US" altLang="zh-CN" sz="2800" b="1" kern="100">
                <a:solidFill>
                  <a:srgbClr val="7030A0"/>
                </a:solidFill>
                <a:latin typeface="Times New Roman" pitchFamily="18" charset="0"/>
                <a:ea typeface="华文细黑" panose="02010600040101010101" pitchFamily="2" charset="-122"/>
                <a:cs typeface="Times New Roman" pitchFamily="18" charset="0"/>
              </a:rPr>
              <a:t>Ⅰ.</a:t>
            </a:r>
            <a:r>
              <a:rPr lang="zh-CN" altLang="zh-CN" sz="2800" b="1" kern="100">
                <a:solidFill>
                  <a:srgbClr val="7030A0"/>
                </a:solidFill>
                <a:latin typeface="Times New Roman" pitchFamily="18" charset="0"/>
                <a:ea typeface="华文细黑" panose="02010600040101010101" pitchFamily="2" charset="-122"/>
                <a:cs typeface="Times New Roman" pitchFamily="18" charset="0"/>
              </a:rPr>
              <a:t>单句语法填空</a:t>
            </a:r>
          </a:p>
        </p:txBody>
      </p:sp>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1" y="12086"/>
            <a:ext cx="12188825" cy="961905"/>
          </a:xfrm>
          <a:prstGeom prst="rect">
            <a:avLst/>
          </a:prstGeom>
        </p:spPr>
      </p:pic>
      <p:sp>
        <p:nvSpPr>
          <p:cNvPr id="12" name="点击文字添加标题"/>
          <p:cNvSpPr txBox="1"/>
          <p:nvPr/>
        </p:nvSpPr>
        <p:spPr>
          <a:xfrm>
            <a:off x="2795023" y="116632"/>
            <a:ext cx="3689666" cy="646331"/>
          </a:xfrm>
          <a:prstGeom prst="rect">
            <a:avLst/>
          </a:prstGeom>
          <a:noFill/>
        </p:spPr>
        <p:txBody>
          <a:bodyPr wrap="square" rtlCol="0">
            <a:spAutoFit/>
          </a:bodyPr>
          <a:lstStyle>
            <a:defPPr>
              <a:defRPr lang="zh-CN"/>
            </a:defPPr>
            <a:lvl1pPr algn="dist">
              <a:defRPr sz="7200" b="1">
                <a:gradFill>
                  <a:gsLst>
                    <a:gs pos="56000">
                      <a:srgbClr val="FEFC96"/>
                    </a:gs>
                    <a:gs pos="71000">
                      <a:srgbClr val="FAAF5B"/>
                    </a:gs>
                    <a:gs pos="100000">
                      <a:srgbClr val="88765E"/>
                    </a:gs>
                    <a:gs pos="20000">
                      <a:srgbClr val="758A80"/>
                    </a:gs>
                    <a:gs pos="0">
                      <a:srgbClr val="75FEFF"/>
                    </a:gs>
                    <a:gs pos="35000">
                      <a:srgbClr val="FDFFFD"/>
                    </a:gs>
                  </a:gsLst>
                  <a:lin ang="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ctr" defTabSz="914400" fontAlgn="base">
              <a:spcBef>
                <a:spcPct val="0"/>
              </a:spcBef>
              <a:spcAft>
                <a:spcPct val="0"/>
              </a:spcAft>
              <a:defRPr/>
            </a:pPr>
            <a:r>
              <a:rPr lang="zh-CN" altLang="en-US" sz="3600">
                <a:solidFill>
                  <a:srgbClr val="8E6D48"/>
                </a:solidFill>
                <a:effectLst/>
                <a:latin typeface="Arial"/>
                <a:ea typeface="微软雅黑"/>
              </a:rPr>
              <a:t>达 标 检 测</a:t>
            </a:r>
            <a:endParaRPr lang="en-US" altLang="zh-CN" sz="3600">
              <a:solidFill>
                <a:srgbClr val="8E6D48"/>
              </a:solidFill>
              <a:effectLst/>
              <a:latin typeface="Arial"/>
              <a:ea typeface="微软雅黑"/>
            </a:endParaRPr>
          </a:p>
        </p:txBody>
      </p:sp>
      <p:sp>
        <p:nvSpPr>
          <p:cNvPr id="13" name="文本框 12"/>
          <p:cNvSpPr txBox="1"/>
          <p:nvPr/>
        </p:nvSpPr>
        <p:spPr>
          <a:xfrm>
            <a:off x="5963375" y="332656"/>
            <a:ext cx="2723325" cy="369332"/>
          </a:xfrm>
          <a:prstGeom prst="rect">
            <a:avLst/>
          </a:prstGeom>
          <a:noFill/>
        </p:spPr>
        <p:txBody>
          <a:bodyPr wrap="square" rtlCol="0">
            <a:spAutoFit/>
          </a:bodyPr>
          <a:lstStyle/>
          <a:p>
            <a:pPr algn="ctr" defTabSz="1218565"/>
            <a:r>
              <a:rPr lang="zh-CN" altLang="en-US" kern="100">
                <a:solidFill>
                  <a:prstClr val="black">
                    <a:lumMod val="50000"/>
                    <a:lumOff val="50000"/>
                  </a:prstClr>
                </a:solidFill>
                <a:latin typeface="微软雅黑" panose="020b0503020204020204" pitchFamily="34" charset="-122"/>
                <a:ea typeface="微软雅黑" panose="020b0503020204020204" pitchFamily="34" charset="-122"/>
                <a:cs typeface="Courier New" panose="02070309020205020404"/>
              </a:rPr>
              <a:t>当堂检测  基础达标演练</a:t>
            </a:r>
            <a:endParaRPr lang="en-US" altLang="zh-CN" kern="100">
              <a:solidFill>
                <a:prstClr val="black">
                  <a:lumMod val="50000"/>
                  <a:lumOff val="50000"/>
                </a:prstClr>
              </a:solidFill>
              <a:latin typeface="微软雅黑" panose="020b0503020204020204" pitchFamily="34" charset="-122"/>
              <a:ea typeface="微软雅黑" panose="020b0503020204020204" pitchFamily="34" charset="-122"/>
              <a:cs typeface="Courier New" panose="02070309020205020404"/>
            </a:endParaRPr>
          </a:p>
        </p:txBody>
      </p:sp>
      <p:sp>
        <p:nvSpPr>
          <p:cNvPr id="11" name="矩形 10"/>
          <p:cNvSpPr/>
          <p:nvPr/>
        </p:nvSpPr>
        <p:spPr>
          <a:xfrm>
            <a:off x="399666" y="1441351"/>
            <a:ext cx="11392669" cy="552456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1.This proverb is saying we have to let things go in their natural course.Being too anxious to help an event develop often </a:t>
            </a:r>
            <a:r>
              <a:rPr lang="en-US" altLang="zh-CN" sz="2600" b="1" u="sng" kern="100" smtClean="0">
                <a:latin typeface="Times New Roman" pitchFamily="18" charset="0"/>
                <a:ea typeface="华文细黑" panose="02010600040101010101" pitchFamily="2" charset="-122"/>
                <a:cs typeface="Courier New" panose="02070309020205020404" pitchFamily="49" charset="0"/>
              </a:rPr>
              <a:t>            </a:t>
            </a:r>
            <a:r>
              <a:rPr lang="en-US" altLang="zh-CN" sz="2600" b="1" kern="100" smtClean="0">
                <a:latin typeface="Times New Roman" pitchFamily="18" charset="0"/>
                <a:ea typeface="华文细黑" panose="02010600040101010101" pitchFamily="2" charset="-122"/>
                <a:cs typeface="Courier New" panose="02070309020205020404" pitchFamily="49"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result) in the contrary to our intention.</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2.By the time you have finished this book</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your meal </a:t>
            </a:r>
            <a:r>
              <a:rPr lang="en-US" altLang="zh-CN" sz="2600" b="1" u="sng" kern="100" smtClean="0">
                <a:latin typeface="Times New Roman" pitchFamily="18" charset="0"/>
                <a:ea typeface="华文细黑" panose="02010600040101010101" pitchFamily="2" charset="-122"/>
                <a:cs typeface="Courier New" panose="02070309020205020404" pitchFamily="49" charset="0"/>
              </a:rPr>
              <a:t>              </a:t>
            </a:r>
            <a:r>
              <a:rPr lang="en-US" altLang="zh-CN" sz="2600" b="1" kern="100" smtClean="0">
                <a:latin typeface="Times New Roman" pitchFamily="18" charset="0"/>
                <a:ea typeface="华文细黑" panose="02010600040101010101" pitchFamily="2" charset="-122"/>
                <a:cs typeface="Courier New" panose="02070309020205020404" pitchFamily="49"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get) cold.</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3.I</a:t>
            </a:r>
            <a:r>
              <a:rPr lang="en-US" altLang="zh-CN" sz="2600" b="1" kern="100">
                <a:latin typeface="宋体" panose="02010600030101010101" pitchFamily="2" charset="-122"/>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ll go to the library as soon as I finish what I </a:t>
            </a:r>
            <a:r>
              <a:rPr lang="en-US" altLang="zh-CN" sz="2600" b="1" u="sng" kern="100" smtClean="0">
                <a:latin typeface="Times New Roman" pitchFamily="18" charset="0"/>
                <a:ea typeface="华文细黑" panose="02010600040101010101" pitchFamily="2" charset="-122"/>
                <a:cs typeface="Courier New" panose="02070309020205020404" pitchFamily="49" charset="0"/>
              </a:rPr>
              <a:t>                  </a:t>
            </a:r>
            <a:r>
              <a:rPr lang="en-US" altLang="zh-CN" sz="2600" b="1" kern="100" smtClean="0">
                <a:latin typeface="Times New Roman" pitchFamily="18" charset="0"/>
                <a:ea typeface="华文细黑" panose="02010600040101010101" pitchFamily="2" charset="-122"/>
                <a:cs typeface="Courier New" panose="02070309020205020404" pitchFamily="49"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do).</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4.Did you predict that many students </a:t>
            </a:r>
            <a:r>
              <a:rPr lang="en-US" altLang="zh-CN" sz="2600" b="1" u="sng" kern="100" smtClean="0">
                <a:latin typeface="Times New Roman" pitchFamily="18" charset="0"/>
                <a:ea typeface="华文细黑" panose="02010600040101010101" pitchFamily="2" charset="-122"/>
                <a:cs typeface="Courier New" panose="02070309020205020404" pitchFamily="49" charset="0"/>
              </a:rPr>
              <a:t>              </a:t>
            </a:r>
            <a:r>
              <a:rPr lang="en-US" altLang="zh-CN" sz="2600" b="1" kern="100" smtClean="0">
                <a:latin typeface="Times New Roman" pitchFamily="18" charset="0"/>
                <a:ea typeface="华文细黑" panose="02010600040101010101" pitchFamily="2" charset="-122"/>
                <a:cs typeface="Courier New" panose="02070309020205020404" pitchFamily="49"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sign) up for the dance competition?</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5.In order to find the missing child</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villagers </a:t>
            </a:r>
            <a:r>
              <a:rPr lang="en-US" altLang="zh-CN" sz="2600" b="1" u="sng" kern="100" smtClean="0">
                <a:latin typeface="Times New Roman" pitchFamily="18" charset="0"/>
                <a:ea typeface="华文细黑" panose="02010600040101010101" pitchFamily="2" charset="-122"/>
                <a:cs typeface="Courier New" panose="02070309020205020404" pitchFamily="49" charset="0"/>
              </a:rPr>
              <a:t>                          </a:t>
            </a:r>
            <a:r>
              <a:rPr lang="en-US" altLang="zh-CN" sz="2600" b="1" kern="100" smtClean="0">
                <a:latin typeface="Times New Roman" pitchFamily="18" charset="0"/>
                <a:ea typeface="华文细黑" panose="02010600040101010101" pitchFamily="2" charset="-122"/>
                <a:cs typeface="Courier New" panose="02070309020205020404" pitchFamily="49"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do) all they can over the past five hours.</a:t>
            </a:r>
            <a:endParaRPr lang="zh-CN" altLang="zh-CN" sz="1050" kern="100">
              <a:latin typeface="宋体" panose="02010600030101010101" pitchFamily="2" charset="-122"/>
              <a:cs typeface="Courier New" panose="02070309020205020404" pitchFamily="49" charset="0"/>
            </a:endParaRPr>
          </a:p>
        </p:txBody>
      </p:sp>
      <p:sp>
        <p:nvSpPr>
          <p:cNvPr id="2" name="矩形 1"/>
          <p:cNvSpPr/>
          <p:nvPr/>
        </p:nvSpPr>
        <p:spPr>
          <a:xfrm>
            <a:off x="6463977" y="2161431"/>
            <a:ext cx="1122808" cy="492443"/>
          </a:xfrm>
          <a:prstGeom prst="rect">
            <a:avLst/>
          </a:prstGeom>
        </p:spPr>
        <p:txBody>
          <a:bodyPr wrap="none">
            <a:spAutoFit/>
          </a:bodyPr>
          <a:lstStyle/>
          <a:p>
            <a:r>
              <a:rPr lang="en-US" altLang="zh-CN" sz="2600" b="1" kern="100">
                <a:solidFill>
                  <a:srgbClr val="C00000"/>
                </a:solidFill>
                <a:latin typeface="Times New Roman" pitchFamily="18" charset="0"/>
                <a:ea typeface="华文细黑" panose="02010600040101010101" pitchFamily="2" charset="-122"/>
                <a:cs typeface="Courier New" panose="02070309020205020404" pitchFamily="49" charset="0"/>
              </a:rPr>
              <a:t>results</a:t>
            </a:r>
            <a:endParaRPr lang="zh-CN" altLang="en-US" sz="2600" b="1" kern="100">
              <a:solidFill>
                <a:srgbClr val="C00000"/>
              </a:solidFill>
              <a:latin typeface="Times New Roman" pitchFamily="18" charset="0"/>
              <a:ea typeface="华文细黑" panose="02010600040101010101" pitchFamily="2" charset="-122"/>
              <a:cs typeface="Courier New" panose="02070309020205020404" pitchFamily="49" charset="0"/>
            </a:endParaRPr>
          </a:p>
        </p:txBody>
      </p:sp>
      <p:sp>
        <p:nvSpPr>
          <p:cNvPr id="8" name="矩形 7"/>
          <p:cNvSpPr/>
          <p:nvPr/>
        </p:nvSpPr>
        <p:spPr>
          <a:xfrm>
            <a:off x="8060098" y="3313559"/>
            <a:ext cx="1212191" cy="492443"/>
          </a:xfrm>
          <a:prstGeom prst="rect">
            <a:avLst/>
          </a:prstGeom>
        </p:spPr>
        <p:txBody>
          <a:bodyPr wrap="none">
            <a:spAutoFit/>
          </a:bodyPr>
          <a:lstStyle/>
          <a:p>
            <a:r>
              <a:rPr lang="en-US" altLang="zh-CN" sz="2600" b="1" kern="100">
                <a:solidFill>
                  <a:srgbClr val="C00000"/>
                </a:solidFill>
                <a:latin typeface="Times New Roman" pitchFamily="18" charset="0"/>
                <a:ea typeface="华文细黑" panose="02010600040101010101" pitchFamily="2" charset="-122"/>
                <a:cs typeface="Courier New" panose="02070309020205020404" pitchFamily="49" charset="0"/>
              </a:rPr>
              <a:t>will get</a:t>
            </a:r>
            <a:endParaRPr lang="zh-CN" altLang="en-US" sz="2600" b="1" kern="100">
              <a:solidFill>
                <a:srgbClr val="C00000"/>
              </a:solidFill>
              <a:latin typeface="Times New Roman" pitchFamily="18" charset="0"/>
              <a:ea typeface="华文细黑" panose="02010600040101010101" pitchFamily="2" charset="-122"/>
              <a:cs typeface="Courier New" panose="02070309020205020404" pitchFamily="49" charset="0"/>
            </a:endParaRPr>
          </a:p>
        </p:txBody>
      </p:sp>
      <p:sp>
        <p:nvSpPr>
          <p:cNvPr id="9" name="矩形 8"/>
          <p:cNvSpPr/>
          <p:nvPr/>
        </p:nvSpPr>
        <p:spPr>
          <a:xfrm>
            <a:off x="7421056" y="3910761"/>
            <a:ext cx="1510350" cy="492443"/>
          </a:xfrm>
          <a:prstGeom prst="rect">
            <a:avLst/>
          </a:prstGeom>
        </p:spPr>
        <p:txBody>
          <a:bodyPr wrap="none">
            <a:spAutoFit/>
          </a:bodyPr>
          <a:lstStyle/>
          <a:p>
            <a:r>
              <a:rPr lang="en-US" altLang="zh-CN" sz="2600" b="1" kern="100">
                <a:solidFill>
                  <a:srgbClr val="C00000"/>
                </a:solidFill>
                <a:latin typeface="Times New Roman" pitchFamily="18" charset="0"/>
                <a:ea typeface="华文细黑" panose="02010600040101010101" pitchFamily="2" charset="-122"/>
                <a:cs typeface="Courier New" panose="02070309020205020404" pitchFamily="49" charset="0"/>
              </a:rPr>
              <a:t>am doing</a:t>
            </a:r>
            <a:endParaRPr lang="zh-CN" altLang="en-US" sz="2600" b="1" kern="100">
              <a:solidFill>
                <a:srgbClr val="C00000"/>
              </a:solidFill>
              <a:latin typeface="Times New Roman" pitchFamily="18" charset="0"/>
              <a:ea typeface="华文细黑" panose="02010600040101010101" pitchFamily="2" charset="-122"/>
              <a:cs typeface="Courier New" panose="02070309020205020404" pitchFamily="49" charset="0"/>
            </a:endParaRPr>
          </a:p>
        </p:txBody>
      </p:sp>
      <p:sp>
        <p:nvSpPr>
          <p:cNvPr id="10" name="矩形 9"/>
          <p:cNvSpPr/>
          <p:nvPr/>
        </p:nvSpPr>
        <p:spPr>
          <a:xfrm>
            <a:off x="6363394" y="4456162"/>
            <a:ext cx="1715534" cy="492443"/>
          </a:xfrm>
          <a:prstGeom prst="rect">
            <a:avLst/>
          </a:prstGeom>
        </p:spPr>
        <p:txBody>
          <a:bodyPr wrap="none">
            <a:spAutoFit/>
          </a:bodyPr>
          <a:lstStyle/>
          <a:p>
            <a:r>
              <a:rPr lang="en-US" altLang="zh-CN" sz="2600" b="1" kern="100">
                <a:solidFill>
                  <a:srgbClr val="C00000"/>
                </a:solidFill>
                <a:latin typeface="Times New Roman" pitchFamily="18" charset="0"/>
                <a:ea typeface="华文细黑" panose="02010600040101010101" pitchFamily="2" charset="-122"/>
                <a:cs typeface="Courier New" panose="02070309020205020404" pitchFamily="49" charset="0"/>
              </a:rPr>
              <a:t>would sign</a:t>
            </a:r>
            <a:endParaRPr lang="zh-CN" altLang="en-US" sz="2600" b="1" kern="100">
              <a:solidFill>
                <a:srgbClr val="C00000"/>
              </a:solidFill>
              <a:latin typeface="Times New Roman" pitchFamily="18" charset="0"/>
              <a:ea typeface="华文细黑" panose="02010600040101010101" pitchFamily="2" charset="-122"/>
              <a:cs typeface="Courier New" panose="02070309020205020404" pitchFamily="49" charset="0"/>
            </a:endParaRPr>
          </a:p>
        </p:txBody>
      </p:sp>
      <p:sp>
        <p:nvSpPr>
          <p:cNvPr id="14" name="矩形 13"/>
          <p:cNvSpPr/>
          <p:nvPr/>
        </p:nvSpPr>
        <p:spPr>
          <a:xfrm>
            <a:off x="7015856" y="5670773"/>
            <a:ext cx="2483372" cy="492443"/>
          </a:xfrm>
          <a:prstGeom prst="rect">
            <a:avLst/>
          </a:prstGeom>
        </p:spPr>
        <p:txBody>
          <a:bodyPr wrap="none">
            <a:spAutoFit/>
          </a:bodyPr>
          <a:lstStyle/>
          <a:p>
            <a:r>
              <a:rPr lang="en-US" altLang="zh-CN" sz="2600" b="1" kern="100">
                <a:solidFill>
                  <a:srgbClr val="C00000"/>
                </a:solidFill>
                <a:latin typeface="Times New Roman" pitchFamily="18" charset="0"/>
                <a:ea typeface="华文细黑" panose="02010600040101010101" pitchFamily="2" charset="-122"/>
                <a:cs typeface="Courier New" panose="02070309020205020404" pitchFamily="49" charset="0"/>
              </a:rPr>
              <a:t>have been doing</a:t>
            </a:r>
            <a:endParaRPr lang="zh-CN" altLang="en-US" sz="2600" b="1" kern="100">
              <a:solidFill>
                <a:srgbClr val="C00000"/>
              </a:solidFill>
              <a:latin typeface="Times New Roman" pitchFamily="18" charset="0"/>
              <a:ea typeface="华文细黑" panose="02010600040101010101" pitchFamily="2" charset="-122"/>
              <a:cs typeface="Courier New" panose="02070309020205020404" pitchFamily="49" charset="0"/>
            </a:endParaRPr>
          </a:p>
        </p:txBody>
      </p:sp>
    </p:spTree>
    <p:extLst>
      <p:ext uri="{BB962C8B-B14F-4D97-AF65-F5344CB8AC3E}">
        <p14:creationId xmlns:p14="http://schemas.microsoft.com/office/powerpoint/2010/main" val="3734101246"/>
      </p:ext>
    </p:extLst>
  </p:cSld>
  <p:clrMapOvr>
    <a:masterClrMapping/>
  </p:clrMapOvr>
  <mc:AlternateContent>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4"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399666" y="1196752"/>
            <a:ext cx="11392669" cy="432423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6.This is the first time we </a:t>
            </a:r>
            <a:r>
              <a:rPr lang="en-US" altLang="zh-CN" sz="2600" b="1" u="sng" kern="100" smtClean="0">
                <a:latin typeface="Times New Roman" pitchFamily="18" charset="0"/>
                <a:ea typeface="华文细黑" panose="02010600040101010101" pitchFamily="2" charset="-122"/>
                <a:cs typeface="Courier New" panose="02070309020205020404" pitchFamily="49" charset="0"/>
              </a:rPr>
              <a:t>                  </a:t>
            </a:r>
            <a:r>
              <a:rPr lang="en-US" altLang="zh-CN" sz="2600" b="1" kern="100" smtClean="0">
                <a:latin typeface="Times New Roman" pitchFamily="18" charset="0"/>
                <a:ea typeface="华文细黑" panose="02010600040101010101" pitchFamily="2" charset="-122"/>
                <a:cs typeface="Courier New" panose="02070309020205020404" pitchFamily="49"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see) a film in the cinema together as a family.</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7.I </a:t>
            </a:r>
            <a:r>
              <a:rPr lang="en-US" altLang="zh-CN" sz="2600" b="1" u="sng" kern="100" smtClean="0">
                <a:latin typeface="Times New Roman" pitchFamily="18" charset="0"/>
                <a:ea typeface="华文细黑" panose="02010600040101010101" pitchFamily="2" charset="-122"/>
                <a:cs typeface="Courier New" panose="02070309020205020404" pitchFamily="49" charset="0"/>
              </a:rPr>
              <a:t>                          </a:t>
            </a:r>
            <a:r>
              <a:rPr lang="en-US" altLang="zh-CN" sz="2600" b="1" kern="100" smtClean="0">
                <a:latin typeface="Times New Roman" pitchFamily="18" charset="0"/>
                <a:ea typeface="华文细黑" panose="02010600040101010101" pitchFamily="2" charset="-122"/>
                <a:cs typeface="Courier New" panose="02070309020205020404" pitchFamily="49"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be) here for 3 years by next month.</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8.At this time tomorrow</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I </a:t>
            </a:r>
            <a:r>
              <a:rPr lang="en-US" altLang="zh-CN" sz="2600" b="1" u="sng" kern="100" smtClean="0">
                <a:latin typeface="Times New Roman" pitchFamily="18" charset="0"/>
                <a:ea typeface="华文细黑" panose="02010600040101010101" pitchFamily="2" charset="-122"/>
                <a:cs typeface="Courier New" panose="02070309020205020404" pitchFamily="49" charset="0"/>
              </a:rPr>
              <a:t>                         </a:t>
            </a:r>
            <a:r>
              <a:rPr lang="en-US" altLang="zh-CN" sz="2600" b="1" kern="100" smtClean="0">
                <a:latin typeface="Times New Roman" pitchFamily="18" charset="0"/>
                <a:ea typeface="华文细黑" panose="02010600040101010101" pitchFamily="2" charset="-122"/>
                <a:cs typeface="Courier New" panose="02070309020205020404" pitchFamily="49"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lie) on the beach.</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9.The first time I saw him</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he </a:t>
            </a:r>
            <a:r>
              <a:rPr lang="en-US" altLang="zh-CN" sz="2600" b="1" u="sng" kern="100" smtClean="0">
                <a:latin typeface="Times New Roman" pitchFamily="18" charset="0"/>
                <a:ea typeface="华文细黑" panose="02010600040101010101" pitchFamily="2" charset="-122"/>
                <a:cs typeface="Courier New" panose="02070309020205020404" pitchFamily="49" charset="0"/>
              </a:rPr>
              <a:t>                       </a:t>
            </a:r>
            <a:r>
              <a:rPr lang="en-US" altLang="zh-CN" sz="2600" b="1" kern="100" smtClean="0">
                <a:latin typeface="Times New Roman" pitchFamily="18" charset="0"/>
                <a:ea typeface="华文细黑" panose="02010600040101010101" pitchFamily="2" charset="-122"/>
                <a:cs typeface="Courier New" panose="02070309020205020404" pitchFamily="49"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fight) with a big boy.</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10.—I hear you worked very late yesterday.</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—Yes</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it </a:t>
            </a:r>
            <a:r>
              <a:rPr lang="en-US" altLang="zh-CN" sz="2600" b="1" u="sng" kern="100" smtClean="0">
                <a:latin typeface="Times New Roman" pitchFamily="18" charset="0"/>
                <a:ea typeface="华文细黑" panose="02010600040101010101" pitchFamily="2" charset="-122"/>
                <a:cs typeface="Courier New" panose="02070309020205020404" pitchFamily="49" charset="0"/>
              </a:rPr>
              <a:t>                  </a:t>
            </a:r>
            <a:r>
              <a:rPr lang="en-US" altLang="zh-CN" sz="2600" b="1" kern="100" smtClean="0">
                <a:latin typeface="Times New Roman" pitchFamily="18" charset="0"/>
                <a:ea typeface="华文细黑" panose="02010600040101010101" pitchFamily="2" charset="-122"/>
                <a:cs typeface="Courier New" panose="02070309020205020404" pitchFamily="49"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be) completely dark by the time I left the office.</a:t>
            </a:r>
            <a:endParaRPr lang="zh-CN" altLang="zh-CN" sz="1050" kern="100">
              <a:latin typeface="宋体" panose="02010600030101010101" pitchFamily="2" charset="-122"/>
              <a:cs typeface="Courier New" panose="02070309020205020404" pitchFamily="49" charset="0"/>
            </a:endParaRPr>
          </a:p>
        </p:txBody>
      </p:sp>
      <p:sp>
        <p:nvSpPr>
          <p:cNvPr id="9" name="矩形 8"/>
          <p:cNvSpPr/>
          <p:nvPr/>
        </p:nvSpPr>
        <p:spPr>
          <a:xfrm>
            <a:off x="4467263" y="1312193"/>
            <a:ext cx="1545616" cy="492443"/>
          </a:xfrm>
          <a:prstGeom prst="rect">
            <a:avLst/>
          </a:prstGeom>
        </p:spPr>
        <p:txBody>
          <a:bodyPr wrap="none">
            <a:spAutoFit/>
          </a:bodyPr>
          <a:lstStyle/>
          <a:p>
            <a:r>
              <a:rPr lang="en-US" altLang="zh-CN" sz="2600" b="1" kern="100">
                <a:solidFill>
                  <a:srgbClr val="C00000"/>
                </a:solidFill>
                <a:latin typeface="Times New Roman" pitchFamily="18" charset="0"/>
                <a:ea typeface="华文细黑" panose="02010600040101010101" pitchFamily="2" charset="-122"/>
                <a:cs typeface="Courier New" panose="02070309020205020404" pitchFamily="49" charset="0"/>
              </a:rPr>
              <a:t>have seen</a:t>
            </a:r>
            <a:endParaRPr lang="zh-CN" altLang="en-US" sz="2600" b="1" kern="100">
              <a:solidFill>
                <a:srgbClr val="C00000"/>
              </a:solidFill>
              <a:latin typeface="Times New Roman" pitchFamily="18" charset="0"/>
              <a:ea typeface="华文细黑" panose="02010600040101010101" pitchFamily="2" charset="-122"/>
              <a:cs typeface="Courier New" panose="02070309020205020404" pitchFamily="49" charset="0"/>
            </a:endParaRPr>
          </a:p>
        </p:txBody>
      </p:sp>
      <p:sp>
        <p:nvSpPr>
          <p:cNvPr id="4" name="矩形 3"/>
          <p:cNvSpPr/>
          <p:nvPr/>
        </p:nvSpPr>
        <p:spPr>
          <a:xfrm>
            <a:off x="981844" y="2502421"/>
            <a:ext cx="2204450" cy="492443"/>
          </a:xfrm>
          <a:prstGeom prst="rect">
            <a:avLst/>
          </a:prstGeom>
        </p:spPr>
        <p:txBody>
          <a:bodyPr wrap="none">
            <a:spAutoFit/>
          </a:bodyPr>
          <a:lstStyle/>
          <a:p>
            <a:r>
              <a:rPr lang="en-US" altLang="zh-CN" sz="2600" b="1" kern="100">
                <a:solidFill>
                  <a:srgbClr val="C00000"/>
                </a:solidFill>
                <a:latin typeface="Times New Roman" pitchFamily="18" charset="0"/>
                <a:ea typeface="华文细黑" panose="02010600040101010101" pitchFamily="2" charset="-122"/>
                <a:cs typeface="Courier New" panose="02070309020205020404" pitchFamily="49" charset="0"/>
              </a:rPr>
              <a:t>will have been</a:t>
            </a:r>
            <a:endParaRPr lang="zh-CN" altLang="en-US" sz="2600" b="1" kern="100">
              <a:solidFill>
                <a:srgbClr val="C00000"/>
              </a:solidFill>
              <a:latin typeface="Times New Roman" pitchFamily="18" charset="0"/>
              <a:ea typeface="华文细黑" panose="02010600040101010101" pitchFamily="2" charset="-122"/>
              <a:cs typeface="Courier New" panose="02070309020205020404" pitchFamily="49" charset="0"/>
            </a:endParaRPr>
          </a:p>
        </p:txBody>
      </p:sp>
      <p:sp>
        <p:nvSpPr>
          <p:cNvPr id="5" name="矩形 4"/>
          <p:cNvSpPr/>
          <p:nvPr/>
        </p:nvSpPr>
        <p:spPr>
          <a:xfrm>
            <a:off x="4487429" y="3043602"/>
            <a:ext cx="1909497" cy="492443"/>
          </a:xfrm>
          <a:prstGeom prst="rect">
            <a:avLst/>
          </a:prstGeom>
        </p:spPr>
        <p:txBody>
          <a:bodyPr wrap="none">
            <a:spAutoFit/>
          </a:bodyPr>
          <a:lstStyle/>
          <a:p>
            <a:r>
              <a:rPr lang="en-US" altLang="zh-CN" sz="2600" b="1" kern="100">
                <a:solidFill>
                  <a:srgbClr val="C00000"/>
                </a:solidFill>
                <a:latin typeface="Times New Roman" pitchFamily="18" charset="0"/>
                <a:ea typeface="华文细黑" panose="02010600040101010101" pitchFamily="2" charset="-122"/>
                <a:cs typeface="Courier New" panose="02070309020205020404" pitchFamily="49" charset="0"/>
              </a:rPr>
              <a:t>will be lying</a:t>
            </a:r>
            <a:endParaRPr lang="zh-CN" altLang="en-US" sz="2600" b="1" kern="100">
              <a:solidFill>
                <a:srgbClr val="C00000"/>
              </a:solidFill>
              <a:latin typeface="Times New Roman" pitchFamily="18" charset="0"/>
              <a:ea typeface="华文细黑" panose="02010600040101010101" pitchFamily="2" charset="-122"/>
              <a:cs typeface="Courier New" panose="02070309020205020404" pitchFamily="49" charset="0"/>
            </a:endParaRPr>
          </a:p>
        </p:txBody>
      </p:sp>
      <p:sp>
        <p:nvSpPr>
          <p:cNvPr id="6" name="矩形 5"/>
          <p:cNvSpPr/>
          <p:nvPr/>
        </p:nvSpPr>
        <p:spPr>
          <a:xfrm>
            <a:off x="4842512" y="3628062"/>
            <a:ext cx="1909497" cy="492443"/>
          </a:xfrm>
          <a:prstGeom prst="rect">
            <a:avLst/>
          </a:prstGeom>
        </p:spPr>
        <p:txBody>
          <a:bodyPr wrap="none">
            <a:spAutoFit/>
          </a:bodyPr>
          <a:lstStyle/>
          <a:p>
            <a:r>
              <a:rPr lang="en-US" altLang="zh-CN" sz="2600" b="1" kern="100">
                <a:solidFill>
                  <a:srgbClr val="C00000"/>
                </a:solidFill>
                <a:latin typeface="Times New Roman" pitchFamily="18" charset="0"/>
                <a:ea typeface="华文细黑" panose="02010600040101010101" pitchFamily="2" charset="-122"/>
                <a:cs typeface="Courier New" panose="02070309020205020404" pitchFamily="49" charset="0"/>
              </a:rPr>
              <a:t>was fighting</a:t>
            </a:r>
            <a:endParaRPr lang="zh-CN" altLang="en-US" sz="2600" b="1" kern="100">
              <a:solidFill>
                <a:srgbClr val="C00000"/>
              </a:solidFill>
              <a:latin typeface="Times New Roman" pitchFamily="18" charset="0"/>
              <a:ea typeface="华文细黑" panose="02010600040101010101" pitchFamily="2" charset="-122"/>
              <a:cs typeface="Courier New" panose="02070309020205020404" pitchFamily="49" charset="0"/>
            </a:endParaRPr>
          </a:p>
        </p:txBody>
      </p:sp>
      <p:sp>
        <p:nvSpPr>
          <p:cNvPr id="8" name="矩形 7"/>
          <p:cNvSpPr/>
          <p:nvPr/>
        </p:nvSpPr>
        <p:spPr>
          <a:xfrm>
            <a:off x="1989956" y="4869160"/>
            <a:ext cx="1473480" cy="492443"/>
          </a:xfrm>
          <a:prstGeom prst="rect">
            <a:avLst/>
          </a:prstGeom>
        </p:spPr>
        <p:txBody>
          <a:bodyPr wrap="none">
            <a:spAutoFit/>
          </a:bodyPr>
          <a:lstStyle/>
          <a:p>
            <a:r>
              <a:rPr lang="en-US" altLang="zh-CN" sz="2600" b="1" kern="100">
                <a:solidFill>
                  <a:srgbClr val="C00000"/>
                </a:solidFill>
                <a:latin typeface="Times New Roman" pitchFamily="18" charset="0"/>
                <a:ea typeface="华文细黑" panose="02010600040101010101" pitchFamily="2" charset="-122"/>
                <a:cs typeface="Courier New" panose="02070309020205020404" pitchFamily="49" charset="0"/>
              </a:rPr>
              <a:t>had been</a:t>
            </a:r>
            <a:endParaRPr lang="zh-CN" altLang="en-US" sz="2600" b="1" kern="100">
              <a:solidFill>
                <a:srgbClr val="C00000"/>
              </a:solidFill>
              <a:latin typeface="Times New Roman" pitchFamily="18" charset="0"/>
              <a:ea typeface="华文细黑" panose="02010600040101010101" pitchFamily="2" charset="-122"/>
              <a:cs typeface="Courier New" panose="02070309020205020404" pitchFamily="49" charset="0"/>
            </a:endParaRPr>
          </a:p>
        </p:txBody>
      </p:sp>
    </p:spTree>
    <p:extLst>
      <p:ext uri="{BB962C8B-B14F-4D97-AF65-F5344CB8AC3E}">
        <p14:creationId xmlns:p14="http://schemas.microsoft.com/office/powerpoint/2010/main" val="10130309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5" grpId="0"/>
      <p:bldP spid="6" grpId="0"/>
      <p:bldP spid="8"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382082" y="484019"/>
            <a:ext cx="10745245" cy="664862"/>
          </a:xfrm>
          <a:prstGeom prst="rect">
            <a:avLst/>
          </a:prstGeom>
        </p:spPr>
        <p:txBody>
          <a:bodyPr wrap="square">
            <a:spAutoFit/>
          </a:bodyPr>
          <a:lstStyle/>
          <a:p>
            <a:pPr algn="just">
              <a:lnSpc>
                <a:spcPct val="150000"/>
              </a:lnSpc>
            </a:pPr>
            <a:r>
              <a:rPr lang="en-US" altLang="zh-CN" sz="2800" b="1" kern="100">
                <a:solidFill>
                  <a:srgbClr val="7030A0"/>
                </a:solidFill>
                <a:latin typeface="Times New Roman" pitchFamily="18" charset="0"/>
                <a:ea typeface="华文细黑" panose="02010600040101010101" pitchFamily="2" charset="-122"/>
                <a:cs typeface="Times New Roman" pitchFamily="18" charset="0"/>
              </a:rPr>
              <a:t>Ⅱ.</a:t>
            </a:r>
            <a:r>
              <a:rPr lang="zh-CN" altLang="zh-CN" sz="2800" b="1" kern="100">
                <a:solidFill>
                  <a:srgbClr val="7030A0"/>
                </a:solidFill>
                <a:latin typeface="Times New Roman" pitchFamily="18" charset="0"/>
                <a:ea typeface="华文细黑" panose="02010600040101010101" pitchFamily="2" charset="-122"/>
                <a:cs typeface="Times New Roman" pitchFamily="18" charset="0"/>
              </a:rPr>
              <a:t>完成句子</a:t>
            </a:r>
          </a:p>
        </p:txBody>
      </p:sp>
      <p:sp>
        <p:nvSpPr>
          <p:cNvPr id="9" name="矩形 8"/>
          <p:cNvSpPr/>
          <p:nvPr/>
        </p:nvSpPr>
        <p:spPr>
          <a:xfrm>
            <a:off x="399666" y="1245647"/>
            <a:ext cx="11392669" cy="484764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11.You </a:t>
            </a:r>
            <a:r>
              <a:rPr lang="en-US" altLang="zh-CN" sz="2600" b="1" u="sng" kern="100" smtClean="0">
                <a:latin typeface="Times New Roman" pitchFamily="18" charset="0"/>
                <a:ea typeface="华文细黑" panose="02010600040101010101" pitchFamily="2" charset="-122"/>
                <a:cs typeface="Courier New" panose="02070309020205020404" pitchFamily="49" charset="0"/>
              </a:rPr>
              <a:t>                                       </a:t>
            </a:r>
            <a:r>
              <a:rPr lang="en-US" altLang="zh-CN" sz="2600" b="1" kern="100" smtClean="0">
                <a:latin typeface="Times New Roman" pitchFamily="18" charset="0"/>
                <a:ea typeface="华文细黑" panose="02010600040101010101" pitchFamily="2" charset="-122"/>
                <a:cs typeface="Courier New" panose="02070309020205020404" pitchFamily="49" charset="0"/>
              </a:rPr>
              <a:t> </a:t>
            </a:r>
            <a:r>
              <a:rPr lang="en-US" altLang="zh-CN" sz="2600" b="1" kern="100">
                <a:latin typeface="Times New Roman" pitchFamily="18" charset="0"/>
                <a:ea typeface="华文细黑" panose="02010600040101010101" pitchFamily="2" charset="-122"/>
                <a:cs typeface="Courier New" panose="02070309020205020404" pitchFamily="49" charset="0"/>
              </a:rPr>
              <a:t>in the near future.</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zh-CN" altLang="zh-CN" sz="2600" b="1" kern="100">
                <a:latin typeface="Times New Roman" pitchFamily="18" charset="0"/>
                <a:ea typeface="华文细黑" panose="02010600040101010101" pitchFamily="2" charset="-122"/>
                <a:cs typeface="Times New Roman" pitchFamily="18" charset="0"/>
              </a:rPr>
              <a:t>在不久的将来你就会成为一名教师。</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12.We </a:t>
            </a:r>
            <a:r>
              <a:rPr lang="en-US" altLang="zh-CN" sz="2600" b="1" u="sng" kern="100" smtClean="0">
                <a:latin typeface="Times New Roman" pitchFamily="18" charset="0"/>
                <a:ea typeface="华文细黑" panose="02010600040101010101" pitchFamily="2" charset="-122"/>
                <a:cs typeface="Courier New" panose="02070309020205020404" pitchFamily="49" charset="0"/>
              </a:rPr>
              <a:t>                                                  </a:t>
            </a:r>
            <a:r>
              <a:rPr lang="en-US" altLang="zh-CN" sz="2600" b="1" kern="100" smtClean="0">
                <a:latin typeface="Times New Roman" pitchFamily="18" charset="0"/>
                <a:ea typeface="华文细黑" panose="02010600040101010101" pitchFamily="2" charset="-122"/>
                <a:cs typeface="Courier New" panose="02070309020205020404" pitchFamily="49" charset="0"/>
              </a:rPr>
              <a:t> </a:t>
            </a:r>
            <a:r>
              <a:rPr lang="en-US" altLang="zh-CN" sz="2600" b="1" kern="100">
                <a:latin typeface="Times New Roman" pitchFamily="18" charset="0"/>
                <a:ea typeface="华文细黑" panose="02010600040101010101" pitchFamily="2" charset="-122"/>
                <a:cs typeface="Courier New" panose="02070309020205020404" pitchFamily="49" charset="0"/>
              </a:rPr>
              <a:t>to be held on Friday.</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zh-CN" altLang="zh-CN" sz="2600" b="1" kern="100">
                <a:latin typeface="Times New Roman" pitchFamily="18" charset="0"/>
                <a:ea typeface="华文细黑" panose="02010600040101010101" pitchFamily="2" charset="-122"/>
                <a:cs typeface="Times New Roman" pitchFamily="18" charset="0"/>
              </a:rPr>
              <a:t>我们正在筹备星期五举行的一个会议。</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13.I won</a:t>
            </a:r>
            <a:r>
              <a:rPr lang="en-US" altLang="zh-CN" sz="2600" b="1" kern="100">
                <a:latin typeface="宋体" panose="02010600030101010101" pitchFamily="2" charset="-122"/>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t be free this afternoon.I </a:t>
            </a:r>
            <a:r>
              <a:rPr lang="en-US" altLang="zh-CN" sz="2600" b="1" u="sng" kern="100" smtClean="0">
                <a:latin typeface="Times New Roman" pitchFamily="18" charset="0"/>
                <a:ea typeface="华文细黑" panose="02010600040101010101" pitchFamily="2" charset="-122"/>
                <a:cs typeface="Courier New" panose="02070309020205020404" pitchFamily="49" charset="0"/>
              </a:rPr>
              <a:t>                                            </a:t>
            </a:r>
            <a:r>
              <a:rPr lang="en-US" altLang="zh-CN" sz="2600" b="1" kern="100" smtClean="0">
                <a:latin typeface="Times New Roman" pitchFamily="18" charset="0"/>
                <a:ea typeface="华文细黑" panose="02010600040101010101" pitchFamily="2" charset="-122"/>
                <a:cs typeface="Courier New" panose="02070309020205020404" pitchFamily="49" charset="0"/>
              </a:rPr>
              <a:t>.</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zh-CN" altLang="zh-CN" sz="2600" b="1" kern="100">
                <a:latin typeface="Times New Roman" pitchFamily="18" charset="0"/>
                <a:ea typeface="华文细黑" panose="02010600040101010101" pitchFamily="2" charset="-122"/>
                <a:cs typeface="Times New Roman" pitchFamily="18" charset="0"/>
              </a:rPr>
              <a:t>今天下午我没有空。我要去为一位朋友送行。</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14.I want to see how much he </a:t>
            </a:r>
            <a:r>
              <a:rPr lang="en-US" altLang="zh-CN" sz="2600" b="1" u="sng" kern="100" smtClean="0">
                <a:latin typeface="Times New Roman" pitchFamily="18" charset="0"/>
                <a:ea typeface="华文细黑" panose="02010600040101010101" pitchFamily="2" charset="-122"/>
                <a:cs typeface="Courier New" panose="02070309020205020404" pitchFamily="49" charset="0"/>
              </a:rPr>
              <a:t>                       </a:t>
            </a:r>
            <a:r>
              <a:rPr lang="en-US" altLang="zh-CN" sz="2600" b="1" kern="100" smtClean="0">
                <a:latin typeface="Times New Roman" pitchFamily="18" charset="0"/>
                <a:ea typeface="华文细黑" panose="02010600040101010101" pitchFamily="2" charset="-122"/>
                <a:cs typeface="Courier New" panose="02070309020205020404" pitchFamily="49" charset="0"/>
              </a:rPr>
              <a:t> </a:t>
            </a:r>
            <a:r>
              <a:rPr lang="en-US" altLang="zh-CN" sz="2600" b="1" kern="100">
                <a:latin typeface="Times New Roman" pitchFamily="18" charset="0"/>
                <a:ea typeface="华文细黑" panose="02010600040101010101" pitchFamily="2" charset="-122"/>
                <a:cs typeface="Courier New" panose="02070309020205020404" pitchFamily="49" charset="0"/>
              </a:rPr>
              <a:t>since I saw him last time.</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zh-CN" altLang="zh-CN" sz="2600" b="1" kern="100">
                <a:latin typeface="Times New Roman" pitchFamily="18" charset="0"/>
                <a:ea typeface="华文细黑" panose="02010600040101010101" pitchFamily="2" charset="-122"/>
                <a:cs typeface="Times New Roman" pitchFamily="18" charset="0"/>
              </a:rPr>
              <a:t>我想看看自从我上次见到他后，他改变了多少。</a:t>
            </a:r>
            <a:endParaRPr lang="zh-CN" altLang="zh-CN" sz="1050" kern="100">
              <a:latin typeface="宋体" panose="02010600030101010101" pitchFamily="2" charset="-122"/>
              <a:cs typeface="Courier New" panose="02070309020205020404" pitchFamily="49" charset="0"/>
            </a:endParaRPr>
          </a:p>
        </p:txBody>
      </p:sp>
      <p:sp>
        <p:nvSpPr>
          <p:cNvPr id="10" name="矩形 9"/>
          <p:cNvSpPr/>
          <p:nvPr/>
        </p:nvSpPr>
        <p:spPr>
          <a:xfrm>
            <a:off x="1548383" y="1350293"/>
            <a:ext cx="3246402" cy="492443"/>
          </a:xfrm>
          <a:prstGeom prst="rect">
            <a:avLst/>
          </a:prstGeom>
        </p:spPr>
        <p:txBody>
          <a:bodyPr wrap="none">
            <a:spAutoFit/>
          </a:bodyPr>
          <a:lstStyle/>
          <a:p>
            <a:r>
              <a:rPr lang="en-US" altLang="zh-CN" sz="2600" b="1" kern="100">
                <a:solidFill>
                  <a:srgbClr val="C00000"/>
                </a:solidFill>
                <a:latin typeface="Times New Roman" pitchFamily="18" charset="0"/>
                <a:ea typeface="华文细黑" panose="02010600040101010101" pitchFamily="2" charset="-122"/>
                <a:cs typeface="Courier New" panose="02070309020205020404" pitchFamily="49" charset="0"/>
              </a:rPr>
              <a:t>will become a teacher</a:t>
            </a:r>
            <a:endParaRPr lang="zh-CN" altLang="en-US" sz="2600" b="1" kern="100">
              <a:solidFill>
                <a:srgbClr val="C00000"/>
              </a:solidFill>
              <a:latin typeface="Times New Roman" pitchFamily="18" charset="0"/>
              <a:ea typeface="华文细黑" panose="02010600040101010101" pitchFamily="2" charset="-122"/>
              <a:cs typeface="Courier New" panose="02070309020205020404" pitchFamily="49" charset="0"/>
            </a:endParaRPr>
          </a:p>
        </p:txBody>
      </p:sp>
      <p:sp>
        <p:nvSpPr>
          <p:cNvPr id="5" name="矩形 4"/>
          <p:cNvSpPr/>
          <p:nvPr/>
        </p:nvSpPr>
        <p:spPr>
          <a:xfrm>
            <a:off x="1554063" y="2504509"/>
            <a:ext cx="4108369" cy="492443"/>
          </a:xfrm>
          <a:prstGeom prst="rect">
            <a:avLst/>
          </a:prstGeom>
        </p:spPr>
        <p:txBody>
          <a:bodyPr wrap="none">
            <a:spAutoFit/>
          </a:bodyPr>
          <a:lstStyle/>
          <a:p>
            <a:r>
              <a:rPr lang="en-US" altLang="zh-CN" sz="2600" b="1" kern="100">
                <a:solidFill>
                  <a:srgbClr val="C00000"/>
                </a:solidFill>
                <a:latin typeface="Times New Roman" pitchFamily="18" charset="0"/>
                <a:ea typeface="华文细黑" panose="02010600040101010101" pitchFamily="2" charset="-122"/>
                <a:cs typeface="Courier New" panose="02070309020205020404" pitchFamily="49" charset="0"/>
              </a:rPr>
              <a:t>are preparing for a meeting</a:t>
            </a:r>
            <a:endParaRPr lang="zh-CN" altLang="en-US" sz="2600" b="1" kern="100">
              <a:solidFill>
                <a:srgbClr val="C00000"/>
              </a:solidFill>
              <a:latin typeface="Times New Roman" pitchFamily="18" charset="0"/>
              <a:ea typeface="华文细黑" panose="02010600040101010101" pitchFamily="2" charset="-122"/>
              <a:cs typeface="Courier New" panose="02070309020205020404" pitchFamily="49" charset="0"/>
            </a:endParaRPr>
          </a:p>
        </p:txBody>
      </p:sp>
      <p:sp>
        <p:nvSpPr>
          <p:cNvPr id="6" name="矩形 5"/>
          <p:cNvSpPr/>
          <p:nvPr/>
        </p:nvSpPr>
        <p:spPr>
          <a:xfrm>
            <a:off x="5508823" y="3676877"/>
            <a:ext cx="3749744" cy="492443"/>
          </a:xfrm>
          <a:prstGeom prst="rect">
            <a:avLst/>
          </a:prstGeom>
        </p:spPr>
        <p:txBody>
          <a:bodyPr wrap="none">
            <a:spAutoFit/>
          </a:bodyPr>
          <a:lstStyle/>
          <a:p>
            <a:r>
              <a:rPr lang="en-US" altLang="zh-CN" sz="2600" b="1" kern="100">
                <a:solidFill>
                  <a:srgbClr val="C00000"/>
                </a:solidFill>
                <a:latin typeface="Times New Roman" pitchFamily="18" charset="0"/>
                <a:ea typeface="华文细黑" panose="02010600040101010101" pitchFamily="2" charset="-122"/>
                <a:cs typeface="Courier New" panose="02070309020205020404" pitchFamily="49" charset="0"/>
              </a:rPr>
              <a:t>will be seeing a friend off</a:t>
            </a:r>
            <a:endParaRPr lang="zh-CN" altLang="en-US" sz="2600" b="1" kern="100">
              <a:solidFill>
                <a:srgbClr val="C00000"/>
              </a:solidFill>
              <a:latin typeface="Times New Roman" pitchFamily="18" charset="0"/>
              <a:ea typeface="华文细黑" panose="02010600040101010101" pitchFamily="2" charset="-122"/>
              <a:cs typeface="Courier New" panose="02070309020205020404" pitchFamily="49" charset="0"/>
            </a:endParaRPr>
          </a:p>
        </p:txBody>
      </p:sp>
      <p:sp>
        <p:nvSpPr>
          <p:cNvPr id="8" name="矩形 7"/>
          <p:cNvSpPr/>
          <p:nvPr/>
        </p:nvSpPr>
        <p:spPr>
          <a:xfrm>
            <a:off x="4726260" y="4869160"/>
            <a:ext cx="1936749" cy="492443"/>
          </a:xfrm>
          <a:prstGeom prst="rect">
            <a:avLst/>
          </a:prstGeom>
        </p:spPr>
        <p:txBody>
          <a:bodyPr wrap="none">
            <a:spAutoFit/>
          </a:bodyPr>
          <a:lstStyle/>
          <a:p>
            <a:r>
              <a:rPr lang="en-US" altLang="zh-CN" sz="2600" b="1" kern="100">
                <a:solidFill>
                  <a:srgbClr val="C00000"/>
                </a:solidFill>
                <a:latin typeface="Times New Roman" pitchFamily="18" charset="0"/>
                <a:ea typeface="华文细黑" panose="02010600040101010101" pitchFamily="2" charset="-122"/>
                <a:cs typeface="Courier New" panose="02070309020205020404" pitchFamily="49" charset="0"/>
              </a:rPr>
              <a:t>has changed</a:t>
            </a:r>
            <a:endParaRPr lang="zh-CN" altLang="en-US" sz="2600" b="1" kern="100">
              <a:solidFill>
                <a:srgbClr val="C00000"/>
              </a:solidFill>
              <a:latin typeface="Times New Roman" pitchFamily="18" charset="0"/>
              <a:ea typeface="华文细黑" panose="02010600040101010101" pitchFamily="2" charset="-122"/>
              <a:cs typeface="Courier New" panose="02070309020205020404" pitchFamily="49" charset="0"/>
            </a:endParaRPr>
          </a:p>
        </p:txBody>
      </p:sp>
    </p:spTree>
    <p:extLst>
      <p:ext uri="{BB962C8B-B14F-4D97-AF65-F5344CB8AC3E}">
        <p14:creationId xmlns:p14="http://schemas.microsoft.com/office/powerpoint/2010/main" val="2256730418"/>
      </p:ext>
    </p:extLst>
  </p:cSld>
  <p:clrMapOvr>
    <a:masterClrMapping/>
  </p:clrMapOvr>
  <mc:AlternateContent>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6" grpId="0"/>
      <p:bldP spid="8"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399666" y="1412776"/>
            <a:ext cx="11392669" cy="252374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15.By this time tomorrow you </a:t>
            </a:r>
            <a:r>
              <a:rPr lang="en-US" altLang="zh-CN" sz="2600" b="1" u="sng" kern="100" smtClean="0">
                <a:latin typeface="Times New Roman" pitchFamily="18" charset="0"/>
                <a:ea typeface="华文细黑" panose="02010600040101010101" pitchFamily="2" charset="-122"/>
                <a:cs typeface="Courier New" panose="02070309020205020404" pitchFamily="49" charset="0"/>
              </a:rPr>
              <a:t>                                        </a:t>
            </a:r>
            <a:r>
              <a:rPr lang="en-US" altLang="zh-CN" sz="2600" b="1" kern="100" smtClean="0">
                <a:latin typeface="Times New Roman" pitchFamily="18" charset="0"/>
                <a:ea typeface="华文细黑" panose="02010600040101010101" pitchFamily="2" charset="-122"/>
                <a:cs typeface="Courier New" panose="02070309020205020404" pitchFamily="49" charset="0"/>
              </a:rPr>
              <a:t> </a:t>
            </a:r>
            <a:r>
              <a:rPr lang="en-US" altLang="zh-CN" sz="2600" b="1" kern="100">
                <a:latin typeface="Times New Roman" pitchFamily="18" charset="0"/>
                <a:ea typeface="华文细黑" panose="02010600040101010101" pitchFamily="2" charset="-122"/>
                <a:cs typeface="Courier New" panose="02070309020205020404" pitchFamily="49" charset="0"/>
              </a:rPr>
              <a:t>from the research centre.</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zh-CN" altLang="zh-CN" sz="2600" b="1" kern="100">
                <a:latin typeface="Times New Roman" pitchFamily="18" charset="0"/>
                <a:ea typeface="华文细黑" panose="02010600040101010101" pitchFamily="2" charset="-122"/>
                <a:cs typeface="Times New Roman" pitchFamily="18" charset="0"/>
              </a:rPr>
              <a:t>到明天这个时候你就得到研究中心的答复了。</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16.We </a:t>
            </a:r>
            <a:r>
              <a:rPr lang="en-US" altLang="zh-CN" sz="2600" b="1" u="sng" kern="100" smtClean="0">
                <a:latin typeface="Times New Roman" pitchFamily="18" charset="0"/>
                <a:ea typeface="华文细黑" panose="02010600040101010101" pitchFamily="2" charset="-122"/>
                <a:cs typeface="Courier New" panose="02070309020205020404" pitchFamily="49" charset="0"/>
              </a:rPr>
              <a:t>                                                               </a:t>
            </a:r>
            <a:r>
              <a:rPr lang="en-US" altLang="zh-CN" sz="2600" b="1" kern="100" smtClean="0">
                <a:latin typeface="Times New Roman" pitchFamily="18" charset="0"/>
                <a:ea typeface="华文细黑" panose="02010600040101010101" pitchFamily="2" charset="-122"/>
                <a:cs typeface="Courier New" panose="02070309020205020404" pitchFamily="49" charset="0"/>
              </a:rPr>
              <a:t> </a:t>
            </a:r>
            <a:r>
              <a:rPr lang="en-US" altLang="zh-CN" sz="2600" b="1" kern="100">
                <a:latin typeface="Times New Roman" pitchFamily="18" charset="0"/>
                <a:ea typeface="华文细黑" panose="02010600040101010101" pitchFamily="2" charset="-122"/>
                <a:cs typeface="Courier New" panose="02070309020205020404" pitchFamily="49" charset="0"/>
              </a:rPr>
              <a:t>to improve the working conditions.</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zh-CN" altLang="zh-CN" sz="2600" b="1" kern="100">
                <a:latin typeface="Times New Roman" pitchFamily="18" charset="0"/>
                <a:ea typeface="华文细黑" panose="02010600040101010101" pitchFamily="2" charset="-122"/>
                <a:cs typeface="Times New Roman" pitchFamily="18" charset="0"/>
              </a:rPr>
              <a:t>我们一直在尽一切努力改善工作条件。</a:t>
            </a:r>
            <a:endParaRPr lang="zh-CN" altLang="zh-CN" sz="1050" kern="100">
              <a:latin typeface="宋体" panose="02010600030101010101" pitchFamily="2" charset="-122"/>
              <a:cs typeface="Courier New" panose="02070309020205020404" pitchFamily="49" charset="0"/>
            </a:endParaRPr>
          </a:p>
        </p:txBody>
      </p:sp>
      <p:sp>
        <p:nvSpPr>
          <p:cNvPr id="8" name="矩形 7"/>
          <p:cNvSpPr/>
          <p:nvPr/>
        </p:nvSpPr>
        <p:spPr>
          <a:xfrm>
            <a:off x="4697685" y="1475259"/>
            <a:ext cx="3610284" cy="492443"/>
          </a:xfrm>
          <a:prstGeom prst="rect">
            <a:avLst/>
          </a:prstGeom>
        </p:spPr>
        <p:txBody>
          <a:bodyPr wrap="none">
            <a:spAutoFit/>
          </a:bodyPr>
          <a:lstStyle/>
          <a:p>
            <a:r>
              <a:rPr lang="en-US" altLang="zh-CN" sz="2600" b="1" kern="100">
                <a:solidFill>
                  <a:srgbClr val="C00000"/>
                </a:solidFill>
                <a:latin typeface="Times New Roman" pitchFamily="18" charset="0"/>
                <a:ea typeface="华文细黑" panose="02010600040101010101" pitchFamily="2" charset="-122"/>
                <a:cs typeface="Courier New" panose="02070309020205020404" pitchFamily="49" charset="0"/>
              </a:rPr>
              <a:t>will have got the answer</a:t>
            </a:r>
            <a:endParaRPr lang="zh-CN" altLang="en-US" sz="2600" b="1" kern="100">
              <a:solidFill>
                <a:srgbClr val="C00000"/>
              </a:solidFill>
              <a:latin typeface="Times New Roman" pitchFamily="18" charset="0"/>
              <a:ea typeface="华文细黑" panose="02010600040101010101" pitchFamily="2" charset="-122"/>
              <a:cs typeface="Courier New" panose="02070309020205020404" pitchFamily="49" charset="0"/>
            </a:endParaRPr>
          </a:p>
        </p:txBody>
      </p:sp>
      <p:sp>
        <p:nvSpPr>
          <p:cNvPr id="4" name="矩形 3"/>
          <p:cNvSpPr/>
          <p:nvPr/>
        </p:nvSpPr>
        <p:spPr>
          <a:xfrm>
            <a:off x="1451992" y="2667575"/>
            <a:ext cx="5299849" cy="492443"/>
          </a:xfrm>
          <a:prstGeom prst="rect">
            <a:avLst/>
          </a:prstGeom>
        </p:spPr>
        <p:txBody>
          <a:bodyPr wrap="none">
            <a:spAutoFit/>
          </a:bodyPr>
          <a:lstStyle/>
          <a:p>
            <a:r>
              <a:rPr lang="en-US" altLang="zh-CN" sz="2600" b="1" kern="100">
                <a:solidFill>
                  <a:srgbClr val="C00000"/>
                </a:solidFill>
                <a:latin typeface="Times New Roman" pitchFamily="18" charset="0"/>
                <a:ea typeface="华文细黑" panose="02010600040101010101" pitchFamily="2" charset="-122"/>
                <a:cs typeface="Courier New" panose="02070309020205020404" pitchFamily="49" charset="0"/>
              </a:rPr>
              <a:t>have been doing everything possible</a:t>
            </a:r>
            <a:endParaRPr lang="zh-CN" altLang="en-US" sz="2600" b="1" kern="100">
              <a:solidFill>
                <a:srgbClr val="C00000"/>
              </a:solidFill>
              <a:latin typeface="Times New Roman" pitchFamily="18" charset="0"/>
              <a:ea typeface="华文细黑" panose="02010600040101010101" pitchFamily="2" charset="-122"/>
              <a:cs typeface="Courier New" panose="02070309020205020404" pitchFamily="49" charset="0"/>
            </a:endParaRPr>
          </a:p>
        </p:txBody>
      </p:sp>
      <p:sp>
        <p:nvSpPr>
          <p:cNvPr id="5" name="返回">
            <a:hlinkClick r:id="rId2" action="ppaction://hlinksldjump"/>
            <a:extLst>
              <a:ext uri="{FF2B5EF4-FFF2-40B4-BE49-F238E27FC236}">
                <a16:creationId xmlns="" xmlns:a16="http://schemas.microsoft.com/office/drawing/2014/main" id="{5851EEE6-E95D-7541-BA1F-1CFF257BB121}"/>
              </a:ext>
            </a:extLst>
          </p:cNvPr>
          <p:cNvSpPr/>
          <p:nvPr/>
        </p:nvSpPr>
        <p:spPr bwMode="auto">
          <a:xfrm>
            <a:off x="11211213" y="6398788"/>
            <a:ext cx="979200" cy="460800"/>
          </a:xfrm>
          <a:prstGeom prst="rect">
            <a:avLst/>
          </a:prstGeom>
          <a:solidFill>
            <a:schemeClr val="bg1">
              <a:lumMod val="75000"/>
              <a:alpha val="60000"/>
            </a:scheme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50000"/>
              </a:spcBef>
              <a:spcAft>
                <a:spcPct val="0"/>
              </a:spcAft>
              <a:buClrTx/>
              <a:buSzTx/>
              <a:buFontTx/>
              <a:buNone/>
              <a:defRPr/>
            </a:pPr>
            <a:r>
              <a:rPr kumimoji="0" lang="zh-CN" altLang="en-US" sz="2000" b="0" i="0" u="none" strike="noStrike" kern="100" cap="none" spc="0" normalizeH="0" baseline="0" noProof="0" smtClean="0">
                <a:ln>
                  <a:noFill/>
                </a:ln>
                <a:solidFill>
                  <a:prstClr val="black">
                    <a:lumMod val="75000"/>
                    <a:lumOff val="25000"/>
                  </a:prstClr>
                </a:solidFill>
                <a:effectLst/>
                <a:uLnTx/>
                <a:uFillTx/>
                <a:latin typeface="微软雅黑"/>
                <a:ea typeface="微软雅黑"/>
                <a:cs typeface="Times New Roman"/>
              </a:rPr>
              <a:t>返 回</a:t>
            </a:r>
          </a:p>
        </p:txBody>
      </p:sp>
    </p:spTree>
    <p:extLst>
      <p:ext uri="{BB962C8B-B14F-4D97-AF65-F5344CB8AC3E}">
        <p14:creationId xmlns:p14="http://schemas.microsoft.com/office/powerpoint/2010/main" val="1267859540"/>
      </p:ext>
    </p:extLst>
  </p:cSld>
  <p:clrMapOvr>
    <a:masterClrMapping/>
  </p:clrMapOvr>
  <mc:AlternateContent>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3">
            <a:alphaModFix amt="40000"/>
            <a:lum/>
          </a:blip>
          <a:stretch>
            <a:fillRect t="-17000" b="-17000"/>
          </a:stretch>
        </a:blipFill>
        <a:effectLst/>
      </p:bgPr>
    </p:bg>
    <p:spTree>
      <p:nvGrpSpPr>
        <p:cNvPr id="1" name=""/>
        <p:cNvGrpSpPr/>
        <p:nvPr/>
      </p:nvGrpSpPr>
      <p:grpSpPr>
        <a:xfrm>
          <a:off x="0" y="0"/>
          <a:ext cx="0" cy="0"/>
        </a:xfrm>
      </p:grpSpPr>
      <p:sp>
        <p:nvSpPr>
          <p:cNvPr id="16" name="圆角淘宝网chenying0907出品 14"/>
          <p:cNvSpPr/>
          <p:nvPr/>
        </p:nvSpPr>
        <p:spPr>
          <a:xfrm>
            <a:off x="-18439" y="2072053"/>
            <a:ext cx="9451327" cy="2252145"/>
          </a:xfrm>
          <a:custGeom>
            <a:gdLst>
              <a:gd name="connsiteX0" fmla="*/ 10422 w 9451327"/>
              <a:gd name="connsiteY0" fmla="*/ 2146911 h 2704560"/>
              <a:gd name="connsiteX1" fmla="*/ 25927 w 9451327"/>
              <a:gd name="connsiteY1" fmla="*/ 0 h 2704560"/>
              <a:gd name="connsiteX2" fmla="*/ 9002684 w 9451327"/>
              <a:gd name="connsiteY2" fmla="*/ 0 h 2704560"/>
              <a:gd name="connsiteX3" fmla="*/ 9451327 w 9451327"/>
              <a:gd name="connsiteY3" fmla="*/ 448643 h 2704560"/>
              <a:gd name="connsiteX4" fmla="*/ 9451327 w 9451327"/>
              <a:gd name="connsiteY4" fmla="*/ 2243164 h 2704560"/>
              <a:gd name="connsiteX5" fmla="*/ 9002684 w 9451327"/>
              <a:gd name="connsiteY5" fmla="*/ 2691807 h 2704560"/>
              <a:gd name="connsiteX6" fmla="*/ 1864 w 9451327"/>
              <a:gd name="connsiteY6" fmla="*/ 2703839 h 2704560"/>
              <a:gd name="connsiteX7" fmla="*/ 10422 w 9451327"/>
              <a:gd name="connsiteY7" fmla="*/ 2146911 h 2704560"/>
              <a:gd name="connsiteX8" fmla="*/ 0 w 11089232"/>
              <a:gd name="connsiteY8" fmla="*/ 448643 h 27038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51327" h="2704560">
                <a:moveTo>
                  <a:pt x="10422" y="2146911"/>
                </a:moveTo>
                <a:lnTo>
                  <a:pt x="25927" y="0"/>
                </a:lnTo>
                <a:lnTo>
                  <a:pt x="9002684" y="0"/>
                </a:lnTo>
                <a:cubicBezTo>
                  <a:pt x="9250463" y="0"/>
                  <a:pt x="9451327" y="200864"/>
                  <a:pt x="9451327" y="448643"/>
                </a:cubicBezTo>
                <a:lnTo>
                  <a:pt x="9451327" y="2243164"/>
                </a:lnTo>
                <a:cubicBezTo>
                  <a:pt x="9451327" y="2490943"/>
                  <a:pt x="9250463" y="2691807"/>
                  <a:pt x="9002684" y="2691807"/>
                </a:cubicBezTo>
                <a:lnTo>
                  <a:pt x="1864" y="2703839"/>
                </a:lnTo>
                <a:cubicBezTo>
                  <a:pt x="-5284" y="2727902"/>
                  <a:pt x="10422" y="2142027"/>
                  <a:pt x="10422" y="2146911"/>
                </a:cubicBezTo>
                <a:close/>
              </a:path>
            </a:pathLst>
          </a:custGeom>
          <a:solidFill>
            <a:schemeClr val="bg1">
              <a:alpha val="64000"/>
            </a:schemeClr>
          </a:solidFill>
          <a:ln>
            <a:solidFill>
              <a:srgbClr val="DED3CF"/>
            </a:solidFill>
          </a:ln>
          <a:effectLst>
            <a:outerShdw blurRad="495300" dist="127000" dir="5400000" algn="ctr"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sp>
        <p:nvSpPr>
          <p:cNvPr id="18" name="标题 2">
            <a:extLst>
              <a:ext uri="{FF2B5EF4-FFF2-40B4-BE49-F238E27FC236}">
                <a16:creationId xmlns:a16="http://schemas.microsoft.com/office/drawing/2014/main" xmlns="" id="{CF44E76F-A855-3340-A09E-D8B24FCD3720}"/>
              </a:ext>
            </a:extLst>
          </p:cNvPr>
          <p:cNvSpPr txBox="1"/>
          <p:nvPr/>
        </p:nvSpPr>
        <p:spPr>
          <a:xfrm>
            <a:off x="3160976" y="2228343"/>
            <a:ext cx="2627272" cy="12237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zh-CN" altLang="en-US" sz="3800" b="1" kern="100" smtClean="0">
                <a:solidFill>
                  <a:schemeClr val="bg1">
                    <a:lumMod val="50000"/>
                  </a:schemeClr>
                </a:solidFill>
                <a:latin typeface="Times New Roman"/>
                <a:ea typeface="微软雅黑" panose="020b0503020204020204" pitchFamily="34" charset="-122"/>
              </a:rPr>
              <a:t>本课结束</a:t>
            </a:r>
            <a:endParaRPr lang="zh-CN" altLang="en-US" sz="3600" kern="100">
              <a:solidFill>
                <a:schemeClr val="bg1">
                  <a:lumMod val="50000"/>
                </a:schemeClr>
              </a:solidFill>
              <a:latin typeface="华文楷体" pitchFamily="2" charset="-122"/>
              <a:ea typeface="华文楷体" pitchFamily="2" charset="-122"/>
              <a:cs typeface="Times New Roman"/>
            </a:endParaRPr>
          </a:p>
        </p:txBody>
      </p:sp>
      <p:sp>
        <p:nvSpPr>
          <p:cNvPr id="8" name="矩形 7">
            <a:extLst>
              <a:ext uri="{FF2B5EF4-FFF2-40B4-BE49-F238E27FC236}">
                <a16:creationId xmlns="" xmlns:a16="http://schemas.microsoft.com/office/drawing/2014/main" id="{E06BD271-C75C-4F7F-9409-8196C0EB7739}"/>
              </a:ext>
            </a:extLst>
          </p:cNvPr>
          <p:cNvSpPr/>
          <p:nvPr/>
        </p:nvSpPr>
        <p:spPr>
          <a:xfrm>
            <a:off x="-18439" y="1650652"/>
            <a:ext cx="1371583" cy="835275"/>
          </a:xfrm>
          <a:prstGeom prst="rect">
            <a:avLst/>
          </a:prstGeom>
          <a:solidFill>
            <a:schemeClr val="accent3">
              <a:lumMod val="60000"/>
              <a:lumOff val="40000"/>
            </a:schemeClr>
          </a:solidFill>
          <a:ln w="12700" cap="flat" cmpd="sng" algn="ctr">
            <a:noFill/>
            <a:prstDash val="solid"/>
            <a:miter lim="800000"/>
          </a:ln>
          <a:effectLst/>
        </p:spPr>
        <p:txBody>
          <a:bodyPr rtlCol="0" anchor="ctr"/>
          <a:lstStyle/>
          <a:p>
            <a:pPr algn="ctr" defTabSz="914400">
              <a:defRPr/>
            </a:pPr>
            <a:endParaRPr lang="zh-CN" altLang="en-US" sz="1800" kern="0" smtClean="0">
              <a:solidFill>
                <a:prstClr val="white"/>
              </a:solidFill>
              <a:latin typeface="微软雅黑"/>
              <a:ea typeface="微软雅黑"/>
            </a:endParaRPr>
          </a:p>
        </p:txBody>
      </p:sp>
      <p:sp>
        <p:nvSpPr>
          <p:cNvPr id="9" name="任意多边形 3">
            <a:extLst>
              <a:ext uri="{FF2B5EF4-FFF2-40B4-BE49-F238E27FC236}">
                <a16:creationId xmlns="" xmlns:a16="http://schemas.microsoft.com/office/drawing/2014/main" id="{79E30776-5979-4CC0-866F-A9CAE1CDEC86}"/>
              </a:ext>
            </a:extLst>
          </p:cNvPr>
          <p:cNvSpPr/>
          <p:nvPr/>
        </p:nvSpPr>
        <p:spPr>
          <a:xfrm>
            <a:off x="81986" y="952173"/>
            <a:ext cx="1170732" cy="1296144"/>
          </a:xfrm>
          <a:custGeom>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ysClr val="windowText" lastClr="000000"/>
          </a:solidFill>
          <a:ln w="12700" cap="flat" cmpd="sng" algn="ctr">
            <a:noFill/>
            <a:prstDash val="solid"/>
            <a:miter lim="800000"/>
          </a:ln>
          <a:effectLst/>
        </p:spPr>
        <p:txBody>
          <a:bodyPr rtlCol="0" anchor="ctr"/>
          <a:lstStyle/>
          <a:p>
            <a:pPr algn="ctr" defTabSz="914400">
              <a:defRPr/>
            </a:pPr>
            <a:endParaRPr lang="zh-CN" altLang="en-US" sz="1800" kern="0" smtClean="0">
              <a:solidFill>
                <a:prstClr val="white"/>
              </a:solidFill>
              <a:latin typeface="微软雅黑"/>
              <a:ea typeface="微软雅黑"/>
            </a:endParaRPr>
          </a:p>
        </p:txBody>
      </p:sp>
      <p:sp>
        <p:nvSpPr>
          <p:cNvPr id="7" name="标题 1"/>
          <p:cNvSpPr txBox="1"/>
          <p:nvPr/>
        </p:nvSpPr>
        <p:spPr>
          <a:xfrm>
            <a:off x="1054612" y="3236025"/>
            <a:ext cx="6912008"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a:solidFill>
                  <a:prstClr val="black"/>
                </a:solidFill>
                <a:latin typeface="微软雅黑" panose="020b0503020204020204" pitchFamily="34" charset="-122"/>
              </a:rPr>
              <a:t>更多精彩内容请登录</a:t>
            </a:r>
            <a:r>
              <a:rPr lang="zh-CN" altLang="en-US" sz="2400" b="1" smtClean="0">
                <a:solidFill>
                  <a:prstClr val="black"/>
                </a:solidFill>
                <a:latin typeface="微软雅黑" panose="020b0503020204020204" pitchFamily="34" charset="-122"/>
              </a:rPr>
              <a:t>：</a:t>
            </a:r>
            <a:r>
              <a:rPr lang="en-US" altLang="zh-CN" sz="2700" b="1">
                <a:solidFill>
                  <a:prstClr val="black"/>
                </a:solidFill>
                <a:latin typeface="微软雅黑" panose="020b0503020204020204" pitchFamily="34" charset="-122"/>
              </a:rPr>
              <a:t>www.xinjiaoyu.com</a:t>
            </a:r>
            <a:endParaRPr lang="zh-CN" altLang="en-US" sz="2700" b="1">
              <a:solidFill>
                <a:prstClr val="black"/>
              </a:solidFill>
              <a:latin typeface="微软雅黑" panose="020b0503020204020204" pitchFamily="34" charset="-122"/>
            </a:endParaRPr>
          </a:p>
        </p:txBody>
      </p:sp>
      <p:pic>
        <p:nvPicPr>
          <p:cNvPr id="19" name="New picture"/>
          <p:cNvPicPr/>
          <p:nvPr/>
        </p:nvPicPr>
        <p:blipFill>
          <a:blip r:embed="rId2"/>
          <a:stretch>
            <a:fillRect/>
          </a:stretch>
        </p:blipFill>
        <p:spPr>
          <a:xfrm>
            <a:off x="11811000" y="11455400"/>
            <a:ext cx="355600" cy="254000"/>
          </a:xfrm>
          <a:prstGeom prst="cube">
            <a:avLst/>
          </a:prstGeom>
        </p:spPr>
      </p:pic>
    </p:spTree>
    <p:extLst>
      <p:ext uri="{BB962C8B-B14F-4D97-AF65-F5344CB8AC3E}">
        <p14:creationId xmlns:p14="http://schemas.microsoft.com/office/powerpoint/2010/main" val="21418421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435">
                                          <p:stCondLst>
                                            <p:cond delay="0"/>
                                          </p:stCondLst>
                                        </p:cTn>
                                        <p:tgtEl>
                                          <p:spTgt spid="7"/>
                                        </p:tgtEl>
                                      </p:cBhvr>
                                    </p:animEffect>
                                    <p:anim calcmode="lin" valueType="num">
                                      <p:cBhvr>
                                        <p:cTn id="8" dur="1367"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7"/>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7"/>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7"/>
                                        </p:tgtEl>
                                        <p:attrNameLst>
                                          <p:attrName>ppt_y</p:attrName>
                                        </p:attrNameLst>
                                      </p:cBhvr>
                                      <p:tavLst>
                                        <p:tav tm="0" fmla="#ppt_y-sin(pi*$)/81">
                                          <p:val>
                                            <p:fltVal val="0"/>
                                          </p:val>
                                        </p:tav>
                                        <p:tav tm="100000">
                                          <p:val>
                                            <p:fltVal val="1"/>
                                          </p:val>
                                        </p:tav>
                                      </p:tavLst>
                                    </p:anim>
                                    <p:animScale>
                                      <p:cBhvr>
                                        <p:cTn id="13" dur="20">
                                          <p:stCondLst>
                                            <p:cond delay="487"/>
                                          </p:stCondLst>
                                        </p:cTn>
                                        <p:tgtEl>
                                          <p:spTgt spid="7"/>
                                        </p:tgtEl>
                                      </p:cBhvr>
                                      <p:to x="100000" y="60000"/>
                                    </p:animScale>
                                    <p:animScale>
                                      <p:cBhvr>
                                        <p:cTn id="14" dur="124" decel="50000">
                                          <p:stCondLst>
                                            <p:cond delay="507"/>
                                          </p:stCondLst>
                                        </p:cTn>
                                        <p:tgtEl>
                                          <p:spTgt spid="7"/>
                                        </p:tgtEl>
                                      </p:cBhvr>
                                      <p:to x="100000" y="100000"/>
                                    </p:animScale>
                                    <p:animScale>
                                      <p:cBhvr>
                                        <p:cTn id="15" dur="20">
                                          <p:stCondLst>
                                            <p:cond delay="984"/>
                                          </p:stCondLst>
                                        </p:cTn>
                                        <p:tgtEl>
                                          <p:spTgt spid="7"/>
                                        </p:tgtEl>
                                      </p:cBhvr>
                                      <p:to x="100000" y="80000"/>
                                    </p:animScale>
                                    <p:animScale>
                                      <p:cBhvr>
                                        <p:cTn id="16" dur="124" decel="50000">
                                          <p:stCondLst>
                                            <p:cond delay="1004"/>
                                          </p:stCondLst>
                                        </p:cTn>
                                        <p:tgtEl>
                                          <p:spTgt spid="7"/>
                                        </p:tgtEl>
                                      </p:cBhvr>
                                      <p:to x="100000" y="100000"/>
                                    </p:animScale>
                                    <p:animScale>
                                      <p:cBhvr>
                                        <p:cTn id="17" dur="20">
                                          <p:stCondLst>
                                            <p:cond delay="1231"/>
                                          </p:stCondLst>
                                        </p:cTn>
                                        <p:tgtEl>
                                          <p:spTgt spid="7"/>
                                        </p:tgtEl>
                                      </p:cBhvr>
                                      <p:to x="100000" y="90000"/>
                                    </p:animScale>
                                    <p:animScale>
                                      <p:cBhvr>
                                        <p:cTn id="18" dur="124" decel="50000">
                                          <p:stCondLst>
                                            <p:cond delay="1251"/>
                                          </p:stCondLst>
                                        </p:cTn>
                                        <p:tgtEl>
                                          <p:spTgt spid="7"/>
                                        </p:tgtEl>
                                      </p:cBhvr>
                                      <p:to x="100000" y="100000"/>
                                    </p:animScale>
                                    <p:animScale>
                                      <p:cBhvr>
                                        <p:cTn id="19" dur="20">
                                          <p:stCondLst>
                                            <p:cond delay="1356"/>
                                          </p:stCondLst>
                                        </p:cTn>
                                        <p:tgtEl>
                                          <p:spTgt spid="7"/>
                                        </p:tgtEl>
                                      </p:cBhvr>
                                      <p:to x="100000" y="95000"/>
                                    </p:animScale>
                                    <p:animScale>
                                      <p:cBhvr>
                                        <p:cTn id="20" dur="124" decel="50000">
                                          <p:stCondLst>
                                            <p:cond delay="1376"/>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399666" y="963144"/>
            <a:ext cx="10852697" cy="523220"/>
          </a:xfrm>
          <a:prstGeom prst="rect">
            <a:avLst/>
          </a:prstGeom>
        </p:spPr>
        <p:txBody>
          <a:bodyPr wrap="square">
            <a:spAutoFit/>
          </a:bodyPr>
          <a:lstStyle/>
          <a:p>
            <a:pPr algn="just">
              <a:tabLst>
                <a:tab pos="4248150"/>
              </a:tabLst>
            </a:pPr>
            <a:r>
              <a:rPr lang="zh-CN" altLang="zh-CN" sz="2800" b="1" kern="100">
                <a:solidFill>
                  <a:srgbClr val="7030A0"/>
                </a:solidFill>
                <a:latin typeface="Times New Roman" pitchFamily="18" charset="0"/>
                <a:ea typeface="华文细黑" panose="02010600040101010101" pitchFamily="2" charset="-122"/>
                <a:cs typeface="Times New Roman" pitchFamily="18" charset="0"/>
              </a:rPr>
              <a:t>感知以下句子，完成方框下的小题</a:t>
            </a:r>
          </a:p>
        </p:txBody>
      </p:sp>
      <p:pic>
        <p:nvPicPr>
          <p:cNvPr id="13" name="图片 12"/>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1" y="-53185"/>
            <a:ext cx="12188825" cy="961905"/>
          </a:xfrm>
          <a:prstGeom prst="rect">
            <a:avLst/>
          </a:prstGeom>
        </p:spPr>
      </p:pic>
      <p:sp>
        <p:nvSpPr>
          <p:cNvPr id="14" name="矩形 13"/>
          <p:cNvSpPr/>
          <p:nvPr/>
        </p:nvSpPr>
        <p:spPr>
          <a:xfrm>
            <a:off x="10414892" y="476672"/>
            <a:ext cx="1773932" cy="593237"/>
          </a:xfrm>
          <a:prstGeom prst="rect">
            <a:avLst/>
          </a:prstGeom>
          <a:solidFill>
            <a:srgbClr val="00B05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0486900" y="528216"/>
            <a:ext cx="1620958" cy="523220"/>
          </a:xfrm>
          <a:prstGeom prst="rect">
            <a:avLst/>
          </a:prstGeom>
        </p:spPr>
        <p:txBody>
          <a:bodyPr wrap="none">
            <a:spAutoFit/>
          </a:bodyPr>
          <a:lstStyle/>
          <a:p>
            <a:pPr algn="ctr"/>
            <a:r>
              <a:rPr lang="zh-CN" altLang="en-US" sz="2800" b="1" kern="100">
                <a:solidFill>
                  <a:schemeClr val="bg1"/>
                </a:solidFill>
                <a:latin typeface="Times New Roman" pitchFamily="18" charset="0"/>
                <a:ea typeface="微软雅黑" panose="020b0503020204020204" pitchFamily="34" charset="-122"/>
                <a:cs typeface="Times New Roman" pitchFamily="18" charset="0"/>
              </a:rPr>
              <a:t>语法感知</a:t>
            </a:r>
          </a:p>
        </p:txBody>
      </p:sp>
      <p:sp>
        <p:nvSpPr>
          <p:cNvPr id="16" name="点击文字添加标题"/>
          <p:cNvSpPr txBox="1"/>
          <p:nvPr/>
        </p:nvSpPr>
        <p:spPr>
          <a:xfrm>
            <a:off x="2290967" y="116632"/>
            <a:ext cx="3689666" cy="646331"/>
          </a:xfrm>
          <a:prstGeom prst="rect">
            <a:avLst/>
          </a:prstGeom>
          <a:noFill/>
        </p:spPr>
        <p:txBody>
          <a:bodyPr wrap="square" rtlCol="0">
            <a:spAutoFit/>
          </a:bodyPr>
          <a:lstStyle>
            <a:defPPr>
              <a:defRPr lang="zh-CN"/>
            </a:defPPr>
            <a:lvl1pPr algn="dist">
              <a:defRPr sz="7200" b="1">
                <a:gradFill>
                  <a:gsLst>
                    <a:gs pos="56000">
                      <a:srgbClr val="FEFC96"/>
                    </a:gs>
                    <a:gs pos="71000">
                      <a:srgbClr val="FAAF5B"/>
                    </a:gs>
                    <a:gs pos="100000">
                      <a:srgbClr val="88765E"/>
                    </a:gs>
                    <a:gs pos="20000">
                      <a:srgbClr val="758A80"/>
                    </a:gs>
                    <a:gs pos="0">
                      <a:srgbClr val="75FEFF"/>
                    </a:gs>
                    <a:gs pos="35000">
                      <a:srgbClr val="FDFFFD"/>
                    </a:gs>
                  </a:gsLst>
                  <a:lin ang="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ctr" defTabSz="914400" fontAlgn="base">
              <a:spcBef>
                <a:spcPct val="0"/>
              </a:spcBef>
              <a:spcAft>
                <a:spcPct val="0"/>
              </a:spcAft>
              <a:defRPr/>
            </a:pPr>
            <a:r>
              <a:rPr lang="zh-CN" altLang="en-US" sz="3600">
                <a:solidFill>
                  <a:srgbClr val="8E6D48"/>
                </a:solidFill>
                <a:effectLst/>
                <a:latin typeface="Arial"/>
                <a:ea typeface="微软雅黑"/>
              </a:rPr>
              <a:t>语 法 导 学</a:t>
            </a:r>
            <a:endParaRPr lang="en-US" altLang="zh-CN" sz="3600">
              <a:solidFill>
                <a:srgbClr val="8E6D48"/>
              </a:solidFill>
              <a:effectLst/>
              <a:latin typeface="Arial"/>
              <a:ea typeface="微软雅黑"/>
            </a:endParaRPr>
          </a:p>
        </p:txBody>
      </p:sp>
      <p:sp>
        <p:nvSpPr>
          <p:cNvPr id="17" name="文本框 16"/>
          <p:cNvSpPr txBox="1"/>
          <p:nvPr/>
        </p:nvSpPr>
        <p:spPr>
          <a:xfrm>
            <a:off x="5459319" y="332656"/>
            <a:ext cx="2723325" cy="369332"/>
          </a:xfrm>
          <a:prstGeom prst="rect">
            <a:avLst/>
          </a:prstGeom>
          <a:noFill/>
        </p:spPr>
        <p:txBody>
          <a:bodyPr wrap="square" rtlCol="0">
            <a:spAutoFit/>
          </a:bodyPr>
          <a:lstStyle/>
          <a:p>
            <a:pPr algn="ctr" defTabSz="1218565"/>
            <a:r>
              <a:rPr lang="zh-CN" altLang="en-US" kern="100">
                <a:solidFill>
                  <a:prstClr val="black">
                    <a:lumMod val="50000"/>
                    <a:lumOff val="50000"/>
                  </a:prstClr>
                </a:solidFill>
                <a:latin typeface="微软雅黑" panose="020b0503020204020204" pitchFamily="34" charset="-122"/>
                <a:ea typeface="微软雅黑" panose="020b0503020204020204" pitchFamily="34" charset="-122"/>
                <a:cs typeface="Courier New" panose="02070309020205020404"/>
              </a:rPr>
              <a:t>感悟规律  重点难点剖析</a:t>
            </a:r>
            <a:endParaRPr lang="en-US" altLang="zh-CN" kern="100">
              <a:solidFill>
                <a:prstClr val="black">
                  <a:lumMod val="50000"/>
                  <a:lumOff val="50000"/>
                </a:prstClr>
              </a:solidFill>
              <a:latin typeface="微软雅黑" panose="020b0503020204020204" pitchFamily="34" charset="-122"/>
              <a:ea typeface="微软雅黑" panose="020b0503020204020204" pitchFamily="34" charset="-122"/>
              <a:cs typeface="Courier New" panose="02070309020205020404"/>
            </a:endParaRPr>
          </a:p>
        </p:txBody>
      </p:sp>
      <p:sp>
        <p:nvSpPr>
          <p:cNvPr id="18" name="矩形 17"/>
          <p:cNvSpPr/>
          <p:nvPr/>
        </p:nvSpPr>
        <p:spPr>
          <a:xfrm>
            <a:off x="399667" y="1511160"/>
            <a:ext cx="8791090" cy="5164466"/>
          </a:xfrm>
          <a:prstGeom prst="rect">
            <a:avLst/>
          </a:prstGeom>
          <a:ln>
            <a:solidFill>
              <a:schemeClr val="tx1"/>
            </a:solidFill>
          </a:ln>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4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1.She always </a:t>
            </a:r>
            <a:r>
              <a:rPr lang="en-US" altLang="zh-CN" sz="2600" b="1" kern="100">
                <a:solidFill>
                  <a:srgbClr val="0000FF"/>
                </a:solidFill>
                <a:latin typeface="Times New Roman" pitchFamily="18" charset="0"/>
                <a:ea typeface="华文细黑" panose="02010600040101010101" pitchFamily="2" charset="-122"/>
                <a:cs typeface="Courier New" panose="02070309020205020404" pitchFamily="49" charset="0"/>
              </a:rPr>
              <a:t>takes</a:t>
            </a:r>
            <a:r>
              <a:rPr lang="en-US" altLang="zh-CN" sz="2600" b="1" kern="100">
                <a:latin typeface="Times New Roman" pitchFamily="18" charset="0"/>
                <a:ea typeface="华文细黑" panose="02010600040101010101" pitchFamily="2" charset="-122"/>
                <a:cs typeface="Courier New" panose="02070309020205020404" pitchFamily="49" charset="0"/>
              </a:rPr>
              <a:t> a walk in the evening.</a:t>
            </a:r>
            <a:endParaRPr lang="zh-CN" altLang="zh-CN" sz="1050" kern="100">
              <a:latin typeface="宋体" panose="02010600030101010101" pitchFamily="2" charset="-122"/>
              <a:cs typeface="Courier New" panose="02070309020205020404" pitchFamily="49" charset="0"/>
            </a:endParaRPr>
          </a:p>
          <a:p>
            <a:pPr algn="just">
              <a:lnSpc>
                <a:spcPct val="14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2.Jim </a:t>
            </a:r>
            <a:r>
              <a:rPr lang="en-US" altLang="zh-CN" sz="2600" b="1" kern="100">
                <a:solidFill>
                  <a:srgbClr val="0000FF"/>
                </a:solidFill>
                <a:latin typeface="Times New Roman" pitchFamily="18" charset="0"/>
                <a:ea typeface="华文细黑" panose="02010600040101010101" pitchFamily="2" charset="-122"/>
                <a:cs typeface="Courier New" panose="02070309020205020404" pitchFamily="49" charset="0"/>
              </a:rPr>
              <a:t>is</a:t>
            </a:r>
            <a:r>
              <a:rPr lang="en-US" altLang="zh-CN" sz="2600" b="1" kern="100">
                <a:latin typeface="Times New Roman" pitchFamily="18" charset="0"/>
                <a:ea typeface="华文细黑" panose="02010600040101010101" pitchFamily="2" charset="-122"/>
                <a:cs typeface="Courier New" panose="02070309020205020404" pitchFamily="49" charset="0"/>
              </a:rPr>
              <a:t> always </a:t>
            </a:r>
            <a:r>
              <a:rPr lang="en-US" altLang="zh-CN" sz="2600" b="1" kern="100">
                <a:solidFill>
                  <a:srgbClr val="0000FF"/>
                </a:solidFill>
                <a:latin typeface="Times New Roman" pitchFamily="18" charset="0"/>
                <a:ea typeface="华文细黑" panose="02010600040101010101" pitchFamily="2" charset="-122"/>
                <a:cs typeface="Courier New" panose="02070309020205020404" pitchFamily="49" charset="0"/>
              </a:rPr>
              <a:t>coming</a:t>
            </a:r>
            <a:r>
              <a:rPr lang="en-US" altLang="zh-CN" sz="2600" b="1" kern="100">
                <a:latin typeface="Times New Roman" pitchFamily="18" charset="0"/>
                <a:ea typeface="华文细黑" panose="02010600040101010101" pitchFamily="2" charset="-122"/>
                <a:cs typeface="Courier New" panose="02070309020205020404" pitchFamily="49" charset="0"/>
              </a:rPr>
              <a:t> late for class.</a:t>
            </a:r>
            <a:endParaRPr lang="zh-CN" altLang="zh-CN" sz="1050" kern="100">
              <a:latin typeface="宋体" panose="02010600030101010101" pitchFamily="2" charset="-122"/>
              <a:cs typeface="Courier New" panose="02070309020205020404" pitchFamily="49" charset="0"/>
            </a:endParaRPr>
          </a:p>
          <a:p>
            <a:pPr algn="just">
              <a:lnSpc>
                <a:spcPct val="14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3.He </a:t>
            </a:r>
            <a:r>
              <a:rPr lang="en-US" altLang="zh-CN" sz="2600" b="1" kern="100">
                <a:solidFill>
                  <a:srgbClr val="0000FF"/>
                </a:solidFill>
                <a:latin typeface="Times New Roman" pitchFamily="18" charset="0"/>
                <a:ea typeface="华文细黑" panose="02010600040101010101" pitchFamily="2" charset="-122"/>
                <a:cs typeface="Courier New" panose="02070309020205020404" pitchFamily="49" charset="0"/>
              </a:rPr>
              <a:t>was playing</a:t>
            </a:r>
            <a:r>
              <a:rPr lang="en-US" altLang="zh-CN" sz="2600" b="1" kern="100">
                <a:latin typeface="Times New Roman" pitchFamily="18" charset="0"/>
                <a:ea typeface="华文细黑" panose="02010600040101010101" pitchFamily="2" charset="-122"/>
                <a:cs typeface="Courier New" panose="02070309020205020404" pitchFamily="49" charset="0"/>
              </a:rPr>
              <a:t> table tennis at five yesterday afternoon.</a:t>
            </a:r>
            <a:endParaRPr lang="zh-CN" altLang="zh-CN" sz="1050" kern="100">
              <a:latin typeface="宋体" panose="02010600030101010101" pitchFamily="2" charset="-122"/>
              <a:cs typeface="Courier New" panose="02070309020205020404" pitchFamily="49" charset="0"/>
            </a:endParaRPr>
          </a:p>
          <a:p>
            <a:pPr algn="just">
              <a:lnSpc>
                <a:spcPct val="14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4.Up to now</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we </a:t>
            </a:r>
            <a:r>
              <a:rPr lang="en-US" altLang="zh-CN" sz="2600" b="1" kern="100">
                <a:solidFill>
                  <a:srgbClr val="0000FF"/>
                </a:solidFill>
                <a:latin typeface="Times New Roman" pitchFamily="18" charset="0"/>
                <a:ea typeface="华文细黑" panose="02010600040101010101" pitchFamily="2" charset="-122"/>
                <a:cs typeface="Courier New" panose="02070309020205020404" pitchFamily="49" charset="0"/>
              </a:rPr>
              <a:t>have received</a:t>
            </a:r>
            <a:r>
              <a:rPr lang="en-US" altLang="zh-CN" sz="2600" b="1" kern="100">
                <a:latin typeface="Times New Roman" pitchFamily="18" charset="0"/>
                <a:ea typeface="华文细黑" panose="02010600040101010101" pitchFamily="2" charset="-122"/>
                <a:cs typeface="Courier New" panose="02070309020205020404" pitchFamily="49" charset="0"/>
              </a:rPr>
              <a:t> no news from her.</a:t>
            </a:r>
            <a:endParaRPr lang="zh-CN" altLang="zh-CN" sz="1050" kern="100">
              <a:latin typeface="宋体" panose="02010600030101010101" pitchFamily="2" charset="-122"/>
              <a:cs typeface="Courier New" panose="02070309020205020404" pitchFamily="49" charset="0"/>
            </a:endParaRPr>
          </a:p>
          <a:p>
            <a:pPr algn="just">
              <a:lnSpc>
                <a:spcPct val="14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5.I</a:t>
            </a:r>
            <a:r>
              <a:rPr lang="en-US" altLang="zh-CN" sz="2600" b="1" kern="100">
                <a:latin typeface="宋体" panose="02010600030101010101" pitchFamily="2" charset="-122"/>
                <a:ea typeface="华文细黑" panose="02010600040101010101" pitchFamily="2" charset="-122"/>
                <a:cs typeface="Times New Roman" pitchFamily="18" charset="0"/>
              </a:rPr>
              <a:t>’</a:t>
            </a:r>
            <a:r>
              <a:rPr lang="en-US" altLang="zh-CN" sz="2600" b="1" kern="100">
                <a:solidFill>
                  <a:srgbClr val="0000FF"/>
                </a:solidFill>
                <a:latin typeface="Times New Roman" pitchFamily="18" charset="0"/>
                <a:ea typeface="华文细黑" panose="02010600040101010101" pitchFamily="2" charset="-122"/>
                <a:cs typeface="Courier New" panose="02070309020205020404" pitchFamily="49" charset="0"/>
              </a:rPr>
              <a:t>ve been waiting</a:t>
            </a:r>
            <a:r>
              <a:rPr lang="en-US" altLang="zh-CN" sz="2600" b="1" kern="100">
                <a:latin typeface="Times New Roman" pitchFamily="18" charset="0"/>
                <a:ea typeface="华文细黑" panose="02010600040101010101" pitchFamily="2" charset="-122"/>
                <a:cs typeface="Courier New" panose="02070309020205020404" pitchFamily="49" charset="0"/>
              </a:rPr>
              <a:t> for an hour but she still hasn</a:t>
            </a:r>
            <a:r>
              <a:rPr lang="en-US" altLang="zh-CN" sz="2600" b="1" kern="100">
                <a:latin typeface="宋体" panose="02010600030101010101" pitchFamily="2" charset="-122"/>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t come.</a:t>
            </a:r>
            <a:endParaRPr lang="zh-CN" altLang="zh-CN" sz="1050" kern="100">
              <a:latin typeface="宋体" panose="02010600030101010101" pitchFamily="2" charset="-122"/>
              <a:cs typeface="Courier New" panose="02070309020205020404" pitchFamily="49" charset="0"/>
            </a:endParaRPr>
          </a:p>
          <a:p>
            <a:pPr algn="just">
              <a:lnSpc>
                <a:spcPct val="14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6.They </a:t>
            </a:r>
            <a:r>
              <a:rPr lang="en-US" altLang="zh-CN" sz="2600" b="1" kern="100">
                <a:solidFill>
                  <a:srgbClr val="0000FF"/>
                </a:solidFill>
                <a:latin typeface="Times New Roman" pitchFamily="18" charset="0"/>
                <a:ea typeface="华文细黑" panose="02010600040101010101" pitchFamily="2" charset="-122"/>
                <a:cs typeface="Courier New" panose="02070309020205020404" pitchFamily="49" charset="0"/>
              </a:rPr>
              <a:t>had got</a:t>
            </a:r>
            <a:r>
              <a:rPr lang="en-US" altLang="zh-CN" sz="2600" b="1" kern="100">
                <a:latin typeface="Times New Roman" pitchFamily="18" charset="0"/>
                <a:ea typeface="华文细黑" panose="02010600040101010101" pitchFamily="2" charset="-122"/>
                <a:cs typeface="Courier New" panose="02070309020205020404" pitchFamily="49" charset="0"/>
              </a:rPr>
              <a:t> everything ready before I came.</a:t>
            </a:r>
            <a:endParaRPr lang="zh-CN" altLang="zh-CN" sz="1050" kern="100">
              <a:latin typeface="宋体" panose="02010600030101010101" pitchFamily="2" charset="-122"/>
              <a:cs typeface="Courier New" panose="02070309020205020404" pitchFamily="49" charset="0"/>
            </a:endParaRPr>
          </a:p>
          <a:p>
            <a:pPr algn="just">
              <a:lnSpc>
                <a:spcPct val="14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7.He </a:t>
            </a:r>
            <a:r>
              <a:rPr lang="en-US" altLang="zh-CN" sz="2600" b="1" kern="100">
                <a:solidFill>
                  <a:srgbClr val="0000FF"/>
                </a:solidFill>
                <a:latin typeface="Times New Roman" pitchFamily="18" charset="0"/>
                <a:ea typeface="华文细黑" panose="02010600040101010101" pitchFamily="2" charset="-122"/>
                <a:cs typeface="Courier New" panose="02070309020205020404" pitchFamily="49" charset="0"/>
              </a:rPr>
              <a:t>will graduate</a:t>
            </a:r>
            <a:r>
              <a:rPr lang="en-US" altLang="zh-CN" sz="2600" b="1" kern="100">
                <a:latin typeface="Times New Roman" pitchFamily="18" charset="0"/>
                <a:ea typeface="华文细黑" panose="02010600040101010101" pitchFamily="2" charset="-122"/>
                <a:cs typeface="Courier New" panose="02070309020205020404" pitchFamily="49" charset="0"/>
              </a:rPr>
              <a:t> from Harvard University next year.</a:t>
            </a:r>
            <a:endParaRPr lang="zh-CN" altLang="zh-CN" sz="1050" kern="100">
              <a:latin typeface="宋体" panose="02010600030101010101" pitchFamily="2" charset="-122"/>
              <a:cs typeface="Courier New" panose="02070309020205020404" pitchFamily="49" charset="0"/>
            </a:endParaRPr>
          </a:p>
          <a:p>
            <a:pPr algn="just">
              <a:lnSpc>
                <a:spcPct val="14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8.What </a:t>
            </a:r>
            <a:r>
              <a:rPr lang="en-US" altLang="zh-CN" sz="2600" b="1" kern="100">
                <a:solidFill>
                  <a:srgbClr val="0000FF"/>
                </a:solidFill>
                <a:latin typeface="Times New Roman" pitchFamily="18" charset="0"/>
                <a:ea typeface="华文细黑" panose="02010600040101010101" pitchFamily="2" charset="-122"/>
                <a:cs typeface="Courier New" panose="02070309020205020404" pitchFamily="49" charset="0"/>
              </a:rPr>
              <a:t>will</a:t>
            </a:r>
            <a:r>
              <a:rPr lang="en-US" altLang="zh-CN" sz="2600" b="1" kern="100">
                <a:latin typeface="Times New Roman" pitchFamily="18" charset="0"/>
                <a:ea typeface="华文细黑" panose="02010600040101010101" pitchFamily="2" charset="-122"/>
                <a:cs typeface="Courier New" panose="02070309020205020404" pitchFamily="49" charset="0"/>
              </a:rPr>
              <a:t> you </a:t>
            </a:r>
            <a:r>
              <a:rPr lang="en-US" altLang="zh-CN" sz="2600" b="1" kern="100">
                <a:solidFill>
                  <a:srgbClr val="0000FF"/>
                </a:solidFill>
                <a:latin typeface="Times New Roman" pitchFamily="18" charset="0"/>
                <a:ea typeface="华文细黑" panose="02010600040101010101" pitchFamily="2" charset="-122"/>
                <a:cs typeface="Courier New" panose="02070309020205020404" pitchFamily="49" charset="0"/>
              </a:rPr>
              <a:t>be doing</a:t>
            </a:r>
            <a:r>
              <a:rPr lang="en-US" altLang="zh-CN" sz="2600" b="1" kern="100">
                <a:latin typeface="Times New Roman" pitchFamily="18" charset="0"/>
                <a:ea typeface="华文细黑" panose="02010600040101010101" pitchFamily="2" charset="-122"/>
                <a:cs typeface="Courier New" panose="02070309020205020404" pitchFamily="49" charset="0"/>
              </a:rPr>
              <a:t> this time tomorrow?</a:t>
            </a:r>
            <a:endParaRPr lang="zh-CN" altLang="zh-CN" sz="1050" kern="100">
              <a:latin typeface="宋体" panose="02010600030101010101" pitchFamily="2" charset="-122"/>
              <a:cs typeface="Courier New" panose="02070309020205020404" pitchFamily="49" charset="0"/>
            </a:endParaRPr>
          </a:p>
          <a:p>
            <a:pPr algn="just">
              <a:lnSpc>
                <a:spcPct val="14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9.They </a:t>
            </a:r>
            <a:r>
              <a:rPr lang="en-US" altLang="zh-CN" sz="2600" b="1" kern="100">
                <a:solidFill>
                  <a:srgbClr val="0000FF"/>
                </a:solidFill>
                <a:latin typeface="Times New Roman" pitchFamily="18" charset="0"/>
                <a:ea typeface="华文细黑" panose="02010600040101010101" pitchFamily="2" charset="-122"/>
                <a:cs typeface="Courier New" panose="02070309020205020404" pitchFamily="49" charset="0"/>
              </a:rPr>
              <a:t>will have graduated</a:t>
            </a:r>
            <a:r>
              <a:rPr lang="en-US" altLang="zh-CN" sz="2600" b="1" kern="100">
                <a:latin typeface="Times New Roman" pitchFamily="18" charset="0"/>
                <a:ea typeface="华文细黑" panose="02010600040101010101" pitchFamily="2" charset="-122"/>
                <a:cs typeface="Courier New" panose="02070309020205020404" pitchFamily="49" charset="0"/>
              </a:rPr>
              <a:t> from the university before 2022.</a:t>
            </a:r>
            <a:endParaRPr lang="zh-CN" altLang="zh-CN" sz="1050" kern="100">
              <a:latin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96738172"/>
      </p:ext>
    </p:extLst>
  </p:cSld>
  <p:clrMapOvr>
    <a:masterClrMapping/>
  </p:clrMapOvr>
  <mc:AlternateContent>
    <mc:Choice xmlns:p14="http://schemas.microsoft.com/office/powerpoint/2010/main" Requires="p14">
      <p:transition p14:dur="0"/>
    </mc:Choice>
    <mc:Fallback>
      <p:transition/>
    </mc:Fallback>
  </mc:AlternateConten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矩形 8"/>
          <p:cNvSpPr/>
          <p:nvPr/>
        </p:nvSpPr>
        <p:spPr>
          <a:xfrm>
            <a:off x="431166" y="568731"/>
            <a:ext cx="11279870" cy="552456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1.</a:t>
            </a:r>
            <a:r>
              <a:rPr lang="zh-CN" altLang="zh-CN" sz="2600" b="1" kern="100">
                <a:latin typeface="Times New Roman" pitchFamily="18" charset="0"/>
                <a:ea typeface="华文细黑" panose="02010600040101010101" pitchFamily="2" charset="-122"/>
                <a:cs typeface="Times New Roman" pitchFamily="18" charset="0"/>
              </a:rPr>
              <a:t>句</a:t>
            </a:r>
            <a:r>
              <a:rPr lang="en-US" altLang="zh-CN" sz="2600" b="1" kern="100">
                <a:latin typeface="Times New Roman" pitchFamily="18" charset="0"/>
                <a:ea typeface="华文细黑" panose="02010600040101010101" pitchFamily="2" charset="-122"/>
                <a:cs typeface="Courier New" panose="02070309020205020404" pitchFamily="49" charset="0"/>
              </a:rPr>
              <a:t>1</a:t>
            </a:r>
            <a:r>
              <a:rPr lang="zh-CN" altLang="zh-CN" sz="2600" b="1" kern="100">
                <a:latin typeface="Times New Roman" pitchFamily="18" charset="0"/>
                <a:ea typeface="华文细黑" panose="02010600040101010101" pitchFamily="2" charset="-122"/>
                <a:cs typeface="Times New Roman" pitchFamily="18" charset="0"/>
              </a:rPr>
              <a:t>运用</a:t>
            </a:r>
            <a:r>
              <a:rPr lang="zh-CN" altLang="zh-CN" sz="2600" b="1" kern="100" smtClean="0">
                <a:latin typeface="Times New Roman" pitchFamily="18" charset="0"/>
                <a:ea typeface="华文细黑" panose="02010600040101010101" pitchFamily="2" charset="-122"/>
                <a:cs typeface="Times New Roman" pitchFamily="18" charset="0"/>
              </a:rPr>
              <a:t>了</a:t>
            </a:r>
            <a:r>
              <a:rPr lang="en-US" altLang="zh-CN" sz="2600" b="1" u="sng" kern="100" smtClean="0">
                <a:latin typeface="Times New Roman" pitchFamily="18" charset="0"/>
                <a:ea typeface="华文细黑" panose="02010600040101010101" pitchFamily="2" charset="-122"/>
                <a:cs typeface="Times New Roman" pitchFamily="18" charset="0"/>
              </a:rPr>
              <a:t>                     </a:t>
            </a:r>
            <a:r>
              <a:rPr lang="zh-CN" altLang="zh-CN" sz="2600" b="1" kern="100" smtClean="0">
                <a:latin typeface="Times New Roman" pitchFamily="18" charset="0"/>
                <a:ea typeface="华文细黑" panose="02010600040101010101" pitchFamily="2" charset="-122"/>
                <a:cs typeface="Times New Roman" pitchFamily="18" charset="0"/>
              </a:rPr>
              <a:t>，</a:t>
            </a:r>
            <a:r>
              <a:rPr lang="zh-CN" altLang="zh-CN" sz="2600" b="1" kern="100">
                <a:latin typeface="Times New Roman" pitchFamily="18" charset="0"/>
                <a:ea typeface="华文细黑" panose="02010600040101010101" pitchFamily="2" charset="-122"/>
                <a:cs typeface="Times New Roman" pitchFamily="18" charset="0"/>
              </a:rPr>
              <a:t>表示现在经常性、习惯性的动作或状态。</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2.</a:t>
            </a:r>
            <a:r>
              <a:rPr lang="zh-CN" altLang="zh-CN" sz="2600" b="1" kern="100">
                <a:latin typeface="Times New Roman" pitchFamily="18" charset="0"/>
                <a:ea typeface="华文细黑" panose="02010600040101010101" pitchFamily="2" charset="-122"/>
                <a:cs typeface="Times New Roman" pitchFamily="18" charset="0"/>
              </a:rPr>
              <a:t>句</a:t>
            </a:r>
            <a:r>
              <a:rPr lang="en-US" altLang="zh-CN" sz="2600" b="1" kern="100">
                <a:latin typeface="Times New Roman" pitchFamily="18" charset="0"/>
                <a:ea typeface="华文细黑" panose="02010600040101010101" pitchFamily="2" charset="-122"/>
                <a:cs typeface="Courier New" panose="02070309020205020404" pitchFamily="49" charset="0"/>
              </a:rPr>
              <a:t>2</a:t>
            </a:r>
            <a:r>
              <a:rPr lang="zh-CN" altLang="zh-CN" sz="2600" b="1" kern="100">
                <a:latin typeface="Times New Roman" pitchFamily="18" charset="0"/>
                <a:ea typeface="华文细黑" panose="02010600040101010101" pitchFamily="2" charset="-122"/>
                <a:cs typeface="Times New Roman" pitchFamily="18" charset="0"/>
              </a:rPr>
              <a:t>运用</a:t>
            </a:r>
            <a:r>
              <a:rPr lang="zh-CN" altLang="zh-CN" sz="2600" b="1" kern="100" smtClean="0">
                <a:latin typeface="Times New Roman" pitchFamily="18" charset="0"/>
                <a:ea typeface="华文细黑" panose="02010600040101010101" pitchFamily="2" charset="-122"/>
                <a:cs typeface="Times New Roman" pitchFamily="18" charset="0"/>
              </a:rPr>
              <a:t>了</a:t>
            </a:r>
            <a:r>
              <a:rPr lang="en-US" altLang="zh-CN" sz="2600" b="1" u="sng" kern="100" smtClean="0">
                <a:latin typeface="Times New Roman" pitchFamily="18" charset="0"/>
                <a:ea typeface="华文细黑" panose="02010600040101010101" pitchFamily="2" charset="-122"/>
                <a:cs typeface="Times New Roman" pitchFamily="18" charset="0"/>
              </a:rPr>
              <a:t>                    </a:t>
            </a:r>
            <a:r>
              <a:rPr lang="zh-CN" altLang="zh-CN" sz="2600" b="1" kern="100" smtClean="0">
                <a:latin typeface="Times New Roman" pitchFamily="18" charset="0"/>
                <a:ea typeface="华文细黑" panose="02010600040101010101" pitchFamily="2" charset="-122"/>
                <a:cs typeface="Times New Roman" pitchFamily="18" charset="0"/>
              </a:rPr>
              <a:t>，</a:t>
            </a:r>
            <a:r>
              <a:rPr lang="zh-CN" altLang="zh-CN" sz="2600" b="1" kern="100">
                <a:latin typeface="Times New Roman" pitchFamily="18" charset="0"/>
                <a:ea typeface="华文细黑" panose="02010600040101010101" pitchFamily="2" charset="-122"/>
                <a:cs typeface="Times New Roman" pitchFamily="18" charset="0"/>
              </a:rPr>
              <a:t>和</a:t>
            </a:r>
            <a:r>
              <a:rPr lang="en-US" altLang="zh-CN" sz="2600" b="1" kern="100">
                <a:latin typeface="Times New Roman" pitchFamily="18" charset="0"/>
                <a:ea typeface="华文细黑" panose="02010600040101010101" pitchFamily="2" charset="-122"/>
                <a:cs typeface="Courier New" panose="02070309020205020404" pitchFamily="49" charset="0"/>
              </a:rPr>
              <a:t>always</a:t>
            </a:r>
            <a:r>
              <a:rPr lang="zh-CN" altLang="zh-CN" sz="2600" b="1" kern="100">
                <a:latin typeface="Times New Roman" pitchFamily="18" charset="0"/>
                <a:ea typeface="华文细黑" panose="02010600040101010101" pitchFamily="2" charset="-122"/>
                <a:cs typeface="Times New Roman" pitchFamily="18" charset="0"/>
              </a:rPr>
              <a:t>连用，表示说话者的赞扬、批评、责备、抱怨等语气。</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3.</a:t>
            </a:r>
            <a:r>
              <a:rPr lang="zh-CN" altLang="zh-CN" sz="2600" b="1" kern="100">
                <a:latin typeface="Times New Roman" pitchFamily="18" charset="0"/>
                <a:ea typeface="华文细黑" panose="02010600040101010101" pitchFamily="2" charset="-122"/>
                <a:cs typeface="Times New Roman" pitchFamily="18" charset="0"/>
              </a:rPr>
              <a:t>句</a:t>
            </a:r>
            <a:r>
              <a:rPr lang="en-US" altLang="zh-CN" sz="2600" b="1" kern="100">
                <a:latin typeface="Times New Roman" pitchFamily="18" charset="0"/>
                <a:ea typeface="华文细黑" panose="02010600040101010101" pitchFamily="2" charset="-122"/>
                <a:cs typeface="Courier New" panose="02070309020205020404" pitchFamily="49" charset="0"/>
              </a:rPr>
              <a:t>3</a:t>
            </a:r>
            <a:r>
              <a:rPr lang="zh-CN" altLang="zh-CN" sz="2600" b="1" kern="100">
                <a:latin typeface="Times New Roman" pitchFamily="18" charset="0"/>
                <a:ea typeface="华文细黑" panose="02010600040101010101" pitchFamily="2" charset="-122"/>
                <a:cs typeface="Times New Roman" pitchFamily="18" charset="0"/>
              </a:rPr>
              <a:t>运用</a:t>
            </a:r>
            <a:r>
              <a:rPr lang="zh-CN" altLang="zh-CN" sz="2600" b="1" kern="100" smtClean="0">
                <a:latin typeface="Times New Roman" pitchFamily="18" charset="0"/>
                <a:ea typeface="华文细黑" panose="02010600040101010101" pitchFamily="2" charset="-122"/>
                <a:cs typeface="Times New Roman" pitchFamily="18" charset="0"/>
              </a:rPr>
              <a:t>了</a:t>
            </a:r>
            <a:r>
              <a:rPr lang="en-US" altLang="zh-CN" sz="2600" b="1" u="sng" kern="100" smtClean="0">
                <a:latin typeface="Times New Roman" pitchFamily="18" charset="0"/>
                <a:ea typeface="华文细黑" panose="02010600040101010101" pitchFamily="2" charset="-122"/>
                <a:cs typeface="Times New Roman" pitchFamily="18" charset="0"/>
              </a:rPr>
              <a:t>                      </a:t>
            </a:r>
            <a:r>
              <a:rPr lang="zh-CN" altLang="zh-CN" sz="2600" b="1" kern="100" smtClean="0">
                <a:latin typeface="Times New Roman" pitchFamily="18" charset="0"/>
                <a:ea typeface="华文细黑" panose="02010600040101010101" pitchFamily="2" charset="-122"/>
                <a:cs typeface="Times New Roman" pitchFamily="18" charset="0"/>
              </a:rPr>
              <a:t>，</a:t>
            </a:r>
            <a:r>
              <a:rPr lang="zh-CN" altLang="zh-CN" sz="2600" b="1" kern="100">
                <a:latin typeface="Times New Roman" pitchFamily="18" charset="0"/>
                <a:ea typeface="华文细黑" panose="02010600040101010101" pitchFamily="2" charset="-122"/>
                <a:cs typeface="Times New Roman" pitchFamily="18" charset="0"/>
              </a:rPr>
              <a:t>表示过去某一时刻正在进行着的动作。</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4.</a:t>
            </a:r>
            <a:r>
              <a:rPr lang="zh-CN" altLang="zh-CN" sz="2600" b="1" kern="100">
                <a:latin typeface="Times New Roman" pitchFamily="18" charset="0"/>
                <a:ea typeface="华文细黑" panose="02010600040101010101" pitchFamily="2" charset="-122"/>
                <a:cs typeface="Times New Roman" pitchFamily="18" charset="0"/>
              </a:rPr>
              <a:t>句</a:t>
            </a:r>
            <a:r>
              <a:rPr lang="en-US" altLang="zh-CN" sz="2600" b="1" kern="100">
                <a:latin typeface="Times New Roman" pitchFamily="18" charset="0"/>
                <a:ea typeface="华文细黑" panose="02010600040101010101" pitchFamily="2" charset="-122"/>
                <a:cs typeface="Courier New" panose="02070309020205020404" pitchFamily="49" charset="0"/>
              </a:rPr>
              <a:t>4</a:t>
            </a:r>
            <a:r>
              <a:rPr lang="zh-CN" altLang="zh-CN" sz="2600" b="1" kern="100">
                <a:latin typeface="Times New Roman" pitchFamily="18" charset="0"/>
                <a:ea typeface="华文细黑" panose="02010600040101010101" pitchFamily="2" charset="-122"/>
                <a:cs typeface="Times New Roman" pitchFamily="18" charset="0"/>
              </a:rPr>
              <a:t>中有</a:t>
            </a:r>
            <a:r>
              <a:rPr lang="en-US" altLang="zh-CN" sz="2600" b="1" kern="100">
                <a:latin typeface="Times New Roman" pitchFamily="18" charset="0"/>
                <a:ea typeface="华文细黑" panose="02010600040101010101" pitchFamily="2" charset="-122"/>
                <a:cs typeface="Courier New" panose="02070309020205020404" pitchFamily="49" charset="0"/>
              </a:rPr>
              <a:t>up to now</a:t>
            </a:r>
            <a:r>
              <a:rPr lang="zh-CN" altLang="zh-CN" sz="2600" b="1" kern="100">
                <a:latin typeface="Times New Roman" pitchFamily="18" charset="0"/>
                <a:ea typeface="华文细黑" panose="02010600040101010101" pitchFamily="2" charset="-122"/>
                <a:cs typeface="Times New Roman" pitchFamily="18" charset="0"/>
              </a:rPr>
              <a:t>，该短语常</a:t>
            </a:r>
            <a:r>
              <a:rPr lang="zh-CN" altLang="zh-CN" sz="2600" b="1" kern="100" smtClean="0">
                <a:latin typeface="Times New Roman" pitchFamily="18" charset="0"/>
                <a:ea typeface="华文细黑" panose="02010600040101010101" pitchFamily="2" charset="-122"/>
                <a:cs typeface="Times New Roman" pitchFamily="18" charset="0"/>
              </a:rPr>
              <a:t>与</a:t>
            </a:r>
            <a:r>
              <a:rPr lang="en-US" altLang="zh-CN" sz="2600" b="1" u="sng" kern="100" smtClean="0">
                <a:latin typeface="Times New Roman" pitchFamily="18" charset="0"/>
                <a:ea typeface="华文细黑" panose="02010600040101010101" pitchFamily="2" charset="-122"/>
                <a:cs typeface="Times New Roman" pitchFamily="18" charset="0"/>
              </a:rPr>
              <a:t>                      </a:t>
            </a:r>
            <a:r>
              <a:rPr lang="zh-CN" altLang="zh-CN" sz="2600" b="1" kern="100" smtClean="0">
                <a:latin typeface="Times New Roman" pitchFamily="18" charset="0"/>
                <a:ea typeface="华文细黑" panose="02010600040101010101" pitchFamily="2" charset="-122"/>
                <a:cs typeface="Times New Roman" pitchFamily="18" charset="0"/>
              </a:rPr>
              <a:t>连用</a:t>
            </a:r>
            <a:r>
              <a:rPr lang="zh-CN" altLang="zh-CN" sz="2600" b="1" kern="100">
                <a:latin typeface="Times New Roman" pitchFamily="18" charset="0"/>
                <a:ea typeface="华文细黑" panose="02010600040101010101" pitchFamily="2" charset="-122"/>
                <a:cs typeface="Times New Roman" pitchFamily="18" charset="0"/>
              </a:rPr>
              <a:t>。</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5.</a:t>
            </a:r>
            <a:r>
              <a:rPr lang="zh-CN" altLang="zh-CN" sz="2600" b="1" kern="100">
                <a:latin typeface="Times New Roman" pitchFamily="18" charset="0"/>
                <a:ea typeface="华文细黑" panose="02010600040101010101" pitchFamily="2" charset="-122"/>
                <a:cs typeface="Times New Roman" pitchFamily="18" charset="0"/>
              </a:rPr>
              <a:t>句</a:t>
            </a:r>
            <a:r>
              <a:rPr lang="en-US" altLang="zh-CN" sz="2600" b="1" kern="100">
                <a:latin typeface="Times New Roman" pitchFamily="18" charset="0"/>
                <a:ea typeface="华文细黑" panose="02010600040101010101" pitchFamily="2" charset="-122"/>
                <a:cs typeface="Courier New" panose="02070309020205020404" pitchFamily="49" charset="0"/>
              </a:rPr>
              <a:t>5</a:t>
            </a:r>
            <a:r>
              <a:rPr lang="zh-CN" altLang="zh-CN" sz="2600" b="1" kern="100">
                <a:latin typeface="Times New Roman" pitchFamily="18" charset="0"/>
                <a:ea typeface="华文细黑" panose="02010600040101010101" pitchFamily="2" charset="-122"/>
                <a:cs typeface="Times New Roman" pitchFamily="18" charset="0"/>
              </a:rPr>
              <a:t>运用</a:t>
            </a:r>
            <a:r>
              <a:rPr lang="zh-CN" altLang="zh-CN" sz="2600" b="1" kern="100" smtClean="0">
                <a:latin typeface="Times New Roman" pitchFamily="18" charset="0"/>
                <a:ea typeface="华文细黑" panose="02010600040101010101" pitchFamily="2" charset="-122"/>
                <a:cs typeface="Times New Roman" pitchFamily="18" charset="0"/>
              </a:rPr>
              <a:t>了</a:t>
            </a:r>
            <a:r>
              <a:rPr lang="en-US" altLang="zh-CN" sz="2600" b="1" u="sng" kern="100" smtClean="0">
                <a:latin typeface="Times New Roman" pitchFamily="18" charset="0"/>
                <a:ea typeface="华文细黑" panose="02010600040101010101" pitchFamily="2" charset="-122"/>
                <a:cs typeface="Times New Roman" pitchFamily="18" charset="0"/>
              </a:rPr>
              <a:t>                          </a:t>
            </a:r>
            <a:r>
              <a:rPr lang="zh-CN" altLang="zh-CN" sz="2600" b="1" kern="100" smtClean="0">
                <a:latin typeface="Times New Roman" pitchFamily="18" charset="0"/>
                <a:ea typeface="华文细黑" panose="02010600040101010101" pitchFamily="2" charset="-122"/>
                <a:cs typeface="Times New Roman" pitchFamily="18" charset="0"/>
              </a:rPr>
              <a:t>，</a:t>
            </a:r>
            <a:r>
              <a:rPr lang="zh-CN" altLang="zh-CN" sz="2600" b="1" kern="100">
                <a:latin typeface="Times New Roman" pitchFamily="18" charset="0"/>
                <a:ea typeface="华文细黑" panose="02010600040101010101" pitchFamily="2" charset="-122"/>
                <a:cs typeface="Times New Roman" pitchFamily="18" charset="0"/>
              </a:rPr>
              <a:t>表示动作从过去开始持续到现在且现在正进行着的动作。</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6.</a:t>
            </a:r>
            <a:r>
              <a:rPr lang="zh-CN" altLang="zh-CN" sz="2600" b="1" kern="100">
                <a:latin typeface="Times New Roman" pitchFamily="18" charset="0"/>
                <a:ea typeface="华文细黑" panose="02010600040101010101" pitchFamily="2" charset="-122"/>
                <a:cs typeface="Times New Roman" pitchFamily="18" charset="0"/>
              </a:rPr>
              <a:t>句</a:t>
            </a:r>
            <a:r>
              <a:rPr lang="en-US" altLang="zh-CN" sz="2600" b="1" kern="100">
                <a:latin typeface="Times New Roman" pitchFamily="18" charset="0"/>
                <a:ea typeface="华文细黑" panose="02010600040101010101" pitchFamily="2" charset="-122"/>
                <a:cs typeface="Courier New" panose="02070309020205020404" pitchFamily="49" charset="0"/>
              </a:rPr>
              <a:t>6</a:t>
            </a:r>
            <a:r>
              <a:rPr lang="zh-CN" altLang="zh-CN" sz="2600" b="1" kern="100">
                <a:latin typeface="Times New Roman" pitchFamily="18" charset="0"/>
                <a:ea typeface="华文细黑" panose="02010600040101010101" pitchFamily="2" charset="-122"/>
                <a:cs typeface="Times New Roman" pitchFamily="18" charset="0"/>
              </a:rPr>
              <a:t>运用</a:t>
            </a:r>
            <a:r>
              <a:rPr lang="zh-CN" altLang="zh-CN" sz="2600" b="1" kern="100" smtClean="0">
                <a:latin typeface="Times New Roman" pitchFamily="18" charset="0"/>
                <a:ea typeface="华文细黑" panose="02010600040101010101" pitchFamily="2" charset="-122"/>
                <a:cs typeface="Times New Roman" pitchFamily="18" charset="0"/>
              </a:rPr>
              <a:t>了</a:t>
            </a:r>
            <a:r>
              <a:rPr lang="en-US" altLang="zh-CN" sz="2600" b="1" u="sng" kern="100" smtClean="0">
                <a:latin typeface="Times New Roman" pitchFamily="18" charset="0"/>
                <a:ea typeface="华文细黑" panose="02010600040101010101" pitchFamily="2" charset="-122"/>
                <a:cs typeface="Times New Roman" pitchFamily="18" charset="0"/>
              </a:rPr>
              <a:t>                       </a:t>
            </a:r>
            <a:r>
              <a:rPr lang="zh-CN" altLang="zh-CN" sz="2600" b="1" kern="100" smtClean="0">
                <a:latin typeface="Times New Roman" pitchFamily="18" charset="0"/>
                <a:ea typeface="华文细黑" panose="02010600040101010101" pitchFamily="2" charset="-122"/>
                <a:cs typeface="Times New Roman" pitchFamily="18" charset="0"/>
              </a:rPr>
              <a:t>，</a:t>
            </a:r>
            <a:r>
              <a:rPr lang="zh-CN" altLang="zh-CN" sz="2600" b="1" kern="100">
                <a:latin typeface="Times New Roman" pitchFamily="18" charset="0"/>
                <a:ea typeface="华文细黑" panose="02010600040101010101" pitchFamily="2" charset="-122"/>
                <a:cs typeface="Times New Roman" pitchFamily="18" charset="0"/>
              </a:rPr>
              <a:t>因为动作发生在从句动作</a:t>
            </a:r>
            <a:r>
              <a:rPr lang="en-US" altLang="zh-CN" sz="2600" b="1" kern="100">
                <a:latin typeface="Times New Roman" pitchFamily="18" charset="0"/>
                <a:ea typeface="华文细黑" panose="02010600040101010101" pitchFamily="2" charset="-122"/>
                <a:cs typeface="Courier New" panose="02070309020205020404" pitchFamily="49" charset="0"/>
              </a:rPr>
              <a:t>came</a:t>
            </a:r>
            <a:r>
              <a:rPr lang="zh-CN" altLang="zh-CN" sz="2600" b="1" kern="100">
                <a:latin typeface="Times New Roman" pitchFamily="18" charset="0"/>
                <a:ea typeface="华文细黑" panose="02010600040101010101" pitchFamily="2" charset="-122"/>
                <a:cs typeface="Times New Roman" pitchFamily="18" charset="0"/>
              </a:rPr>
              <a:t>之前，表示过去的过去</a:t>
            </a:r>
            <a:r>
              <a:rPr lang="zh-CN" altLang="zh-CN" sz="2600" b="1" kern="100" smtClean="0">
                <a:latin typeface="Times New Roman" pitchFamily="18" charset="0"/>
                <a:ea typeface="华文细黑" panose="02010600040101010101" pitchFamily="2" charset="-122"/>
                <a:cs typeface="Times New Roman" pitchFamily="18" charset="0"/>
              </a:rPr>
              <a:t>。</a:t>
            </a:r>
            <a:endParaRPr lang="zh-CN" altLang="zh-CN" sz="1050" kern="100">
              <a:latin typeface="宋体" panose="02010600030101010101" pitchFamily="2" charset="-122"/>
              <a:cs typeface="Courier New" panose="02070309020205020404" pitchFamily="49" charset="0"/>
            </a:endParaRPr>
          </a:p>
        </p:txBody>
      </p:sp>
      <p:sp>
        <p:nvSpPr>
          <p:cNvPr id="3" name="矩形 2"/>
          <p:cNvSpPr/>
          <p:nvPr/>
        </p:nvSpPr>
        <p:spPr>
          <a:xfrm>
            <a:off x="2244080" y="620688"/>
            <a:ext cx="1851789" cy="492443"/>
          </a:xfrm>
          <a:prstGeom prst="rect">
            <a:avLst/>
          </a:prstGeom>
        </p:spPr>
        <p:txBody>
          <a:bodyPr wrap="none">
            <a:spAutoFit/>
          </a:bodyPr>
          <a:lstStyle/>
          <a:p>
            <a:r>
              <a:rPr lang="zh-CN" altLang="zh-CN" sz="2600" b="1" kern="100">
                <a:solidFill>
                  <a:srgbClr val="C00000"/>
                </a:solidFill>
                <a:latin typeface="Times New Roman" pitchFamily="18" charset="0"/>
                <a:ea typeface="华文细黑" panose="02010600040101010101" pitchFamily="2" charset="-122"/>
                <a:cs typeface="Times New Roman" pitchFamily="18" charset="0"/>
              </a:rPr>
              <a:t>一般现在时</a:t>
            </a:r>
            <a:endParaRPr lang="zh-CN" altLang="en-US">
              <a:solidFill>
                <a:srgbClr val="C00000"/>
              </a:solidFill>
            </a:endParaRPr>
          </a:p>
        </p:txBody>
      </p:sp>
      <p:sp>
        <p:nvSpPr>
          <p:cNvPr id="4" name="矩形 3"/>
          <p:cNvSpPr/>
          <p:nvPr/>
        </p:nvSpPr>
        <p:spPr>
          <a:xfrm>
            <a:off x="2249413" y="1240185"/>
            <a:ext cx="1851789" cy="492443"/>
          </a:xfrm>
          <a:prstGeom prst="rect">
            <a:avLst/>
          </a:prstGeom>
        </p:spPr>
        <p:txBody>
          <a:bodyPr wrap="none">
            <a:spAutoFit/>
          </a:bodyPr>
          <a:lstStyle/>
          <a:p>
            <a:r>
              <a:rPr lang="zh-CN" altLang="zh-CN" sz="2600" b="1" kern="100">
                <a:solidFill>
                  <a:srgbClr val="C00000"/>
                </a:solidFill>
                <a:latin typeface="Times New Roman" pitchFamily="18" charset="0"/>
                <a:ea typeface="华文细黑" panose="02010600040101010101" pitchFamily="2" charset="-122"/>
                <a:cs typeface="Times New Roman" pitchFamily="18" charset="0"/>
              </a:rPr>
              <a:t>现在进行时</a:t>
            </a:r>
            <a:endParaRPr lang="zh-CN" altLang="en-US" sz="2600" b="1" kern="100">
              <a:solidFill>
                <a:srgbClr val="C00000"/>
              </a:solidFill>
              <a:latin typeface="Times New Roman" pitchFamily="18" charset="0"/>
              <a:ea typeface="华文细黑" panose="02010600040101010101" pitchFamily="2" charset="-122"/>
              <a:cs typeface="Times New Roman" pitchFamily="18" charset="0"/>
            </a:endParaRPr>
          </a:p>
        </p:txBody>
      </p:sp>
      <p:sp>
        <p:nvSpPr>
          <p:cNvPr id="5" name="矩形 4"/>
          <p:cNvSpPr/>
          <p:nvPr/>
        </p:nvSpPr>
        <p:spPr>
          <a:xfrm>
            <a:off x="2234554" y="2423132"/>
            <a:ext cx="1851789" cy="492443"/>
          </a:xfrm>
          <a:prstGeom prst="rect">
            <a:avLst/>
          </a:prstGeom>
        </p:spPr>
        <p:txBody>
          <a:bodyPr wrap="none">
            <a:spAutoFit/>
          </a:bodyPr>
          <a:lstStyle/>
          <a:p>
            <a:r>
              <a:rPr lang="zh-CN" altLang="zh-CN" sz="2600" b="1" kern="100">
                <a:solidFill>
                  <a:srgbClr val="C00000"/>
                </a:solidFill>
                <a:latin typeface="Times New Roman" pitchFamily="18" charset="0"/>
                <a:ea typeface="华文细黑" panose="02010600040101010101" pitchFamily="2" charset="-122"/>
                <a:cs typeface="Times New Roman" pitchFamily="18" charset="0"/>
              </a:rPr>
              <a:t>过去进行时</a:t>
            </a:r>
            <a:endParaRPr lang="zh-CN" altLang="en-US" sz="2600" b="1" kern="100">
              <a:solidFill>
                <a:srgbClr val="C00000"/>
              </a:solidFill>
              <a:latin typeface="Times New Roman" pitchFamily="18" charset="0"/>
              <a:ea typeface="华文细黑" panose="02010600040101010101" pitchFamily="2" charset="-122"/>
              <a:cs typeface="Times New Roman" pitchFamily="18" charset="0"/>
            </a:endParaRPr>
          </a:p>
        </p:txBody>
      </p:sp>
      <p:sp>
        <p:nvSpPr>
          <p:cNvPr id="6" name="矩形 5"/>
          <p:cNvSpPr/>
          <p:nvPr/>
        </p:nvSpPr>
        <p:spPr>
          <a:xfrm>
            <a:off x="5355282" y="3006477"/>
            <a:ext cx="1851789" cy="492443"/>
          </a:xfrm>
          <a:prstGeom prst="rect">
            <a:avLst/>
          </a:prstGeom>
        </p:spPr>
        <p:txBody>
          <a:bodyPr wrap="none">
            <a:spAutoFit/>
          </a:bodyPr>
          <a:lstStyle/>
          <a:p>
            <a:r>
              <a:rPr lang="zh-CN" altLang="zh-CN" sz="2600" b="1" kern="100">
                <a:solidFill>
                  <a:srgbClr val="C00000"/>
                </a:solidFill>
                <a:latin typeface="Times New Roman" pitchFamily="18" charset="0"/>
                <a:ea typeface="华文细黑" panose="02010600040101010101" pitchFamily="2" charset="-122"/>
                <a:cs typeface="Times New Roman" pitchFamily="18" charset="0"/>
              </a:rPr>
              <a:t>现在完成时</a:t>
            </a:r>
            <a:endParaRPr lang="zh-CN" altLang="en-US" sz="2600" b="1" kern="100">
              <a:solidFill>
                <a:srgbClr val="C00000"/>
              </a:solidFill>
              <a:latin typeface="Times New Roman" pitchFamily="18" charset="0"/>
              <a:ea typeface="华文细黑" panose="02010600040101010101" pitchFamily="2" charset="-122"/>
              <a:cs typeface="Times New Roman" pitchFamily="18" charset="0"/>
            </a:endParaRPr>
          </a:p>
        </p:txBody>
      </p:sp>
      <p:sp>
        <p:nvSpPr>
          <p:cNvPr id="8" name="矩形 7"/>
          <p:cNvSpPr/>
          <p:nvPr/>
        </p:nvSpPr>
        <p:spPr>
          <a:xfrm>
            <a:off x="2234554" y="3625129"/>
            <a:ext cx="2518638" cy="492443"/>
          </a:xfrm>
          <a:prstGeom prst="rect">
            <a:avLst/>
          </a:prstGeom>
        </p:spPr>
        <p:txBody>
          <a:bodyPr wrap="none">
            <a:spAutoFit/>
          </a:bodyPr>
          <a:lstStyle/>
          <a:p>
            <a:r>
              <a:rPr lang="zh-CN" altLang="zh-CN" sz="2600" b="1" kern="100">
                <a:solidFill>
                  <a:srgbClr val="C00000"/>
                </a:solidFill>
                <a:latin typeface="Times New Roman" pitchFamily="18" charset="0"/>
                <a:ea typeface="华文细黑" panose="02010600040101010101" pitchFamily="2" charset="-122"/>
                <a:cs typeface="Times New Roman" pitchFamily="18" charset="0"/>
              </a:rPr>
              <a:t>现在完成进行时</a:t>
            </a:r>
            <a:endParaRPr lang="zh-CN" altLang="en-US" sz="2600" b="1" kern="100">
              <a:solidFill>
                <a:srgbClr val="C00000"/>
              </a:solidFill>
              <a:latin typeface="Times New Roman" pitchFamily="18" charset="0"/>
              <a:ea typeface="华文细黑" panose="02010600040101010101" pitchFamily="2" charset="-122"/>
              <a:cs typeface="Times New Roman" pitchFamily="18" charset="0"/>
            </a:endParaRPr>
          </a:p>
        </p:txBody>
      </p:sp>
      <p:sp>
        <p:nvSpPr>
          <p:cNvPr id="10" name="矩形 9"/>
          <p:cNvSpPr/>
          <p:nvPr/>
        </p:nvSpPr>
        <p:spPr>
          <a:xfrm>
            <a:off x="2307932" y="4808076"/>
            <a:ext cx="1851789" cy="492443"/>
          </a:xfrm>
          <a:prstGeom prst="rect">
            <a:avLst/>
          </a:prstGeom>
        </p:spPr>
        <p:txBody>
          <a:bodyPr wrap="none">
            <a:spAutoFit/>
          </a:bodyPr>
          <a:lstStyle/>
          <a:p>
            <a:r>
              <a:rPr lang="zh-CN" altLang="zh-CN" sz="2600" b="1" kern="100">
                <a:solidFill>
                  <a:srgbClr val="C00000"/>
                </a:solidFill>
                <a:latin typeface="Times New Roman" pitchFamily="18" charset="0"/>
                <a:ea typeface="华文细黑" panose="02010600040101010101" pitchFamily="2" charset="-122"/>
                <a:cs typeface="Times New Roman" pitchFamily="18" charset="0"/>
              </a:rPr>
              <a:t>过去完成时</a:t>
            </a:r>
            <a:endParaRPr lang="zh-CN" altLang="en-US" sz="2600" b="1" kern="100">
              <a:solidFill>
                <a:srgbClr val="C00000"/>
              </a:solidFill>
              <a:latin typeface="Times New Roman" pitchFamily="18" charset="0"/>
              <a:ea typeface="华文细黑" panose="02010600040101010101" pitchFamily="2" charset="-122"/>
              <a:cs typeface="Times New Roman" pitchFamily="18" charset="0"/>
            </a:endParaRPr>
          </a:p>
        </p:txBody>
      </p:sp>
    </p:spTree>
    <p:extLst>
      <p:ext uri="{BB962C8B-B14F-4D97-AF65-F5344CB8AC3E}">
        <p14:creationId xmlns:p14="http://schemas.microsoft.com/office/powerpoint/2010/main" val="2395488801"/>
      </p:ext>
    </p:extLst>
  </p:cSld>
  <p:clrMapOvr>
    <a:masterClrMapping/>
  </p:clrMapOvr>
  <mc:AlternateContent>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10"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矩形 8"/>
          <p:cNvSpPr/>
          <p:nvPr/>
        </p:nvSpPr>
        <p:spPr>
          <a:xfrm>
            <a:off x="431166" y="1337304"/>
            <a:ext cx="11279870" cy="252374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sz="2600" b="1" kern="100" smtClean="0">
                <a:latin typeface="Times New Roman" pitchFamily="18" charset="0"/>
                <a:ea typeface="华文细黑" panose="02010600040101010101" pitchFamily="2" charset="-122"/>
                <a:cs typeface="Courier New" panose="02070309020205020404" pitchFamily="49" charset="0"/>
              </a:rPr>
              <a:t>7</a:t>
            </a:r>
            <a:r>
              <a:rPr lang="en-US" altLang="zh-CN" sz="2600" b="1" kern="100">
                <a:latin typeface="Times New Roman" pitchFamily="18" charset="0"/>
                <a:ea typeface="华文细黑" panose="02010600040101010101" pitchFamily="2" charset="-122"/>
                <a:cs typeface="Courier New" panose="02070309020205020404" pitchFamily="49" charset="0"/>
              </a:rPr>
              <a:t>.</a:t>
            </a:r>
            <a:r>
              <a:rPr lang="zh-CN" altLang="zh-CN" sz="2600" b="1" kern="100">
                <a:latin typeface="Times New Roman" pitchFamily="18" charset="0"/>
                <a:ea typeface="华文细黑" panose="02010600040101010101" pitchFamily="2" charset="-122"/>
                <a:cs typeface="Times New Roman" pitchFamily="18" charset="0"/>
              </a:rPr>
              <a:t>根据句</a:t>
            </a:r>
            <a:r>
              <a:rPr lang="en-US" altLang="zh-CN" sz="2600" b="1" kern="100">
                <a:latin typeface="Times New Roman" pitchFamily="18" charset="0"/>
                <a:ea typeface="华文细黑" panose="02010600040101010101" pitchFamily="2" charset="-122"/>
                <a:cs typeface="Courier New" panose="02070309020205020404" pitchFamily="49" charset="0"/>
              </a:rPr>
              <a:t>7</a:t>
            </a:r>
            <a:r>
              <a:rPr lang="zh-CN" altLang="zh-CN" sz="2600" b="1" kern="100">
                <a:latin typeface="Times New Roman" pitchFamily="18" charset="0"/>
                <a:ea typeface="华文细黑" panose="02010600040101010101" pitchFamily="2" charset="-122"/>
                <a:cs typeface="Times New Roman" pitchFamily="18" charset="0"/>
              </a:rPr>
              <a:t>的时间状语</a:t>
            </a:r>
            <a:r>
              <a:rPr lang="en-US" altLang="zh-CN" sz="2600" b="1" kern="100">
                <a:latin typeface="Times New Roman" pitchFamily="18" charset="0"/>
                <a:ea typeface="华文细黑" panose="02010600040101010101" pitchFamily="2" charset="-122"/>
                <a:cs typeface="Courier New" panose="02070309020205020404" pitchFamily="49" charset="0"/>
              </a:rPr>
              <a:t>next year</a:t>
            </a:r>
            <a:r>
              <a:rPr lang="zh-CN" altLang="zh-CN" sz="2600" b="1" kern="100">
                <a:latin typeface="Times New Roman" pitchFamily="18" charset="0"/>
                <a:ea typeface="华文细黑" panose="02010600040101010101" pitchFamily="2" charset="-122"/>
                <a:cs typeface="Times New Roman" pitchFamily="18" charset="0"/>
              </a:rPr>
              <a:t>可知，</a:t>
            </a:r>
            <a:r>
              <a:rPr lang="zh-CN" altLang="zh-CN" sz="2600" b="1" kern="100" smtClean="0">
                <a:latin typeface="Times New Roman" pitchFamily="18" charset="0"/>
                <a:ea typeface="华文细黑" panose="02010600040101010101" pitchFamily="2" charset="-122"/>
                <a:cs typeface="Times New Roman" pitchFamily="18" charset="0"/>
              </a:rPr>
              <a:t>应用</a:t>
            </a:r>
            <a:r>
              <a:rPr lang="en-US" altLang="zh-CN" sz="2600" b="1" u="sng" kern="100" smtClean="0">
                <a:latin typeface="Times New Roman" pitchFamily="18" charset="0"/>
                <a:ea typeface="华文细黑" panose="02010600040101010101" pitchFamily="2" charset="-122"/>
                <a:cs typeface="Times New Roman" pitchFamily="18" charset="0"/>
              </a:rPr>
              <a:t>                     </a:t>
            </a:r>
            <a:r>
              <a:rPr lang="zh-CN" altLang="zh-CN" sz="2600" b="1" kern="100" smtClean="0">
                <a:latin typeface="Times New Roman" pitchFamily="18" charset="0"/>
                <a:ea typeface="华文细黑" panose="02010600040101010101" pitchFamily="2" charset="-122"/>
                <a:cs typeface="Times New Roman" pitchFamily="18" charset="0"/>
              </a:rPr>
              <a:t>。</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8.</a:t>
            </a:r>
            <a:r>
              <a:rPr lang="zh-CN" altLang="zh-CN" sz="2600" b="1" kern="100">
                <a:latin typeface="Times New Roman" pitchFamily="18" charset="0"/>
                <a:ea typeface="华文细黑" panose="02010600040101010101" pitchFamily="2" charset="-122"/>
                <a:cs typeface="Times New Roman" pitchFamily="18" charset="0"/>
              </a:rPr>
              <a:t>根据句</a:t>
            </a:r>
            <a:r>
              <a:rPr lang="en-US" altLang="zh-CN" sz="2600" b="1" kern="100">
                <a:latin typeface="Times New Roman" pitchFamily="18" charset="0"/>
                <a:ea typeface="华文细黑" panose="02010600040101010101" pitchFamily="2" charset="-122"/>
                <a:cs typeface="Courier New" panose="02070309020205020404" pitchFamily="49" charset="0"/>
              </a:rPr>
              <a:t>8</a:t>
            </a:r>
            <a:r>
              <a:rPr lang="zh-CN" altLang="zh-CN" sz="2600" b="1" kern="100">
                <a:latin typeface="Times New Roman" pitchFamily="18" charset="0"/>
                <a:ea typeface="华文细黑" panose="02010600040101010101" pitchFamily="2" charset="-122"/>
                <a:cs typeface="Times New Roman" pitchFamily="18" charset="0"/>
              </a:rPr>
              <a:t>的时间状语</a:t>
            </a:r>
            <a:r>
              <a:rPr lang="en-US" altLang="zh-CN" sz="2600" b="1" kern="100">
                <a:latin typeface="Times New Roman" pitchFamily="18" charset="0"/>
                <a:ea typeface="华文细黑" panose="02010600040101010101" pitchFamily="2" charset="-122"/>
                <a:cs typeface="Courier New" panose="02070309020205020404" pitchFamily="49" charset="0"/>
              </a:rPr>
              <a:t>this time tomorrow</a:t>
            </a:r>
            <a:r>
              <a:rPr lang="zh-CN" altLang="zh-CN" sz="2600" b="1" kern="100">
                <a:latin typeface="Times New Roman" pitchFamily="18" charset="0"/>
                <a:ea typeface="华文细黑" panose="02010600040101010101" pitchFamily="2" charset="-122"/>
                <a:cs typeface="Times New Roman" pitchFamily="18" charset="0"/>
              </a:rPr>
              <a:t>可知，动作发生在未来某个时间且在进行中，故</a:t>
            </a:r>
            <a:r>
              <a:rPr lang="zh-CN" altLang="zh-CN" sz="2600" b="1" kern="100" smtClean="0">
                <a:latin typeface="Times New Roman" pitchFamily="18" charset="0"/>
                <a:ea typeface="华文细黑" panose="02010600040101010101" pitchFamily="2" charset="-122"/>
                <a:cs typeface="Times New Roman" pitchFamily="18" charset="0"/>
              </a:rPr>
              <a:t>用</a:t>
            </a:r>
            <a:r>
              <a:rPr lang="en-US" altLang="zh-CN" sz="2600" b="1" u="sng" kern="100" smtClean="0">
                <a:latin typeface="Times New Roman" pitchFamily="18" charset="0"/>
                <a:ea typeface="华文细黑" panose="02010600040101010101" pitchFamily="2" charset="-122"/>
                <a:cs typeface="Times New Roman" pitchFamily="18" charset="0"/>
              </a:rPr>
              <a:t>                       </a:t>
            </a:r>
            <a:r>
              <a:rPr lang="zh-CN" altLang="zh-CN" sz="2600" b="1" kern="100" smtClean="0">
                <a:latin typeface="Times New Roman" pitchFamily="18" charset="0"/>
                <a:ea typeface="华文细黑" panose="02010600040101010101" pitchFamily="2" charset="-122"/>
                <a:cs typeface="Times New Roman" pitchFamily="18" charset="0"/>
              </a:rPr>
              <a:t>。</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9.</a:t>
            </a:r>
            <a:r>
              <a:rPr lang="zh-CN" altLang="zh-CN" sz="2600" b="1" kern="100">
                <a:latin typeface="Times New Roman" pitchFamily="18" charset="0"/>
                <a:ea typeface="华文细黑" panose="02010600040101010101" pitchFamily="2" charset="-122"/>
                <a:cs typeface="Times New Roman" pitchFamily="18" charset="0"/>
              </a:rPr>
              <a:t>句</a:t>
            </a:r>
            <a:r>
              <a:rPr lang="en-US" altLang="zh-CN" sz="2600" b="1" kern="100">
                <a:latin typeface="Times New Roman" pitchFamily="18" charset="0"/>
                <a:ea typeface="华文细黑" panose="02010600040101010101" pitchFamily="2" charset="-122"/>
                <a:cs typeface="Courier New" panose="02070309020205020404" pitchFamily="49" charset="0"/>
              </a:rPr>
              <a:t>9</a:t>
            </a:r>
            <a:r>
              <a:rPr lang="zh-CN" altLang="zh-CN" sz="2600" b="1" kern="100">
                <a:latin typeface="Times New Roman" pitchFamily="18" charset="0"/>
                <a:ea typeface="华文细黑" panose="02010600040101010101" pitchFamily="2" charset="-122"/>
                <a:cs typeface="Times New Roman" pitchFamily="18" charset="0"/>
              </a:rPr>
              <a:t>表示的动作在将来的某个时间之前将要完成，所以</a:t>
            </a:r>
            <a:r>
              <a:rPr lang="zh-CN" altLang="zh-CN" sz="2600" b="1" kern="100" smtClean="0">
                <a:latin typeface="Times New Roman" pitchFamily="18" charset="0"/>
                <a:ea typeface="华文细黑" panose="02010600040101010101" pitchFamily="2" charset="-122"/>
                <a:cs typeface="Times New Roman" pitchFamily="18" charset="0"/>
              </a:rPr>
              <a:t>用</a:t>
            </a:r>
            <a:r>
              <a:rPr lang="en-US" altLang="zh-CN" sz="2600" b="1" u="sng" kern="100" smtClean="0">
                <a:latin typeface="Times New Roman" pitchFamily="18" charset="0"/>
                <a:ea typeface="华文细黑" panose="02010600040101010101" pitchFamily="2" charset="-122"/>
                <a:cs typeface="Times New Roman" pitchFamily="18" charset="0"/>
              </a:rPr>
              <a:t>                        </a:t>
            </a:r>
            <a:r>
              <a:rPr lang="zh-CN" altLang="zh-CN" sz="2600" b="1" kern="100" smtClean="0">
                <a:latin typeface="Times New Roman" pitchFamily="18" charset="0"/>
                <a:ea typeface="华文细黑" panose="02010600040101010101" pitchFamily="2" charset="-122"/>
                <a:cs typeface="Times New Roman" pitchFamily="18" charset="0"/>
              </a:rPr>
              <a:t>。</a:t>
            </a:r>
            <a:endParaRPr lang="zh-CN" altLang="zh-CN" sz="1050" kern="100">
              <a:latin typeface="宋体" panose="02010600030101010101" pitchFamily="2" charset="-122"/>
              <a:cs typeface="Courier New" panose="02070309020205020404" pitchFamily="49" charset="0"/>
            </a:endParaRPr>
          </a:p>
        </p:txBody>
      </p:sp>
      <p:sp>
        <p:nvSpPr>
          <p:cNvPr id="2" name="矩形 1"/>
          <p:cNvSpPr/>
          <p:nvPr/>
        </p:nvSpPr>
        <p:spPr>
          <a:xfrm>
            <a:off x="6526460" y="1412776"/>
            <a:ext cx="1851789" cy="492443"/>
          </a:xfrm>
          <a:prstGeom prst="rect">
            <a:avLst/>
          </a:prstGeom>
        </p:spPr>
        <p:txBody>
          <a:bodyPr wrap="none">
            <a:spAutoFit/>
          </a:bodyPr>
          <a:lstStyle/>
          <a:p>
            <a:r>
              <a:rPr lang="zh-CN" altLang="zh-CN" sz="2600" b="1" kern="100">
                <a:solidFill>
                  <a:srgbClr val="C00000"/>
                </a:solidFill>
                <a:latin typeface="Times New Roman" pitchFamily="18" charset="0"/>
                <a:ea typeface="华文细黑" panose="02010600040101010101" pitchFamily="2" charset="-122"/>
                <a:cs typeface="Times New Roman" pitchFamily="18" charset="0"/>
              </a:rPr>
              <a:t>一般将来时</a:t>
            </a:r>
            <a:endParaRPr lang="zh-CN" altLang="en-US" sz="2600" b="1" kern="100">
              <a:solidFill>
                <a:srgbClr val="C00000"/>
              </a:solidFill>
              <a:latin typeface="Times New Roman" pitchFamily="18" charset="0"/>
              <a:ea typeface="华文细黑" panose="02010600040101010101" pitchFamily="2" charset="-122"/>
              <a:cs typeface="Times New Roman" pitchFamily="18" charset="0"/>
            </a:endParaRPr>
          </a:p>
        </p:txBody>
      </p:sp>
      <p:sp>
        <p:nvSpPr>
          <p:cNvPr id="3" name="矩形 2"/>
          <p:cNvSpPr/>
          <p:nvPr/>
        </p:nvSpPr>
        <p:spPr>
          <a:xfrm>
            <a:off x="2854052" y="2599176"/>
            <a:ext cx="1851789" cy="492443"/>
          </a:xfrm>
          <a:prstGeom prst="rect">
            <a:avLst/>
          </a:prstGeom>
        </p:spPr>
        <p:txBody>
          <a:bodyPr wrap="none">
            <a:spAutoFit/>
          </a:bodyPr>
          <a:lstStyle/>
          <a:p>
            <a:r>
              <a:rPr lang="zh-CN" altLang="zh-CN" sz="2600" b="1" kern="100">
                <a:solidFill>
                  <a:srgbClr val="C00000"/>
                </a:solidFill>
                <a:latin typeface="Times New Roman" pitchFamily="18" charset="0"/>
                <a:ea typeface="华文细黑" panose="02010600040101010101" pitchFamily="2" charset="-122"/>
                <a:cs typeface="Times New Roman" pitchFamily="18" charset="0"/>
              </a:rPr>
              <a:t>将来进行时</a:t>
            </a:r>
            <a:endParaRPr lang="zh-CN" altLang="en-US" sz="2600" b="1" kern="100">
              <a:solidFill>
                <a:srgbClr val="C00000"/>
              </a:solidFill>
              <a:latin typeface="Times New Roman" pitchFamily="18" charset="0"/>
              <a:ea typeface="华文细黑" panose="02010600040101010101" pitchFamily="2" charset="-122"/>
              <a:cs typeface="Times New Roman" pitchFamily="18" charset="0"/>
            </a:endParaRPr>
          </a:p>
        </p:txBody>
      </p:sp>
      <p:sp>
        <p:nvSpPr>
          <p:cNvPr id="4" name="矩形 3"/>
          <p:cNvSpPr/>
          <p:nvPr/>
        </p:nvSpPr>
        <p:spPr>
          <a:xfrm>
            <a:off x="8932668" y="3193926"/>
            <a:ext cx="1851789" cy="492443"/>
          </a:xfrm>
          <a:prstGeom prst="rect">
            <a:avLst/>
          </a:prstGeom>
        </p:spPr>
        <p:txBody>
          <a:bodyPr wrap="none">
            <a:spAutoFit/>
          </a:bodyPr>
          <a:lstStyle/>
          <a:p>
            <a:r>
              <a:rPr lang="zh-CN" altLang="zh-CN" sz="2600" b="1" kern="100">
                <a:solidFill>
                  <a:srgbClr val="C00000"/>
                </a:solidFill>
                <a:latin typeface="Times New Roman" pitchFamily="18" charset="0"/>
                <a:ea typeface="华文细黑" panose="02010600040101010101" pitchFamily="2" charset="-122"/>
                <a:cs typeface="Times New Roman" pitchFamily="18" charset="0"/>
              </a:rPr>
              <a:t>将来完成时</a:t>
            </a:r>
            <a:endParaRPr lang="zh-CN" altLang="en-US" sz="2600" b="1" kern="100">
              <a:solidFill>
                <a:srgbClr val="C00000"/>
              </a:solidFill>
              <a:latin typeface="Times New Roman" pitchFamily="18" charset="0"/>
              <a:ea typeface="华文细黑" panose="02010600040101010101" pitchFamily="2" charset="-122"/>
              <a:cs typeface="Times New Roman" pitchFamily="18" charset="0"/>
            </a:endParaRPr>
          </a:p>
        </p:txBody>
      </p:sp>
    </p:spTree>
    <p:extLst>
      <p:ext uri="{BB962C8B-B14F-4D97-AF65-F5344CB8AC3E}">
        <p14:creationId xmlns:p14="http://schemas.microsoft.com/office/powerpoint/2010/main" val="3794616417"/>
      </p:ext>
    </p:extLst>
  </p:cSld>
  <p:clrMapOvr>
    <a:masterClrMapping/>
  </p:clrMapOvr>
  <mc:AlternateContent>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图片 8"/>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1" y="-53185"/>
            <a:ext cx="12188825" cy="961905"/>
          </a:xfrm>
          <a:prstGeom prst="rect">
            <a:avLst/>
          </a:prstGeom>
        </p:spPr>
      </p:pic>
      <p:sp>
        <p:nvSpPr>
          <p:cNvPr id="10" name="矩形 9"/>
          <p:cNvSpPr/>
          <p:nvPr/>
        </p:nvSpPr>
        <p:spPr>
          <a:xfrm>
            <a:off x="10414892" y="171467"/>
            <a:ext cx="1773932" cy="593237"/>
          </a:xfrm>
          <a:prstGeom prst="rect">
            <a:avLst/>
          </a:prstGeom>
          <a:solidFill>
            <a:srgbClr val="00B05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0491379" y="85814"/>
            <a:ext cx="1620957" cy="657872"/>
          </a:xfrm>
          <a:prstGeom prst="rect">
            <a:avLst/>
          </a:prstGeom>
        </p:spPr>
        <p:txBody>
          <a:bodyPr wrap="none">
            <a:spAutoFit/>
          </a:bodyPr>
          <a:lstStyle/>
          <a:p>
            <a:pPr lvl="0" algn="ctr">
              <a:lnSpc>
                <a:spcPct val="150000"/>
              </a:lnSpc>
            </a:pPr>
            <a:r>
              <a:rPr lang="zh-CN" altLang="en-US" sz="2800" b="1" kern="100">
                <a:solidFill>
                  <a:schemeClr val="bg1"/>
                </a:solidFill>
                <a:latin typeface="Times New Roman" pitchFamily="18" charset="0"/>
                <a:ea typeface="微软雅黑" panose="020b0503020204020204" pitchFamily="34" charset="-122"/>
                <a:cs typeface="Times New Roman" pitchFamily="18" charset="0"/>
              </a:rPr>
              <a:t>语法精析</a:t>
            </a:r>
            <a:endParaRPr lang="zh-CN" altLang="zh-CN" sz="2800" b="1" kern="100">
              <a:solidFill>
                <a:schemeClr val="bg1"/>
              </a:solidFill>
              <a:latin typeface="Times New Roman" pitchFamily="18" charset="0"/>
              <a:ea typeface="微软雅黑" panose="020b0503020204020204" pitchFamily="34" charset="-122"/>
              <a:cs typeface="Times New Roman" pitchFamily="18" charset="0"/>
            </a:endParaRPr>
          </a:p>
        </p:txBody>
      </p:sp>
      <p:sp>
        <p:nvSpPr>
          <p:cNvPr id="6" name="矩形 5"/>
          <p:cNvSpPr/>
          <p:nvPr/>
        </p:nvSpPr>
        <p:spPr>
          <a:xfrm>
            <a:off x="399666" y="827187"/>
            <a:ext cx="11392669" cy="604881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defTabSz="914163">
              <a:lnSpc>
                <a:spcPct val="150000"/>
              </a:lnSpc>
            </a:pPr>
            <a:r>
              <a:rPr lang="en-US" altLang="zh-CN" sz="2600" b="1" kern="100">
                <a:solidFill>
                  <a:srgbClr val="0000FF"/>
                </a:solidFill>
                <a:latin typeface="Times New Roman" pitchFamily="18" charset="0"/>
                <a:ea typeface="华文细黑" panose="02010600040101010101" pitchFamily="2" charset="-122"/>
                <a:cs typeface="Times New Roman" pitchFamily="18" charset="0"/>
              </a:rPr>
              <a:t>1.</a:t>
            </a:r>
            <a:r>
              <a:rPr lang="zh-CN" altLang="zh-CN" sz="2600" b="1" kern="100">
                <a:solidFill>
                  <a:srgbClr val="0000FF"/>
                </a:solidFill>
                <a:latin typeface="Times New Roman" pitchFamily="18" charset="0"/>
                <a:ea typeface="华文细黑" panose="02010600040101010101" pitchFamily="2" charset="-122"/>
                <a:cs typeface="Times New Roman" pitchFamily="18" charset="0"/>
              </a:rPr>
              <a:t>一般现在时</a:t>
            </a: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(1)</a:t>
            </a:r>
            <a:r>
              <a:rPr lang="zh-CN" altLang="zh-CN" sz="2600" b="1" kern="100">
                <a:latin typeface="Times New Roman" pitchFamily="18" charset="0"/>
                <a:ea typeface="华文细黑" panose="02010600040101010101" pitchFamily="2" charset="-122"/>
                <a:cs typeface="Times New Roman" pitchFamily="18" charset="0"/>
              </a:rPr>
              <a:t>表示客观事实或普遍真理</a:t>
            </a:r>
            <a:r>
              <a:rPr lang="en-US" altLang="zh-CN" sz="2600" b="1" kern="100">
                <a:latin typeface="Times New Roman" pitchFamily="18" charset="0"/>
                <a:ea typeface="华文细黑" panose="02010600040101010101" pitchFamily="2" charset="-122"/>
                <a:cs typeface="Courier New" panose="02070309020205020404" pitchFamily="49" charset="0"/>
              </a:rPr>
              <a:t>(</a:t>
            </a:r>
            <a:r>
              <a:rPr lang="zh-CN" altLang="zh-CN" sz="2600" b="1" kern="100">
                <a:latin typeface="Times New Roman" pitchFamily="18" charset="0"/>
                <a:ea typeface="华文细黑" panose="02010600040101010101" pitchFamily="2" charset="-122"/>
                <a:cs typeface="Times New Roman" pitchFamily="18" charset="0"/>
              </a:rPr>
              <a:t>不受时态限制</a:t>
            </a:r>
            <a:r>
              <a:rPr lang="en-US" altLang="zh-CN" sz="2600" b="1" kern="100">
                <a:latin typeface="Times New Roman" pitchFamily="18" charset="0"/>
                <a:ea typeface="华文细黑" panose="02010600040101010101" pitchFamily="2" charset="-122"/>
                <a:cs typeface="Courier New" panose="02070309020205020404" pitchFamily="49" charset="0"/>
              </a:rPr>
              <a:t>)</a:t>
            </a:r>
            <a:r>
              <a:rPr lang="zh-CN" altLang="zh-CN" sz="2600" b="1" kern="100">
                <a:latin typeface="Times New Roman" pitchFamily="18" charset="0"/>
                <a:ea typeface="华文细黑" panose="02010600040101010101" pitchFamily="2" charset="-122"/>
                <a:cs typeface="Times New Roman" pitchFamily="18" charset="0"/>
              </a:rPr>
              <a:t>。</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Time and tide wait for no man.</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(2)</a:t>
            </a:r>
            <a:r>
              <a:rPr lang="zh-CN" altLang="zh-CN" sz="2600" b="1" kern="100">
                <a:latin typeface="Times New Roman" pitchFamily="18" charset="0"/>
                <a:ea typeface="华文细黑" panose="02010600040101010101" pitchFamily="2" charset="-122"/>
                <a:cs typeface="Times New Roman" pitchFamily="18" charset="0"/>
              </a:rPr>
              <a:t>表示现状、性质、状态时多用系动词或状态动词；表示经常性或习惯性的动作，多用实义动词，且常与表频率的时间状语连用。</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They always care for each other and help each other.</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(3)</a:t>
            </a:r>
            <a:r>
              <a:rPr lang="zh-CN" altLang="zh-CN" sz="2600" b="1" kern="100">
                <a:latin typeface="Times New Roman" pitchFamily="18" charset="0"/>
                <a:ea typeface="华文细黑" panose="02010600040101010101" pitchFamily="2" charset="-122"/>
                <a:cs typeface="Times New Roman" pitchFamily="18" charset="0"/>
              </a:rPr>
              <a:t>在时间、条件状语从句中常用一般现在时代替将来时。但要注意由</a:t>
            </a:r>
            <a:r>
              <a:rPr lang="en-US" altLang="zh-CN" sz="2600" b="1" kern="100">
                <a:latin typeface="Times New Roman" pitchFamily="18" charset="0"/>
                <a:ea typeface="华文细黑" panose="02010600040101010101" pitchFamily="2" charset="-122"/>
                <a:cs typeface="Courier New" panose="02070309020205020404" pitchFamily="49" charset="0"/>
              </a:rPr>
              <a:t>if </a:t>
            </a:r>
            <a:r>
              <a:rPr lang="zh-CN" altLang="zh-CN" sz="2600" b="1" kern="100">
                <a:latin typeface="Times New Roman" pitchFamily="18" charset="0"/>
                <a:ea typeface="华文细黑" panose="02010600040101010101" pitchFamily="2" charset="-122"/>
                <a:cs typeface="Times New Roman" pitchFamily="18" charset="0"/>
              </a:rPr>
              <a:t>引导的条件状语从句中可以用</a:t>
            </a:r>
            <a:r>
              <a:rPr lang="en-US" altLang="zh-CN" sz="2600" b="1" kern="100">
                <a:latin typeface="Times New Roman" pitchFamily="18" charset="0"/>
                <a:ea typeface="华文细黑" panose="02010600040101010101" pitchFamily="2" charset="-122"/>
                <a:cs typeface="Courier New" panose="02070309020205020404" pitchFamily="49" charset="0"/>
              </a:rPr>
              <a:t>shall</a:t>
            </a:r>
            <a:r>
              <a:rPr lang="zh-CN" altLang="zh-CN" sz="2600" b="1" kern="100">
                <a:latin typeface="Times New Roman" pitchFamily="18" charset="0"/>
                <a:ea typeface="华文细黑" panose="02010600040101010101" pitchFamily="2" charset="-122"/>
                <a:cs typeface="Times New Roman" pitchFamily="18" charset="0"/>
              </a:rPr>
              <a:t>或</a:t>
            </a:r>
            <a:r>
              <a:rPr lang="en-US" altLang="zh-CN" sz="2600" b="1" kern="100">
                <a:latin typeface="Times New Roman" pitchFamily="18" charset="0"/>
                <a:ea typeface="华文细黑" panose="02010600040101010101" pitchFamily="2" charset="-122"/>
                <a:cs typeface="Courier New" panose="02070309020205020404" pitchFamily="49" charset="0"/>
              </a:rPr>
              <a:t>will</a:t>
            </a:r>
            <a:r>
              <a:rPr lang="zh-CN" altLang="zh-CN" sz="2600" b="1" kern="100">
                <a:latin typeface="Times New Roman" pitchFamily="18" charset="0"/>
                <a:ea typeface="华文细黑" panose="02010600040101010101" pitchFamily="2" charset="-122"/>
                <a:cs typeface="Times New Roman" pitchFamily="18" charset="0"/>
              </a:rPr>
              <a:t>表</a:t>
            </a:r>
            <a:r>
              <a:rPr lang="en-US" altLang="zh-CN" sz="2600" b="1" kern="100">
                <a:latin typeface="宋体" panose="02010600030101010101" pitchFamily="2" charset="-122"/>
                <a:ea typeface="华文细黑" panose="02010600040101010101" pitchFamily="2" charset="-122"/>
                <a:cs typeface="Times New Roman" pitchFamily="18" charset="0"/>
              </a:rPr>
              <a:t>“</a:t>
            </a:r>
            <a:r>
              <a:rPr lang="zh-CN" altLang="zh-CN" sz="2600" b="1" kern="100">
                <a:latin typeface="Times New Roman" pitchFamily="18" charset="0"/>
                <a:ea typeface="华文细黑" panose="02010600040101010101" pitchFamily="2" charset="-122"/>
                <a:cs typeface="Times New Roman" pitchFamily="18" charset="0"/>
              </a:rPr>
              <a:t>意愿</a:t>
            </a:r>
            <a:r>
              <a:rPr lang="en-US" altLang="zh-CN" sz="2600" b="1" kern="100">
                <a:latin typeface="宋体" panose="02010600030101010101" pitchFamily="2" charset="-122"/>
                <a:ea typeface="华文细黑" panose="02010600040101010101" pitchFamily="2" charset="-122"/>
                <a:cs typeface="Times New Roman" pitchFamily="18" charset="0"/>
              </a:rPr>
              <a:t>”</a:t>
            </a:r>
            <a:r>
              <a:rPr lang="zh-CN" altLang="zh-CN" sz="2600" b="1" kern="100">
                <a:latin typeface="Times New Roman" pitchFamily="18" charset="0"/>
                <a:ea typeface="华文细黑" panose="02010600040101010101" pitchFamily="2" charset="-122"/>
                <a:cs typeface="Times New Roman" pitchFamily="18" charset="0"/>
              </a:rPr>
              <a:t>，但不表示时态。</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If you will accept my invitation and come to our party</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my family will be pleased.</a:t>
            </a:r>
            <a:endParaRPr lang="zh-CN" altLang="zh-CN" sz="1050" kern="100">
              <a:latin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408958668"/>
      </p:ext>
    </p:extLst>
  </p:cSld>
  <p:clrMapOvr>
    <a:masterClrMapping/>
  </p:clrMapOvr>
  <mc:AlternateContent>
    <mc:Choice xmlns:p14="http://schemas.microsoft.com/office/powerpoint/2010/main" Requires="p14">
      <p:transition p14:dur="0"/>
    </mc:Choice>
    <mc:Fallback>
      <p:transition/>
    </mc:Fallback>
  </mc:AlternateConten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p:nvPr/>
        </p:nvSpPr>
        <p:spPr>
          <a:xfrm>
            <a:off x="399666" y="1004982"/>
            <a:ext cx="11392669" cy="364815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(4)</a:t>
            </a:r>
            <a:r>
              <a:rPr lang="zh-CN" altLang="zh-CN" sz="2600" b="1" kern="100">
                <a:latin typeface="Times New Roman" pitchFamily="18" charset="0"/>
                <a:ea typeface="华文细黑" panose="02010600040101010101" pitchFamily="2" charset="-122"/>
                <a:cs typeface="Times New Roman" pitchFamily="18" charset="0"/>
              </a:rPr>
              <a:t>少数用于表示起止或转移的动词如</a:t>
            </a:r>
            <a:r>
              <a:rPr lang="en-US" altLang="zh-CN" sz="2600" b="1" kern="100">
                <a:latin typeface="Times New Roman" pitchFamily="18" charset="0"/>
                <a:ea typeface="华文细黑" panose="02010600040101010101" pitchFamily="2" charset="-122"/>
                <a:cs typeface="Courier New" panose="02070309020205020404" pitchFamily="49" charset="0"/>
              </a:rPr>
              <a:t>come</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go</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leave</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arrive</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fly</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return</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start</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begin</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open</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close</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end</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stop</a:t>
            </a:r>
            <a:r>
              <a:rPr lang="zh-CN" altLang="zh-CN" sz="2600" b="1" kern="100">
                <a:latin typeface="Times New Roman" pitchFamily="18" charset="0"/>
                <a:ea typeface="华文细黑" panose="02010600040101010101" pitchFamily="2" charset="-122"/>
                <a:cs typeface="Times New Roman" pitchFamily="18" charset="0"/>
              </a:rPr>
              <a:t>等常用一般现在时代替将来时，表示一个按规定、计划或安排要发生的动作。当</a:t>
            </a:r>
            <a:r>
              <a:rPr lang="en-US" altLang="zh-CN" sz="2600" b="1" kern="100">
                <a:latin typeface="Times New Roman" pitchFamily="18" charset="0"/>
                <a:ea typeface="华文细黑" panose="02010600040101010101" pitchFamily="2" charset="-122"/>
                <a:cs typeface="Courier New" panose="02070309020205020404" pitchFamily="49" charset="0"/>
              </a:rPr>
              <a:t>be</a:t>
            </a:r>
            <a:r>
              <a:rPr lang="zh-CN" altLang="zh-CN" sz="2600" b="1" kern="100">
                <a:latin typeface="Times New Roman" pitchFamily="18" charset="0"/>
                <a:ea typeface="华文细黑" panose="02010600040101010101" pitchFamily="2" charset="-122"/>
                <a:cs typeface="Times New Roman" pitchFamily="18" charset="0"/>
              </a:rPr>
              <a:t>表示根据时间或事先安排肯定会出现的状态时，只用一般现在时。</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The shop closes at 11</a:t>
            </a:r>
            <a:r>
              <a:rPr lang="en-US" altLang="zh-CN" sz="2600" b="1" kern="100">
                <a:latin typeface="宋体" panose="02010600030101010101" pitchFamily="2" charset="-122"/>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00 p.m.every day.</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Tomorrow is Wednesday.</a:t>
            </a:r>
            <a:endParaRPr lang="zh-CN" altLang="zh-CN" sz="1050" kern="100">
              <a:latin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654359952"/>
      </p:ext>
    </p:extLst>
  </p:cSld>
  <p:clrMapOvr>
    <a:masterClrMapping/>
  </p:clrMapOvr>
  <mc:AlternateContent>
    <mc:Choice xmlns:p14="http://schemas.microsoft.com/office/powerpoint/2010/main" Requires="p14">
      <p:transition p14:dur="0"/>
    </mc:Choice>
    <mc:Fallback>
      <p:transition/>
    </mc:Fallback>
  </mc:AlternateConten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p:nvPr/>
        </p:nvSpPr>
        <p:spPr>
          <a:xfrm>
            <a:off x="399666" y="692696"/>
            <a:ext cx="11392669" cy="544864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defTabSz="914163">
              <a:lnSpc>
                <a:spcPct val="150000"/>
              </a:lnSpc>
            </a:pPr>
            <a:r>
              <a:rPr lang="en-US" altLang="zh-CN" sz="2600" b="1" kern="100">
                <a:solidFill>
                  <a:srgbClr val="0000FF"/>
                </a:solidFill>
                <a:latin typeface="Times New Roman" pitchFamily="18" charset="0"/>
                <a:ea typeface="华文细黑" panose="02010600040101010101" pitchFamily="2" charset="-122"/>
                <a:cs typeface="Times New Roman" pitchFamily="18" charset="0"/>
              </a:rPr>
              <a:t>2.</a:t>
            </a:r>
            <a:r>
              <a:rPr lang="zh-CN" altLang="zh-CN" sz="2600" b="1" kern="100">
                <a:solidFill>
                  <a:srgbClr val="0000FF"/>
                </a:solidFill>
                <a:latin typeface="Times New Roman" pitchFamily="18" charset="0"/>
                <a:ea typeface="华文细黑" panose="02010600040101010101" pitchFamily="2" charset="-122"/>
                <a:cs typeface="Times New Roman" pitchFamily="18" charset="0"/>
              </a:rPr>
              <a:t>一般过去时</a:t>
            </a: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(1)</a:t>
            </a:r>
            <a:r>
              <a:rPr lang="zh-CN" altLang="zh-CN" sz="2600" b="1" kern="100">
                <a:latin typeface="Times New Roman" pitchFamily="18" charset="0"/>
                <a:ea typeface="华文细黑" panose="02010600040101010101" pitchFamily="2" charset="-122"/>
                <a:cs typeface="Times New Roman" pitchFamily="18" charset="0"/>
              </a:rPr>
              <a:t>一般过去时的基本用法：表示过去的事情、动作或状态，常与表示过去具体的时间状语连用</a:t>
            </a:r>
            <a:r>
              <a:rPr lang="en-US" altLang="zh-CN" sz="2600" b="1" kern="100">
                <a:latin typeface="Times New Roman" pitchFamily="18" charset="0"/>
                <a:ea typeface="华文细黑" panose="02010600040101010101" pitchFamily="2" charset="-122"/>
                <a:cs typeface="Courier New" panose="02070309020205020404" pitchFamily="49" charset="0"/>
              </a:rPr>
              <a:t>(</a:t>
            </a:r>
            <a:r>
              <a:rPr lang="zh-CN" altLang="zh-CN" sz="2600" b="1" kern="100">
                <a:latin typeface="Times New Roman" pitchFamily="18" charset="0"/>
                <a:ea typeface="华文细黑" panose="02010600040101010101" pitchFamily="2" charset="-122"/>
                <a:cs typeface="Times New Roman" pitchFamily="18" charset="0"/>
              </a:rPr>
              <a:t>或有上下文语境暗示</a:t>
            </a:r>
            <a:r>
              <a:rPr lang="en-US" altLang="zh-CN" sz="2600" b="1" kern="100">
                <a:latin typeface="Times New Roman" pitchFamily="18" charset="0"/>
                <a:ea typeface="华文细黑" panose="02010600040101010101" pitchFamily="2" charset="-122"/>
                <a:cs typeface="Courier New" panose="02070309020205020404" pitchFamily="49" charset="0"/>
              </a:rPr>
              <a:t>)</a:t>
            </a:r>
            <a:r>
              <a:rPr lang="zh-CN" altLang="zh-CN" sz="2600" b="1" kern="100">
                <a:latin typeface="Times New Roman" pitchFamily="18" charset="0"/>
                <a:ea typeface="华文细黑" panose="02010600040101010101" pitchFamily="2" charset="-122"/>
                <a:cs typeface="Times New Roman" pitchFamily="18" charset="0"/>
              </a:rPr>
              <a:t>；用于表达过去的习惯；表示说话人原来没有料到、想到或希望的事通常用过去时。</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We met her in the street yesterday.</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When he was young</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he took cold baths regularly.</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(2)</a:t>
            </a:r>
            <a:r>
              <a:rPr lang="zh-CN" altLang="zh-CN" sz="2600" b="1" kern="100">
                <a:latin typeface="Times New Roman" pitchFamily="18" charset="0"/>
                <a:ea typeface="华文细黑" panose="02010600040101010101" pitchFamily="2" charset="-122"/>
                <a:cs typeface="Times New Roman" pitchFamily="18" charset="0"/>
              </a:rPr>
              <a:t>如果从句中有一个过去的时间状语，尽管从句中的动作先于主句发生，但从句中的谓语动词仍用过去时。</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He told me he read an interesting novel last night.</a:t>
            </a:r>
            <a:endParaRPr lang="zh-CN" altLang="zh-CN" sz="1050" kern="100">
              <a:latin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248532372"/>
      </p:ext>
    </p:extLst>
  </p:cSld>
  <p:clrMapOvr>
    <a:masterClrMapping/>
  </p:clrMapOvr>
  <mc:AlternateContent>
    <mc:Choice xmlns:p14="http://schemas.microsoft.com/office/powerpoint/2010/main" Requires="p14">
      <p:transition p14:dur="0"/>
    </mc:Choice>
    <mc:Fallback>
      <p:transition/>
    </mc:Fallback>
  </mc:AlternateConten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p:nvPr/>
        </p:nvSpPr>
        <p:spPr>
          <a:xfrm>
            <a:off x="399666" y="716657"/>
            <a:ext cx="11392669" cy="544864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(3)</a:t>
            </a:r>
            <a:r>
              <a:rPr lang="zh-CN" altLang="zh-CN" sz="2600" b="1" kern="100">
                <a:latin typeface="Times New Roman" pitchFamily="18" charset="0"/>
                <a:ea typeface="华文细黑" panose="02010600040101010101" pitchFamily="2" charset="-122"/>
                <a:cs typeface="Times New Roman" pitchFamily="18" charset="0"/>
              </a:rPr>
              <a:t>表示两个紧接着发生的动作，常由以下词语连接，用一般过去时。如：</a:t>
            </a:r>
            <a:r>
              <a:rPr lang="en-US" altLang="zh-CN" sz="2600" b="1" kern="100">
                <a:latin typeface="Times New Roman" pitchFamily="18" charset="0"/>
                <a:ea typeface="华文细黑" panose="02010600040101010101" pitchFamily="2" charset="-122"/>
                <a:cs typeface="Courier New" panose="02070309020205020404" pitchFamily="49" charset="0"/>
              </a:rPr>
              <a:t>but</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and</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when</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as soon as</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immediately</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the moment</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the minute</a:t>
            </a:r>
            <a:r>
              <a:rPr lang="zh-CN" altLang="zh-CN" sz="2600" b="1" kern="100">
                <a:latin typeface="Times New Roman" pitchFamily="18" charset="0"/>
                <a:ea typeface="华文细黑" panose="02010600040101010101" pitchFamily="2" charset="-122"/>
                <a:cs typeface="Times New Roman" pitchFamily="18" charset="0"/>
              </a:rPr>
              <a:t>等。</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He bought a watch but lost it.</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The moment she came in</a:t>
            </a:r>
            <a:r>
              <a:rPr lang="zh-CN" altLang="zh-CN" sz="2600" b="1" kern="100">
                <a:latin typeface="Times New Roman" pitchFamily="18" charset="0"/>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she told me what had happened to her.</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(4)</a:t>
            </a:r>
            <a:r>
              <a:rPr lang="zh-CN" altLang="zh-CN" sz="2600" b="1" kern="100">
                <a:latin typeface="Times New Roman" pitchFamily="18" charset="0"/>
                <a:ea typeface="华文细黑" panose="02010600040101010101" pitchFamily="2" charset="-122"/>
                <a:cs typeface="Times New Roman" pitchFamily="18" charset="0"/>
              </a:rPr>
              <a:t>常用一般过去时的句型。</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Why didn</a:t>
            </a:r>
            <a:r>
              <a:rPr lang="en-US" altLang="zh-CN" sz="2600" b="1" kern="100">
                <a:latin typeface="宋体" panose="02010600030101010101" pitchFamily="2" charset="-122"/>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t you think of that?</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I didn</a:t>
            </a:r>
            <a:r>
              <a:rPr lang="en-US" altLang="zh-CN" sz="2600" b="1" kern="100">
                <a:latin typeface="宋体" panose="02010600030101010101" pitchFamily="2" charset="-122"/>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t notice it.</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I forgot to tell you I had been there with my brother before.</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a:latin typeface="Times New Roman" pitchFamily="18" charset="0"/>
                <a:ea typeface="华文细黑" panose="02010600040101010101" pitchFamily="2" charset="-122"/>
                <a:cs typeface="Courier New" panose="02070309020205020404" pitchFamily="49" charset="0"/>
              </a:rPr>
              <a:t>I didn</a:t>
            </a:r>
            <a:r>
              <a:rPr lang="en-US" altLang="zh-CN" sz="2600" b="1" kern="100">
                <a:latin typeface="宋体" panose="02010600030101010101" pitchFamily="2" charset="-122"/>
                <a:ea typeface="华文细黑" panose="02010600040101010101" pitchFamily="2" charset="-122"/>
                <a:cs typeface="Times New Roman" pitchFamily="18" charset="0"/>
              </a:rPr>
              <a:t>’</a:t>
            </a:r>
            <a:r>
              <a:rPr lang="en-US" altLang="zh-CN" sz="2600" b="1" kern="100">
                <a:latin typeface="Times New Roman" pitchFamily="18" charset="0"/>
                <a:ea typeface="华文细黑" panose="02010600040101010101" pitchFamily="2" charset="-122"/>
                <a:cs typeface="Courier New" panose="02070309020205020404" pitchFamily="49" charset="0"/>
              </a:rPr>
              <a:t>t recognize him.</a:t>
            </a:r>
            <a:endParaRPr lang="zh-CN" altLang="zh-CN" sz="1050" kern="100">
              <a:latin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31364939"/>
      </p:ext>
    </p:extLst>
  </p:cSld>
  <p:clrMapOvr>
    <a:masterClrMapping/>
  </p:clrMapOvr>
  <mc:AlternateContent>
    <mc:Choice xmlns:p14="http://schemas.microsoft.com/office/powerpoint/2010/main" Requires="p14">
      <p:transition p14:dur="0"/>
    </mc:Choice>
    <mc:Fallback>
      <p:transition/>
    </mc:Fallback>
  </mc:AlternateContent>
  <p:timing/>
</p:sld>
</file>

<file path=ppt/tags/tag1.xml><?xml version="1.0" encoding="utf-8"?>
<p:tagLst xmlns:p="http://schemas.openxmlformats.org/presentationml/2006/main">
  <p:tag name="MH" val="20150910162900"/>
  <p:tag name="MH_LIBRARY" val="GRAPHIC"/>
  <p:tag name="MH_ORDER" val="Freeform 14"/>
</p:tagLst>
</file>

<file path=ppt/tags/tag2.xml><?xml version="1.0" encoding="utf-8"?>
<p:tagLst xmlns:p="http://schemas.openxmlformats.org/presentationml/2006/main">
  <p:tag name="MH" val="20150910162900"/>
  <p:tag name="MH_LIBRARY" val="GRAPHIC"/>
  <p:tag name="MH_ORDER" val="Freeform 14"/>
</p:tagLst>
</file>

<file path=ppt/tags/tag3.xml><?xml version="1.0" encoding="utf-8"?>
<p:tagLst xmlns:p="http://schemas.openxmlformats.org/presentationml/2006/main">
  <p:tag name="AS_OS" val="Unix 3.10 unknown"/>
  <p:tag name="AS_RELEASE_DATE" val="2020.11.30"/>
  <p:tag name="AS_TITLE" val="Aspose.Slides for Java"/>
  <p:tag name="AS_VERSION" val="20.11"/>
</p:tagLst>
</file>

<file path=ppt/theme/theme1.xml><?xml version="1.0" encoding="utf-8"?>
<a:theme xmlns:r="http://schemas.openxmlformats.org/officeDocument/2006/relationships"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Arial"/>
        <a:cs typeface="Arial"/>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183</Paragraphs>
  <Slides>25</Slides>
  <Notes>0</Notes>
  <TotalTime>0</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25</vt:i4>
      </vt:variant>
    </vt:vector>
  </HeadingPairs>
  <TitlesOfParts>
    <vt:vector baseType="lpstr" size="38">
      <vt:lpstr>Arial</vt:lpstr>
      <vt:lpstr>Calibri Light</vt:lpstr>
      <vt:lpstr>Calibri</vt:lpstr>
      <vt:lpstr>Arial Black</vt:lpstr>
      <vt:lpstr>微软雅黑</vt:lpstr>
      <vt:lpstr>Times New Roman</vt:lpstr>
      <vt:lpstr>华文楷体</vt:lpstr>
      <vt:lpstr>华文细黑</vt:lpstr>
      <vt:lpstr>Adobe 黑体 Std R</vt:lpstr>
      <vt:lpstr>Courier New</vt:lpstr>
      <vt:lpstr>宋体</vt:lpstr>
      <vt:lpstr>IPAPANNEW</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2021-03-21T11:40:53.071</cp:lastPrinted>
  <dcterms:created xsi:type="dcterms:W3CDTF">2021-03-21T11:40:53Z</dcterms:created>
  <dcterms:modified xsi:type="dcterms:W3CDTF">2021-03-21T03:40:54Z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