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5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WordArt 4"/>
          <p:cNvSpPr>
            <a:spLocks noTextEdit="1"/>
          </p:cNvSpPr>
          <p:nvPr/>
        </p:nvSpPr>
        <p:spPr>
          <a:xfrm>
            <a:off x="179388" y="549275"/>
            <a:ext cx="8893175" cy="33131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282"/>
              </a:avLst>
            </a:prstTxWarp>
            <a:normAutofit/>
          </a:bodyPr>
          <a:p>
            <a:pPr algn="ctr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Unit 8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How do you make a banana milk shake?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文本框 12289"/>
          <p:cNvSpPr txBox="1"/>
          <p:nvPr/>
        </p:nvSpPr>
        <p:spPr>
          <a:xfrm>
            <a:off x="179388" y="1289050"/>
            <a:ext cx="9144000" cy="600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Making a turkey dinner.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Here is one way to make turkey for a Thanksgiving dinner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</a:rPr>
              <a:t>◆ </a:t>
            </a:r>
            <a:r>
              <a:rPr lang="zh-CN" altLang="en-US" sz="2400" b="1" dirty="0">
                <a:solidFill>
                  <a:srgbClr val="FF66FF"/>
                </a:solidFill>
                <a:latin typeface="Arial" panose="020B0604020202020204" pitchFamily="34" charset="0"/>
              </a:rPr>
              <a:t>First</a:t>
            </a:r>
            <a:r>
              <a:rPr lang="zh-CN" altLang="en-US" sz="2400" dirty="0">
                <a:latin typeface="Arial" panose="020B0604020202020204" pitchFamily="34" charset="0"/>
              </a:rPr>
              <a:t>, mix together some bread pieces, onions, salt and pepper.</a:t>
            </a:r>
            <a:endParaRPr lang="zh-CN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</a:rPr>
              <a:t>◆ </a:t>
            </a:r>
            <a:r>
              <a:rPr lang="zh-CN" altLang="en-US" sz="2400" b="1" dirty="0">
                <a:solidFill>
                  <a:srgbClr val="FF66FF"/>
                </a:solidFill>
                <a:latin typeface="Arial" panose="020B0604020202020204" pitchFamily="34" charset="0"/>
              </a:rPr>
              <a:t>Next</a:t>
            </a:r>
            <a:r>
              <a:rPr lang="zh-CN" altLang="en-US" sz="2400" dirty="0">
                <a:latin typeface="Arial" panose="020B0604020202020204" pitchFamily="34" charset="0"/>
              </a:rPr>
              <a:t>, fill the turkey with this bread mix.</a:t>
            </a:r>
            <a:endParaRPr lang="zh-CN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</a:rPr>
              <a:t>◆</a:t>
            </a:r>
            <a:r>
              <a:rPr lang="zh-CN" altLang="en-US" sz="2400" b="1" dirty="0">
                <a:solidFill>
                  <a:srgbClr val="FF66FF"/>
                </a:solidFill>
                <a:latin typeface="Arial" panose="020B0604020202020204" pitchFamily="34" charset="0"/>
              </a:rPr>
              <a:t>Then</a:t>
            </a:r>
            <a:r>
              <a:rPr lang="zh-CN" altLang="en-US" sz="2400" dirty="0">
                <a:latin typeface="Arial" panose="020B0604020202020204" pitchFamily="34" charset="0"/>
              </a:rPr>
              <a:t>, put the turkey in a hot oven and cook it for a few hours. </a:t>
            </a:r>
            <a:endParaRPr lang="zh-CN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</a:rPr>
              <a:t>◆ </a:t>
            </a:r>
            <a:r>
              <a:rPr lang="zh-CN" altLang="en-US" sz="2400" b="1" dirty="0">
                <a:solidFill>
                  <a:srgbClr val="FF66FF"/>
                </a:solidFill>
                <a:latin typeface="Arial" panose="020B0604020202020204" pitchFamily="34" charset="0"/>
              </a:rPr>
              <a:t>When it is ready</a:t>
            </a:r>
            <a:r>
              <a:rPr lang="zh-CN" altLang="en-US" sz="2400" dirty="0">
                <a:latin typeface="Arial" panose="020B0604020202020204" pitchFamily="34" charset="0"/>
              </a:rPr>
              <a:t> ,place the turkey on a large plate and cover it   </a:t>
            </a:r>
            <a:endParaRPr lang="zh-CN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</a:rPr>
              <a:t>     with gravy.</a:t>
            </a:r>
            <a:endParaRPr lang="zh-CN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</a:rPr>
              <a:t>◆ </a:t>
            </a:r>
            <a:r>
              <a:rPr lang="zh-CN" altLang="en-US" sz="2400" b="1" dirty="0">
                <a:solidFill>
                  <a:srgbClr val="FF66FF"/>
                </a:solidFill>
                <a:latin typeface="Arial" panose="020B0604020202020204" pitchFamily="34" charset="0"/>
              </a:rPr>
              <a:t>Finally</a:t>
            </a:r>
            <a:r>
              <a:rPr lang="zh-CN" altLang="en-US" sz="2400" dirty="0">
                <a:latin typeface="Arial" panose="020B0604020202020204" pitchFamily="34" charset="0"/>
              </a:rPr>
              <a:t>, cut the turkey into thin pieces and eat the meat with  </a:t>
            </a:r>
            <a:endParaRPr lang="zh-CN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</a:rPr>
              <a:t>    vegetables like  carrots and potatoes.</a:t>
            </a:r>
            <a:endParaRPr lang="zh-CN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2291" name="矩形 6"/>
          <p:cNvSpPr/>
          <p:nvPr/>
        </p:nvSpPr>
        <p:spPr>
          <a:xfrm>
            <a:off x="609600" y="304800"/>
            <a:ext cx="8007350" cy="1190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0000CC"/>
                </a:solidFill>
                <a:latin typeface="Arial" panose="020B0604020202020204" pitchFamily="34" charset="0"/>
              </a:rPr>
              <a:t>        Read the instructions carefully </a:t>
            </a:r>
            <a:endParaRPr lang="en-US" altLang="zh-CN" sz="3600" b="1">
              <a:solidFill>
                <a:srgbClr val="0000CC"/>
              </a:solidFill>
              <a:latin typeface="Arial" panose="020B0604020202020204" pitchFamily="34" charset="0"/>
            </a:endParaRPr>
          </a:p>
          <a:p>
            <a:r>
              <a:rPr lang="en-US" altLang="zh-CN" sz="3600" b="1">
                <a:solidFill>
                  <a:srgbClr val="0000CC"/>
                </a:solidFill>
                <a:latin typeface="Arial" panose="020B0604020202020204" pitchFamily="34" charset="0"/>
              </a:rPr>
              <a:t>Then number the pictures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2292" name="椭圆 12291"/>
          <p:cNvSpPr/>
          <p:nvPr/>
        </p:nvSpPr>
        <p:spPr>
          <a:xfrm>
            <a:off x="152400" y="152400"/>
            <a:ext cx="1368425" cy="719138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Step2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14" name="图片 1" descr="B-2d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333875"/>
            <a:ext cx="2600325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2" descr="B-2d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00200"/>
            <a:ext cx="2533650" cy="206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3" descr="B-2d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676400"/>
            <a:ext cx="253365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4" descr="B-2d-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57675"/>
            <a:ext cx="2524125" cy="211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5" descr="B-2d-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181475"/>
            <a:ext cx="2457450" cy="221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Text Box 8"/>
          <p:cNvSpPr txBox="1"/>
          <p:nvPr/>
        </p:nvSpPr>
        <p:spPr>
          <a:xfrm>
            <a:off x="3317875" y="3124200"/>
            <a:ext cx="4159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CC0000"/>
                </a:solidFill>
                <a:latin typeface="Arial" panose="020B0604020202020204" pitchFamily="34" charset="0"/>
              </a:rPr>
              <a:t>3</a:t>
            </a:r>
            <a:endParaRPr lang="en-US" altLang="zh-CN" sz="36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Text Box 8"/>
          <p:cNvSpPr txBox="1"/>
          <p:nvPr/>
        </p:nvSpPr>
        <p:spPr>
          <a:xfrm>
            <a:off x="6248400" y="3163888"/>
            <a:ext cx="41592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  <a:endParaRPr lang="en-US" altLang="zh-CN" sz="36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Text Box 8"/>
          <p:cNvSpPr txBox="1"/>
          <p:nvPr/>
        </p:nvSpPr>
        <p:spPr>
          <a:xfrm>
            <a:off x="2514600" y="5867400"/>
            <a:ext cx="4413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CC0000"/>
                </a:solidFill>
                <a:latin typeface="Arial" panose="020B0604020202020204" pitchFamily="34" charset="0"/>
              </a:rPr>
              <a:t>4</a:t>
            </a:r>
            <a:endParaRPr lang="en-US" altLang="zh-CN" sz="36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Text Box 8"/>
          <p:cNvSpPr txBox="1"/>
          <p:nvPr/>
        </p:nvSpPr>
        <p:spPr>
          <a:xfrm>
            <a:off x="5257800" y="5867400"/>
            <a:ext cx="4413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  <a:endParaRPr lang="en-US" altLang="zh-CN" sz="36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3" name="Text Box 8"/>
          <p:cNvSpPr txBox="1"/>
          <p:nvPr/>
        </p:nvSpPr>
        <p:spPr>
          <a:xfrm>
            <a:off x="8229600" y="5867400"/>
            <a:ext cx="4413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CC0000"/>
                </a:solidFill>
                <a:latin typeface="Arial" panose="020B0604020202020204" pitchFamily="34" charset="0"/>
              </a:rPr>
              <a:t>5</a:t>
            </a:r>
            <a:endParaRPr lang="en-US" altLang="zh-CN" sz="36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/>
      <p:bldP spid="13322" grpId="0"/>
      <p:bldP spid="133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Text Box 9"/>
          <p:cNvSpPr txBox="1"/>
          <p:nvPr/>
        </p:nvSpPr>
        <p:spPr>
          <a:xfrm>
            <a:off x="539750" y="1928813"/>
            <a:ext cx="8353425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1. Where do people celebrate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Thanksgiving?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2. When do people celebrate it?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4339" name="Text Box 5"/>
          <p:cNvSpPr txBox="1"/>
          <p:nvPr/>
        </p:nvSpPr>
        <p:spPr>
          <a:xfrm>
            <a:off x="1189038" y="620713"/>
            <a:ext cx="7704137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Read the article again answer the following questions.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1187450" y="3368675"/>
            <a:ext cx="44640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In the United States.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1" name="Oval 2"/>
          <p:cNvSpPr/>
          <p:nvPr/>
        </p:nvSpPr>
        <p:spPr>
          <a:xfrm>
            <a:off x="250825" y="698500"/>
            <a:ext cx="827088" cy="865188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2c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14342" name="文本框 14341"/>
          <p:cNvSpPr txBox="1"/>
          <p:nvPr/>
        </p:nvSpPr>
        <p:spPr>
          <a:xfrm>
            <a:off x="1042988" y="4665663"/>
            <a:ext cx="7632700" cy="1355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It is always on the fourth Thursday in November.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3" name="椭圆 14342"/>
          <p:cNvSpPr/>
          <p:nvPr/>
        </p:nvSpPr>
        <p:spPr>
          <a:xfrm>
            <a:off x="1219200" y="0"/>
            <a:ext cx="1368425" cy="798513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Step3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  <p:bldP spid="14341" grpId="0" animBg="1"/>
      <p:bldP spid="143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 Box 9"/>
          <p:cNvSpPr txBox="1"/>
          <p:nvPr/>
        </p:nvSpPr>
        <p:spPr>
          <a:xfrm>
            <a:off x="468313" y="981075"/>
            <a:ext cx="83534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3. Why do people celebrate it?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5363" name="文本框 15362"/>
          <p:cNvSpPr txBox="1"/>
          <p:nvPr/>
        </p:nvSpPr>
        <p:spPr>
          <a:xfrm>
            <a:off x="971550" y="1700213"/>
            <a:ext cx="7561263" cy="338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People celebrate it to give thanks for food in the autumn and also remember the first travelers from England who came to live in America about 400 years ago. 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 Box 9"/>
          <p:cNvSpPr txBox="1"/>
          <p:nvPr/>
        </p:nvSpPr>
        <p:spPr>
          <a:xfrm>
            <a:off x="682625" y="1196975"/>
            <a:ext cx="7777163" cy="338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4. How do people celebrate it now?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5. What is the main dish of the 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Thanksgiving meal?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6387" name="文本框 16386"/>
          <p:cNvSpPr txBox="1"/>
          <p:nvPr/>
        </p:nvSpPr>
        <p:spPr>
          <a:xfrm>
            <a:off x="1114425" y="1916113"/>
            <a:ext cx="6769100" cy="1355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By having a big meal at home with their family.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6388" name="文本框 16387"/>
          <p:cNvSpPr txBox="1"/>
          <p:nvPr/>
        </p:nvSpPr>
        <p:spPr>
          <a:xfrm>
            <a:off x="1187450" y="4576763"/>
            <a:ext cx="2376488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Turkey.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TextBox 2"/>
          <p:cNvSpPr txBox="1"/>
          <p:nvPr/>
        </p:nvSpPr>
        <p:spPr>
          <a:xfrm>
            <a:off x="395288" y="765175"/>
            <a:ext cx="8153400" cy="5959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ts val="3300"/>
              </a:lnSpc>
            </a:pPr>
            <a:r>
              <a:rPr lang="en-US" altLang="zh-CN" sz="2800" b="1">
                <a:solidFill>
                  <a:schemeClr val="hlink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Thanksgiving in the United States</a:t>
            </a:r>
            <a:endParaRPr lang="en-US" altLang="zh-CN" sz="2800" b="1">
              <a:solidFill>
                <a:schemeClr val="hlink"/>
              </a:solidFill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ts val="3300"/>
              </a:lnSpc>
            </a:pPr>
            <a:endParaRPr lang="en-US" altLang="zh-CN" sz="2400" b="1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ts val="3300"/>
              </a:lnSpc>
            </a:pPr>
            <a:r>
              <a:rPr lang="en-US" altLang="zh-CN" sz="3200" b="1">
                <a:latin typeface="Times New Roman" panose="02020603050405020304" pitchFamily="2" charset="0"/>
                <a:cs typeface="Times New Roman" panose="02020603050405020304" pitchFamily="2" charset="0"/>
              </a:rPr>
              <a:t>In most countries, people usually eat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traditional</a:t>
            </a:r>
            <a:r>
              <a:rPr lang="en-US" altLang="zh-CN" sz="3200" b="1">
                <a:latin typeface="Times New Roman" panose="02020603050405020304" pitchFamily="2" charset="0"/>
                <a:cs typeface="Times New Roman" panose="02020603050405020304" pitchFamily="2" charset="0"/>
              </a:rPr>
              <a:t> food on special holidays. A special day in the United States is Thanksgiving. It is always on the fourth Thursday in November, and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is a time to give thanks for food in the autumn</a:t>
            </a:r>
            <a:r>
              <a:rPr lang="en-US" altLang="zh-CN" sz="3200" b="1">
                <a:latin typeface="Times New Roman" panose="02020603050405020304" pitchFamily="2" charset="0"/>
                <a:cs typeface="Times New Roman" panose="02020603050405020304" pitchFamily="2" charset="0"/>
              </a:rPr>
              <a:t>. At this time, people also remember the first travelers from England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who</a:t>
            </a:r>
            <a:r>
              <a:rPr lang="en-US" altLang="zh-CN" sz="3200" b="1">
                <a:latin typeface="Times New Roman" panose="02020603050405020304" pitchFamily="2" charset="0"/>
                <a:cs typeface="Times New Roman" panose="02020603050405020304" pitchFamily="2" charset="0"/>
              </a:rPr>
              <a:t> came to live in America about 500 years ago. These travelers had a long, hard winter, and many of them died. In the next autumn, they gave thanks for life and food in their new home.</a:t>
            </a: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endParaRPr lang="en-US" altLang="zh-CN" sz="2400" b="1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ts val="3300"/>
              </a:lnSpc>
            </a:pP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17411" name="椭圆形标注 17410"/>
          <p:cNvSpPr/>
          <p:nvPr/>
        </p:nvSpPr>
        <p:spPr>
          <a:xfrm>
            <a:off x="5219700" y="1196975"/>
            <a:ext cx="3313113" cy="1295400"/>
          </a:xfrm>
          <a:prstGeom prst="wedgeEllipseCallout">
            <a:avLst>
              <a:gd name="adj1" fmla="val -42144"/>
              <a:gd name="adj2" fmla="val 6997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2400" b="1">
                <a:latin typeface="Arial" panose="020B0604020202020204" pitchFamily="34" charset="0"/>
              </a:rPr>
              <a:t>Lead in Thanksgiving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17412" name="椭圆形标注 17411"/>
          <p:cNvSpPr/>
          <p:nvPr/>
        </p:nvSpPr>
        <p:spPr>
          <a:xfrm>
            <a:off x="6443663" y="2133600"/>
            <a:ext cx="2449512" cy="1295400"/>
          </a:xfrm>
          <a:prstGeom prst="wedgeEllipseCallout">
            <a:avLst>
              <a:gd name="adj1" fmla="val -39370"/>
              <a:gd name="adj2" fmla="val 6997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sz="2400" b="1">
              <a:latin typeface="Arial" panose="020B0604020202020204" pitchFamily="34" charset="0"/>
            </a:endParaRPr>
          </a:p>
          <a:p>
            <a:pPr algn="ctr"/>
            <a:r>
              <a:rPr lang="en-US" altLang="zh-CN" sz="2400" b="1">
                <a:latin typeface="Arial" panose="020B0604020202020204" pitchFamily="34" charset="0"/>
              </a:rPr>
              <a:t>when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17413" name="椭圆形标注 17412"/>
          <p:cNvSpPr/>
          <p:nvPr/>
        </p:nvSpPr>
        <p:spPr>
          <a:xfrm>
            <a:off x="3851275" y="4076700"/>
            <a:ext cx="4321175" cy="1728788"/>
          </a:xfrm>
          <a:prstGeom prst="wedgeEllipseCallout">
            <a:avLst>
              <a:gd name="adj1" fmla="val -62343"/>
              <a:gd name="adj2" fmla="val 81588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2400" b="1">
                <a:latin typeface="Arial" panose="020B0604020202020204" pitchFamily="34" charset="0"/>
              </a:rPr>
              <a:t>Original and how to celebrate in the past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17414" name="椭圆 17413"/>
          <p:cNvSpPr/>
          <p:nvPr/>
        </p:nvSpPr>
        <p:spPr>
          <a:xfrm>
            <a:off x="0" y="765175"/>
            <a:ext cx="1368425" cy="646113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Step4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TextBox 1"/>
          <p:cNvSpPr txBox="1"/>
          <p:nvPr/>
        </p:nvSpPr>
        <p:spPr>
          <a:xfrm>
            <a:off x="304800" y="754063"/>
            <a:ext cx="8458200" cy="607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3300"/>
              </a:lnSpc>
            </a:pP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These days, most Americans still celebrate this idea of giving thanks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by having</a:t>
            </a: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 a big meal at home with their family. The main dish of this meal is almost always turkey, a large bird.</a:t>
            </a:r>
            <a:endParaRPr lang="en-US" altLang="zh-CN" sz="2400" b="1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>
                <a:latin typeface="Arial" panose="020B0604020202020204" pitchFamily="34" charset="0"/>
              </a:rPr>
              <a:t> </a:t>
            </a:r>
            <a:endParaRPr lang="en-US" altLang="zh-CN" sz="2400">
              <a:latin typeface="Arial" panose="020B0604020202020204" pitchFamily="34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b="1">
                <a:latin typeface="Arial" panose="020B0604020202020204" pitchFamily="34" charset="0"/>
              </a:rPr>
              <a:t>Making a turkey dinner</a:t>
            </a:r>
            <a:endParaRPr lang="en-US" altLang="zh-CN" sz="2400" b="1">
              <a:latin typeface="Arial" panose="020B0604020202020204" pitchFamily="34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Here is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one way to make turkey</a:t>
            </a: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 for a Thanksgiving dinner.</a:t>
            </a:r>
            <a:endParaRPr lang="en-US" altLang="zh-CN" sz="2400" b="1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ts val="3100"/>
              </a:lnSpc>
              <a:buChar char="•"/>
            </a:pP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First</a:t>
            </a: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, mix together some bread pieces, onions, salt and pepper.</a:t>
            </a:r>
            <a:endParaRPr lang="en-US" altLang="zh-CN" sz="2400" b="1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ts val="3100"/>
              </a:lnSpc>
              <a:buChar char="•"/>
            </a:pP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Next</a:t>
            </a: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,</a:t>
            </a:r>
            <a:r>
              <a:rPr lang="en-US" altLang="zh-CN" sz="2400" b="1" u="sng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fill the turkey with this bread mix</a:t>
            </a: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endParaRPr lang="en-US" altLang="zh-CN" sz="2400" b="1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ts val="3100"/>
              </a:lnSpc>
              <a:buChar char="•"/>
            </a:pP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Then</a:t>
            </a: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, put the turkey in a hot oven and cook it for a few hours.</a:t>
            </a:r>
            <a:endParaRPr lang="en-US" altLang="zh-CN" sz="2400" b="1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ts val="3100"/>
              </a:lnSpc>
              <a:buChar char="•"/>
            </a:pP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When it is ready</a:t>
            </a: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,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place</a:t>
            </a: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 the turkey on a large plate and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cover it with</a:t>
            </a: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 gravy.</a:t>
            </a:r>
            <a:endParaRPr lang="en-US" altLang="zh-CN" sz="2400" b="1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ts val="3100"/>
              </a:lnSpc>
              <a:buChar char="•"/>
            </a:pP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Finally</a:t>
            </a:r>
            <a:r>
              <a:rPr lang="en-US" altLang="zh-CN" sz="2400" b="1">
                <a:latin typeface="Times New Roman" panose="02020603050405020304" pitchFamily="2" charset="0"/>
                <a:cs typeface="Times New Roman" panose="02020603050405020304" pitchFamily="2" charset="0"/>
              </a:rPr>
              <a:t>, cut the turkey into thin pieces and eat the meat with vegetables like carrots and potatoes.</a:t>
            </a:r>
            <a:endParaRPr lang="en-US" altLang="zh-CN" sz="2400" b="1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ts val="3100"/>
              </a:lnSpc>
            </a:pP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ts val="3100"/>
              </a:lnSpc>
            </a:pPr>
            <a:endParaRPr lang="en-US" altLang="zh-CN" sz="24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35" name="椭圆形标注 18434"/>
          <p:cNvSpPr/>
          <p:nvPr/>
        </p:nvSpPr>
        <p:spPr>
          <a:xfrm>
            <a:off x="4716463" y="0"/>
            <a:ext cx="4608512" cy="836613"/>
          </a:xfrm>
          <a:prstGeom prst="wedgeEllipseCallout">
            <a:avLst>
              <a:gd name="adj1" fmla="val -8421"/>
              <a:gd name="adj2" fmla="val 139185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2400" b="1">
                <a:latin typeface="Arial" panose="020B0604020202020204" pitchFamily="34" charset="0"/>
              </a:rPr>
              <a:t>How to celebrate these days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18436" name="椭圆形标注 18435"/>
          <p:cNvSpPr/>
          <p:nvPr/>
        </p:nvSpPr>
        <p:spPr>
          <a:xfrm>
            <a:off x="3851275" y="1412875"/>
            <a:ext cx="4608513" cy="476250"/>
          </a:xfrm>
          <a:prstGeom prst="wedgeEllipseCallout">
            <a:avLst>
              <a:gd name="adj1" fmla="val 21306"/>
              <a:gd name="adj2" fmla="val 1160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2400" b="1">
                <a:latin typeface="Arial" panose="020B0604020202020204" pitchFamily="34" charset="0"/>
              </a:rPr>
              <a:t>What to eat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18437" name="椭圆形标注 18436"/>
          <p:cNvSpPr/>
          <p:nvPr/>
        </p:nvSpPr>
        <p:spPr>
          <a:xfrm>
            <a:off x="3708400" y="2349500"/>
            <a:ext cx="4608513" cy="476250"/>
          </a:xfrm>
          <a:prstGeom prst="wedgeEllipseCallout">
            <a:avLst>
              <a:gd name="adj1" fmla="val 21306"/>
              <a:gd name="adj2" fmla="val 1160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2400" b="1">
                <a:latin typeface="Arial" panose="020B0604020202020204" pitchFamily="34" charset="0"/>
              </a:rPr>
              <a:t>How to make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9458" name="图片 19457" descr="CIMG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2924175"/>
            <a:ext cx="2743200" cy="338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19458" descr="CIMG55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1844675"/>
            <a:ext cx="2673350" cy="4824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WordArt 5"/>
          <p:cNvSpPr>
            <a:spLocks noTextEdit="1"/>
          </p:cNvSpPr>
          <p:nvPr/>
        </p:nvSpPr>
        <p:spPr>
          <a:xfrm>
            <a:off x="2843213" y="144463"/>
            <a:ext cx="3529012" cy="105251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25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Reading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1" name="Oval 2"/>
          <p:cNvSpPr/>
          <p:nvPr/>
        </p:nvSpPr>
        <p:spPr>
          <a:xfrm>
            <a:off x="250825" y="1052513"/>
            <a:ext cx="754063" cy="84613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2b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19462" name="Text Box 5"/>
          <p:cNvSpPr txBox="1"/>
          <p:nvPr/>
        </p:nvSpPr>
        <p:spPr>
          <a:xfrm>
            <a:off x="1152525" y="981075"/>
            <a:ext cx="7667625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Read the article and number the pictures [1-5].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Text Box 5"/>
          <p:cNvSpPr txBox="1"/>
          <p:nvPr/>
        </p:nvSpPr>
        <p:spPr>
          <a:xfrm>
            <a:off x="7308850" y="4333875"/>
            <a:ext cx="5048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Text Box 5"/>
          <p:cNvSpPr txBox="1"/>
          <p:nvPr/>
        </p:nvSpPr>
        <p:spPr>
          <a:xfrm>
            <a:off x="3419475" y="5661025"/>
            <a:ext cx="4318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5" name="Text Box 5"/>
          <p:cNvSpPr txBox="1"/>
          <p:nvPr/>
        </p:nvSpPr>
        <p:spPr>
          <a:xfrm>
            <a:off x="2771775" y="4076700"/>
            <a:ext cx="360363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9466" name="Text Box 5"/>
          <p:cNvSpPr txBox="1"/>
          <p:nvPr/>
        </p:nvSpPr>
        <p:spPr>
          <a:xfrm>
            <a:off x="6804025" y="2781300"/>
            <a:ext cx="5683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4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9467" name="Text Box 5"/>
          <p:cNvSpPr txBox="1"/>
          <p:nvPr/>
        </p:nvSpPr>
        <p:spPr>
          <a:xfrm>
            <a:off x="6804025" y="5805488"/>
            <a:ext cx="358775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/>
      <p:bldP spid="19463" grpId="0"/>
      <p:bldP spid="19464" grpId="0"/>
      <p:bldP spid="19465" grpId="0"/>
      <p:bldP spid="19466" grpId="0"/>
      <p:bldP spid="194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矩形 6"/>
          <p:cNvSpPr/>
          <p:nvPr/>
        </p:nvSpPr>
        <p:spPr>
          <a:xfrm>
            <a:off x="1187450" y="404813"/>
            <a:ext cx="763270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latin typeface="Times New Roman" panose="02020603050405020304" pitchFamily="2" charset="0"/>
              </a:rPr>
              <a:t>Here are the instructions for making a turkey dinner written in a different way. Put them in order. Write</a:t>
            </a: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i="1">
                <a:solidFill>
                  <a:srgbClr val="CC0099"/>
                </a:solidFill>
                <a:latin typeface="Times New Roman" panose="02020603050405020304" pitchFamily="2" charset="0"/>
              </a:rPr>
              <a:t>First</a:t>
            </a:r>
            <a:r>
              <a:rPr lang="en-US" altLang="zh-CN" sz="3600" b="1">
                <a:latin typeface="Times New Roman" panose="02020603050405020304" pitchFamily="2" charset="0"/>
              </a:rPr>
              <a:t>, </a:t>
            </a:r>
            <a:r>
              <a:rPr lang="en-US" altLang="zh-CN" sz="3600" b="1" i="1">
                <a:solidFill>
                  <a:srgbClr val="CC0099"/>
                </a:solidFill>
                <a:latin typeface="Times New Roman" panose="02020603050405020304" pitchFamily="2" charset="0"/>
              </a:rPr>
              <a:t>Next</a:t>
            </a:r>
            <a:r>
              <a:rPr lang="en-US" altLang="zh-CN" sz="3600" b="1">
                <a:latin typeface="Times New Roman" panose="02020603050405020304" pitchFamily="2" charset="0"/>
              </a:rPr>
              <a:t>, </a:t>
            </a:r>
            <a:r>
              <a:rPr lang="en-US" altLang="zh-CN" sz="3600" b="1" i="1">
                <a:solidFill>
                  <a:srgbClr val="CC0099"/>
                </a:solidFill>
                <a:latin typeface="Times New Roman" panose="02020603050405020304" pitchFamily="2" charset="0"/>
              </a:rPr>
              <a:t>Then</a:t>
            </a:r>
            <a:r>
              <a:rPr lang="en-US" altLang="zh-CN" sz="3600" b="1">
                <a:latin typeface="Times New Roman" panose="02020603050405020304" pitchFamily="2" charset="0"/>
              </a:rPr>
              <a:t> and </a:t>
            </a:r>
            <a:r>
              <a:rPr lang="en-US" altLang="zh-CN" sz="3600" b="1" i="1">
                <a:solidFill>
                  <a:srgbClr val="CC0099"/>
                </a:solidFill>
                <a:latin typeface="Times New Roman" panose="02020603050405020304" pitchFamily="2" charset="0"/>
              </a:rPr>
              <a:t>Finally</a:t>
            </a:r>
            <a:r>
              <a:rPr lang="en-US" altLang="zh-CN" sz="3600" b="1">
                <a:latin typeface="Times New Roman" panose="02020603050405020304" pitchFamily="2" charset="0"/>
              </a:rPr>
              <a:t>.</a:t>
            </a:r>
            <a:endParaRPr lang="en-US" altLang="zh-CN" sz="3600" b="1">
              <a:latin typeface="Times New Roman" panose="02020603050405020304" pitchFamily="2" charset="0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468313" y="2781300"/>
            <a:ext cx="8212137" cy="367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5000"/>
              </a:lnSpc>
            </a:pPr>
            <a:r>
              <a:rPr lang="en-US" altLang="zh-CN" sz="3200" b="1">
                <a:latin typeface="Times New Roman" panose="02020603050405020304" pitchFamily="2" charset="0"/>
              </a:rPr>
              <a:t>     ________, serve it to your friends with some other food.</a:t>
            </a:r>
            <a:endParaRPr lang="en-US" altLang="zh-CN" sz="3200" b="1">
              <a:latin typeface="Times New Roman" panose="02020603050405020304" pitchFamily="2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3200" b="1">
                <a:latin typeface="Times New Roman" panose="02020603050405020304" pitchFamily="2" charset="0"/>
              </a:rPr>
              <a:t>     ________, put this into the bird.</a:t>
            </a:r>
            <a:endParaRPr lang="en-US" altLang="zh-CN" sz="3200" b="1">
              <a:latin typeface="Times New Roman" panose="02020603050405020304" pitchFamily="2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3200" b="1">
                <a:latin typeface="Times New Roman" panose="02020603050405020304" pitchFamily="2" charset="0"/>
              </a:rPr>
              <a:t>     ________, cook it </a:t>
            </a:r>
            <a:r>
              <a:rPr lang="en-US" altLang="zh-CN" sz="3200" b="1" u="sng">
                <a:latin typeface="Times New Roman" panose="02020603050405020304" pitchFamily="2" charset="0"/>
              </a:rPr>
              <a:t>at a very high temperature</a:t>
            </a:r>
            <a:r>
              <a:rPr lang="en-US" altLang="zh-CN" sz="3200" b="1">
                <a:latin typeface="Times New Roman" panose="02020603050405020304" pitchFamily="2" charset="0"/>
              </a:rPr>
              <a:t> for a long time.</a:t>
            </a:r>
            <a:endParaRPr lang="en-US" altLang="zh-CN" sz="3200" b="1">
              <a:latin typeface="Times New Roman" panose="02020603050405020304" pitchFamily="2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3200" b="1">
                <a:latin typeface="Times New Roman" panose="02020603050405020304" pitchFamily="2" charset="0"/>
              </a:rPr>
              <a:t>     ________, put everything you need together in a large bowl.</a:t>
            </a:r>
            <a:endParaRPr lang="en-US" altLang="zh-CN" sz="3200" b="1">
              <a:latin typeface="Times New Roman" panose="02020603050405020304" pitchFamily="2" charset="0"/>
            </a:endParaRPr>
          </a:p>
        </p:txBody>
      </p:sp>
      <p:sp>
        <p:nvSpPr>
          <p:cNvPr id="20484" name="矩形 20483"/>
          <p:cNvSpPr/>
          <p:nvPr/>
        </p:nvSpPr>
        <p:spPr>
          <a:xfrm>
            <a:off x="395288" y="2852738"/>
            <a:ext cx="504825" cy="5048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4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5" name="矩形 20484"/>
          <p:cNvSpPr/>
          <p:nvPr/>
        </p:nvSpPr>
        <p:spPr>
          <a:xfrm>
            <a:off x="395288" y="3860800"/>
            <a:ext cx="504825" cy="5048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2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6" name="矩形 20485"/>
          <p:cNvSpPr/>
          <p:nvPr/>
        </p:nvSpPr>
        <p:spPr>
          <a:xfrm>
            <a:off x="395288" y="4437063"/>
            <a:ext cx="504825" cy="5048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3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7" name="矩形 20486"/>
          <p:cNvSpPr/>
          <p:nvPr/>
        </p:nvSpPr>
        <p:spPr>
          <a:xfrm>
            <a:off x="395288" y="5445125"/>
            <a:ext cx="504825" cy="5048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1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8" name="文本框 20487"/>
          <p:cNvSpPr txBox="1"/>
          <p:nvPr/>
        </p:nvSpPr>
        <p:spPr>
          <a:xfrm>
            <a:off x="1331913" y="5373688"/>
            <a:ext cx="1295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First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9" name="文本框 20488"/>
          <p:cNvSpPr txBox="1"/>
          <p:nvPr/>
        </p:nvSpPr>
        <p:spPr>
          <a:xfrm>
            <a:off x="1331913" y="3789363"/>
            <a:ext cx="1295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next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90" name="文本框 20489"/>
          <p:cNvSpPr txBox="1"/>
          <p:nvPr/>
        </p:nvSpPr>
        <p:spPr>
          <a:xfrm>
            <a:off x="1258888" y="4365625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Then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91" name="文本框 20490"/>
          <p:cNvSpPr txBox="1"/>
          <p:nvPr/>
        </p:nvSpPr>
        <p:spPr>
          <a:xfrm>
            <a:off x="1187450" y="2781300"/>
            <a:ext cx="15128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Finally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92" name="Oval 2"/>
          <p:cNvSpPr/>
          <p:nvPr/>
        </p:nvSpPr>
        <p:spPr>
          <a:xfrm>
            <a:off x="228600" y="609600"/>
            <a:ext cx="898525" cy="91757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2d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/>
      <p:bldP spid="20489" grpId="0"/>
      <p:bldP spid="20490" grpId="0"/>
      <p:bldP spid="20491" grpId="0"/>
      <p:bldP spid="204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文本框 21505"/>
          <p:cNvSpPr txBox="1"/>
          <p:nvPr/>
        </p:nvSpPr>
        <p:spPr>
          <a:xfrm>
            <a:off x="539750" y="1484313"/>
            <a:ext cx="81359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1. Remember the phrases.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WordArt 4"/>
          <p:cNvSpPr>
            <a:spLocks noTextEdit="1"/>
          </p:cNvSpPr>
          <p:nvPr/>
        </p:nvSpPr>
        <p:spPr>
          <a:xfrm>
            <a:off x="2627313" y="476250"/>
            <a:ext cx="3817937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check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8" name="文本框 21507"/>
          <p:cNvSpPr txBox="1"/>
          <p:nvPr/>
        </p:nvSpPr>
        <p:spPr>
          <a:xfrm>
            <a:off x="1116013" y="2276475"/>
            <a:ext cx="2736850" cy="2651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6699"/>
                </a:solidFill>
                <a:latin typeface="Arial" panose="020B0604020202020204" pitchFamily="34" charset="0"/>
              </a:rPr>
              <a:t>传统的食物</a:t>
            </a:r>
            <a:endParaRPr lang="zh-CN" altLang="en-US" sz="2400" b="1" dirty="0">
              <a:solidFill>
                <a:srgbClr val="006699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6699"/>
                </a:solidFill>
                <a:latin typeface="Arial" panose="020B0604020202020204" pitchFamily="34" charset="0"/>
              </a:rPr>
              <a:t>在第二年的秋天</a:t>
            </a:r>
            <a:endParaRPr lang="zh-CN" altLang="en-US" sz="2400" b="1" dirty="0">
              <a:solidFill>
                <a:srgbClr val="006699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6699"/>
                </a:solidFill>
                <a:latin typeface="Arial" panose="020B0604020202020204" pitchFamily="34" charset="0"/>
              </a:rPr>
              <a:t>和家人吃一顿大餐</a:t>
            </a:r>
            <a:endParaRPr lang="zh-CN" altLang="en-US" sz="2400" b="1" dirty="0">
              <a:solidFill>
                <a:srgbClr val="006699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6699"/>
                </a:solidFill>
                <a:latin typeface="Arial" panose="020B0604020202020204" pitchFamily="34" charset="0"/>
              </a:rPr>
              <a:t>用</a:t>
            </a:r>
            <a:r>
              <a:rPr lang="en-US" altLang="zh-CN" sz="2400" dirty="0">
                <a:solidFill>
                  <a:srgbClr val="0099CC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2400" b="1" dirty="0">
                <a:solidFill>
                  <a:srgbClr val="006699"/>
                </a:solidFill>
                <a:latin typeface="Arial" panose="020B0604020202020204" pitchFamily="34" charset="0"/>
              </a:rPr>
              <a:t>充满</a:t>
            </a:r>
            <a:endParaRPr lang="zh-CN" altLang="en-US" sz="2400" b="1" dirty="0">
              <a:solidFill>
                <a:srgbClr val="006699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6699"/>
                </a:solidFill>
                <a:latin typeface="Arial" panose="020B0604020202020204" pitchFamily="34" charset="0"/>
              </a:rPr>
              <a:t>用</a:t>
            </a:r>
            <a:r>
              <a:rPr lang="en-US" altLang="zh-CN" sz="2400" dirty="0">
                <a:solidFill>
                  <a:srgbClr val="0099CC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2400" b="1" dirty="0">
                <a:solidFill>
                  <a:srgbClr val="006699"/>
                </a:solidFill>
                <a:latin typeface="Arial" panose="020B0604020202020204" pitchFamily="34" charset="0"/>
              </a:rPr>
              <a:t>覆盖</a:t>
            </a:r>
            <a:endParaRPr lang="zh-CN" altLang="en-US" sz="2400" b="1" dirty="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文本框 21508"/>
          <p:cNvSpPr txBox="1"/>
          <p:nvPr/>
        </p:nvSpPr>
        <p:spPr>
          <a:xfrm>
            <a:off x="5219700" y="2133600"/>
            <a:ext cx="3924300" cy="301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66FF"/>
                </a:solidFill>
                <a:latin typeface="Arial" panose="020B0604020202020204" pitchFamily="34" charset="0"/>
              </a:rPr>
              <a:t>Traditional food</a:t>
            </a:r>
            <a:endParaRPr lang="en-US" altLang="zh-CN" sz="2400" b="1">
              <a:solidFill>
                <a:srgbClr val="FF66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66FF"/>
                </a:solidFill>
                <a:latin typeface="Arial" panose="020B0604020202020204" pitchFamily="34" charset="0"/>
              </a:rPr>
              <a:t>In the next autumn</a:t>
            </a:r>
            <a:endParaRPr lang="en-US" altLang="zh-CN" sz="2400" b="1">
              <a:solidFill>
                <a:srgbClr val="FF66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66FF"/>
                </a:solidFill>
                <a:latin typeface="Arial" panose="020B0604020202020204" pitchFamily="34" charset="0"/>
              </a:rPr>
              <a:t>Have a big meal at home with family </a:t>
            </a:r>
            <a:endParaRPr lang="en-US" altLang="zh-CN" sz="2400" b="1">
              <a:solidFill>
                <a:srgbClr val="FF66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66FF"/>
                </a:solidFill>
                <a:latin typeface="Arial" panose="020B0604020202020204" pitchFamily="34" charset="0"/>
              </a:rPr>
              <a:t>Fill…with </a:t>
            </a:r>
            <a:endParaRPr lang="en-US" altLang="zh-CN" sz="2400" b="1">
              <a:solidFill>
                <a:srgbClr val="FF66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66FF"/>
                </a:solidFill>
                <a:latin typeface="Arial" panose="020B0604020202020204" pitchFamily="34" charset="0"/>
              </a:rPr>
              <a:t>Cover…with</a:t>
            </a:r>
            <a:endParaRPr lang="en-US" altLang="zh-CN" sz="2400" b="1">
              <a:solidFill>
                <a:srgbClr val="FF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  <p:bldP spid="215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WordArt 4"/>
          <p:cNvSpPr>
            <a:spLocks noTextEdit="1"/>
          </p:cNvSpPr>
          <p:nvPr/>
        </p:nvSpPr>
        <p:spPr>
          <a:xfrm>
            <a:off x="1258888" y="1054100"/>
            <a:ext cx="6983412" cy="2952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227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CC"/>
                </a:solidFill>
                <a:effectLst>
                  <a:outerShdw dist="35921" dir="2699999" sy="50000" rotWithShape="0">
                    <a:srgbClr val="875B0D">
                      <a:alpha val="64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Section B  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CC"/>
              </a:solidFill>
              <a:effectLst>
                <a:outerShdw dist="35921" dir="2699999" sy="50000" rotWithShape="0">
                  <a:srgbClr val="875B0D">
                    <a:alpha val="64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CC"/>
                </a:solidFill>
                <a:effectLst>
                  <a:outerShdw dist="35921" dir="2699999" sy="50000" rotWithShape="0">
                    <a:srgbClr val="875B0D">
                      <a:alpha val="64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(2a-2d)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CC"/>
              </a:solidFill>
              <a:effectLst>
                <a:outerShdw dist="35921" dir="2699999" sy="50000" rotWithShape="0">
                  <a:srgbClr val="875B0D">
                    <a:alpha val="64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Text Box 5"/>
          <p:cNvSpPr txBox="1"/>
          <p:nvPr/>
        </p:nvSpPr>
        <p:spPr>
          <a:xfrm>
            <a:off x="0" y="2133600"/>
            <a:ext cx="8748713" cy="3511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altLang="zh-CN" sz="3400" b="1">
                <a:latin typeface="Times New Roman" panose="02020603050405020304" pitchFamily="2" charset="0"/>
              </a:rPr>
              <a:t>Look! They are __________   (celebrate)  their festival by singing and dancing.</a:t>
            </a:r>
            <a:endParaRPr lang="en-US" altLang="zh-CN" sz="3400" b="1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altLang="zh-CN" sz="3400" b="1">
                <a:latin typeface="Times New Roman" panose="02020603050405020304" pitchFamily="2" charset="0"/>
              </a:rPr>
              <a:t>Many _________  ( travel) visit the West Lake every year.</a:t>
            </a:r>
            <a:endParaRPr lang="en-US" altLang="zh-CN" sz="3400" b="1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altLang="zh-CN" sz="3400" b="1">
                <a:latin typeface="Times New Roman" panose="02020603050405020304" pitchFamily="2" charset="0"/>
              </a:rPr>
              <a:t>The Spring Festival is one of the _________ (tradition) festivals in China.</a:t>
            </a:r>
            <a:endParaRPr lang="en-US" altLang="zh-CN" sz="3400" b="1">
              <a:latin typeface="Times New Roman" panose="02020603050405020304" pitchFamily="2" charset="0"/>
            </a:endParaRPr>
          </a:p>
        </p:txBody>
      </p:sp>
      <p:sp>
        <p:nvSpPr>
          <p:cNvPr id="22531" name="Rectangle 12"/>
          <p:cNvSpPr/>
          <p:nvPr/>
        </p:nvSpPr>
        <p:spPr>
          <a:xfrm>
            <a:off x="142875" y="765175"/>
            <a:ext cx="8316913" cy="720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2.Fill in the blanks with the right words or phrases. 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2532" name="Text Box 7"/>
          <p:cNvSpPr txBox="1"/>
          <p:nvPr/>
        </p:nvSpPr>
        <p:spPr>
          <a:xfrm>
            <a:off x="3352800" y="2133600"/>
            <a:ext cx="2268538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celebrating</a:t>
            </a:r>
            <a:endParaRPr lang="en-US" altLang="zh-CN" sz="3400" b="1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3" name="Text Box 7"/>
          <p:cNvSpPr txBox="1"/>
          <p:nvPr/>
        </p:nvSpPr>
        <p:spPr>
          <a:xfrm>
            <a:off x="1547813" y="3284538"/>
            <a:ext cx="2268537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travelers</a:t>
            </a:r>
            <a:endParaRPr lang="en-US" altLang="zh-CN" sz="3400" b="1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4" name="Text Box 7"/>
          <p:cNvSpPr txBox="1"/>
          <p:nvPr/>
        </p:nvSpPr>
        <p:spPr>
          <a:xfrm>
            <a:off x="6324600" y="4419600"/>
            <a:ext cx="2268538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traditional</a:t>
            </a:r>
            <a:endParaRPr lang="en-US" altLang="zh-CN" sz="3400" b="1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3" grpId="0"/>
      <p:bldP spid="225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矩形 23553"/>
          <p:cNvSpPr/>
          <p:nvPr/>
        </p:nvSpPr>
        <p:spPr>
          <a:xfrm>
            <a:off x="2124075" y="4652963"/>
            <a:ext cx="2303463" cy="86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>
                <a:latin typeface="Arial" panose="020B0604020202020204" pitchFamily="34" charset="0"/>
              </a:rPr>
              <a:t>How to make it?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23555" name="矩形 23554"/>
          <p:cNvSpPr/>
          <p:nvPr/>
        </p:nvSpPr>
        <p:spPr>
          <a:xfrm>
            <a:off x="0" y="2781300"/>
            <a:ext cx="2089150" cy="12239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56" name="矩形 23555"/>
          <p:cNvSpPr/>
          <p:nvPr/>
        </p:nvSpPr>
        <p:spPr>
          <a:xfrm>
            <a:off x="0" y="1052513"/>
            <a:ext cx="1800225" cy="10080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>
                <a:latin typeface="Arial" panose="020B0604020202020204" pitchFamily="34" charset="0"/>
              </a:rPr>
              <a:t>A ____ day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23557" name="直接连接符 23556"/>
          <p:cNvSpPr/>
          <p:nvPr/>
        </p:nvSpPr>
        <p:spPr>
          <a:xfrm>
            <a:off x="684213" y="2133600"/>
            <a:ext cx="0" cy="863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58" name="直接连接符 23557"/>
          <p:cNvSpPr/>
          <p:nvPr/>
        </p:nvSpPr>
        <p:spPr>
          <a:xfrm flipV="1">
            <a:off x="1403350" y="1989138"/>
            <a:ext cx="0" cy="1008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59" name="左大括号 23558"/>
          <p:cNvSpPr/>
          <p:nvPr/>
        </p:nvSpPr>
        <p:spPr>
          <a:xfrm>
            <a:off x="1908175" y="404813"/>
            <a:ext cx="360363" cy="5113337"/>
          </a:xfrm>
          <a:prstGeom prst="leftBrace">
            <a:avLst>
              <a:gd name="adj1" fmla="val 11824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60" name="矩形 23559"/>
          <p:cNvSpPr/>
          <p:nvPr/>
        </p:nvSpPr>
        <p:spPr>
          <a:xfrm>
            <a:off x="2555875" y="188913"/>
            <a:ext cx="6011863" cy="4302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2400">
                <a:latin typeface="Arial" panose="020B0604020202020204" pitchFamily="34" charset="0"/>
              </a:rPr>
              <a:t>When ?_____________________________.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23561" name="矩形 23560"/>
          <p:cNvSpPr/>
          <p:nvPr/>
        </p:nvSpPr>
        <p:spPr>
          <a:xfrm>
            <a:off x="2555875" y="836613"/>
            <a:ext cx="5976938" cy="5032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>
                <a:latin typeface="Arial" panose="020B0604020202020204" pitchFamily="34" charset="0"/>
              </a:rPr>
              <a:t>Why?_____________________________.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23562" name="矩形 23561"/>
          <p:cNvSpPr/>
          <p:nvPr/>
        </p:nvSpPr>
        <p:spPr>
          <a:xfrm>
            <a:off x="2124075" y="1773238"/>
            <a:ext cx="2376488" cy="647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>
                <a:latin typeface="Arial" panose="020B0604020202020204" pitchFamily="34" charset="0"/>
              </a:rPr>
              <a:t>How to celebrate?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23563" name="矩形 23562"/>
          <p:cNvSpPr/>
          <p:nvPr/>
        </p:nvSpPr>
        <p:spPr>
          <a:xfrm>
            <a:off x="4787900" y="1412875"/>
            <a:ext cx="4105275" cy="50323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>
                <a:latin typeface="Arial" panose="020B0604020202020204" pitchFamily="34" charset="0"/>
              </a:rPr>
              <a:t>In the past,______________.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23564" name="矩形 23563"/>
          <p:cNvSpPr/>
          <p:nvPr/>
        </p:nvSpPr>
        <p:spPr>
          <a:xfrm>
            <a:off x="4716463" y="2492375"/>
            <a:ext cx="4105275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>
                <a:latin typeface="Arial" panose="020B0604020202020204" pitchFamily="34" charset="0"/>
              </a:rPr>
              <a:t>These days,_____________.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23565" name="直接连接符 23564"/>
          <p:cNvSpPr/>
          <p:nvPr/>
        </p:nvSpPr>
        <p:spPr>
          <a:xfrm flipV="1">
            <a:off x="3779838" y="1557338"/>
            <a:ext cx="936625" cy="3603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6" name="直接连接符 23565"/>
          <p:cNvSpPr/>
          <p:nvPr/>
        </p:nvSpPr>
        <p:spPr>
          <a:xfrm>
            <a:off x="3779838" y="2420938"/>
            <a:ext cx="936625" cy="1444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7" name="矩形 23566"/>
          <p:cNvSpPr/>
          <p:nvPr/>
        </p:nvSpPr>
        <p:spPr>
          <a:xfrm>
            <a:off x="2268538" y="2997200"/>
            <a:ext cx="2232025" cy="86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>
                <a:latin typeface="Arial" panose="020B0604020202020204" pitchFamily="34" charset="0"/>
              </a:rPr>
              <a:t>What to eat?</a:t>
            </a:r>
            <a:endParaRPr lang="en-US" altLang="zh-CN" sz="2400">
              <a:latin typeface="Arial" panose="020B0604020202020204" pitchFamily="34" charset="0"/>
            </a:endParaRPr>
          </a:p>
          <a:p>
            <a:pPr algn="ctr"/>
            <a:r>
              <a:rPr lang="en-US" altLang="zh-CN" sz="2400">
                <a:latin typeface="Arial" panose="020B0604020202020204" pitchFamily="34" charset="0"/>
              </a:rPr>
              <a:t>____________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23568" name="文本框 23567"/>
          <p:cNvSpPr txBox="1"/>
          <p:nvPr/>
        </p:nvSpPr>
        <p:spPr>
          <a:xfrm>
            <a:off x="0" y="3213100"/>
            <a:ext cx="20891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</a:rPr>
              <a:t>Thanksgiving      Day 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23569" name="左大括号 23568"/>
          <p:cNvSpPr/>
          <p:nvPr/>
        </p:nvSpPr>
        <p:spPr>
          <a:xfrm>
            <a:off x="4427538" y="3573463"/>
            <a:ext cx="504825" cy="2665412"/>
          </a:xfrm>
          <a:prstGeom prst="leftBrace">
            <a:avLst>
              <a:gd name="adj1" fmla="val 4399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70" name="矩形 23569"/>
          <p:cNvSpPr/>
          <p:nvPr/>
        </p:nvSpPr>
        <p:spPr>
          <a:xfrm>
            <a:off x="4894263" y="3500438"/>
            <a:ext cx="4249737" cy="28813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2400">
                <a:latin typeface="Arial" panose="020B0604020202020204" pitchFamily="34" charset="0"/>
              </a:rPr>
              <a:t>First ,___________________.</a:t>
            </a:r>
            <a:endParaRPr lang="en-US" altLang="zh-CN" sz="2400">
              <a:latin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</a:rPr>
              <a:t>Next ,___________________.</a:t>
            </a:r>
            <a:endParaRPr lang="en-US" altLang="zh-CN" sz="2400">
              <a:latin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</a:rPr>
              <a:t>Then,___________________.</a:t>
            </a:r>
            <a:endParaRPr lang="en-US" altLang="zh-CN" sz="2400">
              <a:latin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</a:rPr>
              <a:t>After that,________________.</a:t>
            </a:r>
            <a:endParaRPr lang="en-US" altLang="zh-CN" sz="2400">
              <a:latin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</a:rPr>
              <a:t>Finally ,__________________.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23571" name="矩形 23570"/>
          <p:cNvSpPr/>
          <p:nvPr/>
        </p:nvSpPr>
        <p:spPr>
          <a:xfrm>
            <a:off x="900113" y="47625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endParaRPr lang="zh-CN" altLang="en-US" sz="3600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24577" descr="71bd4fc821f3d768f21fe7d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文本占位符 24578"/>
          <p:cNvSpPr txBox="1"/>
          <p:nvPr>
            <p:ph type="body" idx="1"/>
          </p:nvPr>
        </p:nvSpPr>
        <p:spPr>
          <a:xfrm>
            <a:off x="381000" y="3505200"/>
            <a:ext cx="7696200" cy="2462213"/>
          </a:xfrm>
          <a:ln/>
        </p:spPr>
        <p:txBody>
          <a:bodyPr vert="horz" wrap="square" anchor="t"/>
          <a:p>
            <a:pPr>
              <a:lnSpc>
                <a:spcPct val="90000"/>
              </a:lnSpc>
            </a:pPr>
            <a:r>
              <a:rPr lang="en-US" altLang="zh-CN" b="1" i="1"/>
              <a:t>2. Tell your friends about Thanksgiving and  how to make a turkey dinner.</a:t>
            </a:r>
            <a:endParaRPr lang="en-US" altLang="zh-CN" b="1" i="1"/>
          </a:p>
        </p:txBody>
      </p:sp>
      <p:sp>
        <p:nvSpPr>
          <p:cNvPr id="24580" name="文本框 24579"/>
          <p:cNvSpPr txBox="1"/>
          <p:nvPr/>
        </p:nvSpPr>
        <p:spPr>
          <a:xfrm>
            <a:off x="457200" y="-152400"/>
            <a:ext cx="8135938" cy="413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</a:t>
            </a: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Homework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zh-CN" altLang="en-US" sz="3200" b="1" i="1" dirty="0">
                <a:latin typeface="Arial" panose="020B0604020202020204" pitchFamily="34" charset="0"/>
              </a:rPr>
              <a:t>1. </a:t>
            </a:r>
            <a:r>
              <a:rPr lang="en-US" altLang="zh-CN" sz="3200" b="1" i="1" dirty="0">
                <a:latin typeface="Arial" panose="020B0604020202020204" pitchFamily="34" charset="0"/>
              </a:rPr>
              <a:t>Say thanks to your family!</a:t>
            </a:r>
            <a:endParaRPr lang="en-US" altLang="zh-CN" sz="3200" b="1" i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 i="1" dirty="0">
                <a:latin typeface="Arial" panose="020B0604020202020204" pitchFamily="34" charset="0"/>
              </a:rPr>
              <a:t>    </a:t>
            </a:r>
            <a:r>
              <a:rPr lang="en-US" altLang="zh-CN" sz="3200" b="1" i="1" dirty="0">
                <a:latin typeface="Arial" panose="020B0604020202020204" pitchFamily="34" charset="0"/>
              </a:rPr>
              <a:t>Say thanks to your teachers!</a:t>
            </a:r>
            <a:endParaRPr lang="en-US" altLang="zh-CN" sz="3200" b="1" i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 i="1" dirty="0">
                <a:latin typeface="Arial" panose="020B0604020202020204" pitchFamily="34" charset="0"/>
              </a:rPr>
              <a:t>   </a:t>
            </a:r>
            <a:r>
              <a:rPr lang="en-US" altLang="zh-CN" sz="3200" b="1" i="1" dirty="0">
                <a:latin typeface="Arial" panose="020B0604020202020204" pitchFamily="34" charset="0"/>
              </a:rPr>
              <a:t>Say thanks to your friends!</a:t>
            </a:r>
            <a:endParaRPr lang="en-US" altLang="zh-CN" sz="3200" b="1" i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 i="1" dirty="0">
                <a:latin typeface="Arial" panose="020B0604020202020204" pitchFamily="34" charset="0"/>
              </a:rPr>
              <a:t>   </a:t>
            </a:r>
            <a:r>
              <a:rPr lang="en-US" altLang="zh-CN" sz="3200" b="1" i="1" dirty="0">
                <a:latin typeface="Arial" panose="020B0604020202020204" pitchFamily="34" charset="0"/>
              </a:rPr>
              <a:t>Say thanks to the strangers!</a:t>
            </a:r>
            <a:endParaRPr lang="en-US" altLang="zh-CN" sz="3200" b="1" i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 i="1" dirty="0">
                <a:latin typeface="Arial" panose="020B0604020202020204" pitchFamily="34" charset="0"/>
              </a:rPr>
              <a:t>   </a:t>
            </a:r>
            <a:r>
              <a:rPr lang="en-US" altLang="zh-CN" sz="3200" b="1" i="1" dirty="0">
                <a:latin typeface="Arial" panose="020B0604020202020204" pitchFamily="34" charset="0"/>
              </a:rPr>
              <a:t>Say thanks to everyone!</a:t>
            </a:r>
            <a:endParaRPr lang="en-US" altLang="zh-CN" sz="3200" b="1" i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 i="1" dirty="0">
                <a:latin typeface="Arial" panose="020B0604020202020204" pitchFamily="34" charset="0"/>
              </a:rPr>
              <a:t>                                   </a:t>
            </a:r>
            <a:endParaRPr lang="en-US" altLang="zh-CN" sz="32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323850" y="549275"/>
          <a:ext cx="37338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2847975" imgH="2266950" progId="PBrush">
                  <p:embed/>
                </p:oleObj>
              </mc:Choice>
              <mc:Fallback>
                <p:oleObj name="" r:id="rId2" imgW="2847975" imgH="2266950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850" y="549275"/>
                        <a:ext cx="3733800" cy="40386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/>
          <p:nvPr/>
        </p:nvSpPr>
        <p:spPr>
          <a:xfrm>
            <a:off x="4284663" y="1773238"/>
            <a:ext cx="4697412" cy="1698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rgbClr val="FF00FF"/>
                </a:solidFill>
                <a:latin typeface="Arial" panose="020B0604020202020204" pitchFamily="34" charset="0"/>
              </a:rPr>
              <a:t>How do you make a </a:t>
            </a:r>
            <a:r>
              <a:rPr lang="en-US" altLang="zh-CN" sz="4400" b="1" dirty="0">
                <a:solidFill>
                  <a:schemeClr val="tx2"/>
                </a:solidFill>
                <a:latin typeface="Arial" panose="020B0604020202020204" pitchFamily="34" charset="0"/>
              </a:rPr>
              <a:t>sandwich</a:t>
            </a:r>
            <a:r>
              <a:rPr lang="en-US" altLang="zh-CN" sz="4400" b="1" dirty="0">
                <a:solidFill>
                  <a:srgbClr val="FF00FF"/>
                </a:solidFill>
                <a:latin typeface="Arial" panose="020B0604020202020204" pitchFamily="34" charset="0"/>
              </a:rPr>
              <a:t>?</a:t>
            </a:r>
            <a:endParaRPr lang="en-US" altLang="zh-CN" sz="44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WordArt 4"/>
          <p:cNvSpPr>
            <a:spLocks noTextEdit="1"/>
          </p:cNvSpPr>
          <p:nvPr/>
        </p:nvSpPr>
        <p:spPr>
          <a:xfrm>
            <a:off x="2411413" y="5013325"/>
            <a:ext cx="4897437" cy="7921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b="1" i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C00"/>
                </a:solidFill>
                <a:effectLst>
                  <a:outerShdw dist="53882" dir="2699999" algn="ctr" rotWithShape="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We need...</a:t>
            </a:r>
            <a:endParaRPr lang="zh-CN" altLang="en-US" sz="3600" b="1" i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CC00"/>
              </a:solidFill>
              <a:effectLst>
                <a:outerShdw dist="53882" dir="2699999" algn="ctr" rotWithShape="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1341438"/>
            <a:ext cx="3063875" cy="1871662"/>
          </a:xfrm>
          <a:prstGeom prst="rect">
            <a:avLst/>
          </a:prstGeom>
          <a:noFill/>
          <a:ln w="9525" cap="flat" cmpd="sng">
            <a:solidFill>
              <a:srgbClr val="FFCC66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7" name="Text Box 21"/>
          <p:cNvSpPr txBox="1"/>
          <p:nvPr/>
        </p:nvSpPr>
        <p:spPr>
          <a:xfrm>
            <a:off x="3851275" y="1773238"/>
            <a:ext cx="45370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D60093"/>
                </a:solidFill>
                <a:latin typeface="Times New Roman" panose="02020603050405020304" pitchFamily="2" charset="0"/>
              </a:rPr>
              <a:t>Take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 a piece of bread.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2" charset="0"/>
            </a:endParaRPr>
          </a:p>
        </p:txBody>
      </p:sp>
      <p:sp>
        <p:nvSpPr>
          <p:cNvPr id="6148" name="Text Box 7"/>
          <p:cNvSpPr txBox="1"/>
          <p:nvPr/>
        </p:nvSpPr>
        <p:spPr>
          <a:xfrm>
            <a:off x="611188" y="333375"/>
            <a:ext cx="8077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</a:rPr>
              <a:t>Let’s make a turkey sandwich.</a:t>
            </a:r>
            <a:endParaRPr lang="en-US" altLang="zh-CN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3716338"/>
            <a:ext cx="3065463" cy="1873250"/>
          </a:xfrm>
          <a:prstGeom prst="rect">
            <a:avLst/>
          </a:prstGeom>
          <a:noFill/>
          <a:ln w="9525" cap="flat" cmpd="sng">
            <a:solidFill>
              <a:srgbClr val="FFCC66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0" name="Text Box 4"/>
          <p:cNvSpPr txBox="1"/>
          <p:nvPr/>
        </p:nvSpPr>
        <p:spPr>
          <a:xfrm>
            <a:off x="3635375" y="4221163"/>
            <a:ext cx="511333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D60093"/>
                </a:solidFill>
                <a:latin typeface="Times New Roman" panose="02020603050405020304" pitchFamily="2" charset="0"/>
              </a:rPr>
              <a:t>Put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 some lettuce </a:t>
            </a:r>
            <a:r>
              <a:rPr lang="en-US" altLang="zh-CN" sz="3600" b="1" dirty="0">
                <a:solidFill>
                  <a:srgbClr val="D60093"/>
                </a:solidFill>
                <a:latin typeface="Times New Roman" panose="02020603050405020304" pitchFamily="2" charset="0"/>
              </a:rPr>
              <a:t>on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 the bread.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2" charset="0"/>
            </a:endParaRPr>
          </a:p>
        </p:txBody>
      </p:sp>
      <p:pic>
        <p:nvPicPr>
          <p:cNvPr id="6151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913" y="3644900"/>
            <a:ext cx="3103562" cy="123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25" y="681038"/>
            <a:ext cx="3119438" cy="1905000"/>
          </a:xfrm>
          <a:prstGeom prst="rect">
            <a:avLst/>
          </a:prstGeom>
          <a:noFill/>
          <a:ln w="9525" cap="flat" cmpd="sng">
            <a:solidFill>
              <a:srgbClr val="FFCC66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171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563" y="550863"/>
            <a:ext cx="3240087" cy="1408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5"/>
          <p:cNvSpPr txBox="1"/>
          <p:nvPr/>
        </p:nvSpPr>
        <p:spPr>
          <a:xfrm>
            <a:off x="4146550" y="909638"/>
            <a:ext cx="4997450" cy="2014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D60093"/>
                </a:solidFill>
                <a:latin typeface="Times New Roman" panose="02020603050405020304" pitchFamily="2" charset="0"/>
              </a:rPr>
              <a:t>Put </a:t>
            </a:r>
            <a:r>
              <a:rPr lang="en-US" altLang="zh-CN" sz="3600" b="1" i="1" dirty="0">
                <a:solidFill>
                  <a:srgbClr val="000099"/>
                </a:solidFill>
                <a:latin typeface="Times New Roman" panose="02020603050405020304" pitchFamily="2" charset="0"/>
              </a:rPr>
              <a:t>two teaspoons of relish</a:t>
            </a:r>
            <a:r>
              <a:rPr lang="zh-CN" altLang="en-US" sz="3600" b="1" i="1" dirty="0">
                <a:solidFill>
                  <a:srgbClr val="000099"/>
                </a:solidFill>
                <a:latin typeface="Times New Roman" panose="02020603050405020304" pitchFamily="2" charset="0"/>
              </a:rPr>
              <a:t>佐料</a:t>
            </a:r>
            <a:r>
              <a:rPr lang="en-US" altLang="zh-CN" sz="3600" b="1" i="1" dirty="0">
                <a:solidFill>
                  <a:srgbClr val="D60093"/>
                </a:solidFill>
                <a:latin typeface="Times New Roman" panose="02020603050405020304" pitchFamily="2" charset="0"/>
              </a:rPr>
              <a:t>on</a:t>
            </a:r>
            <a:r>
              <a:rPr lang="en-US" altLang="zh-CN" sz="3600" b="1" i="1" dirty="0">
                <a:solidFill>
                  <a:srgbClr val="000099"/>
                </a:solidFill>
                <a:latin typeface="Times New Roman" panose="02020603050405020304" pitchFamily="2" charset="0"/>
              </a:rPr>
              <a:t> the lettuce.</a:t>
            </a:r>
            <a:endParaRPr lang="zh-CN" altLang="en-US" sz="3600" b="1" i="1" dirty="0">
              <a:solidFill>
                <a:srgbClr val="000099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endParaRPr lang="zh-CN" altLang="en-US" sz="3600" b="1" i="1" dirty="0">
              <a:solidFill>
                <a:srgbClr val="000099"/>
              </a:solidFill>
              <a:latin typeface="Times New Roman" panose="02020603050405020304" pitchFamily="2" charset="0"/>
            </a:endParaRPr>
          </a:p>
        </p:txBody>
      </p:sp>
      <p:pic>
        <p:nvPicPr>
          <p:cNvPr id="717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488" y="766763"/>
            <a:ext cx="2735262" cy="1084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275" y="4438650"/>
            <a:ext cx="2943225" cy="1798638"/>
          </a:xfrm>
          <a:prstGeom prst="rect">
            <a:avLst/>
          </a:prstGeom>
          <a:noFill/>
          <a:ln w="9525" cap="flat" cmpd="sng">
            <a:solidFill>
              <a:srgbClr val="FFCC66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17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75" y="4222750"/>
            <a:ext cx="3198813" cy="126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75" y="3933825"/>
            <a:ext cx="3171825" cy="156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Text Box 7"/>
          <p:cNvSpPr txBox="1"/>
          <p:nvPr/>
        </p:nvSpPr>
        <p:spPr>
          <a:xfrm>
            <a:off x="4003675" y="4725988"/>
            <a:ext cx="45466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D60093"/>
                </a:solidFill>
                <a:latin typeface="Times New Roman" panose="02020603050405020304" pitchFamily="2" charset="0"/>
              </a:rPr>
              <a:t>Put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 three slices of chicken </a:t>
            </a:r>
            <a:r>
              <a:rPr lang="en-US" altLang="zh-CN" sz="3600" b="1" dirty="0">
                <a:solidFill>
                  <a:srgbClr val="D60093"/>
                </a:solidFill>
                <a:latin typeface="Times New Roman" panose="02020603050405020304" pitchFamily="2" charset="0"/>
              </a:rPr>
              <a:t>on 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the relish.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344988"/>
            <a:ext cx="4113213" cy="2513012"/>
          </a:xfrm>
          <a:prstGeom prst="rect">
            <a:avLst/>
          </a:prstGeom>
          <a:noFill/>
          <a:ln w="9525" cap="flat" cmpd="sng">
            <a:solidFill>
              <a:srgbClr val="FFCC66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116388"/>
            <a:ext cx="4470400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3500438"/>
            <a:ext cx="4430713" cy="218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831" b="1111"/>
          <a:stretch>
            <a:fillRect/>
          </a:stretch>
        </p:blipFill>
        <p:spPr>
          <a:xfrm>
            <a:off x="76200" y="2897188"/>
            <a:ext cx="4462463" cy="2405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 Box 7"/>
          <p:cNvSpPr txBox="1"/>
          <p:nvPr/>
        </p:nvSpPr>
        <p:spPr>
          <a:xfrm>
            <a:off x="3563938" y="1125538"/>
            <a:ext cx="44196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D60093"/>
                </a:solidFill>
                <a:latin typeface="Times New Roman" panose="02020603050405020304" pitchFamily="2" charset="0"/>
              </a:rPr>
              <a:t>Put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 another slice of bread </a:t>
            </a:r>
            <a:r>
              <a:rPr lang="en-US" altLang="zh-CN" sz="3600" b="1" dirty="0">
                <a:solidFill>
                  <a:srgbClr val="D60093"/>
                </a:solidFill>
                <a:latin typeface="Times New Roman" panose="02020603050405020304" pitchFamily="2" charset="0"/>
              </a:rPr>
              <a:t>on the top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.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2" charset="0"/>
            </a:endParaRPr>
          </a:p>
        </p:txBody>
      </p:sp>
      <p:pic>
        <p:nvPicPr>
          <p:cNvPr id="8199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4076700"/>
            <a:ext cx="4271963" cy="185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9217" descr="u=2658290880,2664190559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9218"/>
          <p:cNvSpPr txBox="1"/>
          <p:nvPr/>
        </p:nvSpPr>
        <p:spPr>
          <a:xfrm>
            <a:off x="468313" y="620713"/>
            <a:ext cx="7775575" cy="1766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400" b="1" i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" panose="02010609060101010101" pitchFamily="1" charset="-122"/>
              </a:rPr>
              <a:t>Thanksgiving </a:t>
            </a:r>
            <a:endParaRPr lang="en-US" altLang="zh-CN" sz="4400" b="1" i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4400" b="1" i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" panose="02010609060101010101" pitchFamily="1" charset="-122"/>
              </a:rPr>
              <a:t>in the United States</a:t>
            </a:r>
            <a:endParaRPr lang="en-US" altLang="zh-CN" sz="4400" b="1" i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42" name="图片 10241" descr="CIMG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2924175"/>
            <a:ext cx="2743200" cy="338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0242" descr="CIMG55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1844675"/>
            <a:ext cx="2673350" cy="4824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WordArt 5"/>
          <p:cNvSpPr>
            <a:spLocks noTextEdit="1"/>
          </p:cNvSpPr>
          <p:nvPr/>
        </p:nvSpPr>
        <p:spPr>
          <a:xfrm>
            <a:off x="2843213" y="144463"/>
            <a:ext cx="3529012" cy="105251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25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Reading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5" name="Oval 2"/>
          <p:cNvSpPr/>
          <p:nvPr/>
        </p:nvSpPr>
        <p:spPr>
          <a:xfrm>
            <a:off x="250825" y="1052513"/>
            <a:ext cx="754063" cy="84613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2b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10246" name="Text Box 5"/>
          <p:cNvSpPr txBox="1"/>
          <p:nvPr/>
        </p:nvSpPr>
        <p:spPr>
          <a:xfrm>
            <a:off x="1152525" y="981075"/>
            <a:ext cx="7667625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Read the article and number the pictures [1-5].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11265" descr="u=3536795279,1938465229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149725"/>
            <a:ext cx="3600450" cy="250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1266" descr="u=1730131003,3223359948&amp;fm=23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149725"/>
            <a:ext cx="3889375" cy="2441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文本框 11267"/>
          <p:cNvSpPr txBox="1"/>
          <p:nvPr/>
        </p:nvSpPr>
        <p:spPr>
          <a:xfrm>
            <a:off x="3563938" y="3213100"/>
            <a:ext cx="25193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i="1" u="sng">
                <a:solidFill>
                  <a:srgbClr val="FF0000"/>
                </a:solidFill>
                <a:latin typeface="Arial" panose="020B0604020202020204" pitchFamily="34" charset="0"/>
              </a:rPr>
              <a:t>Turkey</a:t>
            </a:r>
            <a:r>
              <a:rPr lang="en-US" altLang="zh-CN" sz="3600">
                <a:latin typeface="Arial" panose="020B0604020202020204" pitchFamily="34" charset="0"/>
              </a:rPr>
              <a:t> </a:t>
            </a:r>
            <a:endParaRPr lang="en-US" altLang="zh-CN" sz="3600">
              <a:latin typeface="Arial" panose="020B0604020202020204" pitchFamily="34" charset="0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395288" y="908050"/>
            <a:ext cx="8748712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          What kind of traditional food do people eat on Thanksgiving in the United States?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椭圆 11269"/>
          <p:cNvSpPr/>
          <p:nvPr/>
        </p:nvSpPr>
        <p:spPr>
          <a:xfrm>
            <a:off x="323850" y="908050"/>
            <a:ext cx="1368425" cy="646113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Step1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4332</Words>
  <Application>WPS 演示</Application>
  <PresentationFormat>在屏幕上显示</PresentationFormat>
  <Paragraphs>231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57" baseType="lpstr">
      <vt:lpstr>Arial</vt:lpstr>
      <vt:lpstr>宋体</vt:lpstr>
      <vt:lpstr>Wingdings</vt:lpstr>
      <vt:lpstr>Times New Roman</vt:lpstr>
      <vt:lpstr>楷体</vt:lpstr>
      <vt:lpstr>楷体_GB2312</vt:lpstr>
      <vt:lpstr>新宋体</vt:lpstr>
      <vt:lpstr>Franklin Gothic Demi</vt:lpstr>
      <vt:lpstr>Segoe Print</vt:lpstr>
      <vt:lpstr>Latha</vt:lpstr>
      <vt:lpstr>华文中宋</vt:lpstr>
      <vt:lpstr>Calibri</vt:lpstr>
      <vt:lpstr>幼圆</vt:lpstr>
      <vt:lpstr>Comic Sans MS</vt:lpstr>
      <vt:lpstr>Arial Black</vt:lpstr>
      <vt:lpstr>Calligraph421 BT</vt:lpstr>
      <vt:lpstr>华文彩云</vt:lpstr>
      <vt:lpstr>Arial Narrow</vt:lpstr>
      <vt:lpstr>Edwardian Script ITC</vt:lpstr>
      <vt:lpstr>华文新魏</vt:lpstr>
      <vt:lpstr>方正舒体</vt:lpstr>
      <vt:lpstr>Tahoma</vt:lpstr>
      <vt:lpstr>MingLiU</vt:lpstr>
      <vt:lpstr>Microsoft JhengHei</vt:lpstr>
      <vt:lpstr>Microsoft Sans Serif</vt:lpstr>
      <vt:lpstr>MT Extra</vt:lpstr>
      <vt:lpstr>MS PMincho</vt:lpstr>
      <vt:lpstr>Meiryo</vt:lpstr>
      <vt:lpstr>MS Gothic</vt:lpstr>
      <vt:lpstr>仿宋_GB2312</vt:lpstr>
      <vt:lpstr>仿宋</vt:lpstr>
      <vt:lpstr>微软雅黑</vt:lpstr>
      <vt:lpstr>Arial Unicode MS</vt:lpstr>
      <vt:lpstr>默认设计模板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海派甜心</cp:lastModifiedBy>
  <cp:revision>3</cp:revision>
  <dcterms:created xsi:type="dcterms:W3CDTF">2015-01-05T07:46:07Z</dcterms:created>
  <dcterms:modified xsi:type="dcterms:W3CDTF">2021-05-04T02:49:44Z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2052-11.1.0.10132</vt:lpwstr>
  </property>
</Properties>
</file>