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67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3"/>
  </p:sldMasterIdLst>
  <p:notesMasterIdLst>
    <p:notesMasterId r:id="rId26"/>
  </p:notesMasterIdLst>
  <p:sldIdLst>
    <p:sldId id="256" r:id="rId4"/>
    <p:sldId id="602" r:id="rId5"/>
    <p:sldId id="647" r:id="rId6"/>
    <p:sldId id="848" r:id="rId7"/>
    <p:sldId id="849" r:id="rId8"/>
    <p:sldId id="850" r:id="rId9"/>
    <p:sldId id="851" r:id="rId10"/>
    <p:sldId id="852" r:id="rId11"/>
    <p:sldId id="790" r:id="rId12"/>
    <p:sldId id="598" r:id="rId13"/>
    <p:sldId id="886" r:id="rId14"/>
    <p:sldId id="887" r:id="rId15"/>
    <p:sldId id="888" r:id="rId16"/>
    <p:sldId id="743" r:id="rId17"/>
    <p:sldId id="920" r:id="rId18"/>
    <p:sldId id="792" r:id="rId19"/>
    <p:sldId id="921" r:id="rId20"/>
    <p:sldId id="922" r:id="rId21"/>
    <p:sldId id="827" r:id="rId22"/>
    <p:sldId id="772" r:id="rId23"/>
    <p:sldId id="923" r:id="rId24"/>
    <p:sldId id="666" r:id="rId25"/>
    <p:sldId id="774" r:id="rId27"/>
    <p:sldId id="698" r:id="rId28"/>
    <p:sldId id="776" r:id="rId29"/>
    <p:sldId id="777" r:id="rId30"/>
    <p:sldId id="925" r:id="rId31"/>
    <p:sldId id="926" r:id="rId32"/>
    <p:sldId id="693" r:id="rId33"/>
    <p:sldId id="636" r:id="rId34"/>
    <p:sldId id="927" r:id="rId35"/>
    <p:sldId id="373" r:id="rId36"/>
  </p:sldIdLst>
  <p:sldSz cx="12192000" cy="6858000"/>
  <p:notesSz cx="6858000" cy="9144000"/>
  <p:custDataLst>
    <p:tags r:id="rId43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6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7124"/>
    <a:srgbClr val="CC6600"/>
    <a:srgbClr val="EF7509"/>
    <a:srgbClr val="8CC5B1"/>
    <a:srgbClr val="202E4A"/>
    <a:srgbClr val="68BC9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/>
    <p:restoredTop sz="94676"/>
  </p:normalViewPr>
  <p:slideViewPr>
    <p:cSldViewPr snapToGrid="0" showGuides="1">
      <p:cViewPr varScale="1">
        <p:scale>
          <a:sx n="66" d="100"/>
          <a:sy n="66" d="100"/>
        </p:scale>
        <p:origin x="-858" y="-114"/>
      </p:cViewPr>
      <p:guideLst>
        <p:guide orient="horz" pos="2170"/>
        <p:guide pos="368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333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68.xml"/><Relationship Id="rId42" Type="http://schemas.openxmlformats.org/officeDocument/2006/relationships/customXml" Target="../customXml/item1.xml"/><Relationship Id="rId41" Type="http://schemas.openxmlformats.org/officeDocument/2006/relationships/customXmlProps" Target="../customXml/itemProps67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p>
            <a:pPr marL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/>
              <a:t>标题字号固定为黑体 </a:t>
            </a:r>
            <a:r>
              <a:rPr lang="en-US" altLang="zh-CN"/>
              <a:t>34</a:t>
            </a:r>
            <a:r>
              <a:rPr lang="zh-CN" altLang="en-US" baseline="0"/>
              <a:t> 加粗 白色，副标题字号固定为黑体 </a:t>
            </a:r>
            <a:r>
              <a:rPr lang="en-US" altLang="zh-CN" baseline="0"/>
              <a:t>28 </a:t>
            </a:r>
            <a:r>
              <a:rPr lang="zh-CN" altLang="en-US" baseline="0"/>
              <a:t>黑色，正文字号为黑体 </a:t>
            </a:r>
            <a:r>
              <a:rPr lang="en-US" altLang="zh-CN" baseline="0"/>
              <a:t>24</a:t>
            </a:r>
            <a:r>
              <a:rPr lang="zh-CN" altLang="en-US" baseline="0"/>
              <a:t> 黑色。版式仅供参考</a:t>
            </a:r>
            <a:endParaRPr lang="zh-CN" altLang="en-US"/>
          </a:p>
          <a:p>
            <a:pPr marL="0" lvl="0" indent="0" defTabSz="91440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6C046C-AF8A-43AC-A116-5F2379824D5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1" descr="/Users/user/Desktop/画板.png画板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8112" y="-9525"/>
            <a:ext cx="12225337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14" descr="图层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163" y="274638"/>
            <a:ext cx="2308225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411163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468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5038" y="6316663"/>
            <a:ext cx="107950" cy="107950"/>
          </a:xfrm>
          <a:prstGeom prst="rect">
            <a:avLst/>
          </a:prstGeom>
          <a:solidFill>
            <a:srgbClr val="00B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6275" y="844550"/>
            <a:ext cx="8299450" cy="542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" descr="资源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래픽 1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0" y="219075"/>
            <a:ext cx="6413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2" descr="图层 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7538" y="5600700"/>
            <a:ext cx="3630612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29" name="组合 67"/>
          <p:cNvGrpSpPr/>
          <p:nvPr userDrawn="1"/>
        </p:nvGrpSpPr>
        <p:grpSpPr>
          <a:xfrm>
            <a:off x="234950" y="36830"/>
            <a:ext cx="3073400" cy="1261745"/>
            <a:chOff x="472" y="306"/>
            <a:chExt cx="3821" cy="1986"/>
          </a:xfrm>
        </p:grpSpPr>
        <p:pic>
          <p:nvPicPr>
            <p:cNvPr id="1030" name="图片 4" descr="编组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" y="306"/>
              <a:ext cx="3821" cy="19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1" name="图片 5" descr="lALPBFuNcg4cT0HNAjvNAzA_816_5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5" y="770"/>
              <a:ext cx="745" cy="5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资源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" y="217488"/>
            <a:ext cx="2044700" cy="4968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组合 8"/>
          <p:cNvGrpSpPr/>
          <p:nvPr userDrawn="1"/>
        </p:nvGrpSpPr>
        <p:grpSpPr>
          <a:xfrm>
            <a:off x="1527175" y="1782763"/>
            <a:ext cx="9137650" cy="3292475"/>
            <a:chOff x="5274" y="5617"/>
            <a:chExt cx="28783" cy="10366"/>
          </a:xfrm>
        </p:grpSpPr>
        <p:pic>
          <p:nvPicPr>
            <p:cNvPr id="2055" name="图片 3" descr="8DB1A442-2D53-43a6-81BD-30C69A661EF1"/>
            <p:cNvPicPr>
              <a:picLocks noChangeAspect="1"/>
            </p:cNvPicPr>
            <p:nvPr/>
          </p:nvPicPr>
          <p:blipFill>
            <a:blip r:embed="rId3"/>
            <a:srcRect t="9187"/>
            <a:stretch>
              <a:fillRect/>
            </a:stretch>
          </p:blipFill>
          <p:spPr>
            <a:xfrm>
              <a:off x="22446" y="5617"/>
              <a:ext cx="11611" cy="1036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056" name="组合 6"/>
            <p:cNvGrpSpPr/>
            <p:nvPr/>
          </p:nvGrpSpPr>
          <p:grpSpPr>
            <a:xfrm>
              <a:off x="5274" y="6127"/>
              <a:ext cx="15314" cy="7711"/>
              <a:chOff x="5274" y="6151"/>
              <a:chExt cx="15314" cy="7711"/>
            </a:xfrm>
          </p:grpSpPr>
          <p:sp>
            <p:nvSpPr>
              <p:cNvPr id="6" name="Object 104"/>
              <p:cNvSpPr txBox="1">
                <a:spLocks noChangeArrowheads="1"/>
              </p:cNvSpPr>
              <p:nvPr/>
            </p:nvSpPr>
            <p:spPr bwMode="auto">
              <a:xfrm>
                <a:off x="8339" y="6151"/>
                <a:ext cx="8336" cy="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4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894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谢谢观赏</a:t>
                </a:r>
                <a:endParaRPr kumimoji="0" lang="zh-CN" alt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894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文本框 87"/>
              <p:cNvSpPr txBox="1">
                <a:spLocks noChangeArrowheads="1"/>
              </p:cNvSpPr>
              <p:nvPr/>
            </p:nvSpPr>
            <p:spPr bwMode="auto">
              <a:xfrm>
                <a:off x="5274" y="9584"/>
                <a:ext cx="15312" cy="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21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世纪教育网（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www.21cnjy.com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)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中小学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教育资源网站</a:t>
                </a:r>
                <a:r>
                  <a:rPr kumimoji="0" lang="zh-CN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 </a:t>
                </a:r>
                <a:endPara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8" name="矩形 1"/>
              <p:cNvSpPr>
                <a:spLocks noChangeArrowheads="1"/>
              </p:cNvSpPr>
              <p:nvPr/>
            </p:nvSpPr>
            <p:spPr bwMode="auto">
              <a:xfrm>
                <a:off x="5744" y="10959"/>
                <a:ext cx="13171" cy="2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有大把高质量资料？一线教师？一线教研员？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欢迎加入</a:t>
                </a:r>
                <a:r>
                  <a:rPr kumimoji="0" lang="en-US" altLang="zh-CN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21</a:t>
                </a: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世纪教育网教师合作团队！！月薪过万不是梦！！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详情请看</a:t>
                </a:r>
                <a:r>
                  <a:rPr kumimoji="0" lang="zh-CN" alt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6717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宋体" panose="02010600030101010101" pitchFamily="2" charset="-122"/>
                  </a:rPr>
                  <a:t>：</a:t>
                </a:r>
                <a:endParaRPr kumimoji="0" lang="en-US" altLang="zh-CN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2052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10" name="그룹 7"/>
            <p:cNvGrpSpPr>
              <a:grpSpLocks noChangeAspect="1"/>
            </p:cNvGrpSpPr>
            <p:nvPr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8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그룹 28"/>
            <p:cNvGrpSpPr>
              <a:grpSpLocks noChangeAspect="1"/>
            </p:cNvGrpSpPr>
            <p:nvPr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12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ko-KR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4" Type="http://schemas.openxmlformats.org/officeDocument/2006/relationships/theme" Target="../theme/theme1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NULL" TargetMode="Externa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tags" Target="../tags/tag66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8850" name="文本占位符 5"/>
          <p:cNvSpPr txBox="1"/>
          <p:nvPr/>
        </p:nvSpPr>
        <p:spPr>
          <a:xfrm>
            <a:off x="7475538" y="3122613"/>
            <a:ext cx="3146425" cy="423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buFont typeface="Arial" panose="020B0604020202020204" pitchFamily="34" charset="0"/>
            </a:pPr>
            <a:endParaRPr lang="zh-CN" altLang="en-US" sz="2400" b="1" dirty="0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257175" y="2543810"/>
            <a:ext cx="79946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Period 2 Build up your vocabulary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endParaRPr lang="en-US" altLang="zh-CN" sz="4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78852" name="图片 3112" descr="C:/Documents and Settings/Administrator/桌面/NULL"/>
          <p:cNvPicPr>
            <a:picLocks noChangeAspect="1"/>
          </p:cNvPicPr>
          <p:nvPr/>
        </p:nvPicPr>
        <p:blipFill>
          <a:blip r:embed="rId1" r:link="rId2">
            <a:lum bright="6000" contrast="11999"/>
          </a:blip>
          <a:stretch>
            <a:fillRect/>
          </a:stretch>
        </p:blipFill>
        <p:spPr>
          <a:xfrm>
            <a:off x="8848725" y="4268788"/>
            <a:ext cx="315436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>
            <p:custDataLst>
              <p:tags r:id="rId3"/>
            </p:custDataLst>
          </p:nvPr>
        </p:nvSpPr>
        <p:spPr>
          <a:xfrm>
            <a:off x="2650808" y="3942080"/>
            <a:ext cx="2106612" cy="460375"/>
          </a:xfrm>
          <a:prstGeom prst="rect">
            <a:avLst/>
          </a:prstGeom>
          <a:solidFill>
            <a:srgbClr val="009459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0024" y="4721962"/>
            <a:ext cx="2589121" cy="460375"/>
          </a:xfrm>
          <a:prstGeom prst="rect">
            <a:avLst/>
          </a:prstGeom>
          <a:solidFill>
            <a:srgbClr val="009459"/>
          </a:solidFill>
          <a:ln w="9525">
            <a:noFill/>
            <a:miter lim="800000"/>
          </a:ln>
        </p:spPr>
        <p:txBody>
          <a:bodyPr wrap="square">
            <a:spAutoFit/>
          </a:bodyPr>
          <a:p>
            <a:pPr algn="r"/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人教版（</a:t>
            </a:r>
            <a:r>
              <a:rPr lang="en-US" altLang="zh-CN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2019</a:t>
            </a:r>
            <a:r>
              <a:rPr lang="zh-CN" altLang="en-US" sz="2400" b="1" noProof="1" dirty="0">
                <a:solidFill>
                  <a:prstClr val="white"/>
                </a:solidFill>
                <a:highlight>
                  <a:srgbClr val="009459"/>
                </a:highlight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lang="zh-CN" altLang="en-US" sz="2400" b="1" noProof="1" dirty="0">
              <a:solidFill>
                <a:prstClr val="white"/>
              </a:solidFill>
              <a:highlight>
                <a:srgbClr val="009459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4"/>
          <p:cNvSpPr/>
          <p:nvPr/>
        </p:nvSpPr>
        <p:spPr>
          <a:xfrm>
            <a:off x="523240" y="1622425"/>
            <a:ext cx="68084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2 Health lifestyle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5124" grpId="0" bldLvl="0" animBg="1"/>
      <p:bldP spid="8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126855" y="788670"/>
            <a:ext cx="3013075" cy="2667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rmAutofit fontScale="9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passage and mark the words that contain “habit”.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690" y="1132205"/>
            <a:ext cx="3228340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form a habit: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690" y="1733550"/>
            <a:ext cx="8787765" cy="12160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However, during this period, it can be easy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 some of them to form bad habits.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4690" y="2867025"/>
            <a:ext cx="4231005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change a habit: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690" y="3479800"/>
            <a:ext cx="11424285" cy="108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change bad habits is never easy, even with many attempts.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0575" y="4441190"/>
            <a:ext cx="4531995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prevent a habit: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4690" y="5097780"/>
            <a:ext cx="11098530" cy="108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prevent harmful habits like these from dominating a teenager's life is essential.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ldLvl="0" animBg="1"/>
      <p:bldP spid="4" grpId="0"/>
      <p:bldP spid="5" grpId="0" bldLvl="0" animBg="1"/>
      <p:bldP spid="6" grpId="0"/>
      <p:bldP spid="16" grpId="0" bldLvl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284335" y="4606925"/>
            <a:ext cx="2838450" cy="2232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rmAutofit fontScale="9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passage and mark the words that contain “habit”.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3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115" y="3084195"/>
            <a:ext cx="1145667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facilitate a positive change in our bad habits, we must first examine our bad habit cycles and then try to adapt them.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6735" y="6077585"/>
            <a:ext cx="11098530" cy="5892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After all, it is not easy to break bad habits.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4365" y="2416810"/>
            <a:ext cx="44062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examine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4365" y="5447665"/>
            <a:ext cx="3657600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break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115" y="3962400"/>
            <a:ext cx="3657600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create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115" y="4542790"/>
            <a:ext cx="1109853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Aside from changing bad habit, we can also use the habit cycle to create good habits. 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4365" y="870585"/>
            <a:ext cx="44062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recognise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4365" y="1515745"/>
            <a:ext cx="10148570" cy="977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They must learn to recognise bad habits early and make appropriate changes.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8" grpId="0" bldLvl="0" animBg="1"/>
      <p:bldP spid="19" grpId="0" bldLvl="0" animBg="1"/>
      <p:bldP spid="2" grpId="0" bldLvl="0" animBg="1"/>
      <p:bldP spid="7" grpId="0"/>
      <p:bldP spid="8" grpId="0" bldLvl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126855" y="788670"/>
            <a:ext cx="3013075" cy="2667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31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Then make  sentences with  "verb+a habit".</a:t>
            </a:r>
            <a:endParaRPr lang="en-US" altLang="zh-CN" sz="31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690" y="1132205"/>
            <a:ext cx="3228340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form a habit: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690" y="1847850"/>
            <a:ext cx="8787765" cy="58928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We often form a habit without realising it.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4690" y="2563495"/>
            <a:ext cx="3228975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change a habit: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690" y="3243580"/>
            <a:ext cx="11424285" cy="10877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The expert gave us some tips on how to change bad habits.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4690" y="4422140"/>
            <a:ext cx="4531995" cy="58928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prevent a habit: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4690" y="5125720"/>
            <a:ext cx="11098530" cy="10877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Of course, it is better to prevent a bad habit than break one!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ldLvl="0" animBg="1"/>
      <p:bldP spid="4" grpId="0" bldLvl="0" animBg="1"/>
      <p:bldP spid="5" grpId="0" bldLvl="0" animBg="1"/>
      <p:bldP spid="6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9223375" y="785495"/>
            <a:ext cx="2838450" cy="2232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72155" y="267335"/>
            <a:ext cx="8315325" cy="521335"/>
          </a:xfrm>
        </p:spPr>
        <p:txBody>
          <a:bodyPr anchor="t">
            <a:normAutofit fontScale="9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Read the passage and mark the words that contain “habit”.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129665" y="26670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4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6735" y="1607185"/>
            <a:ext cx="8018780" cy="58928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recognise a bad habit is the first step.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8950" y="5833745"/>
            <a:ext cx="11098530" cy="10877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Be disciplined and don't give up trying to break your bad habit!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6735" y="962025"/>
            <a:ext cx="44062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recognise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6735" y="5186680"/>
            <a:ext cx="3657600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break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6735" y="3845560"/>
            <a:ext cx="3657600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create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6735" y="4544060"/>
            <a:ext cx="11098530" cy="58928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You must use your will power to create new habits. 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735" y="2196465"/>
            <a:ext cx="4406265" cy="6451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examine a habit: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735" y="2826385"/>
            <a:ext cx="9516745" cy="108775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By examining our habits closely, we can start to understand them.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ldLvl="0" animBg="1"/>
      <p:bldP spid="6" grpId="0" bldLvl="0" animBg="1"/>
      <p:bldP spid="18" grpId="0" bldLvl="0" animBg="1"/>
      <p:bldP spid="19" grpId="0" bldLvl="0" animBg="1"/>
      <p:bldP spid="2" grpId="0" bldLvl="0" animBg="1"/>
      <p:bldP spid="7" grpId="0" bldLvl="0" animBg="1"/>
      <p:bldP spid="5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20110" y="172720"/>
            <a:ext cx="8233410" cy="52832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27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Have a brainstorm:Think of more similar expressions.</a:t>
            </a:r>
            <a:endParaRPr lang="en-US" altLang="zh-CN" sz="27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402715" y="251460"/>
            <a:ext cx="1430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5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pic>
        <p:nvPicPr>
          <p:cNvPr id="11" name="C9F754DE-2CAD-44b6-B708-469DEB6407EB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3540" y="1146175"/>
            <a:ext cx="8589645" cy="46831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18430" y="2990850"/>
            <a:ext cx="1581150" cy="993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verb  +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 habit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38415" y="2185670"/>
            <a:ext cx="1337945" cy="993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认知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习惯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38415" y="4257675"/>
            <a:ext cx="1337945" cy="993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养成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习惯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71800" y="2443480"/>
            <a:ext cx="1337945" cy="993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改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变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习惯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71800" y="4017010"/>
            <a:ext cx="1337945" cy="993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防止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习惯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63050" y="1369060"/>
            <a:ext cx="299910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recognise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4475" y="1847215"/>
            <a:ext cx="3058160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understand a habit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63685" y="2416175"/>
            <a:ext cx="3058160" cy="42354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learn about a habit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63050" y="2930525"/>
            <a:ext cx="3058160" cy="42354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examine a habit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63685" y="3444875"/>
            <a:ext cx="3058160" cy="42354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think about a habit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63685" y="4257675"/>
            <a:ext cx="299910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form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63685" y="4790440"/>
            <a:ext cx="299910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create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163050" y="5323205"/>
            <a:ext cx="299910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build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8605" y="2175510"/>
            <a:ext cx="264223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change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8605" y="2701290"/>
            <a:ext cx="264223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adapt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605" y="3248660"/>
            <a:ext cx="264223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replace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8605" y="3796665"/>
            <a:ext cx="264223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break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1135" y="4532630"/>
            <a:ext cx="2642235" cy="47815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prevent a habit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  <p:bldP spid="3" grpId="0" build="p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45485" y="64135"/>
            <a:ext cx="8759190" cy="70866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24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Complete the passage using the correct forms of the words in the box.Add more sentences or paragraphs to the passage if possible. </a:t>
            </a:r>
            <a:endParaRPr lang="en-US" altLang="zh-CN" sz="24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文本框 7"/>
          <p:cNvSpPr txBox="1"/>
          <p:nvPr/>
        </p:nvSpPr>
        <p:spPr>
          <a:xfrm>
            <a:off x="1301115" y="250825"/>
            <a:ext cx="1456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6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2239010" y="1656715"/>
            <a:ext cx="9952990" cy="52012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Simply speaking, a healthy lifestyle is about finding the right balance and making good choices. Life is composed of many elements, such as family friends,study, work,entertainment, and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so on. If one element _______your life and the others are ignored, you will lose balance and not feel good.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Carefully________your daily activities. Your health______what you choose to do in your daily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2470150" y="995680"/>
            <a:ext cx="7799705" cy="58356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 ;dominate; facilitate; rely on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r="14888"/>
          <a:stretch>
            <a:fillRect/>
          </a:stretch>
        </p:blipFill>
        <p:spPr>
          <a:xfrm>
            <a:off x="0" y="1579245"/>
            <a:ext cx="2239010" cy="4911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810375" y="387350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dominate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7090" y="548005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3455" y="612902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rely 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0123" grpId="0" bldLvl="0" animBg="1"/>
      <p:bldP spid="4" grpId="0"/>
      <p:bldP spid="5" grpId="0"/>
      <p:bldP spid="6" grpId="0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45485" y="64135"/>
            <a:ext cx="8759190" cy="70866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sz="2400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Complete the passage using the correct forms of the words in the box.Add more sentences or paragraphs to the passage if possible. </a:t>
            </a:r>
            <a:endParaRPr lang="en-US" altLang="zh-CN" sz="2400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文本框 7"/>
          <p:cNvSpPr txBox="1"/>
          <p:nvPr/>
        </p:nvSpPr>
        <p:spPr>
          <a:xfrm>
            <a:off x="1301115" y="250825"/>
            <a:ext cx="1456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6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2343785" y="1943735"/>
            <a:ext cx="9484360" cy="43662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life.A healthy lifestyle is generally a balanced life in which you make wise choices. Neither too much nor too little is good.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   Slowly_________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changes in your lifestyle by using a step-by-step process. You do not have to change everything at once.Make smallchanges each day and your lifestyle will become healthier.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2470150" y="995680"/>
            <a:ext cx="7799705" cy="58356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 ;dominate; facilitate; rely on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r="14888"/>
          <a:stretch>
            <a:fillRect/>
          </a:stretch>
        </p:blipFill>
        <p:spPr>
          <a:xfrm>
            <a:off x="0" y="1579245"/>
            <a:ext cx="2239010" cy="4911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31945" y="350901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facilitate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0123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45485" y="64135"/>
            <a:ext cx="8759190" cy="89916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Summarize each paragraph of the passage using the strategies you learned 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defTabSz="914400" latinLnBrk="0">
              <a:buClrTx/>
              <a:buSzTx/>
              <a:buNone/>
            </a:pP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6" name="文本框 7"/>
          <p:cNvSpPr txBox="1"/>
          <p:nvPr/>
        </p:nvSpPr>
        <p:spPr>
          <a:xfrm>
            <a:off x="1301115" y="250825"/>
            <a:ext cx="1456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7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2239010" y="1656715"/>
            <a:ext cx="9952990" cy="52012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Simply speaking, a healthy lifestyle is about finding the right balance and making good choices. Life is composed of many elements, such as family friends,study, work,entertainment, and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so on. If one element _______your life and the others are ignored, you will lose balance and not feel good.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Carefully________your daily activities. Your health______what you choose to do in your daily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2470150" y="995680"/>
            <a:ext cx="7799705" cy="58356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 ;dominate; facilitate; rely on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r="14888"/>
          <a:stretch>
            <a:fillRect/>
          </a:stretch>
        </p:blipFill>
        <p:spPr>
          <a:xfrm>
            <a:off x="0" y="1579245"/>
            <a:ext cx="2239010" cy="4911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810375" y="387350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dominate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7090" y="548005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3455" y="612902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rely on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22830" y="3413125"/>
            <a:ext cx="9753600" cy="64516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Paragraph 1: What is a healthy lifestyle?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764155" y="2174875"/>
            <a:ext cx="9382125" cy="26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338705" y="2740660"/>
            <a:ext cx="9737725" cy="317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338705" y="3332480"/>
            <a:ext cx="1661160" cy="6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6" name="文本框 7"/>
          <p:cNvSpPr txBox="1"/>
          <p:nvPr/>
        </p:nvSpPr>
        <p:spPr>
          <a:xfrm>
            <a:off x="1301115" y="250825"/>
            <a:ext cx="1456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7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2343785" y="1943735"/>
            <a:ext cx="9484360" cy="43662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life.A healthy lifestyle is generally a balanced life in which you make wise choices. Neither too much nor too little is good.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latin typeface="Times New Roman" panose="02020603050405020304" pitchFamily="18" charset="0"/>
                <a:sym typeface="+mn-ea"/>
              </a:rPr>
              <a:t>   Slowly_________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changes in your lifestyle by using a step-by-step process. You do not have to change everything at once.Make small changes each day and your lifestyle will become healthier.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eaLnBrk="0" hangingPunct="0">
              <a:lnSpc>
                <a:spcPct val="90000"/>
              </a:lnSpc>
              <a:spcBef>
                <a:spcPts val="1000"/>
              </a:spcBef>
              <a:buSzTx/>
            </a:pP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2470150" y="995680"/>
            <a:ext cx="7799705" cy="583565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 ;dominate; facilitate; rely on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r="14888"/>
          <a:stretch>
            <a:fillRect/>
          </a:stretch>
        </p:blipFill>
        <p:spPr>
          <a:xfrm>
            <a:off x="0" y="1579245"/>
            <a:ext cx="2239010" cy="4911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31945" y="3509010"/>
            <a:ext cx="2017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facilitate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3245485" y="64135"/>
            <a:ext cx="8759190" cy="899160"/>
          </a:xfrm>
        </p:spPr>
        <p:txBody>
          <a:bodyPr anchor="t">
            <a:noAutofit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Summarize each paragraph of the passage using the strategies you learned 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defTabSz="914400" latinLnBrk="0">
              <a:buClrTx/>
              <a:buSzTx/>
              <a:buNone/>
            </a:pP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0150" y="856615"/>
            <a:ext cx="9297035" cy="108775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Paragraph 2: It's important to balance the elements in life.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4275" y="3509010"/>
            <a:ext cx="9373870" cy="108775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Paragraph 3: Suggestions on how to build a healthy lifestyle.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321050" y="2418715"/>
            <a:ext cx="8415655" cy="43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454275" y="2923540"/>
            <a:ext cx="7011035" cy="15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736205" y="5017770"/>
            <a:ext cx="4000500" cy="20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470150" y="5516880"/>
            <a:ext cx="9234170" cy="49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470150" y="6117590"/>
            <a:ext cx="1689100" cy="57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3" name="文本框 7"/>
          <p:cNvSpPr txBox="1"/>
          <p:nvPr/>
        </p:nvSpPr>
        <p:spPr>
          <a:xfrm>
            <a:off x="1254125" y="201295"/>
            <a:ext cx="1717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8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3837305" y="1344930"/>
            <a:ext cx="7796530" cy="378460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Slowly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facilitate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changes in your lifestyle by using a step-by-step process. You do not have to change everything at once.Make smallchanges each day and your lifestyle will become healthier.</a:t>
            </a:r>
            <a:endParaRPr sz="40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3890" y="53975"/>
            <a:ext cx="84505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Follow up the third paragraph of the text on Page 16 to write another paragraph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444625"/>
            <a:ext cx="3837305" cy="4861560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8790305" y="5220970"/>
            <a:ext cx="3401695" cy="1654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01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79876" name="文本框 7"/>
          <p:cNvSpPr txBox="1"/>
          <p:nvPr/>
        </p:nvSpPr>
        <p:spPr>
          <a:xfrm>
            <a:off x="1384300" y="285750"/>
            <a:ext cx="1589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Task1</a:t>
            </a:r>
            <a:endParaRPr lang="en-US" altLang="zh-CN" sz="24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87370" y="1360170"/>
            <a:ext cx="629539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adj:suitable, acceptable or correct for the particular circumstances</a:t>
            </a:r>
            <a:endParaRPr lang="en-US" altLang="zh-CN" sz="3600" b="1" strike="noStrike" noProof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8495" y="3326765"/>
            <a:ext cx="595947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The government has been accused of not responding —_____________(appropriate) to the needs of the homeless.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98495" y="4401820"/>
            <a:ext cx="3080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appropriately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64535" y="1239520"/>
            <a:ext cx="3080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appropriate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18267" t="10600" r="17733" b="10787"/>
          <a:stretch>
            <a:fillRect/>
          </a:stretch>
        </p:blipFill>
        <p:spPr>
          <a:xfrm>
            <a:off x="39370" y="1239520"/>
            <a:ext cx="3100070" cy="4963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rcRect l="23430" t="10140" r="23440" b="9870"/>
          <a:stretch>
            <a:fillRect/>
          </a:stretch>
        </p:blipFill>
        <p:spPr>
          <a:xfrm>
            <a:off x="9052560" y="1123950"/>
            <a:ext cx="3139440" cy="5079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3" grpId="0"/>
      <p:bldP spid="808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3" name="文本框 7"/>
          <p:cNvSpPr txBox="1"/>
          <p:nvPr/>
        </p:nvSpPr>
        <p:spPr>
          <a:xfrm>
            <a:off x="1238250" y="280035"/>
            <a:ext cx="159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9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29965" y="154305"/>
            <a:ext cx="2620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7484" r="5359"/>
          <a:stretch>
            <a:fillRect/>
          </a:stretch>
        </p:blipFill>
        <p:spPr>
          <a:xfrm>
            <a:off x="57150" y="1262380"/>
            <a:ext cx="3822065" cy="5047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4053840" y="1262380"/>
            <a:ext cx="8023860" cy="49860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lang="en-US" sz="3600" b="1">
                <a:latin typeface="Times New Roman" panose="02020603050405020304" pitchFamily="18" charset="0"/>
                <a:sym typeface="+mn-ea"/>
              </a:rPr>
              <a:t>   </a:t>
            </a:r>
            <a:r>
              <a:rPr sz="3600" b="1">
                <a:latin typeface="Times New Roman" panose="02020603050405020304" pitchFamily="18" charset="0"/>
                <a:sym typeface="+mn-ea"/>
              </a:rPr>
              <a:t>As you break </a:t>
            </a:r>
            <a:r>
              <a:rPr sz="36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 old patterns</a:t>
            </a:r>
            <a:r>
              <a:rPr sz="3600" b="1">
                <a:latin typeface="Times New Roman" panose="02020603050405020304" pitchFamily="18" charset="0"/>
                <a:sym typeface="+mn-ea"/>
              </a:rPr>
              <a:t> you still need a way to fulfill these needs. You will be not only making an active choice to not do the old action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,</a:t>
            </a:r>
            <a:r>
              <a:rPr sz="3600" b="1">
                <a:latin typeface="Times New Roman" panose="02020603050405020304" pitchFamily="18" charset="0"/>
                <a:sym typeface="+mn-ea"/>
              </a:rPr>
              <a:t> you will also be making a choice to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 </a:t>
            </a:r>
            <a:r>
              <a:rPr sz="3600" b="1">
                <a:latin typeface="Times New Roman" panose="02020603050405020304" pitchFamily="18" charset="0"/>
                <a:sym typeface="+mn-ea"/>
              </a:rPr>
              <a:t>perform a better, alternative action in its place. Instead of yelling , you might decide to go for a run every time you are feeling tense. Instead of letting dirty dishes pile up</a:t>
            </a:r>
            <a:r>
              <a:rPr lang="en-US" sz="3600" b="1">
                <a:latin typeface="Times New Roman" panose="02020603050405020304" pitchFamily="18" charset="0"/>
                <a:sym typeface="+mn-ea"/>
              </a:rPr>
              <a:t> ,</a:t>
            </a:r>
            <a:endParaRPr lang="en-US" sz="3600" b="1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3" name="文本框 7"/>
          <p:cNvSpPr txBox="1"/>
          <p:nvPr/>
        </p:nvSpPr>
        <p:spPr>
          <a:xfrm>
            <a:off x="1332865" y="245110"/>
            <a:ext cx="1595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9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9940" y="183515"/>
            <a:ext cx="2620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Show time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7484" r="5359"/>
          <a:stretch>
            <a:fillRect/>
          </a:stretch>
        </p:blipFill>
        <p:spPr>
          <a:xfrm>
            <a:off x="57150" y="1262380"/>
            <a:ext cx="3822065" cy="5047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4168140" y="1132205"/>
            <a:ext cx="8023860" cy="60915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just" eaLnBrk="0" hangingPunct="0">
              <a:lnSpc>
                <a:spcPct val="90000"/>
              </a:lnSpc>
              <a:buSzTx/>
            </a:pPr>
            <a:r>
              <a:rPr sz="4000" b="1">
                <a:latin typeface="Times New Roman" panose="02020603050405020304" pitchFamily="18" charset="0"/>
                <a:sym typeface="+mn-ea"/>
              </a:rPr>
              <a:t>you may decide to use paper plates when you are eating alone. What 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 new habit</a:t>
            </a:r>
            <a:r>
              <a:rPr sz="4000" b="1">
                <a:latin typeface="Times New Roman" panose="02020603050405020304" pitchFamily="18" charset="0"/>
                <a:sym typeface="+mn-ea"/>
              </a:rPr>
              <a:t> is that you substitute isn't so important as whether you feel good about the choices you have made. After all, the reason you consider it </a:t>
            </a:r>
            <a:r>
              <a:rPr sz="40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 bad habit</a:t>
            </a:r>
            <a:r>
              <a:rPr sz="4000" b="1">
                <a:latin typeface="Times New Roman" panose="02020603050405020304" pitchFamily="18" charset="0"/>
                <a:sym typeface="+mn-ea"/>
              </a:rPr>
              <a:t> is because it leaves you feeling bad about yourself. It's up to you.</a:t>
            </a:r>
            <a:endParaRPr sz="4000" b="1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7315" y="760413"/>
            <a:ext cx="6600825" cy="5367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词义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br>
              <a:rPr lang="en-US" altLang="zh-CN" sz="24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</a:b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vt. &amp; vi. 组成；作曲；撰写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教材原句</a:t>
            </a:r>
            <a:r>
              <a:rPr lang="en-US" altLang="zh-CN" sz="2400" b="1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br>
              <a:rPr lang="en-US" altLang="zh-CN" sz="24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Life is composed of many elements, such as family friends,study, work, entertainment, and so on.</a:t>
            </a:r>
            <a:endParaRPr lang="en-US" altLang="zh-CN"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生活是由许多元素组成的，如家庭朋友、学习、工作、娱乐等。</a:t>
            </a:r>
            <a:endParaRPr lang="en-US" altLang="zh-CN" sz="24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(1)be composed of 由……组成(或构成)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4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composer n. 作曲家；作家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00356" name="组合 26"/>
          <p:cNvGrpSpPr/>
          <p:nvPr/>
        </p:nvGrpSpPr>
        <p:grpSpPr>
          <a:xfrm>
            <a:off x="345440" y="1252538"/>
            <a:ext cx="4837113" cy="4729162"/>
            <a:chOff x="4247869" y="1010615"/>
            <a:chExt cx="5772824" cy="5373518"/>
          </a:xfrm>
        </p:grpSpPr>
        <p:pic>
          <p:nvPicPr>
            <p:cNvPr id="100357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7869" y="1010615"/>
              <a:ext cx="5772824" cy="53735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4247869" y="1331513"/>
              <a:ext cx="3404971" cy="5930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100" dirty="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compose</a:t>
              </a:r>
              <a:endParaRPr kumimoji="0" lang="en-US" sz="2800" b="0" i="0" u="none" strike="noStrike" kern="1200" cap="none" spc="0" normalizeH="0" baseline="0" noProof="0" smtClean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882900" y="2825750"/>
            <a:ext cx="1771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defRPr/>
            </a:pPr>
            <a:r>
              <a:rPr lang="en-US" altLang="zh-CN" sz="2400" strike="noStrike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trike="noStrike" noProof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[kəmˈpoʊz]</a:t>
            </a:r>
            <a:endParaRPr lang="en-US" altLang="zh-CN" sz="2400" strike="noStrike" noProof="1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02310" y="4246245"/>
            <a:ext cx="2138680" cy="1351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7315" y="760413"/>
            <a:ext cx="6600825" cy="6010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【例句】</a:t>
            </a:r>
            <a:endParaRPr lang="en-US" altLang="zh-CN"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She began to compose songs at an early age.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000" b="1" strike="noStrike" noProof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她还很年轻时就已经开始创作歌曲。</a:t>
            </a:r>
            <a:endParaRPr lang="en-US" altLang="zh-CN" sz="2000" b="1" strike="noStrike" noProof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语法填空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(1)The houses in my hometown were chiefly composed _____ wood.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According to a report，the committee _____________ (compose) of 12 members.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Five doctors and ten nurses, ____(compose) the rescue team, were sent to the earthquake-hit area this morning.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sz="2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2000" b="1" strike="noStrike" noProof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Tom delayed his composition, for the first sentence was so hard ____________ (compose).</a:t>
            </a:r>
            <a:endParaRPr sz="2000" b="1" strike="noStrike" noProof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答案（1）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of</a:t>
            </a: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(2)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is composed </a:t>
            </a:r>
            <a:r>
              <a:rPr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en-US" sz="2400" b="1" strike="noStrike" noProof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composing </a:t>
            </a:r>
            <a:endParaRPr lang="en-US" sz="24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compose</a:t>
            </a:r>
            <a:endParaRPr lang="en-US" sz="2400" b="1" strike="noStrike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0357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252855"/>
            <a:ext cx="4837430" cy="4728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882900" y="2825750"/>
            <a:ext cx="1695450" cy="460375"/>
          </a:xfrm>
          <a:prstGeom prst="rect">
            <a:avLst/>
          </a:prstGeom>
        </p:spPr>
        <p:txBody>
          <a:bodyPr wrap="none">
            <a:spAutoFit/>
          </a:bodyPr>
          <a:p>
            <a:pPr lvl="0" algn="l" fontAlgn="base">
              <a:defRPr/>
            </a:pPr>
            <a:r>
              <a:rPr lang="en-US" altLang="zh-CN" sz="2400" strike="noStrike" noProof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strike="noStrike" noProof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[kəmˈpoʊz]</a:t>
            </a:r>
            <a:endParaRPr lang="en-US" altLang="zh-CN" sz="2400" strike="noStrike" noProof="1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5440" y="1534956"/>
            <a:ext cx="2853063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compose</a:t>
            </a:r>
            <a:endParaRPr kumimoji="0" lang="en-US" sz="2800" b="0" i="0" u="none" strike="noStrike" kern="1200" cap="none" spc="0" normalizeH="0" baseline="0" noProof="0" smtClean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02310" y="4246245"/>
            <a:ext cx="2138680" cy="135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6998" y="760413"/>
            <a:ext cx="660082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教材原句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Changing a bad habit is diffcult and it is easy to make excuses and give up.改变一个坏习惯是困难的，很容易找借口和放弃。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Coastguards had given up all hope of finding the two divers alive.海岸警卫队对两位潜水员生还已完全不抱希望。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【热点归纳】</a:t>
            </a:r>
            <a:endParaRPr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give in让步；屈服；投降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give in to sb. /sth. 向某人/某事让步，屈服于某人/某事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54355" y="139636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 up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放弃；让出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53415" y="4057015"/>
            <a:ext cx="1877695" cy="1624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86998" y="985203"/>
            <a:ext cx="6600825" cy="5367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give away赠送；分发；泄露(机密等)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give off发出，放出(气味、热、光等)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give back归还；使恢复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give out分发；公布；耗尽；发出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语法填空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①You ought to give _____ smoking because it is harmful to your health.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②If a person has not had enough sleep, his actions will give him ______ during the day.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up;away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6400" y="149796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 up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放弃；让出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53415" y="4057015"/>
            <a:ext cx="1877695" cy="1624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8738" y="624523"/>
            <a:ext cx="6600825" cy="5608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【语法填空】</a:t>
            </a:r>
            <a:endParaRPr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③At first Robert wouldn’t let his daughter go diving, but eventually he gave _____ as she was so confident about her skills.</a:t>
            </a:r>
            <a:endParaRPr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④The wood gave ______ a sweet smell as it burned.</a:t>
            </a:r>
            <a:endParaRPr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⑤ When quarrels break out between them, he always gives in _____ his wife.</a:t>
            </a:r>
            <a:endParaRPr sz="28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in</a:t>
            </a:r>
            <a:r>
              <a:rPr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off,to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03555" y="1464310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altLang="zh-CN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 up</a:t>
            </a:r>
            <a:endParaRPr lang="en-US" altLang="zh-CN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放弃；让出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53415" y="4057015"/>
            <a:ext cx="1877695" cy="1624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8738" y="627698"/>
            <a:ext cx="660082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教材原句</a:t>
            </a:r>
            <a:r>
              <a:rPr lang="en-US" alt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lang="en-US" altLang="zh-CN"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We need to make up our minds and show some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disciplines, and make small changes over time.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我们需要下定决心，表现出一些</a:t>
            </a:r>
            <a:r>
              <a:rPr lang="zh-CN" altLang="en-US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约束力</a:t>
            </a:r>
            <a:r>
              <a:rPr lang="en-US" altLang="zh-CN"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，并随着时间的推移做出一些小小的改变。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en-US" altLang="zh-CN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strike="noStrike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例句</a:t>
            </a:r>
            <a:r>
              <a:rPr lang="en-US" altLang="zh-CN" sz="2400" b="1" strike="noStrike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en-US" altLang="zh-CN"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Once she has made up her mind, nothing can change it.她一旦下了决心什么也不能使她改变。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【热点归纳】</a:t>
            </a:r>
            <a:endParaRPr sz="2400" b="1" strike="noStrike" noProof="1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change one’s mind 改变主意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keep/bear/have… in mind 记住；牢记在心头</a:t>
            </a: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fontAlgn="base">
              <a:lnSpc>
                <a:spcPct val="130000"/>
              </a:lnSpc>
              <a:defRPr/>
            </a:pPr>
            <a:endParaRPr sz="2400" b="1" strike="noStrike" noProof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33400" y="1266190"/>
            <a:ext cx="26708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up one’s mind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下定决心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0361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735966" y="3874771"/>
            <a:ext cx="1981199" cy="19811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0938" y="495300"/>
            <a:ext cx="7053262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138738" y="633413"/>
            <a:ext cx="6600825" cy="5846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热点归纳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speak one’s mind 直言不讳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read one’s mind 看出某人的心思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在短语make up one’s mind中，mind的单复数要随其前one’s的单复数而变化。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zh-CN"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语法填空</a:t>
            </a:r>
            <a:r>
              <a:rPr sz="2400" b="1" strike="noStrike" noProof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endParaRPr sz="2400" b="1" strike="noStrike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①They have made ____ their minds to take part.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②You must keep it _____ mind that these exams will affect your final result.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sz="24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③The man who has made up his mind ________ (win) will never say “impossible”.</a:t>
            </a:r>
            <a:endParaRPr sz="2400" b="1" strike="noStrike" noProof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答案：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up;in;to win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501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097280"/>
            <a:ext cx="4837430" cy="4918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6400" y="1319530"/>
            <a:ext cx="26708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up one’s mind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8870" y="2803525"/>
            <a:ext cx="2670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lang="en-US" sz="24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下定决心</a:t>
            </a:r>
            <a:endParaRPr lang="en-US" sz="24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657860" y="383921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7"/>
          <p:cNvSpPr txBox="1"/>
          <p:nvPr/>
        </p:nvSpPr>
        <p:spPr>
          <a:xfrm>
            <a:off x="920115" y="208915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language points</a:t>
            </a:r>
            <a:endParaRPr lang="en-US" altLang="zh-CN" sz="24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9" name="图片 108"/>
          <p:cNvPicPr/>
          <p:nvPr/>
        </p:nvPicPr>
        <p:blipFill>
          <a:blip r:embed="rId1"/>
          <a:srcRect t="31607" b="34085"/>
          <a:stretch>
            <a:fillRect/>
          </a:stretch>
        </p:blipFill>
        <p:spPr>
          <a:xfrm>
            <a:off x="4018280" y="0"/>
            <a:ext cx="5830570" cy="139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2475" b="19827"/>
          <a:stretch>
            <a:fillRect/>
          </a:stretch>
        </p:blipFill>
        <p:spPr>
          <a:xfrm>
            <a:off x="6557010" y="4632960"/>
            <a:ext cx="5634990" cy="2019935"/>
          </a:xfrm>
          <a:prstGeom prst="rect">
            <a:avLst/>
          </a:prstGeom>
        </p:spPr>
      </p:pic>
      <p:sp>
        <p:nvSpPr>
          <p:cNvPr id="110595" name="文本框 7"/>
          <p:cNvSpPr txBox="1"/>
          <p:nvPr/>
        </p:nvSpPr>
        <p:spPr>
          <a:xfrm>
            <a:off x="1219200" y="158115"/>
            <a:ext cx="18713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59100" y="1529715"/>
            <a:ext cx="81083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SzTx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写出单词或将词组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补充完整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1．__________ vt. &amp; vi. 组成；作曲；撰写→___________ n. 作曲家；作家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．give _____放弃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3</a:t>
            </a: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．make _____ one’s mind下定决心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0" hangingPunct="0">
              <a:buSzTx/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4</a:t>
            </a:r>
            <a:r>
              <a:rPr lang="zh-CN" altLang="zh-CN" sz="36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．be composed _____ 由……组成(或构成)</a:t>
            </a:r>
            <a:endParaRPr lang="zh-CN" altLang="zh-CN" sz="3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" y="1251585"/>
            <a:ext cx="28448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51555" y="213042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compose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96105" y="2639695"/>
            <a:ext cx="26708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composer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05985" y="3192145"/>
            <a:ext cx="826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up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9830" y="3754755"/>
            <a:ext cx="826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up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20180" y="4256405"/>
            <a:ext cx="826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l" defTabSz="914400" fontAlgn="auto">
              <a:buClrTx/>
              <a:buSzTx/>
              <a:buFontTx/>
              <a:buNone/>
              <a:defRPr/>
            </a:pPr>
            <a:r>
              <a:rPr lang="en-US" sz="3600" b="1" noProof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of</a:t>
            </a:r>
            <a:endParaRPr lang="en-US" sz="3600" b="1" noProof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57149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28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adj: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considering only the bad side of sth/sb; lacking enthusiasm or hope</a:t>
            </a:r>
            <a:endParaRPr lang="en-US" altLang="zh-CN" sz="32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3930" y="1350010"/>
            <a:ext cx="1791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negative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4205" y="2929890"/>
            <a:ext cx="5718175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asked for your views about your current job, on no account must you be negative_______  it. 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9815" y="4558030"/>
            <a:ext cx="2010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about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35100"/>
            <a:ext cx="3164205" cy="485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rcRect l="14602" r="14722"/>
          <a:stretch>
            <a:fillRect/>
          </a:stretch>
        </p:blipFill>
        <p:spPr>
          <a:xfrm>
            <a:off x="8585200" y="1434465"/>
            <a:ext cx="3606800" cy="485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23645"/>
            <a:ext cx="388810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5" name="文本框 7"/>
          <p:cNvSpPr txBox="1"/>
          <p:nvPr/>
        </p:nvSpPr>
        <p:spPr>
          <a:xfrm>
            <a:off x="988695" y="194945"/>
            <a:ext cx="200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8740" y="1421765"/>
            <a:ext cx="835596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   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Balancing one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’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s work and personal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life can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be rather difficult. Many people get into the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_______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of comin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g </a:t>
            </a:r>
            <a:r>
              <a:rPr sz="3600" b="1">
                <a:latin typeface="Times New Roman" panose="02020603050405020304" pitchFamily="18" charset="0"/>
                <a:ea typeface="微软雅黑" panose="020B0503020204020204" charset="-122"/>
              </a:rPr>
              <a:t>home from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 work and watching TV or surfing the Internet.Although this may seem relaxing</a:t>
            </a:r>
            <a:endParaRPr lang="en-US" sz="3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, it is not appropniate in the long term for personal growth.Therefore, for the sake of a healthy personal life, it is essential to be___________and not</a:t>
            </a: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sz="3600" b="1">
                <a:latin typeface="Times New Roman" panose="02020603050405020304" pitchFamily="18" charset="0"/>
                <a:ea typeface="微软雅黑" panose="020B0503020204020204" charset="-122"/>
              </a:rPr>
              <a:t>just ________</a:t>
            </a:r>
            <a:endParaRPr lang="en-US"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300095" y="104140"/>
            <a:ext cx="88912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Complete the passage with the correct forms of the words in the box.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3240" y="2542223"/>
            <a:ext cx="124333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cycle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6910" y="5856288"/>
            <a:ext cx="21596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disciplined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4095115" y="969645"/>
            <a:ext cx="7572375" cy="52197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discipline;cycle;dominate;reward;rely;stimulate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85655" y="5908358"/>
            <a:ext cx="105537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rely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0123" grpId="0" bldLvl="0" animBg="1"/>
      <p:bldP spid="2" grpId="0"/>
      <p:bldP spid="6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23645"/>
            <a:ext cx="388810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5" name="文本框 7"/>
          <p:cNvSpPr txBox="1"/>
          <p:nvPr/>
        </p:nvSpPr>
        <p:spPr>
          <a:xfrm>
            <a:off x="988695" y="194945"/>
            <a:ext cx="2005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 </a:t>
            </a: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  <a:sym typeface="+mn-ea"/>
              </a:rPr>
              <a:t>Practice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8105" y="1663700"/>
            <a:ext cx="819912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</a:rPr>
              <a:t>on such passive activities. Show some passion and challenge yourself to do something different every night, if only for one hour at least.Set yourself goals, find a hobby that__________</a:t>
            </a: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your mind </a:t>
            </a:r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</a:rPr>
              <a:t>or just get round to doing all those little things you’ve been meaning to do. Once you resist allowing</a:t>
            </a:r>
            <a:endParaRPr lang="en-US" sz="32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</a:rPr>
              <a:t>work to__________your life,your________will</a:t>
            </a:r>
            <a:endParaRPr lang="en-US" sz="32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sz="3200" b="1">
                <a:latin typeface="Times New Roman" panose="02020603050405020304" pitchFamily="18" charset="0"/>
                <a:ea typeface="微软雅黑" panose="020B0503020204020204" charset="-122"/>
              </a:rPr>
              <a:t> be a great sense of achievement.</a:t>
            </a:r>
            <a:endParaRPr lang="en-US" sz="32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3300095" y="104140"/>
            <a:ext cx="88912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</a:rPr>
              <a:t>Complete the passage with the correct forms of the words in the box.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5830" y="3671253"/>
            <a:ext cx="2045335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stimulate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46700" y="5093653"/>
            <a:ext cx="191008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dominate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92640" y="5093653"/>
            <a:ext cx="1540510" cy="5340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reward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0123" name="文本框 8"/>
          <p:cNvSpPr txBox="1"/>
          <p:nvPr/>
        </p:nvSpPr>
        <p:spPr>
          <a:xfrm>
            <a:off x="4095115" y="969645"/>
            <a:ext cx="7572375" cy="52197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discipline;cycle;dominate;reward;rely;stimulate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0123" grpId="0" bldLvl="0" animBg="1"/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9" name="TextBox 4"/>
          <p:cNvSpPr txBox="1"/>
          <p:nvPr/>
        </p:nvSpPr>
        <p:spPr>
          <a:xfrm>
            <a:off x="514350" y="1424305"/>
            <a:ext cx="647890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1.Review the words and phrases of this period.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2.Do the exercises of your  workbook. 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72770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28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n: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 thing that you are given because you have done sth good, worked hard, etc.</a:t>
            </a:r>
            <a:endParaRPr lang="en-US" altLang="zh-CN" sz="32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3930" y="1350010"/>
            <a:ext cx="1791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reward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4205" y="2929890"/>
            <a:ext cx="5850255" cy="34150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bonus of up to 5 percent can be added to a pupil's final exam marks as _____reward for good spelling, punctuation and grammar.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41700" y="4582160"/>
            <a:ext cx="9150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rcRect l="41066" r="6788" b="8333"/>
          <a:stretch>
            <a:fillRect/>
          </a:stretch>
        </p:blipFill>
        <p:spPr>
          <a:xfrm>
            <a:off x="0" y="1350010"/>
            <a:ext cx="3164840" cy="486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rcRect l="14852" t="3676" r="15102" b="2917"/>
          <a:stretch>
            <a:fillRect/>
          </a:stretch>
        </p:blipFill>
        <p:spPr>
          <a:xfrm>
            <a:off x="8954135" y="1350010"/>
            <a:ext cx="3237865" cy="4861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5571490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the ability to control your behaviour or the way you live, work, etc.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6955" y="1350010"/>
            <a:ext cx="22091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discipline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4205" y="3495675"/>
            <a:ext cx="605726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He'll never get anywhere working for himself─he's got no _________(discipline).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12235" y="4665345"/>
            <a:ext cx="2010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discipline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rcRect l="16491" r="17259" b="11676"/>
          <a:stretch>
            <a:fillRect/>
          </a:stretch>
        </p:blipFill>
        <p:spPr>
          <a:xfrm>
            <a:off x="9040495" y="1235710"/>
            <a:ext cx="3151505" cy="4935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2"/>
          <a:srcRect l="17130" r="16880" b="45556"/>
          <a:stretch>
            <a:fillRect/>
          </a:stretch>
        </p:blipFill>
        <p:spPr>
          <a:xfrm>
            <a:off x="0" y="1235710"/>
            <a:ext cx="3164205" cy="4794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6415405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28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2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v:</a:t>
            </a:r>
            <a:r>
              <a:rPr lang="en-US" altLang="zh-CN" sz="32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look at sth/sb closely to see if there is anything wrong or to find the cause of a problem</a:t>
            </a:r>
            <a:endParaRPr lang="en-US" altLang="zh-CN" sz="32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3930" y="1350010"/>
            <a:ext cx="1791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examine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84525" y="3773805"/>
            <a:ext cx="571817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goods ____________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(examine) for damage on arrival.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4170" y="3733165"/>
            <a:ext cx="3415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were examined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35075"/>
            <a:ext cx="3184525" cy="4700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2"/>
          <a:srcRect l="18920" t="9888" r="18590" b="9545"/>
          <a:stretch>
            <a:fillRect/>
          </a:stretch>
        </p:blipFill>
        <p:spPr>
          <a:xfrm>
            <a:off x="8936990" y="1235075"/>
            <a:ext cx="3246755" cy="4638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6337300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control or have a lot of influence over sb/sth, especially in an unpleasant way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3930" y="1350010"/>
            <a:ext cx="1957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dominate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84525" y="3656965"/>
            <a:ext cx="571817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Fathers have the power ____________(dominate) children and young people 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49625" y="4241800"/>
            <a:ext cx="2863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dominate 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1"/>
          <a:srcRect l="16880" t="8380" r="16984" b="9389"/>
          <a:stretch>
            <a:fillRect/>
          </a:stretch>
        </p:blipFill>
        <p:spPr>
          <a:xfrm>
            <a:off x="0" y="1350010"/>
            <a:ext cx="3183890" cy="455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0" y="1270000"/>
            <a:ext cx="3048000" cy="4632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内容占位符 2"/>
          <p:cNvSpPr>
            <a:spLocks noGrp="1"/>
          </p:cNvSpPr>
          <p:nvPr>
            <p:ph idx="4294967295"/>
          </p:nvPr>
        </p:nvSpPr>
        <p:spPr>
          <a:xfrm>
            <a:off x="3246120" y="76835"/>
            <a:ext cx="7771765" cy="986155"/>
          </a:xfrm>
        </p:spPr>
        <p:txBody>
          <a:bodyPr anchor="t">
            <a:normAutofit fontScale="80000"/>
          </a:bodyPr>
          <a:p>
            <a:pPr marL="0" indent="0"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Think of a word that best fits each definition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Heavy" pitchFamily="34" charset="-122"/>
                <a:sym typeface="宋体" panose="02010600030101010101" pitchFamily="2" charset="-122"/>
              </a:rPr>
              <a:t>Then fill in the blanks with the correct form of the word.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  <a:p>
            <a:pPr marL="0" indent="0">
              <a:buNone/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文本框 7"/>
          <p:cNvSpPr txBox="1"/>
          <p:nvPr/>
        </p:nvSpPr>
        <p:spPr>
          <a:xfrm>
            <a:off x="1194118" y="172403"/>
            <a:ext cx="1970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chemeClr val="bg2"/>
                </a:solidFill>
                <a:latin typeface="Times New Roman" panose="02020603050405020304" pitchFamily="18" charset="0"/>
                <a:sym typeface="+mn-ea"/>
              </a:rPr>
              <a:t>Task 1 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4205" y="1350010"/>
            <a:ext cx="6337300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u="sng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3600" b="1" strike="noStrike" noProof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v:</a:t>
            </a:r>
            <a:r>
              <a:rPr lang="en-US" altLang="zh-CN" sz="3600" b="1" strike="noStrike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make an action or a process possible or easier</a:t>
            </a:r>
            <a:endParaRPr lang="en-US" altLang="zh-CN" sz="3600" b="1" strike="noStrike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3930" y="1350010"/>
            <a:ext cx="1957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facilitate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46120" y="3390265"/>
            <a:ext cx="5718175" cy="23069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algn="l" fontAlgn="base"/>
            <a:r>
              <a:rPr lang="en-US" altLang="zh-CN" sz="3600" b="1" strike="noStrike" noProof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Above all, it's the emotions one experiences in teaching ______________ facilitate learning.</a:t>
            </a:r>
            <a:endParaRPr lang="en-US" altLang="zh-CN" sz="3600" b="1" strike="noStrike" noProof="1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20210" y="4476750"/>
            <a:ext cx="16535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endParaRPr lang="en-US" altLang="zh-CN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2" name="图片 111"/>
          <p:cNvPicPr/>
          <p:nvPr/>
        </p:nvPicPr>
        <p:blipFill>
          <a:blip r:embed="rId1"/>
          <a:srcRect l="17720" r="17533" b="26320"/>
          <a:stretch>
            <a:fillRect/>
          </a:stretch>
        </p:blipFill>
        <p:spPr>
          <a:xfrm>
            <a:off x="9091295" y="1350010"/>
            <a:ext cx="3083560" cy="4936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/>
        </p:nvPicPr>
        <p:blipFill>
          <a:blip r:embed="rId2"/>
          <a:srcRect l="17679" r="30117"/>
          <a:stretch>
            <a:fillRect/>
          </a:stretch>
        </p:blipFill>
        <p:spPr>
          <a:xfrm>
            <a:off x="-635" y="1276350"/>
            <a:ext cx="3164840" cy="501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808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2"/>
          <p:cNvSpPr>
            <a:spLocks noGrp="1"/>
          </p:cNvSpPr>
          <p:nvPr/>
        </p:nvSpPr>
        <p:spPr>
          <a:xfrm>
            <a:off x="118110" y="840740"/>
            <a:ext cx="11956415" cy="5054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anchor="t"/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alcohol,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appropriate,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cue,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cycle, negative , pill,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psychology,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reward,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tobacco, discipline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298190" y="95885"/>
            <a:ext cx="7729220" cy="868045"/>
          </a:xfrm>
        </p:spPr>
        <p:txBody>
          <a:bodyPr anchor="t">
            <a:normAutofit lnSpcReduction="10000"/>
          </a:bodyPr>
          <a:p>
            <a:pPr marL="0" indent="0" defTabSz="914400" latinLnBrk="0">
              <a:buClrTx/>
              <a:buSzTx/>
              <a:buNone/>
            </a:pPr>
            <a:r>
              <a:rPr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Complete the summary using the words from the box below.</a:t>
            </a:r>
            <a:endParaRPr lang="en-US" altLang="zh-CN" b="1" baseline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文本框 7"/>
          <p:cNvSpPr txBox="1"/>
          <p:nvPr/>
        </p:nvSpPr>
        <p:spPr>
          <a:xfrm>
            <a:off x="1237615" y="233680"/>
            <a:ext cx="1751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思源黑体 CN Heavy" pitchFamily="34" charset="-122"/>
              </a:rPr>
              <a:t>Task 2</a:t>
            </a:r>
            <a:endParaRPr lang="en-US" altLang="zh-CN" sz="2800" b="1" dirty="0">
              <a:solidFill>
                <a:schemeClr val="bg2"/>
              </a:solidFill>
              <a:latin typeface="Times New Roman" panose="02020603050405020304" pitchFamily="18" charset="0"/>
              <a:ea typeface="思源黑体 CN Heavy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475" y="1346200"/>
            <a:ext cx="11957050" cy="56648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Teenagers often have bad habits. Most can be stopped by taking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___________ action.However,habits like ________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and________</a:t>
            </a:r>
            <a:endParaRPr lang="en-US" altLang="zh-CN" sz="32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  <a:buSz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abuse can lead to serious addictions. According to modern________ to change bad habits, we must first analyse them using the  “habit_______”.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To fix or improve a bad habit, we must first find out what the __________ is. Then we must change the old _______ routine to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something more positive. If successful, we will 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feel a sense of _______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and our bad habit may disappear. Changing a bad habit is difficult, and it is easy to make excuses and give up. We need to make up our minds and show some</a:t>
            </a:r>
            <a:r>
              <a:rPr lang="en-US" altLang="zh-CN" sz="32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________, and make small changes over time. There is no magic  ________changing will ensure we have a happy and healthy life!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4320" y="1913890"/>
            <a:ext cx="2366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appropriate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46290" y="1913890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tobacco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7540" y="1913890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alcohol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96195" y="2436495"/>
            <a:ext cx="21482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psychology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0005" y="3317240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cycle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40330" y="3768725"/>
            <a:ext cx="14236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cue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96195" y="3768725"/>
            <a:ext cx="1711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negative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345" y="4650105"/>
            <a:ext cx="17119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reward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00140" y="5514340"/>
            <a:ext cx="1925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discipline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59270" y="5965825"/>
            <a:ext cx="1925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pill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" grpId="0" bldLvl="0" animBg="1" uiExpand="1" build="allAtOnce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FULL_TEXT_BEAUTIFY_COPY_ID" val="5124"/>
</p:tagLst>
</file>

<file path=ppt/tags/tag64.xml><?xml version="1.0" encoding="utf-8"?>
<p:tagLst xmlns:p="http://schemas.openxmlformats.org/presentationml/2006/main">
  <p:tag name="KSO_WM_FULL_TEXT_BEAUTIFY_COPY_ID" val="8"/>
</p:tagLst>
</file>

<file path=ppt/tags/tag65.xml><?xml version="1.0" encoding="utf-8"?>
<p:tagLst xmlns:p="http://schemas.openxmlformats.org/presentationml/2006/main">
  <p:tag name="KSO_WM_UNIT_PLACING_PICTURE_USER_VIEWPORT" val="{&quot;height&quot;:7754,&quot;width&quot;:6324}"/>
</p:tagLst>
</file>

<file path=ppt/tags/tag66.xml><?xml version="1.0" encoding="utf-8"?>
<p:tagLst xmlns:p="http://schemas.openxmlformats.org/presentationml/2006/main">
  <p:tag name="KSO_WM_UNIT_PLACING_PICTURE_USER_VIEWPORT" val="{&quot;height&quot;:2811,&quot;width&quot;:9182}"/>
</p:tagLst>
</file>

<file path=ppt/tags/tag68.xml><?xml version="1.0" encoding="utf-8"?>
<p:tagLst xmlns:p="http://schemas.openxmlformats.org/presentationml/2006/main">
  <p:tag name="KSO_WPP_MARK_KEY" val="51f99667-b202-4def-b887-cf371482b020"/>
  <p:tag name="COMMONDATA" val="eyJoZGlkIjoiOTAxZTgxNGVlMDk5ODQ5MGQ2MTFkZjA5MDI0NzYxYj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noFill/>
        </a:ln>
      </a:spPr>
      <a:bodyPr wrap="square" anchor="t">
        <a:spAutoFit/>
      </a:bodyPr>
      <a:lstStyle>
        <a:defPPr eaLnBrk="0" hangingPunct="0">
          <a:defRPr lang="en-US" altLang="zh-CN" sz="4800" b="1" dirty="0">
            <a:solidFill>
              <a:srgbClr val="FF0000"/>
            </a:solidFill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TUxMzM4MDk5NDgzIiwKCSJHcm91cElkIiA6ICI3MjY3MDgwODUiLAoJIkltYWdlIiA6ICJpVkJPUncwS0dnb0FBQUFOU1VoRVVnQUFCS1lBQUFJY0NBWUFBQURNbjZiUEFBQUFDWEJJV1hNQUFBc1RBQUFMRXdFQW1wd1lBQUFnQUVsRVFWUjRuT3pkZVhSY2gzM1krOTlzQUFZYkFaRGdMdTZMS0V2VUxzdGFMY2VPTENlMkU3ZFY2cnhuMTFuYnhHbFAyeXh0MnRlMDZXdWJkK0xHNlV1VDlDVTk5a25yODVyWXlhdnJWWll0eTFwdExSYTFMNlFvYnVJQ2dnU0lIUmpNOXY0QUNaRzJSWUlnZ0lzQlBwOXpjT2JPNE03Y242UVJNUHp5THFscXRWb05BQUFBQUpnRnFWUXE5WGJmUzgvbElBQUFBQUJ3aGpBRkFBQUFRQ0tFS1FBQUFBQVNJVXdCQUFBQWtBaGhDZ0FBQUlCRUNGTUFBQUFBSkVLWUFnQUFBQ0FSd2hRQUFBQUFpUkNtQUFBQUFFaUVNQVVBQUFCQUlvUXBBQUFBQUJJaFRBRUFBQUNRQ0dFS0FBQUFnRVFJVXdBQUFBQWtRcGdDQUFBQUlCSENGQUFBQUFDSkVLWUFBQUFBU0lRd0JRQUFBRUFpaENrQUFBQUFFaUZNQVFBQUFKQUlZUW9BQUFDQVJBaFRBQUFBQUNSQ21BSUFBQUFnRWNJVUFBQUFBSWtRcGdBQUFBQkloREFGQUFBQVFDS0VLUUFBQUFBU0lVd0JBQUFBa0FoaENnQUFBSUJFQ0ZNQUFBQUFKRUtZQWdBQUFDQVJ3aFFBQUFBQWlSQ21BQUFBQUVpRU1BVUFBQUJBSW9RcEFBQUFBQkloVEFFQUFBQ1FDR0VLQUFBQWdFUUlVd0FBQUFBa1FwZ0NBQUFBSUJIQ0ZBQUFBQUNKRUtZQUFBQUFTSVF3QlFBQUFFQWloQ2tBQUFBQUVpRk1BUUFBQUpBSVlRb0FBQUNBUkFoVEFBQUFBQ1JDbUFJQUFBQWdFY0lVQUFBQUFJa1FwZ0FBQUFCSWhEQUZBQUFBUUNLRUtRQUFBQUFTSVV3QkFBQUFrQWhoQ2dBQUFJQkVDRk1BQUFBQUpFS1lBZ0FBQUNBUndoUUFBQUFBaVJDbUFBQUFBRWlFTUFVQUFBQkFJb1FwQUFBQUFCSWhUQUVBQUFDUUNHRUtBQUFBZ0VRSVV3QUFBQUFrUXBnQ0FBQUFJQkhDRkFBQUFBQ0pFS1lBQUFBQVNJUXdCUUFBQUVBaWhDa0FBQUFBRWlGTUFRQUFBSkFJWVFvQUFBQ0FSQWhUQUFBQUFDUkNtQUlBQUFBZ0VjSVVBQUFBQUlrUXBnQUFBQUJJaERBRkFBQUFRQ0tFS1FBQUFBQVNJVXdCQUFBQWtBaGhDZ0FBQUlCRUNGTUFBQUFBSkVLWUFnQUFBQ0FSd2hRQUFBQUFpY2dtUFFBQUFBQlFlM3BIanNTTHh4K000MFA3WXFUWW4vUTRpODRucnZ0MDBpUE1DR0VLQUFBQW1MSkNhU1Mrc2VlUDQ3bGozNHlJYXRMalVPT0VLUUFBQUdCS1JzYjc0cjg5K3h2UlBiUS82VkZZSUlRcEFBQUE0SUlxMVhMODFRdS9NeG1sMHFsTVhMUDYvYkcyZFVlMDVWZEd5bW1zbVFaaENnQUFBTGlnNTQ1K0k5N3NmemtpSXBycTJ1UGoxMzRxbGpkdlRIZ3FhcDJjQ1FBQUFGelFrNGUvT0xsOHo3WmZFNldZRWNJVUFBQUFjRjREaFJPVGgvQmwwL1Z4eGZJN0VwNkloVUtZQWdBQUFNNXJZT3pFNUhKbjA3cElwZVFFWm9aM0VnQUFBSEJlcFVweGNya3UyNWpnSkN3MHdoUUFBQUFBaVJDbUFBQUFBRWlFTUFVQUFBQkFJb1FwQUFBQUFCSWhUQUVBQUFDUUNHRUtBQUFBZ0VRSVV3QUFBQUFrUXBnQ0FBQUFJQkhDRkFBQUFBQ0pFS1lBQUFBQVNJUXdCUUFBQUVBaWhDa0FBQUFBRWlGTUFRQUFBSkFJWVFvQUFBQ0FSQWhUQUFBQUFDUkNtQUlBQUFBZ0VjSVVBQUFBQUlrUXBnQUFBQUJJaERBRkFBQUFRQ0tFS1FBQUFBQVNJVXdCQUFBQWtBaGhDZ0FBQUlCRUNGTUFBQUFBSkVLWUFnQUFBQ0FSd2hRQUFBQUFpUkNtQUFBQUFFaUVNQVVBQUFCQUlvUXBBQUFBQUJJaFRBRUFBQUNRQ0dFS0FBQUFnRVFJVXdBQUFBQWtRcGdDQUFBQUlCSENGQUFBQUFDSkVLWUFBQUFBU0lRd0JRQUFBRUFpaENrQUFBQUFFaUZNQVFBQUFKQUlZUW9BQUFDQVJBaFRBQUFBQUNSQ21BSUFBQUFnRWNJVUFBQUFBSWtRcGdBQUFBQkloREFGQUFBQVFDS0VLUUFBQUFBU0lVd0JBQUFBa0loczBnTUFBQUFBdGFkMzVFaThlUHpCT0Q2MEwwYUsvVW1QcytoODRycFBKejNDakJDbUFBQUFnQ21yVkN2eHBWZCtQNTQ3OXMySXFDWTlEalZPbUFJQUFKZ0ZoZEpJZlBmUUYyTDNpY2VqZC9Sb0ZNdGpTWTlFRGN0bEdxSWp2enEyZDk0YXQ2eTdOK3F6alluTjBqWDRlcnpaOTJKaTIyZGhFYVlBQUFCbTJMN2VYZkhsVno4Vi9XUGRTWS9DQWxFc2o4WHhvWDF4ZkdoZlBIL3MvdmpRanQrTVRSM1hKVFpMUkVRNmxZbHJWcjgvMXJidWlMYjh5a2c1alRYVElFd0JBQURNb0gyOXUrSnp6LzVtMG1Pd2dQV1BkY2ZubnYzTitQaTFuNHFOQ2NXcHBycjIrUGkxbjRybHpSc1QyVDRMaDV3SkFBQXdRd3Fsa2ZqeXE1OUtlZ3dXaVMrOStxa29sRVlTMmZZOTIzNU5sR0pHMkdNS0FBQmdobnozMEJmT09Yd3ZrODdHWFp0K1BxNWUrZDVvcmwrYTRHVFV1cUZDVHp6ZjlVQjhaOTlubzF3cFJjVEVubFBmUGZTRnVHdlRKMlo5K3lQRnZzbmxWS1RqaXVWM3pQbzJXUnpzTVFVQUFEQkRkcDk0L0p6N2QyMzYrYmgxL2MrSVVseXk1dnFsY2V2Nm40bTdOdjM4T1kvdlB2SGRPZG4rOEhqLzVISXVVeCtwbEp6QXpQQk9BZ0FBbUNHOW8wZlB1WC8xeXZjbU5Ba0wxYzRmZUUrZCtvSDMzR3c1czVkV1JFUXFuWm1UYmJJNENGTUFBQUF6NU16VnlzNndweFF6cmVVSDNsUGo1ZEdFSm9HWlVkUG5tUHJscnoyWTlBaUxVbHREZld6dGFJdTdONitMZGEwdFNZOERBQUFBMUtpYURsTzd1azRrUGNLaTllQ0J3L0hudTE2S0QyN2JHTDkrODdYUmxNc2xQUklBQUFCUVl4ekt4N1JWSStMTGUvYkhMM3psMjNGcXJKRDBPQUFBQUVDTnFlazlwdjdzQTNjbFBjS2lVNmxXNDlqUVNMellmVEsrL1ByK0tGZXFzZmRVZi96NkE0L0ZmLzNBZXlLVFRpVTlJZ0FBQUZBamFqcE1YYjlxZWRJakxGb2Yycll4N3IxaWEzenlHdzlINytoWXZIQjhJbFQ5OVBaTlNZOEdBQUFBMUFpSDhqRnRXenZhNGpkdXZuYnkvdWRmM3BQZ05BQUFBRUN0RWFhNEpPL2RlRm5VWlRJUkViSDNWSDkwajdoVUtRQUFBREExd2hTWEpKMUt4Y2EyMXNuN1hVTWpDVTREQUFBQTFCSmhpa3ZXbEh2clZHWEZjam5CU1FBQUFJQmFJa3dCQUFBQWtBaGhDZ0FBQUlCRUNGTUFBQUFBSkVLWUFnQUFBQ0FSd2hRQUFBQUFpUkNtQUFBQUFFaUVNQVVBQUFCQUlvUXBBQUFBQUJJaFRBRUFBQUNRQ0dFS0FBQUFnRVFJVXdBQUFBQWtRcGdDQUFBQUlCSENGQUFBQUFDSkVLWUFBQUFBU0lRd0JRQUFBRUFpaENrQUFBQUFFcEZOZWdBQUFJQ3BxMGFwTWg3RmNpR0s1VUtNbDBlaldKbFlMbGJHb2xnZU8vMjlzZE9QajhYNFdjdG5yMWV1bHFOYUxVZWxXb2xLdFJ6VmF1V3Q1Wmk0L2FISHE1V29SQ1VxbFhKVTQ0ZWZDOERGRWFZQUFJQTVWYTRVWTdRMEdLUEZpYSt4TTh1VGp3M0VXR2tvUm9zRE1Wb2NpdEhTUUl5VmhpZkRVa1ExNlg4RW1GZCs5OEgzenY1R3FtLzlmMWNvRHMvKzlsZzBoQ2tBQU9DU2xDdkZHQnJ2amNGQ1R3d1dUc2JnNmVYaDhWT240OUpiMFdtc05IZzZMZ0V6cGpySHNUWTF0NXRqWVJPbUFBQ0FIK25jNE5RVGcrTTlNWFJtK2ZUOXdVSlBqQllIa2g0VmdCb2xURkhUaG92RitOeUx1K1BoZzBmaThNQlFqSlpLU1k4RWJ5dWZ6Y2JhMXVhNGMvMmErTmhWMjZNcGwwdDZKQUFXdVdKNUxFNk5Ib3Urc2E0NE5YcHM4cXR2ckV0d2docXlybTNuckcramUyaC9qSlVHSXlJaVpaY3BacEF3UmMxNjZ1angrTGVQUGhWZFF5Tkpqd0pUTWxvcXhldTlmZkY2YjE5ODlmWDk4VHUzM3hRM3JWNlI5RmdBTEdDVmFqa0dDaWVpYi9TSHc5T3AwYU14UE42WDlJakFEUGk1Ni85dzFyZng5ZDEvSEU4Zi91TEVuWlF3eGN3UnBxaEpUeDA5SHI5NjMwTkpqd0hUMWpVMEVyOTYzMFB4cC9lOFc1d0M0QkpWWTdEUUd5ZUdEOGFKNFFOeFl2aGduQm85R3FkR3U2Si83SGhVcXVXa0J3U0F0eVZNVVhPR2k4WDR0NDgrbGZRWU1DUCs3YU5QeGVjLzhuNkg5UUV3QmRVWUxQVEVpZUdEMFgwNlFKMFltcmdkS3cwbFBkeThsa3Fsb3k3VEVMbDBRK1F5OVpITE5FUXVYUitaZEM3U3FYU2tVcGxJUnpyU3FVeWtVdW0zSGt1ZGZpek9QRFp4ZjNLOVNFK3VQL0ZZSmg3Wi83bWsvM0VCYW9vd1JjMzUzSXU3enpsOEw1ZE94NjljZjFWOFlNdjZXTmFZVDNBeU9MK1RJNlB4OWIwSDQ3ODg4MklVSzVXSW1OaHo2bk12N281L2NOMlZDVThId1B3eEVhRE9qazlubGd1bGhYK0o5bFFxRlEzWjVtakl0a1ErMXhMNWJFczA1Sm9qbjIySnVtemo2Y0IwT2k1bDZrL0hwalBMNXo1ZWQzbzVuWnE3UC9ZSVV3QVhSNWlpNWp4ODhNZzU5My9sK3F2aTR6c3ZUMmdhbUxwbGpmbko5K29mUGYzODVPT1BIRHdpVEFFc1d0WG9IK3VPb3dPNzQramduamc2TVBGMTVnVER0U3lkeWtSelhVYzAxYlZGdytuQWxNKzFSRU8yK2F6YjFzaG5tOC81ZmwybU1WTE9Yd093YUFoVDFKekRBK2Z1cXY2Qkxlc1RtZ1NtNTU0dDY4OEpVNGNISFg0QnNEaFVZMkRzWkJ3ZDNEMFJvQWIzeE5HQjNUVjM1YnRjcGo2YTY1WkdTMzNINmR1bDBWelhNWEZiM3pHeFhOY1IrZHdTZ1FtQUN4S21xRG1qcGRJNTl4MitSNjNwL0lIMzdFaXg5RFpyQWxETEJnczliMFdvZ2QxeGJIRFB2TDhLWGtPMkpkcnpLNk10dnlyYUdsWkVTLzJ5c3dMVXhHMTlOaC9oVXZFQXpCQmhDZ0FBTGxrMWVrWU94OEZUTDhUQnZoZmlZTitMMFQ5MlBPbWhma2cyWFJkdCtaWFIzckJxNGphL0t0b2FKbTdiODZ1aVB0dVU5SWdBTERMQ0ZBQUFYS1JxdFJMSGgvWk5ScWhEZlMvTW03MmhHckl0MGRtMFBwWTJycDNjKzZrOXZ5cmFHMVpHVTEySHcrc0FtRmVFS1FBQXVJQnlwUlRIQnZkTWhLaFRMOFNoL3BjU3YwSmVVMTE3ZERhdC82R3ZwcnEyY0tnZEFMVkNtQUlBZ0I5U2plNmhBN0czNTZuWTIvdjllTFB2NVNoVkNvbE0wbHJmT1JtZGxqV3RpODZtRGRIWnRDN3l1ZFpFNWdHQW1TUk1BUUJBUkl5VmhtSmY3NjZKR05YemRBd1dUczdwOWxPcGRIUTJyWS9WTGR0aWRldjJXTld5TlRxYk5rUjl0bkZPNXdDQXVTUk1BUUN3S0ZXcjFlZ2EybnM2UkQwVmIvYS9FdFZxWlU2Mm5VcWxvck5wUTZ4cTJScXJXN2ZINnBadHNhSjVjK1F5OVhPeWZRQ1lMNFFwQUFBV2piSFNZT3p0ZVRwZVAvbFV2Tkg3OUp5Y3NEeVZTc1d5eHZXeHVuVmJyRzdaRnF0YXQ4WEs1czJSeXpUTStyWUJZTDRUcGdBQVdOQkd4dnZpdFJPUHh5c25IbzM5dmJ1aVVpM1A2dlp5bWZwWTIzcEZyR3U3S3RhM1hSVnJsdXlJdWt4K1ZyY0pNSmVxbFhMOHhhNS9tdlFZaTk0bnJ2dDAwaVBNQ0dFS0FJQUZaNmpRRTYrZWVDeGU3WDQwRHZROUY5VnFkZGEybGMrMXhMb2xWOFc2OW9rUXRhcGxhNlJUUG1ZREM5dkJVODhuUFFJTGhOK1lBQUFzQ0FPRkUvRnE5NlB4U3ZjamNhanZwWWlZblJqVjJ0QVo2OXQyVHU0UnRheHhmYVJTcVZuWkZnQXNkTUlVQUFBMWE2alFFeThlZnpCZTZYNGtEdmUvTWl2YmFNaTJ4T2FsMThmbWpodGlVOGQxc2FSaHhheHNCMkErYTYxZk9ybWN5K2JqWjNmKyt3U25ZU0VScGdBQXFDbmxTakYybi94dVBIZjAvdGpiKzlRc0hLYVhpald0bDhlV3BUZkdscVUzeHVyVzdaRk9aV1o0R3dDMUpadCs2NnFoNlZRbU5yUmZuZUEwTENUQ0ZBQUFOYUFhUndmMnhIUEg3bzhYdXg2TXNkTGdqTDU2YzExSGJGbDZZMnhlZW1OczdyZys4cm5XR1gxOUFPQkhFNllBQUppM2hzWjc0NFd1QitLNW8vZkhpZUVETS9qS3FWalhkbVZzVzNaemJGbDZZNnhvM2hRUnpoTUZBSE5ObUFJQVlGNnBWTXV4NStUMzR0bWo5OFhyUFU5RnRWcVprZGROcGRLeHNmMmEyTEg4anJpODg5Wm9ydXVZa2RjRkFLWlBtQUlBWUY0WUtmYkhyaU5majZlUGZDa0d4azdNeUd1bVU5blkxSEZkWExIOGp0amVlVXMwNXBiTXlPc0NBRE5EbUFJQUlGRmRnM3ZqcWNQL0sxN3MrbmFVS3VPWC9IcVpkQzYyZE53WVY2eTRJN1l0ZTFjMFpKdG5ZRW9BWURiVWRKajY1YTg5bVBRSWkxSmJRMzFzN1dpTHV6ZXZpM1d0TFVtUEF3RFVvRXExRksrZGVEeWVmUE9MY2FqdnhVdCt2VlFxRlZzNmJvcWRxOTRiMjViZEhIV1p4aG1ZRWdDWWJUVWRwbloxemN3dTNseThCdzhjamovZjlWSjhjTnZHS00vNEpab0JnSVZxcE5nZnp4ejVXang5K0VzeFdEaDV5YS9YMmJRK3JsbDFkK3hjK2Q1b3JsODZBeE1DQUhPcHBzTVV5YXBHeEpmMzdJOThOcFAwS0FEQVBEZFlPQm5mUGZpRmVPYm9WNk5ZTGx6U2ErVnpMWEhsaXZmRU5hdnVqdFd0MjhMVjlBQ2dkdFYwbVBxekQ5eVY5QWlMVHFWYWpXTkRJL0ZpOThuNDh1djdvMXlweG1pcG5QUllBTUE4MVRmV0ZZOGYrS3Q0OXRoOVVhNlVwdjA2cVZRNnRpNjlLYTVaZFhkc1cvYXV5S1J6TXpnbEFKQ1VtZzVUMTY5YW52UUlpOWFIdG0yTWU2L1lHcC84eHNQUk96cVc5RGdBd0R6VE0vSm1QSHJnZjhRTFhROUV0VnFaOXVzc2FWZ2VONjc5Y0Z5ejZ1NW9xbXVmd1FsaGR1UXlEVkVzdi9YNWVLalE0ekJUWnRSZ29lZWMrM1daZkVLVHdNeW82VEJGc3JaMnRNVnYzSHh0L0l2dmZDL3BVUUNBZWVMNDBCdng2SUgvRVM4ZmZ6Z21EdnlmbmczdDE4UTdML3ZwMkxic1haRk9PVzBBdGFNanZ6cU9EKzJidlA5ODF3Tng2L3FmU1hBaUZwb1h1aDQ0NTM1N2ZuVkNrOERNRUthNEpPL2RlRm44eTRlZWlPcnBFNkNmS2x6YU9TTUFnTnAwY3ZoUWZQdU56OFJySng2YjltdmtNdld4YytYNzRxYTFQeFhMbXpmTzRIUXdkN1ozM25wT21Qck92czlHUk1UT2xlK05GbnRPY1FrR0N6M3hRdGNEaysrcE03WjMzcExRUkRBemhDa3VTVHFWaW9ac0prYUxFK2VNNkIwVnBnQmdNUmtxOU1SRCsvOTc3RHI2OVdrZnN0ZWVYeFUzcnYycHVIYjEzZEdRYlpuaENXRnUzYkx1M25qKzJQM1JQOVlkRVJIbFNpa2UyUHZuOGNEZVAwOTRNaGFpSlEwcjR0YjE5eVk5Qmx3U1lZcExsam5yU2pqbDh2VFBJUUdMMlZkZTN4OWRReU9SVHFVaWxZcElSK3F0NVZRcVVxbFVwT090NWN5WngxSVJxZFBycGxOeGVyMjNucGROcHlPWFRrY3U4OVp0WFRvVDJUUDMwK21veTZRbjFqdjl2WFE2NWZwV3dBVVZTaVB4M1VPZmorOGQrdXRwWDJYdnNpWHZpTnMyZkRTMkxuMW5wRkxwR1o0UWtsR2ZiWXdQN2ZqTitOeXp2NW4wS0N3Q0g5N3hHMUdYYVV4NkRMZ2t3aFNYYktUMDFoVjIvdURKWitNUG5udzJ3V21nTm4xbHovN1kxWFVpNlRFaVl1S2k2eE1oSzNOTzBNcWwwMUdmeVVSRExoc05tVXprYzluSVo3T1J6MmFpSVR1eDNKQjdhL210eHpPbnY1ZU5odFBMWjc0eTZjV1h3SWFMNWZqTDNkM3g2TkgrT0R4VWlMR1NvRTh0dStiMDF6VDFSSHhtWDBURTh6TTB6L3pSa0UzSDJ1YjZ1SDMxa3Zqbzl1WFJsSE9lck1Wa1U4ZDE4YkZyUHhWZmZ2VlRrM3RPd1V4YTByQThQcnpqTjJOangzVkpqd0tYVEpqaWtsV3Eweit4S1REL1ZDTml2RnlKOFhJbG9qaTcyMnJNWmFNNWw0dm0rcnBvcnN0RmN5NFhMZlZuYnV2T3VXMnV5MFZMM2NSdDgrbkg4cmxzVGUzZDlmVHh3Zmk5cHcvRjhaSHhwRWNCWnRsWXFSSjcrMFpqYjk5b2ZQMUFiL3oyamV2aXhoVU9VMXhNTm5WY0Y3L3l6cy9FZHc5OUlYYWYrRzZjR2owYTQrWFJwTWVpaHRWbDh0R2VYeDNiTzIrSlc5YmRHL1ZaZTBxeE1BaFRBQ1JtcEZpS2tXSXB1a2VtOTBFOW5VckZrdnE2YUd1b2ovYUcrbWc3NjZ2OWJXN3JNOG5zdGZEMDhjSDR4dy92VFdUYlFMS09qNHpIUDM1NGIvemZkMjZKRzhTcFJhVSsyeGgzYmZwRTNMWHBFMG1QQWpCdkNWTmNzb1pNSnNiSzVZaUl1S3lsT2JaMHRNM3E5cjV6OFBDc3ZqNVFPeXJWYXB3YUs4U3BzVUxzbitKejh0bnNEMFdzWlkwTjBkbVlqMldOK2Voc3pFZG5ZME1zYTh6UFdNUWFMcGJqOTU0K05DT3ZCZFN1Ly9EMG9mamMzWmM3ckE4QXppSk1jY215NlhURTZUQjE3eFZiNDZOWGJwdlY3ZDN3bWMvUDZ1c0RDOXRvcVJTalE2VTRPalI4d1hWYjYrdGlXYjdocldEVk5IRzdMSDg2WkRYbFkxaytIM1daODUrMCtTOTNkenQ4RDRqakkrUHhsN3U3NHhldlhKWDBLQUF3YndoVEFQQTJCZ3JqTVZBWWozMTlBK2RkYjJtK0lWYTNOTVdxNXFaWTJkd1lxNXNubGxjMU44Yks1cVo0OUdqL0hFME16SGVQSHUwWHBnRGdMTUlVQUZ5aW50R3g2QmtkaXhlN2UzN2s5K3RidGtiVTFHbmFnZGx5WktpUTlBZ0FNSzhJVXdEendKLzl4SHVpV3ExR3RScFJpV3BVcTlXb1ZDZk9vVlNOYXBRcjFhakc2ZnZWYWxTcTFhaEVUQzVYVDY4NzhkelR5OVZxbENxVktGWXFVU3ovd08zcDVWS2xFdVBsOHVSanBiTytQMzc2KzhYVDN4OHZWNkpRTHNkWXFSeWpwVktNbFVveFZpeFAzSmJMTVZvc1JiRlNTZnBmNVR3bFNnRVRSa3QrVGdMQTJZUXBnSGtnRlJHcFZDb2lGWkdwNFloUnJsUmpyRnlLc2RKRXNCbzlmVHRXbWdoWFp3TFdXS2tVUThWaURCV0tFN2ZqeFJnY0h6OTlPM0YvYUh3OHhrcmxwUCtSQUFDQVdTUk1BVEJqTXVsVU5LVnowWlRMemNqcmxTcVYwNUhxVExBYWZ5dGNGWXN4VUJpUC9yRkM5SjIrTWwvZldDSDZDdVBSTjFhSVVvM3R2Zlg0dmRjbVBRSXdBMjc5d3JOSmp3QUFOVVdZQW1EZXlxYlQwZFpRSDIwTjlSZjF2R3BFREk4WFQ0ZXFRcHdhbmJnOUoyQ05qVWZmMkZpY0hCMkxreU5qTVY2MmR4WUFBTXcxWVFxQUJTY1ZFYzExdVdpdXk4WGFhTDdnK3RXSUdCb3Z4b21SMFRnNStUVVdKMGRHSng0Ykhadjhuc01MQVFCZzVnaFRBQ3g2cVlob3FjdEZTMTB1TnJXMXZ1MTYxWWdZS1JianhQQkVyT29lSG9salF5TnhiR2g0NG5ad09McUdoMk84WEZ1SEVRSUFRRktFS1FDWW9sUkVOT1Z5MGRTV2l3MXZFN0FxMVdyMGpvNmRGYXlHNDg5Zkc1dmJRUUVBb0VZSVV3QXdnOUtwVkN4cnpNZXl4bnhjdFh4cFJFVDgrV3RPaGd3QUFEOUtPdWtCQUFBQUFGaWNoQ2tBQUFBQUVpRk1BUUFBQUpBSVlRb0FBQUNBUkFoVEFBQUFBQ1JDbUFJQUFBQWdFY0lVQUFBQUFJa1FwZ0FBQUFCSWhEQUZBQUFBUUNLRUtRQUFBQUFTSVV3QkFBQUFrQWhoQ2dBQUFJQkVDRk1BQUFBQUpFS1lBZ0FBQUNBUndoUUFBQUFBaVJDbUFBQUFnS21yVnBPZWdBVkVtQUlBQUFET3F5SGJPTGxjcW93bk9Ba0xqVEJGemNsbnMrZmNQemt5bXRBa01EMG5mdUE5MjVqTHZzMmFBQUF3UDdUVUw1dGNMbGVLTVZqb1NYQWFGaEpoaXBxenRyWDVuUHRmMzNzd29VbGdldTc3Z2ZmczJwYm10MWtUQUFEbWgwdzZkODc5KzEvLzA0UW1ZYUh4MS9UVW5EdlhyNG5YZS9zbTcvK1haMTZNaUloN3RxeVB6c1o4VW1QQkJaMFlHWTM3OWg2Y2ZNK2VjY2Y2TlFsTkJBQUEwL1B5OFljaUl1THVyYjl5enQ1VWNMR0VLV3JPeDY3YUhsOTlmWDkwRFkxRVJFU3hVb2svZXZyNStLT25uMDk0TXJoNHE1cWI0dU5YWFo3MEdBQUFjTkZlUHY1UXZIejhvV2l0NzR5Mi9NcElwUnlVTlpjK2NkMm5reDVoUmdoVDFKeW1YQzUrNS9hYjRsZnZleWpwVWVDUy9hdmJiM1NPS1FBQWFzclNwc3ZpMU1peHFGUkxFUkV4VURnUkE0VVRDVTlGclpJenFVazNyVjRSZjNyUHUyTmxjK09GVjRaNWFHVnpZL3pwUGUrT20xYXZTSG9VQUFDNEtNMTFIZkhKZDMwMmRxNThYK1F5OVVtUFE0M3oxL1RVckp0V3I0alBmK1Q5OGJrWGQ4Y2pCNC9FNGNHaEdDbVdraDRMM2xaakxodHJXNXJqanZWcjRtTlhiWSttWE83Q1R3SUFnSG1vSTc4bWZ2b2QvencrV1BrbmNXcjBXQXlQOXljOUVqVkttS0ttTmVWeThRK3V1ekwrd1hWWEpqMEtBQURBb3BOTjEwZG4wNGJvYkVwNkVtcVZRL2tBQUFBQVNJUXdCUUFBQUVBaWhDa0FBQUFBRWlGTUFRQUFBSkFJWVFvQUFBQ0FSTlQwVmZsKytXc1BKajBDRVRGVUxDWTlBZ0FBQUZDRGFqcE03ZW82a2ZRSUFBQUFBRXlUUS9rQUFBQUFTRVJON3pIMVp4KzRLK2tSaUlqLytNU3o4WHB2WDBSRXJGM1NuUEEwQUFBQVFLMm82VEIxL2FybFNZOUFSTFRVNVNhWEc3TTEvWllDQUFBQTVwQkQrUUFBQUFCSWhEQUZBQUFBUUNLRUtRQUFBQUFTSVV3QkFBQUFrQWhoQ2dBQUFJQkVDRk1BQUFBQUpFS1lBZ0FBQUNBUndoUUFBQUFBaVJDbUFBQUFBRWlFTUFVQUFBQkFJb1FwQUFBQUFCSWhUQUVBQUFDUUNHRUtBQUFBZ0VRSVV3QUFBQUFrUXBnQ0FBQUFJQkhDRkFBQUFBQ0pFS1lBQUFBQVNJUXdCUUFBQUVBaWhDa0FBQUFBRWlGTUFRQUFBSkFJWVFvQUFBQ0FSQWhUQUFBQUFDUkNtQUlBQUFBZ0VjSVVBQUFBQUlrUXBnQUFBQUJJaERBRkFBQUFRQ0tFS1FBQUFBQVNJVXdCQUFBQWtBaGhDZ0FBQUlCRUNGTUFBQUFBSkVLWUFnQUFBQ0FSd2hRQUFBQUFpUkNtQUFBQUFFaUVNQVVBQUFCQUlvUXBBQUFBWU1xcTFVclNJN0NBQ0ZNQUFBREFlVFhtV2llWCs4YTZFcHlFaFVhWUFnQUFBTTZybzNGMTVETDFFUkV4TUhZaUJnczlDVS9FUWlGTUFRQUFBT2VWVGRmSGpzN2JKKy9mLy9xZkpqZ05DNGt3QlFBQUFGelFuUnMvSHVsVU5pSWlYajcrVVB6TlMvOW5EQlpPSmp3VnRTNmI5QUFBQUFEQS9OZlJ1Q1krdU9PZnhwZGUrZjJJbUloVEx4OS9LRnJyTzZNdHZ6SlNLZnUrektWUFhQZnBwRWVZRWNJVUFBQUFNQ1hYckxvN0lpSys4dXFubzFJdFJVVEVRT0ZFREJST0pEa1dOVXpPQkFBQUFLYnNtbFYzeHlmZjlkbll1Zko5a3lkRWgrbXl4eFFBQUFCd1VUcnlhK0tuMy9IUDQ0T1ZmeEtuUm8vRjhIaC8waU5SbzRRcEFBQUFZRnF5NmZyb2JOb1FuVTFKVDBLdGNpZ2ZsNnlhOUFBQUFBQkFUUkttdUdSSEJvY25sOXNiSEY4TUFBQUFUSTB3eFNYcEhobU43dUdSaUlqSVo3T3hwclU1NFlrQUFBQ0FXaUZNY1VuKzhJbG5KNWZ2MnJBMjZqT1pCS2NCQUFBQWFvbVRuek10M1NPajhZZFBQQnZmMnY5bVJFUmswK240cFd2ZmtmQlVBQUFBUUMycDZURDF5MTk3TU9rUkZwMXFUSnhUNnN6aGUyZjh5OXR1aU1zY3hnY0FBQUJjaEpvT1U3dTZUaVE5d3FLWFRhZmovN2p0eHZqSnJSdVNIZ1VBQUFDb01UVWRwa2hPUHB1TnV6YXNqVis2OWgzMmxBSUFBQUNtcGFiRDFKOTk0SzZrUjFpVTJodnFZMDFyc3hPZEF3QUFBSmVrcHNQVTlhdVdKejBDQUFBQUFOT1VUbm9BQUFBQUFCWW5ZUW9BQUFDQVJBaFRBQUFBQUNSQ21BSUFBQUFnRWNJVUFBQUFBSWtRcGdBQUFBQkloREFGQUFBQVFDS0VLUUFBQUFBU0lVd0JBQUFBa0FoaENnQUFBSUJFWkpNZUFBQ0l1UFVMenlZOUFnQUF6RGw3VEFFQUFBQ1FDR0VLQUdaWlE5YXZXMkJDM3M4REFEaUgzNHdBTU12V050Y25QUUl3VDZ6eDh3QUF6aUZNQWNBc3UzMzFrcVJIQU9ZSlB3OEE0RnpDRkFETXNvOXVYeDRyR3V1U0hnTkkyTXJHdXZqWnkxY2tQUVlBekN2Q0ZBRE1zcVpjSm43N3huVkpqd0VrN0xkdlhCZU56akVGQU9kSVZhdlZhdEpEQU1CaThQVHh3Zmk5cHcvRjhaSHhwRWNCNXRDS3hycjRGemV1aXh0V3RDUTlDZ0FrSXBWS3BkNzJlOElVQU15ZDRXSTUvbkozZHp4NnREK09EQlZpdEZSSmVpUmdGdVN6NlZqVFhCKzNyMTRTSDkyK1BKcHltYVJIQW9ERUNGTUF3SUwweE1HdStOLy8zL3ZpMUdqaGd1dnVXTkVSWC96RUI2T3pPVDhIazgyZG50ZEdvK3VaNGZPdWsxK2FqWTAvM2hZcFI1RUJBQWs0WDVqeThRUUFxRWxmZXVtTitNaGZmR1ZLVWVyS2xVdmpTei8vb1FVWHBTSWlsbTdQUitQeTNIblhHZTBweGZGbnp4K3ZBQUNTSUV3QkFEV2xXbzM0azhlZmo1Ly8vTGVpVUNwZmNQMmRxNWZGLy9yNUQ4WFN4b1k1bUM0QnFZaTF0N1JFcHU1dC95SXlJaWc4T0xJQUFDQUFTVVJCVkNiMnJCcDgwL25OQUlENVJaZ0NBR3BHb1ZTT1gvL3lJL0U3My9qZWxOYS9jL1BhK05MUGZTamE4L1d6UEZteWNrM3BXSFBMaFUrc2ZlU0p3UmdmdW5ETUF3Q1lLODR4QlFEVWhDUDlRL0gzL3ZLYjhleVI3aW10LzNldjNSNS8rT0U3b3k2emVQNGVybXZYY1BTOE9ucmVkZkpMczdIaGZVc2luVG4vSGxZQUFEUEZ5YzhCZ0pyMnlMNGo4WXVmLzFiMGpJeE5hZjNmdXV1RytLMjdib2kzL3dpME1GVXJFZnUvMVJlakowdm5YVy9KK3ZwWWU5dUY5N0FDQUpnSndoUUFVSk9xMVlnL2V1elorSGZmZWlvcVUvaklrazJuNHc4L2ZFZjg3SFdYejhGMDgxTnh1Qkp2ZlAxVWxNZlAvKzlyK2M3RzZMeXFjWTZtQWdBV00yRUtBS2c1ZzRYeCtPVC8vRTU4N1pYOVUxcS9xUzRYLysyalB4NTNiYmxzbGllYi93WVBqOGVoaHdjdXVON2EyMXBpeWZxRmZmNHRBQ0I1d2hRQVVGTjJkNStLai8vbC9iSDNaTitVMWwvWjBoUi85YkY3NHFwVnkyWjVzdG94bGZOTnBUS3AyUGkrSlpGZm1wMmpxUUNBeFVpWUFnQnFRcVZhamM4OCtYTDg2L3UvRjRYUzFLNGVkOHVHVmZHWm4zbGZMRzkyV05yWnFwV0lndy8yeC9EeDRublh5emFrWTlNOWJaRnJYRHduaVFjQTVwWXdCUURNZThjR2h1UFgvdWQzNHFFM0RrLzVPYjk2Njg3NG5mZmRITGxGZE9XOWkxRXVWR1BmL1gweFBuait5TmZRbm8yTlA3NGswdGxGZHJaNEFHQk9DRk1Bd0x6MnhSZmZpTi80eWlQUk4xcVkwdnFOZGRuNHp6OTlWL3pVbFp0bmViTGFWeGdveC81djlFVzVlUDZQZk0ycjYyTGRuYTJSMHZnQWdCa21UQUVBODFMZmFDSCsyVmNmaTc5NTRmVXBQMmZ6c2lYeHVZKytQN1l2YjUvRnlSYVdvV1BGT1BTZC9yalFwNzRsRytwanpTMHQ4ZllmSFFFQUxwNHdCUURNTzQvc094S2YvUDhlaktNRHcxTit6azljc1RIKzVDTjNSVXQ5M1N4T3RqRDE3aG1MWTA4UFhYQzlqcTBOc2VxbTVqbVlDQUJZTE00WHBseUNCUUNZVTRPRjhmajNEendWLy9XSmw2YjhuR3c2SGYveXZUZkZQN3p0R252elRGUEh0b1lvOUplaWQ4L1llZGZyZlgwczBuV3BXSEZOMHh4TkJnQXNac0lVQURBbnF0V0lyN3l5TDM3N2E0OUgxK0RVOTVMYTJ0a1dmL2EzZnl5dVh0MDVpOU10RGl0dmFJN0NRRG1HdTg1L3BiNlRMNDlHcGk0ZHk2N0l6OUZrQU1CaTVWQStBR0RXSFRnMUVQL3NxNC9GQTNzT1hkVHpmdW5tSytOZi8vak5rYy81dTdTWlVoNnZ4b0Z2OWNkWVgrbUM2NjUrWjNPMGIybVlnNmtBZ0lYTU9hWUFnRVNNbHl2eHA0OC9INy8vbmU5SG9WU2U4dk5XdGpURkgzL2szWEhYbHN0bWNickZxelJXaWYzZjdJL3h3UXYvTjFsN1cwc3NXVjgvQjFNQkFBdVZNQVVBekxudkhUd1d2LzdsUjJKMzk2bUxldDZIcjl3Y2YvQ2hPNkk5TDRiTXB1SndKZlovc3krS0k1WHpycGRLVGNTcDFuWCtld0FBMHlOTUFRQno1dVR3YVB6dU41K00vN0hydFl0NlhtdERYZnorVDk0ZWYzdm5WaWM0bnlPRmdYTHMvMlovbEFzWGpsT3IzOVVTYlJ2RktRRGc0Z2xUQU1Dc0d5Mlc0di81N2d2eG54NTlOb1lLNXorNTlnOTYzN1oxOFI4L2RFZXNYZEk4UzlQeGRzWjZTN0gvZ2Y2b0ZDLzhrZEE1cHdDQTZSQ21BSUJaVTY1VTQ2K2UyeDMvNFlHbkwrcHFleEVScTFxYjR2LzZpZHZpSjNac3RKZFVna2E2aTNIZ3dZR29saS84c1hEbDlVMng5SEpYNndNQXBrNllBZ0JtWExVYThjRHJoK0xmM1A5RXZOYmRlMUhQVGFkUzhmZmZkVlg4OC9mY0dNMzF1Vm1ha0lzeGRIUThEajAwRUZQNVpMaDhaMk4wWHRVNCswTUJBQXVDTUFVQXpLam5qcHlJMzduL2UvSDQvcU1YL2R4cjF5eVBUMy80anRpNWF0a3NUTWFsR0RoVWlNT1BEVTRwVGkyN0loOHJybTJhL2FFQWdKb25UQUVBTStMQXFZSDQ5OTk2S3Y3bmkzc3Yrcm10RFhYeHI5NzN6dmg3TjF3Um1iVGo5dWFyd1NQajhlWWpnMUd0WFBnallzZTJobGgxUTNPRS81d0F3SGtJVXl4cWc0WHgrT1BIbm8vN1hqc1ErM3Y3WTJTOGxQUklMRktOZGRuWTJMRWs3cmw4US96YWJWZEhTMzFkMGlQQmxMMXhzai8rMDZQUHhoZWUyeE9seXZtdjRQYWovSzJkVytMZjNYTkxMRzkyK0ZjdEdPNHF4cUdIQjZKU3V2REh4Q1hyNjJQTnU1b2psVkduQUlBZlRaaGkwWHI0amNQeGo3NzRVQnp1SDBwNkZEakgyaVhOOFVjLy9lNjRjL1BhcEVlQjgzcXBxeWYrMHlPNzRrc3Y3WXZLTkQ0eTNMUnVaZnp1M1RmSFRldFd6c0owekthUkU4VTQ5SjJCS0UvaGFuMk55N0p4MloydGtXMUl6OEZrQUVDdEVhWllsQjUrNDNCODVDKyttdlFZY0Y1Zi9Ma1B4aDJiMWlROUJ2eVE3Nzk1UEQ3OThLNjRmL2ZCYVQxLzg3SWw4VzkrL09hNDUzSlgyNnRsWTcybE9QQmdmNVFMRi82NG1Hdkt4UHE3V3FOK1NXWU9KZ01BYW9rd3hhSXpXQmlQMi83ekYrd3B4YnkzZGtselBQWVA3M1ZZSC9OQ3RScng2UDRqOFFjUDdZckg5aCtaMW1zc2E4ckhQM3ZQRGZHeDYzZEVMbVB2bVlXZzBGK09BOS91ajlMb2hRL2hUT2RTY2RudHJkRzh5cFVXQVlDM0NGTXNPci8zN2FmalB6NzB6T1Q5dWt3NmZ2dkhib3FmdVdaYnJHaHhmaE9TY1h4d0pENy8zSjc0dlc4L0ZlUGx0LzZBOXh2dnZqNSsrOGR1VEhBeUZydEt0UnJmM0gwd1B2M3dybmptY1BlMFhpT2Z5OFkvdk8yYStPU3RWMGR6dlNpeDBJd1BUc1NwNHZDRjQxUXFGYkh5eHVibzJOb3dCNU1CQUxWQW1HTFJ1ZU5QL2pwZTd1cVp2UCt2Zi96bStFZTNYNVBnUlBDV1AzcjB1ZmpkYno0eGVmL0tsVXZqNFUvK25RUW5ZckhxSHl2RVh6MjdKejd6MUV2eHhzbithYjFHSnAyS2oxMi9JMzdycmh1RS93V3VPRnlKZzkvcGowSi9lVXJyTDcwOEh5dXVhM0lvSndCdzNqQ1ZuY3RCWUs3czd6MzNEMWcvYzgyMmhDYUJIM2J2TlZ2UENWUDdld2NTbkliRjZPV3VudmpNa3kvSEY1N2ZFNlBGNlYycE5KMUt4ZC9hdVNYKzZaM1h4YmJPOWhtZWtQa28xNVNPalhlM3hlRkhCMlBvMlBnRjErOTViVFRHQjh1eDl0YVdTT2ZVS1FEZ1J4T21XSkJHeHMvOWc1YS94V2MrV2RuU2RNNzk0ZkZpUXBPd21JeVhLL0hWVi9iRlo1NThLWjQ0MkRYdDE4bGwwdkhSYTdmSFA3cjkydGpZMFRxREUxSUxNcmxVckx1ck5icStQeFM5ZThZdXVQN2drZkhZOTQyK1dIdDdTelMwK2RnSkFQd3dueEFBWUFFN05qQWNmL0gwSy9IZnYvOXFkQStOVFB0MUduTForUGdOTytMWGJyMDYxaXhwbnNFSnFUV3BWTVNxRzV1anZqVVR4NTRaanJqQVNTRUtBK1hZLzQzK1dIVmpVN1J0ZHQ0cEFPQmN3aFFBTERDVmFqVWUyMzgwUHZ2VXkvSDFWL2RIdVRMOTAwazIxK2ZpRjk5NVpmektMVHRqV1ZOK0JxZWsxblZzejBkZFN5YmVmSFF3S3FYenY4Y3E1V29jZVdJb2hydUxzZXJHNWtobkhkb0hBRXdRcGdCZ2dYamxlRy84OWZONzRtK2VmejJPRGd4ZjBtdTE1K3ZqNzc5clovelN6VmRHVzc1K2hpWmtvV2xlWFJjYjcxNFNoeDRhbU5JVisvcjJGV0swcHhTWDNkNGE5VXN5Y3pBaEFERGZDVk1BVU1PT0RRekgzN3p3ZXZ6MTg2K2ZjelhTNmRyUTNocS84TTRyNCsvZHVDT2E2bkl6TUNFTFhVTmJOamJkM1JhSEhoNkkwWjRMbjB5LzBGK09mZC9vaTFVM05VZmJSdEVUQUJZN1lRb0Fhc3hnWVR5KytzcisrTUp6ZStMUi9VZWlPdjBqOVNKaTRweEI3OTI2TG43aG5WZkdqMjI5TE5KdmZ6VmYrSkd5K1hSc2VOK1NPUGJrVVBUdEwxeHcvVXFwR2tlK094Z2ozY1ZZZVVOVHBEUGVjd0N3V0FsVEFGQURpdVZLUExqM3pmanI1L2ZFMTE4OUVJVlMrWkpmc3kxZkgvL2JkWmZIejkzMERsZlk0NUtsTTZsWWMwdExOSzdJeGJHbmg2TmF2bkF4UGJWM0xFWlBsbUxOcmMydTJnY0FpNVJQQUFBd1Q0Mk1sK0toTjk2TSsxNDdHUGUvZGlCNlJzWm01SFYzcmxvV3YzanpsZkdScTdaRVB1ZWpBRE9yZlhORDVKZG00ODFIQjJOODRNSUJkYXl2RlB2dTY0dk9xeHBqMlJXTmtVclB3WkFBd0x6aDB5Z0F6Q1BkUXlQeGpkY094amRlT3hBUHZYRjRSdmFNaW9qSVpkTHhVMWR1amw5NDU1Vnh3OW9WNFdnOVpsTkRXelkydjc4dGpqNDVGUDBITDN4b1g3VVMwZjM4U0F5OE9SNXIzbVh2S1FCWVRQeldCNEFFVmFzUnUwLzB4bjJ2SG9qN1hqc1F6eHp1bnRIWDM3R2lJKzY5ZWx0ODlOcnQwZG1jbjlIWGh2Tko1MUt4OXJhSlEvdTZ2ajhVMVF0ZnRDL0dlcy9hZStvZGpRSXFBQ3dDd2hRQXpMRlNwUkpQSHV5SysxNDdFUGU5ZWlBT25CcVkwZGRmMGRJWWYzdm4xdmc3VjIrTksxY3U4NGQ3RXRXeHRTRWF6eHphTjNUaFBRRFA3RDAxK09aNHJIbFhTOVMzWmVaZ1NnQWdLY0lVQU15eWFqWGlqWjYrZUdUZmtYaHMvOUY0K0kzRDBUZDY0Y09iTGtaalhUWis4b3BOY2UvVlcrT09UV3NqazFham1EOGFPckt4NlFOdGNmU0pvUmc0TkxYMy9taHZLZDY0NzVTOXB3QmdnUk9tQUdBV0hEdzFHSS91T3hLUDdUOFNqK3c3RXNjSFIyWjhHK2xVS3U3Y3ZEYnV2V1pyL01TT2pkRlVsNXZ4YmNCTXllUlNjZG50TFhGcWJ5NjZkZzFIcFhqaHEvYWR2ZmZVYXVlZUFvQUZ5VzkzQUpnQlJ3ZUc0N0Y5UitMUi9VZmowWDFINHMyK3dWbmIxbFdybHNXOVYyK0x2N1Z6UzZ4b2FaeTE3Y0JzYU4vU0VNMnI2dUxvazRNeGRLdzRwZWVNOXBaaTM5ZjdvbU43UGpxdmFveE1uZDJuQUdDaEVLWUFZQnE2aDBiaThmM0hKdmVJMnRmVFAydmJTcWRTOGE3MXErS2VIUnZpL1pkdmlJMGRyYk8yTFpnTHVhWjBySC9Qa2ppMWQyenFlMDlWSTNwZUc0MisvWVZZY1UxanRHMXVjSGdmQUN3QXdoUUFYTUJRb1JqUEh6MFJ6eHp1amwxSHVtUFg0ZTQ0MGo4MHE5dHNyTXZHZTdaY0ZoL1lzVEhldDIxZGREUTJ6T3IySUFuVDJYdXFYS2pFMFNlSG9uZlBXS3k2c1NrYU94M0NDZ0MxVEpnQ2dMT01seXZ4NnZHZWlRaDFPa1R0T1hFcXFoZmVvZU9TZFRibjQ1N0xOOFE5bDIrSU96ZXZqZnFzcTVHeDhFMW43Nm1JaUxGVHBkai96ZjVZc3FFK1ZsemJGTG5HOUN4UENnRE1CbUVLZ0VXcldvM1kzOXQvenA1UUx4NDdHWVhTaFM5cFAxTzJkYmJIQjNaTXhLanIxaTZQdEdPVFdLU21zL2RVUkVUL2dVSU1IaDZQemlzYlkrbmxEWkhLK0g4SUFHcUpNQVhBZ2xldFJod2ZHbzdYdWsvRjd0TmZyM1gzeG12ZHA2Si9iR3FYcnA4cFN4c2I0dlpOYStLT3pXdmlqazFyblM4S3puTDIzbFBIZHcxSGVZcDdUMVZLMVRqKzNIQ2MyanNXSzY5dmlwYTFkYk04S1FBUkVlT0Q1ZWcvVUlpeHZuS1V4eXBKajdOb2JIamZrcVJIbUZIQ0ZBQUxSclVhY1hSZ0tIYWZlQ3MrN2U0K0ZidFBuSXFCc2ZGRVptcXV6OFd0RzFaUHhLaE5hMkxIaWc1N1JjRUZ0RzlwaUpiTDZxTDd1WkU0dFhkc3lzOGJIeXJIb1ljSG9yRXpGOHQzTmtiVFN1ZWZBcGdObFdJMWpuMS9PUHIyVGYxbk5Md2RZUXFBbWpOZXJzU1IvcUY0NDJSZjdENXg2dlNlVUwyeCs4U3BHQ3BNL1JDZzJWQ2Z6Y1NObDYyTU96ZXZpZHMzcllsclZuZEdMdVBjTjNDeHN2WHBXUDNPNW1qZjJoQmRUdy9GeU1uU2xKODdjcUlZQjc3ZEgwM0xjN0g4NnNab1hDNVFrWXhLc1Jvblh4Mk53VGZIWTN5b0hKWFNISnl3a0FVbm5VMUZYWE1tV2k2cmkyVTc4cEhPSmZzWFhLVkNKUTQrTUJCamZWUC91UXpuSTB3Qk1PK2NDVTl2OWczR29WT0RjYWh2TU40OE5SaUgrZ2JpMEtuQk9EWTRQQ2NuSTUrS1REb1YxNnp1ak5zM3JZazdONitObXk1YkVRMDV2MTVocHVRN3NySHg3cmJvMjErSTQ4OE9SMmwwNm9lS0RIY1hZLyszK3FOcFpTNldYOTBVamN2OHY4bmNHZTRxeHBFbkJxTTQ3UEFtTGsybFZJMnh2bEtNOVpXaWI5OVlyTG01SmJFOVFxdlZpRGNmSHB5TVVxbFVSTnZtaHNndnkwWmRVeWJDVHVGTWc5L09BTXk1V2dwUFAyaDllMHRjdDNaNVhMZG1SVnkzZG5uc1hMVXNHdXY4T29YWjFyYXhQbHJYMXNXSmwwYWk1N1hScUY3RW4vV0h1NHF4djZzdm1sZlh4ZktkalpGZjZ2OVpadGR3MThSZWV6RFRpc09WT1BEdC90andZMHNTaVZOOWI0ekZ5SW1KdmRPekRlbFkvMk90MGREbVp5cVh4anNJZ0V0V3JVWU1qeGZqeFBCb25Cd2VqUk5ESXhQTFE2Tm5QVFkyK2IzZTBiRjVHNTdPMXA2dm40aFFhNWZIOVd0WHhMVnJPbU5aVXo3cHNXRFJTdWRTc2VMYXBtamYwaEJkend6SDRKR0xPM2ZjME5IeEdEbzZIaTFySndKVlE3dVB3c3k4U3JFYVI1NFlUSG9NRnJnalR3ekdscDlvbi9QRCtucDJqMDR1cjd5aFNaUmlSbmdYQVRDcFhLbkc4SGd4aHNhTE1WUVlqNkhDdWNzbmgwL0hwUjhSbndxbGN0TGpYNUw2YkNhdVh0MTVlbStvaVJpMW9iMDFuS2NjNXArNmxreXNlM2RyREI0Wmo2NW5obU44OE9KKy9nd2VIby9CdytQUnVxNCtPcS9NQzFUTXFKT3ZqcDV6K0Y0cUhiSDg2cVpvMjFnZjJieHpEbkx4U3FPVjZOdGZpTzduaHlmM0ZpME9WK0xrcTZPeGZHZmpuTTFSSEtsRW9XL2k1MjA2azRyV2RmVnp0bTBXTnIrRkFlYUJTclVhcFVvMXlwVktsQ3FWYzVhTDVjcmJmSzhheFhMbG5NZExsY3JrOThiTDVZbklWRGo5TlQ1KzF2SmJzV253ck8rTkZoZkhTU3hYdHpiRmpoVWRjZm55anJoOGVYdGN1WEpaN0ZqUjRTVGxVR05hMXRSRjg2cTZPUFhHV0p4OGFTU0tJeGQzTHArQlE0VVlPRlNJcHVXNVdIcDVQcHJYMW9uUlhMTEJOOC9kazIvNTFVMng3QXA3MnpKOTJYeDY4ajEwL05uaHljY0hENC9QZVpnNm8yNUp4czlMWm93d0JUQVAvTlJudnhLUEh6aWE5QmdMem9xV3hzbjRkQ1pFYmU5c2o5YUd1cVJIQTJaSUtoM1JzYlVoMmpmVlIrL3JZM0h5NWRFb2pWMWNvQnJ1THNad2R6SHFtalBSc2IwaDJqYzNKSDdWSzJyWCtOQzVlL0MxYmJSWENUT2piV1A5T1dIcVl2Y1d2VlRWOGx2blljaGsvWXhrNWdoVEFOUzhaVTM1eVFCMStZclR0OHM3b2ozdkR3T3dXS1F5cVZoNmVUN2F0elJFNzU2eE9QbktTSlFMRjNjeXUvR2hjblE5TXh6ZEw0eEUrK2FHNk5qZUVIWE5tVm1hbUlXcVVqcjNmZWZ3UFdiS0Q3NlhmdkM5QnJWS21HSk8vSXV2UHg0dkhldEplZ3lnUnVVeTZWaTdwQ1hXdDdmRSt2YldXTmZlRXV0T0w2OXZiM0ZDY21CU09wdUtaVmZrbzJOclEvVHNIbzJlVjBlalBINXhmM2lyRkt2Ujg5cG85THcyR2kyWDFjV3l5L1BSdUR5WlM3TUR3RUluVERFblhqclc0ekFsNEcybFU2bFlzNlE1MXJXOUZaek9qazhybWhzams3YkxPREIxNlZ3cU9xOXNqSTV0K2NuSVZDbGUvTjRGZzIrT3grQ2I0OUhRbm8ybGwrZGp5WWE2U1BsNUJBQXpScGdDWUZaMU5EWkVaM00rbGpYbFkvbmtiV01zYjI2Y2pFOXJXcHVkZUJ5WUZabTZWQ3pmMlJoTHQrZmo1S3NqMGJ0N2JGcUh2NHlkS3NXUjd3MUcxNjUwdEcyc2o3Wk45YTdtQndBendHOVQ1dHh2M1hWRDNMWng5YXh1NDBPZi9mS3N2ajRzWnJsTU9wWTE1YU96S1g5V2NHcU16dVlmZnF5anNVRndBdWFGVEgwcVZselRGTXQyTkVidjY2UFJ1MmNzU3FNWGQ1TDBpSWh5b1RLNUIxWkRlemJhTnRYSGtnMzFrVzN3c3c0QXBrT1lZczdkdG5GMTNEckxZUXI0WVkxMTJXaXVxNHZtK2x3MDErZWlwYjR1V3VwejV6eldYSGY2c2ZyVGo5Vzl0ZHhTWHhldERYWFIxbER2OHNCQXpjclVUeHppdCt5S3h1Zy9XSWllMTBaanJMYzByZGNhTzFXS3JtZEtjWHpYY0RTdnFZdTJUUTNSc3FZdVVob1ZBRXlaTUFVd0QvenNkZHZqcmkxckk1Tk9SemFkam13NkZkbk1XY3ZwOU52ZXo2UlRrWnQ4M3VuN21YUmtVdW1KR0ZXZmk4WmN6am1hQU02U1NrOWNlcjF0WTMyTWRCZWo1N1hSR0hoemZGcXZWYTFHREI0ZWo4SEQ0NUdwVDhXU0RRM1J2cWsrR2pwODFBYUFDL0hiRW1BZStMdlhiazk2QklCRnEzRjVMaHFYNTJKOHFCeTl1OGZpMU43cG5ZY3FJcUpjcUVidjd0SG8zVDBhOVcyWmFOL1VNSEdvWDk1dVZBRHdvd2hUQUFBUUVYWE5tVmg1ZlZOMDdteU12cjFqMGJON05JckRGMzhlcWpNS2ZlWG8yalVjWGM4T1IyTm5MbG92cTR1V3RYVlI5LyszZHoreGNaem5BWWZmbWQzWjVYSzVKQ1ZabEd6THFXeTVxRlhVVGxERVJZQzZUUUFqUUlxMkFYTEp1VVd2U2U4NTV0UjcwSFBQYlE0dGtGT1JvamNIVFFzWWRocTBUUk5IY3FNNElDVkxva1R1Y3YvTzlMQkwwcFJsL2FYMGljdm5nUmU3TTdiRUYvQWFobjc0dm0rV2FvYzROUUFjYmNJVUFBQjhRcTNJNHRURlZweDhyUlZiVndaeDQrZjk2RzZNSHYwM3JDSjZWMGZSdXpxSzlYZTdzYkJhajg1TGpWZysxN0RkRDRCanovOEpBUURnTHJJc1l2bHp6VmorWERORzNVbHNYaHJFNXFWQkRMY25qL1g3OWpmSDBkOGN4N1dmOXFKbzU5RTUxNHpsYzQxWVhDc2NuQTdBc1NOTUFRREFmUlR0V3B4K2ZURk8vOTVpZEsrTll2T1gvYmo5cStFam4wVzFhOVF0OTg2a3FqV3k2THpZaU01THpWaDZ2b2k4N3FFVkFNdy9ZUW9BQUI1VUZ0RmVLNks5VnNUelg2emk5cThHY2ZQU0lIcFhIMk9yMzh4a1dNWG01VUZzWGg1RVZzdGk2V3dSU3k4MG9uMm1pT2FLYzZrQW1FL0NGQUFBUElLOHlHTDF3a0tzWGxpSTRkWmtHcFV1OVIvcndQUmQxYVNLclkrR3NmWFJNQ0lpNnEwODJtZUt2VmVqSTFRQk1CK0VLUUFBZUV5TlRpM1czbGlNdGRjWG83c3hpcHUvN01mV1I4TW9SNCszMVcvWGVLZU1XeDhPNHRhSGc0aUlLQmJ6YUo4dG9uMW11cUtxYUR1Y0NvQ2pTWmdDQUlERGtzVTBHSjB0b2lxcjZLNlA0dmFWWVd4ZEdjWjQ4UGdycVhhTmV1WGVZZXdSRVkybDJpeFVUVi8xbGxBRndORWdUQUVBd0JPUTVWa3N2ZENJcFJjYVVmMUJ4TTdIKzVIcWNaL3NkNmZoOWlTR0gwemk1Z2Y5aUlob0x0ZGljYTJJMXFsNnRFN1ZvN2xTOThRL0FKNUpjeCttZm5UNU42bEhJQ0orOUtGL0R3REE4WlZsRVl1bmkxZzhYY1RaMzI5SC8rWjRMMUwxTjhlSC92TUd0eWN4dUQySm14L01mbjZleGNLSjJqUlVuYXpId202czh1QS9BQktiK3pEMTliLzdRZW9SQUFEZ2dJVVQ5Vmc0VVkrMU54Wmp1RDJKclN2RHVIMWxHTDFyai85MHY3dXB5aXAycm85ajUvcCtCTXRyV1N5Y25JV3FrOU9WVlkzbG1sZ0Z3Rk0xOTJFS0FBQ2VaWTJsV3B5NjJJcFRGMXN4N3BleDlkRXd1dXVqNks2UFl0dy92SE9wN2xST3F1aGRHeDJJWVhsOVAxWk50d0RXb3RHcFJWNVhxd0I0TXVZK1RQM2grUmRTajhBZGxoY2FxVWNBQUhnbTFSZnlPSEZoSVU1Y1dJaUlpTUd0U1hUWGg3RzlNWXJleGlnbXc4TjV5dDluS2NkVjlLNk9vbmYxNE1xdFlqR1B4bkl0bXJOWFk3a2V6ZVZhRkl0NWhHWUZ3R09ZK3pEMWc3LzZldW9SQUFEZ2tUUlhhdEZjYWNYSjMybEZWVVgwYjR5anV6RmRUZFc3Tm9weS9HUkQxYTVScjR4UnI0enUrc0ZnbGRleWFIUnErOUZxdHNLcXVWeUx2RkNzQUxpL3VROVRBQUF3RDdJczlwNnk5OXp2dHFJcXAwLzY2MjZNWW50OUZEc2ZqNko2Y2p2LzdxcWNWTkhmSE4vMUFQZDZLNSt1cnVyVW9tam5VU3pPM21lZlBTVVFnQWhoQ2dBQWpxUXNqMWhjSzJKeHJZalRyOCsyNFYwYlIrL3FLSGF1ajJMbit2aUpiLzI3bC9GT0dlT2RNcm9iZHovUXZkN0tEd1NyZWl1UCtrSWVSV3YvYzYxcDFSWEF2Qk9tQUFCZ0R1VDFMSmFlTDJMcCtXTHYzbkI3c3ZjMHZ2NzFjZXpjR0QrMTdYLzNzeHV1ZHVMVHE2MTJaZm4wM0szZFVMVWJxMnJOUEdxTmJQcHF6dTQxcHZjYzFBNXd0QWhUQUFBd3B4cEx0V2dzMVdMbHQ1b1JFVkZWRWNQYnMxaDFZN3FxcW45akVsWDViTVNxTzFYbC92bFdEeXFyWlZFcnBvRXFMMmF2K3V6ZVhlN24rZlRYWkxVczhscEVsbWVSMWFiMzhrOTh6blo3Vng2UnpTNnlMQ0t5M2ZmTVFmQUFqMENZQWdDQVl5TExkZzlVcjhYcUs3TllWVVlNYm8zM1ZsYnRYQi9IWUhNYzFiUFpxdTZybWxReG5oelI0UUdPSVdFS0FBQ09zU3lQV0RoUmo0VVQ5VGp4NnZSZVZVWU10eVl4dURXTy91WWtCcmVtbjRlM0owYzJXTUU4dXY3ZnZkaDR2L2RVZnRZbi85dmZ1Zm5aVzNEaFlRbFRBQURBQVZtK3Y3SnErWFA3OTZ0eXVoV3dQNHRVdzYxSkRMYW03NU9CWWdWUDI3QmJKb25GMVROeVZoM3pRWmdDQUFBZVNKWkhORmRyMFZ5dGZlcnZUWVpWREdlUmFyZzFpY0h0U1l5Mkp3OTlSaFFBeDRzd0JRQUFQTFphSTR2V3FYcTBUbjM2anhqVFE4d25NZXFXczljc1dIVm45M2JLS0VkV1lNRERXbjIxOWRSK1Z1L2FPUHF6TFh4NXpVbi9IQjVoQ2dBQWVLS3lmUDhKZ1orbEhGY3g3cGN4M3RsOTdWK1Bkc29ZOTh1WURNcVlES29vYlNPQ2lJaG9uYWhGNjgybHAvS3pydjlzSjliZm5aMHRwVXR4aUlRcDV0SmlveDY5NGY2QmZCdGJ2VGpUV1V3NEVleGIzK29ldUc0M2lrU1RBTUN6STY5bjk0MVh1Nm95cHBGcVdPM0ZxdkZ3K2o0WlRsZGZsYU1xSnFOcHhEcHdQUksyQUo0bHdoUno2ZVdUSy9GZjY5ZjNydi9oL1ovSFgvL1JGeEpPQlB1Ky8vNHZEbHkvZkhJNTBTUUFjRFJsZVVTOWxVZTlGUkZ4LzVCMXA2cWFIdDVjVHFxb0poSFZwSXF5L01UbnZmY3Fxbkw2T2FaL1JaUVIxZXkwNmFxSzZjMXFkcStLdVBxZlQrY0phUUR6UXBoaUx2M0phK2NQaEttLytkZi9pSWlJYjM3aHQrTnNwNTFxTEk2NTlhMXVmUC85WCt4OUgzZDk3Ylh6YVFZQ2dHTXF5eUt5SW91OE9QejlTTUlVd01NUnBwaEwzM3JyOC9IMzcvMXYvUHJXZGtSRURDZGxmUGVIUDQ3di92REhpU2VEZzE1YTdjUzMzN0thRHdBQU9KN3kxQVBBazlCcE51SjczL2hLNmpIZ3ZyNzNqYS9FVXRNWlV3QUF3UEVrVERHM3ZuemhYUHpqWC94Wm5GdDVPaytwZ0lkeGJtVXAvdWt2L3p6KytKVVhVNDhDQUFDUWpLMTh6TFV2WHpnWDczejdtL0czNy93ay92bG5IOGJsRzdlak94eWxIb3RqcXQwbzR1V1R5L0cxMTg3SHQ5NzZmSFNhamRRakFRQUFKQ1ZNTWZjNnpVWjg1KzAzNHp0dnY1bDZGQUFBQU9BVGJPVURBQUFBSUFsaENnQUFBSUFraENrQUFBQUFraENtQUFBQUFFaENtQUlBQUFBZ0NVL2xBd0FBQUI3WVpGVEZoLzl5Sy9VWXg5YjVyNjZrSHVGUUNWTUFBQURBUStsZUhhVWVnVGxoS3g4QUFBQUFTVmd4QlFBQUFOeFRvMVBiKzd5d1dvK3pYMndubklaNUlrd0JBQUFBOTVUWHM3M1B0VVlXN1RORndtbVlKN2J5QVFBQUFKQ0VNQVVBQUFCQUVzSVVBQUFBQUVrSVV3QUFBQUFrSVV3QkFBQUFrSVF3QlFBQUFFQVN3aFFBQUFBQVNRaFRBQUFBQUNRaFRBRUFBQUNRaERBRkFBQndTUEo2ZHVCNnZGTW1tb1I1YytkMzZjN3ZHaHhWd2hRQUFNQWhhU3pWRGx4dlhoNGttb1I1YytkM3FkR3BmY1kvQ1VkTFBmVUFBQUFBODZMelVpUDZtK085NjZzLzZVWkV4T3JMemFpM3JBdmc0WTEzeXRpOFBOajdMdTNxbkdza21nZ09sekFGQUFCd1NKNjcySXJOUy8wWWRhZmJycW95WXVPOWJteTgxNzNQcjRRSFY3VHplTzVpSy9VWWNDZ2tld0FBZ0VPU0YxbTgrS1ZPNmpHWWN5OStxUk41NFl3cDVvTXdCUUFBY0lqYVo0czQvL1pLRkcxLzNPSndGZTA4enIrOUV1MnpSZXBSNE5EWXlnY0FBSERJMm1lTGVQVlBUOFRILzdNVFc3OGV4bkJyRXVXNFNqMFdSMUJlejZMUnFVWG5YQ09ldTlpeVVvcTVJMHdCQUFBOEFYbVJ4ZG9iaTdIMnhtTHFVUUNlV2RhV0FnQUFBSkNFTUFVQUFBQkFFc0lVQUFBQUFFa0lVd0FBQUFBa0lVd0JBQUFBa0lRd0JRQUFBRUFTd2hRQUFBQUFTUWhUQUFBQWlJZVlaUUFBQXRCSlJFRlVBQ1FoVEFFQUFBQ1FoREFGQUFBQVFCTENGQUFBQUFCSkNGTUFBQUFBSkNGTUFRQUFBSkNFTUFVQUFBQkFFc0lVQUFBQUFFa0lVd0FBQUFBa0lVd0JBQUFBa0lRd0JRQUFBRUFTd2hRQUFBQUFTUWhUQUFBQUFDUWhUQUVBQUFDUWhEQUZBQUFBUUJMQ0ZBQUFBQUJKQ0ZNQUFBQUFKQ0ZNQVFBQUFKQ0VNQVVBQUFCQUVzSVVBQUFBQUVrSVV3QUFBTUFEcTFJUHdGd1JwZ0FBQUlCN3FqZjM4OEZvZTVKd0V1YU5NQVVBQUFEY1U5SEpJNjluRVJFeDZwVXgzaWtUVDhTOEVLWUFBQUNBZThwcldTeS8xTmk3WG4rM20zQWE1b2t3QlFBQUFOelg2ZGNYSTV0VmhGdi9ONGdyNzJ6RnFHZmxGSThucTZyS3VXVUFBQURBZlcxZTZzZEgvN1o5NEY2eG1FZXhWSXNzMFV6SHpmbXZycVFlNGFGbFdmYVpYNC82MHh3RUFBQUFPTHBXWDFtSWlJamYvUHQyVkxQRlVxTmVhZVVVajB5WUFnQUFBQjdZNmlzTHNYaTZpR3MvN2NYdEs4TW94elppOGVoczVRTUFBQUFlU1RtcFlyUmR4cmh2eGRUVDBqNVRwQjdob2Qxcks1OHdCUUFBQU1BVGM2OHc1YWw4QUFBQUFDUWhUQUVBQUFDUWhEQUZBQUFBUUJMQ0ZBQUFBQUJKQ0ZNQUFBQUFKQ0ZNQVFBQUFKQ0VNQVVBQUFCQUVzSVVBQUFBQUVrSVV3QUFBQUFrSVV3QkFBQUFrSVF3QlFBQUFFQVN3aFFBQUFBQVNRaFRBQUFBQUNRaFRBRUFBQUNRaERBRkFBQUFRQkxDRkFBQUFBQkpDRk1BQUFBQUpDRk1BUUFBQUpDRU1BVUFBQUJBRXNJVUFBQUFBRWtJVXdBQUFBQWtJVXdCQUFBQWtJUXdCUUFBQUVBU3doUUFBQUFBU1FoVEFBQUFBQ1FoVEFFQUFBQ1FoREFGQUFBQVFCTENGQUFBQUFCSkNGTUFBQUFBSkNGTUFRQUFBSkNFTUFVQUFBQkFFc0lVQUFBQUFFa0lVd0FBQUFBa0lVd0JBQUFBa0lRd0JRQUFBRUFTd2hRQUFBQUFTUWhUQUFBQUFDUWhUQUVBQUFDUWhEQUZBQUFBUUJMQ0ZBQUFBQUJKQ0ZNQUFBQUFKQ0ZNQVFBQUFKQ0VNQVVBQUFBQUFBQUFBQUFBQUFBQUFBQUFBREIvL2g5WHA5MWNsZ00wS0FBQUFBQkpSVTVFcmtKZ2dnPT0iLAoJIlRoZW1lIiA6ICIiLAoJIlR5cGUiIDogIm1pbmQiLAoJIlZlcnNpb24iIDogIjExIgp9Cg=="/>
    </extobj>
  </extobjs>
</s:customData>
</file>

<file path=customXml/itemProps67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11728</Words>
  <Application>WPS 演示</Application>
  <PresentationFormat>自定义</PresentationFormat>
  <Paragraphs>487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Times New Roman</vt:lpstr>
      <vt:lpstr>Calibri Light</vt:lpstr>
      <vt:lpstr>微软雅黑</vt:lpstr>
      <vt:lpstr>Wingdings</vt:lpstr>
      <vt:lpstr>黑体</vt:lpstr>
      <vt:lpstr>思源黑体 CN Heavy</vt:lpstr>
      <vt:lpstr>Arial Unicode MS</vt:lpstr>
      <vt:lpstr>Calibri</vt:lpstr>
      <vt:lpstr>思源黑体 CN Bold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425</cp:revision>
  <dcterms:created xsi:type="dcterms:W3CDTF">2017-11-13T08:28:00Z</dcterms:created>
  <dcterms:modified xsi:type="dcterms:W3CDTF">2023-09-26T15:15:09Z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SaveFontToCloudKey">
    <vt:lpwstr>648829950_btnclosed</vt:lpwstr>
  </property>
  <property fmtid="{D5CDD505-2E9C-101B-9397-08002B2CF9AE}" pid="4" name="ICV">
    <vt:lpwstr>043A355A937C4A119B425788E6FD7694</vt:lpwstr>
  </property>
</Properties>
</file>