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9" r:id="rId1"/>
  </p:sldMasterIdLst>
  <p:notesMasterIdLst>
    <p:notesMasterId r:id="rId20"/>
  </p:notesMasterIdLst>
  <p:sldIdLst>
    <p:sldId id="329" r:id="rId2"/>
    <p:sldId id="427" r:id="rId3"/>
    <p:sldId id="428" r:id="rId4"/>
    <p:sldId id="469" r:id="rId5"/>
    <p:sldId id="440" r:id="rId6"/>
    <p:sldId id="443" r:id="rId7"/>
    <p:sldId id="458" r:id="rId8"/>
    <p:sldId id="468" r:id="rId9"/>
    <p:sldId id="460" r:id="rId10"/>
    <p:sldId id="461" r:id="rId11"/>
    <p:sldId id="462" r:id="rId12"/>
    <p:sldId id="463" r:id="rId13"/>
    <p:sldId id="466" r:id="rId14"/>
    <p:sldId id="439" r:id="rId15"/>
    <p:sldId id="441" r:id="rId16"/>
    <p:sldId id="442" r:id="rId17"/>
    <p:sldId id="394" r:id="rId18"/>
    <p:sldId id="330" r:id="rId19"/>
  </p:sldIdLst>
  <p:sldSz cx="12192000" cy="6858000"/>
  <p:notesSz cx="7104063" cy="10234613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6E7E"/>
    <a:srgbClr val="C0504D"/>
    <a:srgbClr val="648BAE"/>
    <a:srgbClr val="C1DEF6"/>
    <a:srgbClr val="B4DEFA"/>
    <a:srgbClr val="EFA0A7"/>
    <a:srgbClr val="F3EFEE"/>
    <a:srgbClr val="F5F1EE"/>
    <a:srgbClr val="FCF8F7"/>
    <a:srgbClr val="F1ED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9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4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3879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44476"/>
            <a:ext cx="11184467" cy="5851525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F6A80487-8396-40C6-BC09-6FD83893D56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1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1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transition spd="slow" advTm="3000">
    <p:random/>
    <p:sndAc>
      <p:stSnd>
        <p:snd r:embed="rId15" name="chimes.wav"/>
      </p:stSnd>
    </p:sndAc>
  </p:transition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B96A66E7-EA0D-4C2B-B039-5C13CCBC21F8}"/>
              </a:ext>
            </a:extLst>
          </p:cNvPr>
          <p:cNvSpPr txBox="1"/>
          <p:nvPr/>
        </p:nvSpPr>
        <p:spPr>
          <a:xfrm>
            <a:off x="9658648" y="138072"/>
            <a:ext cx="253335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accent1"/>
                </a:solidFill>
              </a:rPr>
              <a:t>人教版必修</a:t>
            </a:r>
            <a:r>
              <a:rPr lang="zh-CN" altLang="en-US" b="1" dirty="0" smtClean="0">
                <a:solidFill>
                  <a:schemeClr val="accent1"/>
                </a:solidFill>
              </a:rPr>
              <a:t>第二册</a:t>
            </a:r>
            <a:endParaRPr lang="zh-CN" altLang="en-US" b="1" dirty="0">
              <a:solidFill>
                <a:schemeClr val="accent1"/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75357D3-E604-4AFB-953D-902558EF8087}"/>
              </a:ext>
            </a:extLst>
          </p:cNvPr>
          <p:cNvSpPr/>
          <p:nvPr/>
        </p:nvSpPr>
        <p:spPr>
          <a:xfrm>
            <a:off x="1318161" y="2462543"/>
            <a:ext cx="1060466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800" b="1" dirty="0" smtClean="0">
                <a:latin typeface="Times New Roman" pitchFamily="18" charset="0"/>
                <a:cs typeface="Times New Roman" pitchFamily="18" charset="0"/>
              </a:rPr>
              <a:t>Unit 4 </a:t>
            </a:r>
            <a:r>
              <a:rPr lang="en-US" altLang="zh-CN" sz="4800" b="1" dirty="0" smtClean="0">
                <a:latin typeface="Times New Roman" pitchFamily="18" charset="0"/>
                <a:cs typeface="Times New Roman" pitchFamily="18" charset="0"/>
              </a:rPr>
              <a:t>History and Traditions</a:t>
            </a:r>
          </a:p>
          <a:p>
            <a:pPr algn="ctr"/>
            <a:r>
              <a:rPr lang="en-US" altLang="zh-CN" sz="4800" b="1" dirty="0" smtClean="0">
                <a:latin typeface="Times New Roman" pitchFamily="18" charset="0"/>
                <a:cs typeface="Times New Roman" pitchFamily="18" charset="0"/>
              </a:rPr>
              <a:t>Period </a:t>
            </a:r>
            <a:r>
              <a:rPr lang="en-US" altLang="zh-CN" sz="4800" b="1" dirty="0" smtClean="0">
                <a:latin typeface="Times New Roman" pitchFamily="18" charset="0"/>
                <a:cs typeface="Times New Roman" pitchFamily="18" charset="0"/>
              </a:rPr>
              <a:t>2 Reading </a:t>
            </a:r>
            <a:r>
              <a:rPr lang="en-US" altLang="zh-CN" sz="4800" b="1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altLang="zh-CN" sz="4800" b="1" dirty="0" smtClean="0">
                <a:latin typeface="Times New Roman" pitchFamily="18" charset="0"/>
                <a:cs typeface="Times New Roman" pitchFamily="18" charset="0"/>
              </a:rPr>
              <a:t>Thinking</a:t>
            </a:r>
            <a:endParaRPr lang="en-US" altLang="zh-CN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zh-CN" sz="4800" b="1" dirty="0" smtClean="0">
                <a:latin typeface="Times New Roman" pitchFamily="18" charset="0"/>
                <a:cs typeface="Times New Roman" pitchFamily="18" charset="0"/>
              </a:rPr>
              <a:t>What’s in a name?</a:t>
            </a:r>
          </a:p>
        </p:txBody>
      </p:sp>
    </p:spTree>
    <p:extLst>
      <p:ext uri="{BB962C8B-B14F-4D97-AF65-F5344CB8AC3E}">
        <p14:creationId xmlns:p14="http://schemas.microsoft.com/office/powerpoint/2010/main" val="547406366"/>
      </p:ext>
    </p:extLst>
  </p:cSld>
  <p:clrMapOvr>
    <a:masterClrMapping/>
  </p:clrMapOvr>
  <p:transition spd="med">
    <p:randomBa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78475" y="1418514"/>
            <a:ext cx="10862458" cy="3996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17235" tIns="58618" rIns="117235" bIns="58618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pPr fontAlgn="t"/>
            <a:r>
              <a:rPr lang="en-US" altLang="zh-CN" sz="3600" b="0" dirty="0" smtClean="0">
                <a:latin typeface="Times New Roman" pitchFamily="18" charset="0"/>
                <a:cs typeface="Times New Roman" pitchFamily="18" charset="0"/>
              </a:rPr>
              <a:t>      Great </a:t>
            </a:r>
            <a:r>
              <a:rPr lang="en-US" altLang="zh-CN" sz="3600" b="0" dirty="0">
                <a:latin typeface="Times New Roman" pitchFamily="18" charset="0"/>
                <a:cs typeface="Times New Roman" pitchFamily="18" charset="0"/>
              </a:rPr>
              <a:t>Britain and Ireland. Finally,  the southern part </a:t>
            </a:r>
          </a:p>
          <a:p>
            <a:pPr fontAlgn="t"/>
            <a:r>
              <a:rPr lang="en-US" altLang="zh-CN" sz="3600" b="0" dirty="0">
                <a:latin typeface="Times New Roman" pitchFamily="18" charset="0"/>
                <a:cs typeface="Times New Roman" pitchFamily="18" charset="0"/>
              </a:rPr>
              <a:t>of Ireland (3) ______ (break) away from the UK,  which </a:t>
            </a:r>
          </a:p>
          <a:p>
            <a:pPr fontAlgn="t"/>
            <a:r>
              <a:rPr lang="en-US" altLang="zh-CN" sz="3600" b="0" dirty="0">
                <a:latin typeface="Times New Roman" pitchFamily="18" charset="0"/>
                <a:cs typeface="Times New Roman" pitchFamily="18" charset="0"/>
              </a:rPr>
              <a:t>resulted in the full name we have today. However,  </a:t>
            </a:r>
          </a:p>
          <a:p>
            <a:pPr fontAlgn="t"/>
            <a:r>
              <a:rPr lang="en-US" altLang="zh-CN" sz="3600" b="0" dirty="0">
                <a:latin typeface="Times New Roman" pitchFamily="18" charset="0"/>
                <a:cs typeface="Times New Roman" pitchFamily="18" charset="0"/>
              </a:rPr>
              <a:t>most people just use the (4)_________(shorten) name: </a:t>
            </a:r>
          </a:p>
          <a:p>
            <a:pPr fontAlgn="t"/>
            <a:r>
              <a:rPr lang="en-US" altLang="zh-CN" sz="3600" b="0" dirty="0">
                <a:latin typeface="Times New Roman" pitchFamily="18" charset="0"/>
                <a:cs typeface="Times New Roman" pitchFamily="18" charset="0"/>
              </a:rPr>
              <a:t>the UK. The four countries (5)__________ belong to </a:t>
            </a:r>
          </a:p>
          <a:p>
            <a:pPr fontAlgn="t"/>
            <a:r>
              <a:rPr lang="en-US" altLang="zh-CN" sz="3600" b="0" dirty="0">
                <a:latin typeface="Times New Roman" pitchFamily="18" charset="0"/>
                <a:cs typeface="Times New Roman" pitchFamily="18" charset="0"/>
              </a:rPr>
              <a:t>the United Kingdom work together in some areas. </a:t>
            </a:r>
          </a:p>
          <a:p>
            <a:pPr fontAlgn="t"/>
            <a:r>
              <a:rPr lang="en-US" altLang="zh-CN" sz="3600" b="0" dirty="0">
                <a:latin typeface="Times New Roman" pitchFamily="18" charset="0"/>
                <a:cs typeface="Times New Roman" pitchFamily="18" charset="0"/>
              </a:rPr>
              <a:t>There were four sets of invaders and the last </a:t>
            </a:r>
            <a:r>
              <a:rPr lang="en-US" altLang="zh-CN" sz="3600" b="0" dirty="0" smtClean="0">
                <a:latin typeface="Times New Roman" pitchFamily="18" charset="0"/>
                <a:cs typeface="Times New Roman" pitchFamily="18" charset="0"/>
              </a:rPr>
              <a:t>group</a:t>
            </a:r>
          </a:p>
        </p:txBody>
      </p:sp>
      <p:sp>
        <p:nvSpPr>
          <p:cNvPr id="1824771" name="Text Box 3"/>
          <p:cNvSpPr txBox="1">
            <a:spLocks noChangeArrowheads="1"/>
          </p:cNvSpPr>
          <p:nvPr/>
        </p:nvSpPr>
        <p:spPr bwMode="auto">
          <a:xfrm>
            <a:off x="2289942" y="1859616"/>
            <a:ext cx="3543300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broke</a:t>
            </a:r>
          </a:p>
        </p:txBody>
      </p:sp>
      <p:sp>
        <p:nvSpPr>
          <p:cNvPr id="1824772" name="Text Box 4"/>
          <p:cNvSpPr txBox="1">
            <a:spLocks noChangeArrowheads="1"/>
          </p:cNvSpPr>
          <p:nvPr/>
        </p:nvSpPr>
        <p:spPr bwMode="auto">
          <a:xfrm>
            <a:off x="4066684" y="2979154"/>
            <a:ext cx="5566833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shortened</a:t>
            </a:r>
          </a:p>
        </p:txBody>
      </p:sp>
      <p:sp>
        <p:nvSpPr>
          <p:cNvPr id="1824773" name="Text Box 5"/>
          <p:cNvSpPr txBox="1">
            <a:spLocks noChangeArrowheads="1"/>
          </p:cNvSpPr>
          <p:nvPr/>
        </p:nvSpPr>
        <p:spPr bwMode="auto">
          <a:xfrm>
            <a:off x="4415076" y="3620686"/>
            <a:ext cx="5964767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that/which</a:t>
            </a:r>
          </a:p>
        </p:txBody>
      </p:sp>
    </p:spTree>
    <p:extLst>
      <p:ext uri="{BB962C8B-B14F-4D97-AF65-F5344CB8AC3E}">
        <p14:creationId xmlns:p14="http://schemas.microsoft.com/office/powerpoint/2010/main" val="3162481894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4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24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24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24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4771" grpId="0" autoUpdateAnimBg="0"/>
      <p:bldP spid="1824772" grpId="0" autoUpdateAnimBg="0"/>
      <p:bldP spid="182477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48280" y="902591"/>
            <a:ext cx="12043719" cy="4858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17235" tIns="58618" rIns="117235" bIns="58618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pPr fontAlgn="t"/>
            <a:r>
              <a:rPr lang="en-US" altLang="zh-CN" sz="4400" b="0" dirty="0" smtClean="0">
                <a:latin typeface="Times New Roman" pitchFamily="18" charset="0"/>
                <a:cs typeface="Times New Roman" pitchFamily="18" charset="0"/>
              </a:rPr>
              <a:t>were the Normans. They had castles (6)_________(build) all around England and made changes (7)__ the legal system. Studying the history of the country will make  your visit much more (8)_________(enjoy). The capital  city London is (9)___ ancient port city that has a history </a:t>
            </a:r>
          </a:p>
          <a:p>
            <a:pPr fontAlgn="t"/>
            <a:r>
              <a:rPr lang="en-US" altLang="zh-CN" sz="4400" b="0" dirty="0" smtClean="0">
                <a:latin typeface="Times New Roman" pitchFamily="18" charset="0"/>
                <a:cs typeface="Times New Roman" pitchFamily="18" charset="0"/>
              </a:rPr>
              <a:t>(10)______(date) back to Roman times</a:t>
            </a:r>
            <a:r>
              <a:rPr lang="en-US" altLang="zh-CN" sz="3200" b="0" dirty="0" smtClean="0">
                <a:latin typeface="Times New Roman" pitchFamily="18" charset="0"/>
                <a:cs typeface="Times New Roman" pitchFamily="18" charset="0"/>
              </a:rPr>
              <a:t>.  </a:t>
            </a:r>
          </a:p>
        </p:txBody>
      </p:sp>
      <p:sp>
        <p:nvSpPr>
          <p:cNvPr id="1825795" name="Text Box 3"/>
          <p:cNvSpPr txBox="1">
            <a:spLocks noChangeArrowheads="1"/>
          </p:cNvSpPr>
          <p:nvPr/>
        </p:nvSpPr>
        <p:spPr bwMode="auto">
          <a:xfrm>
            <a:off x="818875" y="1464744"/>
            <a:ext cx="2747433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 smtClean="0">
                <a:solidFill>
                  <a:srgbClr val="FF0000"/>
                </a:solidFill>
              </a:rPr>
              <a:t>built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1825796" name="Text Box 4"/>
          <p:cNvSpPr txBox="1">
            <a:spLocks noChangeArrowheads="1"/>
          </p:cNvSpPr>
          <p:nvPr/>
        </p:nvSpPr>
        <p:spPr bwMode="auto">
          <a:xfrm>
            <a:off x="2426497" y="2385988"/>
            <a:ext cx="1473200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to</a:t>
            </a:r>
          </a:p>
        </p:txBody>
      </p:sp>
      <p:sp>
        <p:nvSpPr>
          <p:cNvPr id="1825797" name="Text Box 5"/>
          <p:cNvSpPr txBox="1">
            <a:spLocks noChangeArrowheads="1"/>
          </p:cNvSpPr>
          <p:nvPr/>
        </p:nvSpPr>
        <p:spPr bwMode="auto">
          <a:xfrm>
            <a:off x="-299739" y="3631347"/>
            <a:ext cx="5041900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enjoyable</a:t>
            </a:r>
          </a:p>
        </p:txBody>
      </p:sp>
      <p:sp>
        <p:nvSpPr>
          <p:cNvPr id="1825798" name="Text Box 6"/>
          <p:cNvSpPr txBox="1">
            <a:spLocks noChangeArrowheads="1"/>
          </p:cNvSpPr>
          <p:nvPr/>
        </p:nvSpPr>
        <p:spPr bwMode="auto">
          <a:xfrm>
            <a:off x="482278" y="4319089"/>
            <a:ext cx="1718733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an</a:t>
            </a:r>
          </a:p>
        </p:txBody>
      </p:sp>
      <p:sp>
        <p:nvSpPr>
          <p:cNvPr id="1825799" name="Text Box 7"/>
          <p:cNvSpPr txBox="1">
            <a:spLocks noChangeArrowheads="1"/>
          </p:cNvSpPr>
          <p:nvPr/>
        </p:nvSpPr>
        <p:spPr bwMode="auto">
          <a:xfrm>
            <a:off x="378364" y="5074405"/>
            <a:ext cx="3534833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dating</a:t>
            </a:r>
          </a:p>
        </p:txBody>
      </p:sp>
    </p:spTree>
    <p:extLst>
      <p:ext uri="{BB962C8B-B14F-4D97-AF65-F5344CB8AC3E}">
        <p14:creationId xmlns:p14="http://schemas.microsoft.com/office/powerpoint/2010/main" val="356509191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25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25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25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25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25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5795" grpId="0" autoUpdateAnimBg="0"/>
      <p:bldP spid="1825796" grpId="0" autoUpdateAnimBg="0"/>
      <p:bldP spid="1825797" grpId="0" autoUpdateAnimBg="0"/>
      <p:bldP spid="1825798" grpId="0" autoUpdateAnimBg="0"/>
      <p:bldP spid="182579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07391" name="Group 31"/>
          <p:cNvGraphicFramePr>
            <a:graphicFrameLocks noGrp="1"/>
          </p:cNvGraphicFramePr>
          <p:nvPr/>
        </p:nvGraphicFramePr>
        <p:xfrm>
          <a:off x="812800" y="1800874"/>
          <a:ext cx="10991273" cy="3292754"/>
        </p:xfrm>
        <a:graphic>
          <a:graphicData uri="http://schemas.openxmlformats.org/drawingml/2006/table">
            <a:tbl>
              <a:tblPr/>
              <a:tblGrid>
                <a:gridCol w="2010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80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46377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3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21920" marR="121920" marT="54879" marB="5487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3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21920" marR="121920" marT="54879" marB="5487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637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3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21920" marR="121920" marT="54879" marB="5487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4291465" y="711024"/>
            <a:ext cx="364715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CN" altLang="en-US" sz="5400" dirty="0" smtClean="0">
                <a:solidFill>
                  <a:srgbClr val="FF0000"/>
                </a:solidFill>
              </a:rPr>
              <a:t>阅读微技巧</a:t>
            </a:r>
            <a:endParaRPr lang="en-US" altLang="zh-CN" sz="5400" dirty="0" smtClean="0"/>
          </a:p>
          <a:p>
            <a:pPr algn="ctr"/>
            <a:endParaRPr lang="zh-CN" alt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24198" y="1867073"/>
            <a:ext cx="153587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迅速浏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览文章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按照时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间顺序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理清文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章思路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921330" y="3521470"/>
            <a:ext cx="87046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关注作者对参观某个地方提前了解当地历史的一些好处的表述。如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enjoyable,  great,  surprised</a:t>
            </a:r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等</a:t>
            </a:r>
            <a:endParaRPr lang="zh-CN" altLang="en-US" sz="3200" b="1" dirty="0" smtClean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202379" y="1894552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找出段落中的时间标志词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理清文章的脉络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如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11th century, 16th century, 18th century, 19th century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279789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996" name="Rectangle 12"/>
          <p:cNvSpPr>
            <a:spLocks noChangeArrowheads="1"/>
          </p:cNvSpPr>
          <p:nvPr/>
        </p:nvSpPr>
        <p:spPr bwMode="auto">
          <a:xfrm>
            <a:off x="3712633" y="2690608"/>
            <a:ext cx="812800" cy="18864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17235" tIns="58618" rIns="117235" bIns="58618" anchor="ctr"/>
          <a:lstStyle/>
          <a:p>
            <a:endParaRPr lang="zh-CN" altLang="en-US"/>
          </a:p>
        </p:txBody>
      </p:sp>
      <p:sp>
        <p:nvSpPr>
          <p:cNvPr id="1577997" name="Rectangle 13"/>
          <p:cNvSpPr>
            <a:spLocks noChangeArrowheads="1"/>
          </p:cNvSpPr>
          <p:nvPr/>
        </p:nvSpPr>
        <p:spPr bwMode="auto">
          <a:xfrm>
            <a:off x="6320367" y="3224156"/>
            <a:ext cx="592667" cy="18864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17235" tIns="58618" rIns="117235" bIns="58618" anchor="ctr"/>
          <a:lstStyle/>
          <a:p>
            <a:endParaRPr lang="zh-CN" altLang="en-US"/>
          </a:p>
        </p:txBody>
      </p:sp>
      <p:sp>
        <p:nvSpPr>
          <p:cNvPr id="1577998" name="Rectangle 14"/>
          <p:cNvSpPr>
            <a:spLocks noChangeArrowheads="1"/>
          </p:cNvSpPr>
          <p:nvPr/>
        </p:nvSpPr>
        <p:spPr bwMode="auto">
          <a:xfrm>
            <a:off x="6591300" y="3727216"/>
            <a:ext cx="431800" cy="18864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17235" tIns="58618" rIns="117235" bIns="58618" anchor="ctr"/>
          <a:lstStyle/>
          <a:p>
            <a:endParaRPr lang="zh-CN" altLang="en-US"/>
          </a:p>
        </p:txBody>
      </p:sp>
      <p:sp>
        <p:nvSpPr>
          <p:cNvPr id="1578001" name="Rectangle 17"/>
          <p:cNvSpPr>
            <a:spLocks noChangeArrowheads="1"/>
          </p:cNvSpPr>
          <p:nvPr/>
        </p:nvSpPr>
        <p:spPr bwMode="auto">
          <a:xfrm>
            <a:off x="4838700" y="4192165"/>
            <a:ext cx="1270000" cy="18864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17235" tIns="58618" rIns="117235" bIns="58618" anchor="ctr"/>
          <a:lstStyle/>
          <a:p>
            <a:endParaRPr lang="zh-CN" altLang="en-US"/>
          </a:p>
        </p:txBody>
      </p:sp>
      <p:sp>
        <p:nvSpPr>
          <p:cNvPr id="1578002" name="Rectangle 18"/>
          <p:cNvSpPr>
            <a:spLocks noChangeArrowheads="1"/>
          </p:cNvSpPr>
          <p:nvPr/>
        </p:nvSpPr>
        <p:spPr bwMode="auto">
          <a:xfrm>
            <a:off x="5465233" y="4657114"/>
            <a:ext cx="618067" cy="18864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17235" tIns="58618" rIns="117235" bIns="58618" anchor="ctr"/>
          <a:lstStyle/>
          <a:p>
            <a:endParaRPr lang="zh-CN" altLang="en-US"/>
          </a:p>
        </p:txBody>
      </p:sp>
      <p:sp>
        <p:nvSpPr>
          <p:cNvPr id="1578003" name="Rectangle 19"/>
          <p:cNvSpPr>
            <a:spLocks noChangeArrowheads="1"/>
          </p:cNvSpPr>
          <p:nvPr/>
        </p:nvSpPr>
        <p:spPr bwMode="auto">
          <a:xfrm>
            <a:off x="8767233" y="5144929"/>
            <a:ext cx="668867" cy="1505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17235" tIns="58618" rIns="117235" bIns="58618" anchor="ctr"/>
          <a:lstStyle/>
          <a:p>
            <a:endParaRPr lang="zh-CN" altLang="en-US"/>
          </a:p>
        </p:txBody>
      </p:sp>
      <p:sp>
        <p:nvSpPr>
          <p:cNvPr id="1578004" name="Rectangle 20"/>
          <p:cNvSpPr>
            <a:spLocks noChangeArrowheads="1"/>
          </p:cNvSpPr>
          <p:nvPr/>
        </p:nvSpPr>
        <p:spPr bwMode="auto">
          <a:xfrm>
            <a:off x="5160433" y="5602256"/>
            <a:ext cx="1583267" cy="1810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17235" tIns="58618" rIns="117235" bIns="58618" anchor="ctr"/>
          <a:lstStyle/>
          <a:p>
            <a:endParaRPr lang="zh-CN" altLang="en-US"/>
          </a:p>
        </p:txBody>
      </p:sp>
      <p:sp>
        <p:nvSpPr>
          <p:cNvPr id="1578005" name="Rectangle 21"/>
          <p:cNvSpPr>
            <a:spLocks noChangeArrowheads="1"/>
          </p:cNvSpPr>
          <p:nvPr/>
        </p:nvSpPr>
        <p:spPr bwMode="auto">
          <a:xfrm>
            <a:off x="3589867" y="6295869"/>
            <a:ext cx="535517" cy="18864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17235" tIns="58618" rIns="117235" bIns="58618" anchor="ctr"/>
          <a:lstStyle/>
          <a:p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4481111" y="331013"/>
            <a:ext cx="34884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Summary </a:t>
            </a:r>
            <a:endParaRPr lang="zh-CN" alt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05122" y="1118650"/>
            <a:ext cx="2561086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800" dirty="0" smtClean="0"/>
              <a:t>Raise a question</a:t>
            </a:r>
            <a:endParaRPr lang="en-US" altLang="zh-CN" sz="2800" dirty="0" smtClean="0"/>
          </a:p>
        </p:txBody>
      </p:sp>
      <p:sp>
        <p:nvSpPr>
          <p:cNvPr id="17" name="矩形 16"/>
          <p:cNvSpPr/>
          <p:nvPr/>
        </p:nvSpPr>
        <p:spPr>
          <a:xfrm>
            <a:off x="4160322" y="1253284"/>
            <a:ext cx="7833756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dirty="0" smtClean="0"/>
              <a:t>What is the difference between the UK , Great Britain and Britain and England?</a:t>
            </a:r>
          </a:p>
        </p:txBody>
      </p:sp>
      <p:sp>
        <p:nvSpPr>
          <p:cNvPr id="18" name="矩形 17"/>
          <p:cNvSpPr/>
          <p:nvPr/>
        </p:nvSpPr>
        <p:spPr>
          <a:xfrm>
            <a:off x="277647" y="2410692"/>
            <a:ext cx="3118695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dirty="0" smtClean="0"/>
              <a:t>explain the question</a:t>
            </a:r>
            <a:r>
              <a:rPr lang="zh-CN" altLang="en-US" sz="2400" dirty="0" smtClean="0"/>
              <a:t>：                      </a:t>
            </a:r>
            <a:endParaRPr lang="en-US" altLang="zh-CN" sz="2400" dirty="0" smtClean="0"/>
          </a:p>
        </p:txBody>
      </p:sp>
      <p:sp>
        <p:nvSpPr>
          <p:cNvPr id="19" name="矩形 18"/>
          <p:cNvSpPr/>
          <p:nvPr/>
        </p:nvSpPr>
        <p:spPr>
          <a:xfrm>
            <a:off x="0" y="3481839"/>
            <a:ext cx="4488873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dirty="0" smtClean="0"/>
              <a:t>the same and different areas     </a:t>
            </a:r>
            <a:endParaRPr lang="zh-CN" altLang="en-US" sz="2800" dirty="0" smtClean="0"/>
          </a:p>
        </p:txBody>
      </p:sp>
      <p:sp>
        <p:nvSpPr>
          <p:cNvPr id="21" name="矩形 20"/>
          <p:cNvSpPr/>
          <p:nvPr/>
        </p:nvSpPr>
        <p:spPr>
          <a:xfrm>
            <a:off x="4001985" y="2452830"/>
            <a:ext cx="6139542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dirty="0" smtClean="0"/>
              <a:t>How does the UK come into being?</a:t>
            </a:r>
          </a:p>
        </p:txBody>
      </p:sp>
      <p:sp>
        <p:nvSpPr>
          <p:cNvPr id="22" name="矩形 21"/>
          <p:cNvSpPr/>
          <p:nvPr/>
        </p:nvSpPr>
        <p:spPr>
          <a:xfrm>
            <a:off x="5281652" y="3576842"/>
            <a:ext cx="6576737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 smtClean="0"/>
              <a:t>They share the same flag, currency and military </a:t>
            </a:r>
            <a:r>
              <a:rPr lang="en-US" altLang="zh-CN" dirty="0" err="1" smtClean="0"/>
              <a:t>defence</a:t>
            </a:r>
            <a:r>
              <a:rPr lang="en-US" altLang="zh-CN" dirty="0" smtClean="0"/>
              <a:t>. </a:t>
            </a:r>
          </a:p>
          <a:p>
            <a:r>
              <a:rPr lang="en-US" altLang="zh-CN" dirty="0" smtClean="0"/>
              <a:t>They have different education and legal systems as well as traditions.</a:t>
            </a:r>
            <a:endParaRPr lang="zh-CN" altLang="en-US" dirty="0"/>
          </a:p>
        </p:txBody>
      </p:sp>
      <p:cxnSp>
        <p:nvCxnSpPr>
          <p:cNvPr id="24" name="直接箭头连接符 23"/>
          <p:cNvCxnSpPr/>
          <p:nvPr/>
        </p:nvCxnSpPr>
        <p:spPr>
          <a:xfrm rot="5400000">
            <a:off x="1514105" y="2060370"/>
            <a:ext cx="629393" cy="158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 rot="5400000">
            <a:off x="1787236" y="3259777"/>
            <a:ext cx="581891" cy="1588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 flipV="1">
            <a:off x="3111334" y="1353787"/>
            <a:ext cx="629392" cy="47501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直接箭头连接符 29"/>
          <p:cNvCxnSpPr>
            <a:stCxn id="18" idx="3"/>
            <a:endCxn id="21" idx="1"/>
          </p:cNvCxnSpPr>
          <p:nvPr/>
        </p:nvCxnSpPr>
        <p:spPr>
          <a:xfrm flipV="1">
            <a:off x="3396342" y="2637496"/>
            <a:ext cx="605643" cy="4029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/>
          <p:nvPr/>
        </p:nvCxnSpPr>
        <p:spPr>
          <a:xfrm>
            <a:off x="4488873" y="3859482"/>
            <a:ext cx="724395" cy="23749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4" name="矩形 33"/>
          <p:cNvSpPr/>
          <p:nvPr/>
        </p:nvSpPr>
        <p:spPr>
          <a:xfrm>
            <a:off x="152400" y="4619864"/>
            <a:ext cx="4488873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dirty="0" smtClean="0"/>
              <a:t>Long and interesting history      </a:t>
            </a:r>
            <a:endParaRPr lang="zh-CN" altLang="en-US" sz="2800" dirty="0"/>
          </a:p>
        </p:txBody>
      </p:sp>
      <p:sp>
        <p:nvSpPr>
          <p:cNvPr id="35" name="矩形 34"/>
          <p:cNvSpPr/>
          <p:nvPr/>
        </p:nvSpPr>
        <p:spPr>
          <a:xfrm>
            <a:off x="5303424" y="4786120"/>
            <a:ext cx="6702797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 smtClean="0"/>
              <a:t>You will be surrounded by evidence of four different groups of people</a:t>
            </a:r>
            <a:endParaRPr lang="zh-CN" altLang="en-US" dirty="0"/>
          </a:p>
        </p:txBody>
      </p:sp>
      <p:cxnSp>
        <p:nvCxnSpPr>
          <p:cNvPr id="36" name="直接箭头连接符 35"/>
          <p:cNvCxnSpPr/>
          <p:nvPr/>
        </p:nvCxnSpPr>
        <p:spPr>
          <a:xfrm rot="5400000">
            <a:off x="1715998" y="4314688"/>
            <a:ext cx="651137" cy="198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>
            <a:endCxn id="35" idx="1"/>
          </p:cNvCxnSpPr>
          <p:nvPr/>
        </p:nvCxnSpPr>
        <p:spPr>
          <a:xfrm flipV="1">
            <a:off x="4641273" y="4970786"/>
            <a:ext cx="662151" cy="4131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9" name="矩形 38"/>
          <p:cNvSpPr/>
          <p:nvPr/>
        </p:nvSpPr>
        <p:spPr>
          <a:xfrm>
            <a:off x="164275" y="5807368"/>
            <a:ext cx="4488873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dirty="0" smtClean="0"/>
              <a:t>the advantage of studying</a:t>
            </a:r>
            <a:endParaRPr lang="zh-CN" altLang="en-US" sz="2800" dirty="0" smtClean="0"/>
          </a:p>
        </p:txBody>
      </p:sp>
      <p:sp>
        <p:nvSpPr>
          <p:cNvPr id="40" name="矩形 39"/>
          <p:cNvSpPr/>
          <p:nvPr/>
        </p:nvSpPr>
        <p:spPr>
          <a:xfrm>
            <a:off x="5695309" y="5866746"/>
            <a:ext cx="3709477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 smtClean="0"/>
              <a:t>Make your visit much more enjoyable</a:t>
            </a:r>
            <a:endParaRPr lang="zh-CN" altLang="en-US" dirty="0"/>
          </a:p>
        </p:txBody>
      </p:sp>
      <p:cxnSp>
        <p:nvCxnSpPr>
          <p:cNvPr id="41" name="直接箭头连接符 40"/>
          <p:cNvCxnSpPr/>
          <p:nvPr/>
        </p:nvCxnSpPr>
        <p:spPr>
          <a:xfrm rot="5400000">
            <a:off x="1662577" y="5520021"/>
            <a:ext cx="722356" cy="13857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/>
          <p:nvPr/>
        </p:nvCxnSpPr>
        <p:spPr>
          <a:xfrm>
            <a:off x="4722421" y="6004903"/>
            <a:ext cx="785750" cy="37604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0163519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34" grpId="0" animBg="1"/>
      <p:bldP spid="35" grpId="0" animBg="1"/>
      <p:bldP spid="39" grpId="0" animBg="1"/>
      <p:bldP spid="4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619022"/>
            <a:ext cx="109728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Analyze the following difficult sentences in the text</a:t>
            </a:r>
            <a:r>
              <a:rPr lang="zh-CN" altLang="en-US" sz="3600" dirty="0" smtClean="0"/>
              <a:t>．</a:t>
            </a:r>
            <a:br>
              <a:rPr lang="zh-CN" altLang="en-US" sz="3600" dirty="0" smtClean="0"/>
            </a:br>
            <a:endParaRPr lang="zh-CN" altLang="en-US" sz="3600" dirty="0"/>
          </a:p>
        </p:txBody>
      </p:sp>
      <p:sp>
        <p:nvSpPr>
          <p:cNvPr id="4" name="内容占位符 2"/>
          <p:cNvSpPr txBox="1">
            <a:spLocks noGrp="1"/>
          </p:cNvSpPr>
          <p:nvPr>
            <p:ph idx="1"/>
          </p:nvPr>
        </p:nvSpPr>
        <p:spPr>
          <a:xfrm>
            <a:off x="609600" y="1600201"/>
            <a:ext cx="10972800" cy="504998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/>
          <a:p>
            <a:r>
              <a:rPr lang="en-US" dirty="0" smtClean="0"/>
              <a:t>1</a:t>
            </a:r>
            <a:r>
              <a:rPr lang="zh-CN" altLang="en-US" dirty="0" smtClean="0"/>
              <a:t>．</a:t>
            </a:r>
            <a:r>
              <a:rPr lang="en-US" dirty="0" smtClean="0"/>
              <a:t>Finally, in the 20th century, the southern part of Ireland broke away from the UK, which resulted in the full name we have today: the United Kingdom of Great Britain and Northern Ireland</a:t>
            </a:r>
            <a:r>
              <a:rPr lang="zh-CN" altLang="en-US" dirty="0" smtClean="0"/>
              <a:t>．</a:t>
            </a:r>
          </a:p>
          <a:p>
            <a:r>
              <a:rPr lang="zh-CN" altLang="en-US" dirty="0" smtClean="0">
                <a:solidFill>
                  <a:srgbClr val="FF0000"/>
                </a:solidFill>
              </a:rPr>
              <a:t>该句是一个复合句。该句主句为：</a:t>
            </a:r>
            <a:r>
              <a:rPr lang="en-US" dirty="0" smtClean="0">
                <a:solidFill>
                  <a:srgbClr val="FF0000"/>
                </a:solidFill>
              </a:rPr>
              <a:t>the southern part of Ireland broke away from the UK</a:t>
            </a:r>
            <a:r>
              <a:rPr lang="zh-CN" altLang="en-US" dirty="0" smtClean="0">
                <a:solidFill>
                  <a:srgbClr val="FF0000"/>
                </a:solidFill>
              </a:rPr>
              <a:t>；</a:t>
            </a:r>
            <a:r>
              <a:rPr lang="en-US" dirty="0" smtClean="0">
                <a:solidFill>
                  <a:srgbClr val="FF0000"/>
                </a:solidFill>
              </a:rPr>
              <a:t>which resulted in the full name we have today</a:t>
            </a:r>
            <a:r>
              <a:rPr lang="zh-CN" altLang="en-US" dirty="0" smtClean="0">
                <a:solidFill>
                  <a:srgbClr val="FF0000"/>
                </a:solidFill>
              </a:rPr>
              <a:t>为</a:t>
            </a:r>
            <a:r>
              <a:rPr lang="en-US" dirty="0" smtClean="0">
                <a:solidFill>
                  <a:srgbClr val="FF0000"/>
                </a:solidFill>
              </a:rPr>
              <a:t>which</a:t>
            </a:r>
            <a:r>
              <a:rPr lang="zh-CN" altLang="en-US" dirty="0" smtClean="0">
                <a:solidFill>
                  <a:srgbClr val="FF0000"/>
                </a:solidFill>
              </a:rPr>
              <a:t>引导的</a:t>
            </a:r>
            <a:r>
              <a:rPr lang="zh-CN" altLang="en-US" u="sng" dirty="0" smtClean="0">
                <a:solidFill>
                  <a:srgbClr val="FF0000"/>
                </a:solidFill>
              </a:rPr>
              <a:t>定语从句</a:t>
            </a:r>
            <a:r>
              <a:rPr lang="zh-CN" altLang="en-US" dirty="0" smtClean="0">
                <a:solidFill>
                  <a:srgbClr val="FF0000"/>
                </a:solidFill>
              </a:rPr>
              <a:t>代指前面整句话的内容，</a:t>
            </a:r>
            <a:r>
              <a:rPr lang="en-US" dirty="0" smtClean="0">
                <a:solidFill>
                  <a:srgbClr val="FF0000"/>
                </a:solidFill>
              </a:rPr>
              <a:t>we have today</a:t>
            </a:r>
            <a:r>
              <a:rPr lang="zh-CN" altLang="en-US" dirty="0" smtClean="0">
                <a:solidFill>
                  <a:srgbClr val="FF0000"/>
                </a:solidFill>
              </a:rPr>
              <a:t>为</a:t>
            </a:r>
            <a:r>
              <a:rPr lang="zh-CN" altLang="en-US" u="sng" dirty="0" smtClean="0">
                <a:solidFill>
                  <a:srgbClr val="FF0000"/>
                </a:solidFill>
              </a:rPr>
              <a:t>定语从句</a:t>
            </a:r>
            <a:r>
              <a:rPr lang="zh-CN" altLang="en-US" dirty="0" smtClean="0">
                <a:solidFill>
                  <a:srgbClr val="FF0000"/>
                </a:solidFill>
              </a:rPr>
              <a:t>修饰先行词</a:t>
            </a:r>
            <a:r>
              <a:rPr lang="en-US" dirty="0" smtClean="0">
                <a:solidFill>
                  <a:srgbClr val="FF0000"/>
                </a:solidFill>
              </a:rPr>
              <a:t>name</a:t>
            </a:r>
            <a:r>
              <a:rPr lang="zh-CN" altLang="en-US" dirty="0" smtClean="0">
                <a:solidFill>
                  <a:srgbClr val="FF0000"/>
                </a:solidFill>
              </a:rPr>
              <a:t>。</a:t>
            </a:r>
          </a:p>
          <a:p>
            <a:r>
              <a:rPr lang="zh-CN" altLang="en-US" dirty="0" smtClean="0">
                <a:solidFill>
                  <a:srgbClr val="FF0000"/>
                </a:solidFill>
              </a:rPr>
              <a:t>译文：最后，在</a:t>
            </a:r>
            <a:r>
              <a:rPr lang="en-US" dirty="0" smtClean="0">
                <a:solidFill>
                  <a:srgbClr val="FF0000"/>
                </a:solidFill>
              </a:rPr>
              <a:t>20</a:t>
            </a:r>
            <a:r>
              <a:rPr lang="zh-CN" altLang="en-US" dirty="0" smtClean="0">
                <a:solidFill>
                  <a:srgbClr val="FF0000"/>
                </a:solidFill>
              </a:rPr>
              <a:t>世纪，爱尔兰南部脱离英国，这导致了我们今天有的英国的全名：大不列颠及北爱尔兰联合王国。</a:t>
            </a: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619022"/>
            <a:ext cx="10972800" cy="11430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Analyze the following difficult sentences in the text</a:t>
            </a:r>
            <a:r>
              <a:rPr lang="zh-CN" altLang="en-US" sz="2800" dirty="0" smtClean="0"/>
              <a:t>．</a:t>
            </a:r>
            <a:br>
              <a:rPr lang="zh-CN" altLang="en-US" sz="2800" dirty="0" smtClean="0"/>
            </a:br>
            <a:endParaRPr lang="zh-CN" altLang="en-US" sz="2800" dirty="0"/>
          </a:p>
        </p:txBody>
      </p:sp>
      <p:sp>
        <p:nvSpPr>
          <p:cNvPr id="4" name="内容占位符 2"/>
          <p:cNvSpPr txBox="1">
            <a:spLocks noGrp="1"/>
          </p:cNvSpPr>
          <p:nvPr>
            <p:ph idx="1"/>
          </p:nvPr>
        </p:nvSpPr>
        <p:spPr>
          <a:xfrm>
            <a:off x="609600" y="1600201"/>
            <a:ext cx="10972800" cy="504998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20000"/>
          </a:bodyPr>
          <a:lstStyle/>
          <a:p>
            <a:r>
              <a:rPr lang="en-US" dirty="0" smtClean="0"/>
              <a:t>2</a:t>
            </a:r>
            <a:r>
              <a:rPr lang="zh-CN" altLang="en-US" dirty="0" smtClean="0"/>
              <a:t>．</a:t>
            </a:r>
            <a:r>
              <a:rPr lang="en-US" dirty="0" smtClean="0"/>
              <a:t>Almost everywhere you go in the UK, you will be surrounded by evidence of four different groups of people who took over at different times throughout history</a:t>
            </a:r>
            <a:r>
              <a:rPr lang="zh-CN" altLang="en-US" dirty="0" smtClean="0"/>
              <a:t>．</a:t>
            </a:r>
          </a:p>
          <a:p>
            <a:r>
              <a:rPr lang="zh-CN" altLang="en-US" dirty="0" smtClean="0">
                <a:solidFill>
                  <a:srgbClr val="FF0000"/>
                </a:solidFill>
              </a:rPr>
              <a:t>该句是一个复合句。该句主句为：</a:t>
            </a:r>
            <a:r>
              <a:rPr lang="en-US" dirty="0" smtClean="0">
                <a:solidFill>
                  <a:srgbClr val="FF0000"/>
                </a:solidFill>
              </a:rPr>
              <a:t>you will be surrounded by evidence of four different groups of people</a:t>
            </a:r>
            <a:r>
              <a:rPr lang="zh-CN" altLang="en-US" dirty="0" smtClean="0">
                <a:solidFill>
                  <a:srgbClr val="FF0000"/>
                </a:solidFill>
              </a:rPr>
              <a:t>；其中</a:t>
            </a:r>
            <a:r>
              <a:rPr lang="en-US" dirty="0" smtClean="0">
                <a:solidFill>
                  <a:srgbClr val="FF0000"/>
                </a:solidFill>
              </a:rPr>
              <a:t>Almost everywhere you go in the UK</a:t>
            </a:r>
            <a:r>
              <a:rPr lang="zh-CN" altLang="en-US" dirty="0" smtClean="0">
                <a:solidFill>
                  <a:srgbClr val="FF0000"/>
                </a:solidFill>
              </a:rPr>
              <a:t>为</a:t>
            </a:r>
            <a:r>
              <a:rPr lang="zh-CN" altLang="en-US" u="sng" dirty="0" smtClean="0">
                <a:solidFill>
                  <a:srgbClr val="FF0000"/>
                </a:solidFill>
              </a:rPr>
              <a:t>让步状语</a:t>
            </a:r>
            <a:r>
              <a:rPr lang="zh-CN" altLang="en-US" dirty="0" smtClean="0">
                <a:solidFill>
                  <a:srgbClr val="FF0000"/>
                </a:solidFill>
              </a:rPr>
              <a:t>从句；</a:t>
            </a:r>
            <a:r>
              <a:rPr lang="en-US" dirty="0" smtClean="0">
                <a:solidFill>
                  <a:srgbClr val="FF0000"/>
                </a:solidFill>
              </a:rPr>
              <a:t> who took over at different times throughout history</a:t>
            </a:r>
            <a:r>
              <a:rPr lang="zh-CN" altLang="en-US" dirty="0" smtClean="0">
                <a:solidFill>
                  <a:srgbClr val="FF0000"/>
                </a:solidFill>
              </a:rPr>
              <a:t>为定语从句修饰先行词</a:t>
            </a:r>
            <a:r>
              <a:rPr lang="en-US" u="sng" dirty="0" smtClean="0">
                <a:solidFill>
                  <a:srgbClr val="FF0000"/>
                </a:solidFill>
              </a:rPr>
              <a:t>people</a:t>
            </a:r>
            <a:r>
              <a:rPr lang="zh-CN" altLang="en-US" dirty="0" smtClean="0">
                <a:solidFill>
                  <a:srgbClr val="FF0000"/>
                </a:solidFill>
              </a:rPr>
              <a:t>。</a:t>
            </a:r>
          </a:p>
          <a:p>
            <a:r>
              <a:rPr lang="zh-CN" altLang="en-US" dirty="0" smtClean="0"/>
              <a:t>译文：几乎无论你走到英国的任何地方，你都会发现历史上有四种不同的人在不同的时期统治过英国。</a:t>
            </a: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619022"/>
            <a:ext cx="10972800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Analyze the following difficult sentences in the text</a:t>
            </a:r>
            <a:r>
              <a:rPr lang="zh-CN" altLang="en-US" sz="3200" dirty="0" smtClean="0"/>
              <a:t>．</a:t>
            </a:r>
            <a:br>
              <a:rPr lang="zh-CN" altLang="en-US" sz="3200" dirty="0" smtClean="0"/>
            </a:br>
            <a:endParaRPr lang="zh-CN" altLang="en-US" sz="3200" dirty="0"/>
          </a:p>
        </p:txBody>
      </p:sp>
      <p:sp>
        <p:nvSpPr>
          <p:cNvPr id="4" name="内容占位符 2"/>
          <p:cNvSpPr txBox="1">
            <a:spLocks noGrp="1"/>
          </p:cNvSpPr>
          <p:nvPr>
            <p:ph idx="1"/>
          </p:nvPr>
        </p:nvSpPr>
        <p:spPr>
          <a:xfrm>
            <a:off x="609600" y="1600201"/>
            <a:ext cx="10972800" cy="504998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20000"/>
          </a:bodyPr>
          <a:lstStyle/>
          <a:p>
            <a:r>
              <a:rPr lang="en-US" smtClean="0"/>
              <a:t>3</a:t>
            </a:r>
            <a:r>
              <a:rPr lang="zh-CN" altLang="en-US" dirty="0" smtClean="0"/>
              <a:t>．</a:t>
            </a:r>
            <a:r>
              <a:rPr lang="en-US" dirty="0" smtClean="0"/>
              <a:t>The capital city London is a great place to start, as it is an ancient port city that has a history dating all the way back to Roman times</a:t>
            </a:r>
            <a:r>
              <a:rPr lang="zh-CN" altLang="en-US" dirty="0" smtClean="0"/>
              <a:t>．</a:t>
            </a:r>
          </a:p>
          <a:p>
            <a:r>
              <a:rPr lang="zh-CN" altLang="en-US" dirty="0" smtClean="0">
                <a:solidFill>
                  <a:srgbClr val="FF0000"/>
                </a:solidFill>
              </a:rPr>
              <a:t>该句是一个复合句。该句主句为：</a:t>
            </a:r>
            <a:r>
              <a:rPr lang="en-US" dirty="0" smtClean="0">
                <a:solidFill>
                  <a:srgbClr val="FF0000"/>
                </a:solidFill>
              </a:rPr>
              <a:t>The capital city London is a great place to start; as it is an ancient port city that has a history dating all the way back to Roman times</a:t>
            </a:r>
            <a:r>
              <a:rPr lang="zh-CN" altLang="en-US" dirty="0" smtClean="0">
                <a:solidFill>
                  <a:srgbClr val="FF0000"/>
                </a:solidFill>
              </a:rPr>
              <a:t>．为</a:t>
            </a:r>
            <a:r>
              <a:rPr lang="zh-CN" altLang="en-US" u="sng" dirty="0" smtClean="0">
                <a:solidFill>
                  <a:srgbClr val="FF0000"/>
                </a:solidFill>
              </a:rPr>
              <a:t>原因状语</a:t>
            </a:r>
            <a:r>
              <a:rPr lang="zh-CN" altLang="en-US" dirty="0" smtClean="0">
                <a:solidFill>
                  <a:srgbClr val="FF0000"/>
                </a:solidFill>
              </a:rPr>
              <a:t>从句；</a:t>
            </a:r>
            <a:r>
              <a:rPr lang="en-US" dirty="0" smtClean="0">
                <a:solidFill>
                  <a:srgbClr val="FF0000"/>
                </a:solidFill>
              </a:rPr>
              <a:t>dating all the way back to Roman times</a:t>
            </a:r>
            <a:r>
              <a:rPr lang="zh-CN" altLang="en-US" dirty="0" smtClean="0">
                <a:solidFill>
                  <a:srgbClr val="FF0000"/>
                </a:solidFill>
              </a:rPr>
              <a:t>为现在分词短语作</a:t>
            </a:r>
            <a:r>
              <a:rPr lang="zh-CN" altLang="en-US" u="sng" dirty="0" smtClean="0">
                <a:solidFill>
                  <a:srgbClr val="FF0000"/>
                </a:solidFill>
              </a:rPr>
              <a:t>定语</a:t>
            </a:r>
            <a:r>
              <a:rPr lang="zh-CN" altLang="en-US" dirty="0" smtClean="0">
                <a:solidFill>
                  <a:srgbClr val="FF0000"/>
                </a:solidFill>
              </a:rPr>
              <a:t>修饰</a:t>
            </a:r>
            <a:r>
              <a:rPr lang="en-US" dirty="0" smtClean="0">
                <a:solidFill>
                  <a:srgbClr val="FF0000"/>
                </a:solidFill>
              </a:rPr>
              <a:t>history</a:t>
            </a:r>
            <a:r>
              <a:rPr lang="zh-CN" altLang="en-US" dirty="0" smtClean="0">
                <a:solidFill>
                  <a:srgbClr val="FF0000"/>
                </a:solidFill>
              </a:rPr>
              <a:t>。</a:t>
            </a:r>
          </a:p>
          <a:p>
            <a:r>
              <a:rPr lang="zh-CN" altLang="en-US" dirty="0" smtClean="0">
                <a:solidFill>
                  <a:srgbClr val="FF0000"/>
                </a:solidFill>
              </a:rPr>
              <a:t>译文：首都伦敦是一个很好的起点，因为它是一个古老的港口城市，其历史可以追溯到罗马时代。</a:t>
            </a:r>
            <a:endParaRPr kumimoji="0" lang="zh-CN" altLang="en-US" sz="4265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31471" y="3218764"/>
            <a:ext cx="10972800" cy="4525963"/>
          </a:xfrm>
        </p:spPr>
        <p:txBody>
          <a:bodyPr/>
          <a:lstStyle/>
          <a:p>
            <a:endParaRPr lang="zh-CN" altLang="en-US" dirty="0"/>
          </a:p>
        </p:txBody>
      </p:sp>
      <p:grpSp>
        <p:nvGrpSpPr>
          <p:cNvPr id="2" name="Group 228"/>
          <p:cNvGrpSpPr>
            <a:grpSpLocks noGrp="1"/>
          </p:cNvGrpSpPr>
          <p:nvPr/>
        </p:nvGrpSpPr>
        <p:grpSpPr bwMode="auto">
          <a:xfrm>
            <a:off x="216538" y="2042555"/>
            <a:ext cx="11991068" cy="3331032"/>
            <a:chOff x="1202" y="1434"/>
            <a:chExt cx="2305" cy="702"/>
          </a:xfrm>
        </p:grpSpPr>
        <p:sp>
          <p:nvSpPr>
            <p:cNvPr id="7" name="AutoShape 229"/>
            <p:cNvSpPr>
              <a:spLocks noChangeArrowheads="1"/>
            </p:cNvSpPr>
            <p:nvPr/>
          </p:nvSpPr>
          <p:spPr bwMode="auto">
            <a:xfrm>
              <a:off x="1202" y="1434"/>
              <a:ext cx="2264" cy="70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8575" cap="rnd" algn="ctr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 b="0" dirty="0"/>
            </a:p>
          </p:txBody>
        </p:sp>
        <p:grpSp>
          <p:nvGrpSpPr>
            <p:cNvPr id="3" name="Group 230"/>
            <p:cNvGrpSpPr>
              <a:grpSpLocks/>
            </p:cNvGrpSpPr>
            <p:nvPr/>
          </p:nvGrpSpPr>
          <p:grpSpPr bwMode="auto">
            <a:xfrm rot="-1705272">
              <a:off x="3316" y="1939"/>
              <a:ext cx="191" cy="191"/>
              <a:chOff x="1185" y="1714"/>
              <a:chExt cx="191" cy="191"/>
            </a:xfrm>
          </p:grpSpPr>
          <p:grpSp>
            <p:nvGrpSpPr>
              <p:cNvPr id="4" name="Group 231"/>
              <p:cNvGrpSpPr>
                <a:grpSpLocks/>
              </p:cNvGrpSpPr>
              <p:nvPr/>
            </p:nvGrpSpPr>
            <p:grpSpPr bwMode="auto">
              <a:xfrm rot="-3920841">
                <a:off x="1207" y="1725"/>
                <a:ext cx="148" cy="191"/>
                <a:chOff x="2266" y="3099"/>
                <a:chExt cx="229" cy="242"/>
              </a:xfrm>
            </p:grpSpPr>
            <p:sp>
              <p:nvSpPr>
                <p:cNvPr id="13" name="Freeform 232"/>
                <p:cNvSpPr>
                  <a:spLocks/>
                </p:cNvSpPr>
                <p:nvPr/>
              </p:nvSpPr>
              <p:spPr bwMode="auto">
                <a:xfrm>
                  <a:off x="2285" y="3099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4" name="Freeform 233"/>
                <p:cNvSpPr>
                  <a:spLocks/>
                </p:cNvSpPr>
                <p:nvPr/>
              </p:nvSpPr>
              <p:spPr bwMode="auto">
                <a:xfrm rot="3996341" flipH="1">
                  <a:off x="2294" y="3083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  <p:grpSp>
            <p:nvGrpSpPr>
              <p:cNvPr id="6" name="Group 234"/>
              <p:cNvGrpSpPr>
                <a:grpSpLocks/>
              </p:cNvGrpSpPr>
              <p:nvPr/>
            </p:nvGrpSpPr>
            <p:grpSpPr bwMode="auto">
              <a:xfrm rot="-10500000">
                <a:off x="1211" y="1714"/>
                <a:ext cx="159" cy="191"/>
                <a:chOff x="3061" y="2547"/>
                <a:chExt cx="246" cy="242"/>
              </a:xfrm>
            </p:grpSpPr>
            <p:sp>
              <p:nvSpPr>
                <p:cNvPr id="11" name="Freeform 235"/>
                <p:cNvSpPr>
                  <a:spLocks/>
                </p:cNvSpPr>
                <p:nvPr/>
              </p:nvSpPr>
              <p:spPr bwMode="auto">
                <a:xfrm>
                  <a:off x="3061" y="254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2" name="Freeform 236"/>
                <p:cNvSpPr>
                  <a:spLocks/>
                </p:cNvSpPr>
                <p:nvPr/>
              </p:nvSpPr>
              <p:spPr bwMode="auto">
                <a:xfrm rot="3996341" flipH="1">
                  <a:off x="3106" y="2584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</p:grpSp>
      </p:grpSp>
      <p:sp>
        <p:nvSpPr>
          <p:cNvPr id="15" name="矩形 14"/>
          <p:cNvSpPr/>
          <p:nvPr/>
        </p:nvSpPr>
        <p:spPr>
          <a:xfrm>
            <a:off x="4335910" y="866696"/>
            <a:ext cx="3413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Homework</a:t>
            </a:r>
            <a:endParaRPr lang="zh-CN" alt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56930" y="3078546"/>
            <a:ext cx="102948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Finish the paper handed out today</a:t>
            </a:r>
            <a:endParaRPr lang="zh-CN" alt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random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353A73E8-4B8C-4FFA-B060-0FC19DF49468}"/>
              </a:ext>
            </a:extLst>
          </p:cNvPr>
          <p:cNvSpPr txBox="1"/>
          <p:nvPr/>
        </p:nvSpPr>
        <p:spPr>
          <a:xfrm>
            <a:off x="9609083" y="193251"/>
            <a:ext cx="218798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accent1"/>
                </a:solidFill>
              </a:rPr>
              <a:t>人教版必修</a:t>
            </a:r>
            <a:r>
              <a:rPr lang="zh-CN" altLang="en-US" b="1" dirty="0" smtClean="0">
                <a:solidFill>
                  <a:schemeClr val="accent1"/>
                </a:solidFill>
              </a:rPr>
              <a:t>第二册</a:t>
            </a:r>
            <a:endParaRPr lang="zh-CN" alt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40640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Look at the picture and the title, guess what the text is mainly about?</a:t>
            </a:r>
          </a:p>
          <a:p>
            <a:endParaRPr lang="en-US" altLang="zh-CN" dirty="0" smtClean="0"/>
          </a:p>
          <a:p>
            <a:r>
              <a:rPr lang="en-US" altLang="zh-CN" dirty="0">
                <a:solidFill>
                  <a:srgbClr val="FF0000"/>
                </a:solidFill>
              </a:rPr>
              <a:t>The history of the United Kingdom</a:t>
            </a:r>
            <a:r>
              <a:rPr lang="zh-CN" altLang="en-US" dirty="0">
                <a:solidFill>
                  <a:srgbClr val="FF0000"/>
                </a:solidFill>
              </a:rPr>
              <a:t>．</a:t>
            </a:r>
          </a:p>
          <a:p>
            <a:endParaRPr lang="en-US" altLang="zh-CN" dirty="0" smtClean="0"/>
          </a:p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4742368" y="366638"/>
            <a:ext cx="3126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CN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Prediction</a:t>
            </a:r>
            <a:endParaRPr lang="zh-CN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内容占位符 2"/>
          <p:cNvSpPr txBox="1">
            <a:spLocks noGrp="1"/>
          </p:cNvSpPr>
          <p:nvPr>
            <p:ph idx="1"/>
          </p:nvPr>
        </p:nvSpPr>
        <p:spPr>
          <a:xfrm>
            <a:off x="609600" y="1600201"/>
            <a:ext cx="10972800" cy="500531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b="1" dirty="0" smtClean="0"/>
              <a:t>Skim the text </a:t>
            </a:r>
            <a:r>
              <a:rPr lang="en-US" dirty="0" smtClean="0"/>
              <a:t>(</a:t>
            </a:r>
            <a:r>
              <a:rPr lang="en-US" b="1" dirty="0" smtClean="0"/>
              <a:t>P</a:t>
            </a:r>
            <a:r>
              <a:rPr lang="en-US" b="1" baseline="-25000" dirty="0" smtClean="0"/>
              <a:t>40</a:t>
            </a:r>
            <a:r>
              <a:rPr lang="en-US" dirty="0" smtClean="0"/>
              <a:t>)</a:t>
            </a:r>
            <a:r>
              <a:rPr lang="en-US" b="1" dirty="0" smtClean="0"/>
              <a:t> and choose the best answer.</a:t>
            </a:r>
            <a:endParaRPr lang="zh-CN" altLang="en-US" dirty="0" smtClean="0"/>
          </a:p>
          <a:p>
            <a:r>
              <a:rPr lang="en-US" dirty="0" smtClean="0"/>
              <a:t>2</a:t>
            </a:r>
            <a:r>
              <a:rPr lang="zh-CN" altLang="en-US" dirty="0" smtClean="0"/>
              <a:t>．</a:t>
            </a:r>
            <a:r>
              <a:rPr lang="en-US" dirty="0" smtClean="0"/>
              <a:t>Read the text and match the main idea of each part</a:t>
            </a:r>
            <a:r>
              <a:rPr lang="zh-CN" altLang="en-US" dirty="0" smtClean="0"/>
              <a:t>．</a:t>
            </a:r>
          </a:p>
          <a:p>
            <a:r>
              <a:rPr lang="en-US" dirty="0" smtClean="0"/>
              <a:t>Part 1(</a:t>
            </a:r>
            <a:r>
              <a:rPr lang="en-US" dirty="0" err="1" smtClean="0"/>
              <a:t>Paras</a:t>
            </a:r>
            <a:r>
              <a:rPr lang="zh-CN" altLang="en-US" dirty="0" smtClean="0"/>
              <a:t>．</a:t>
            </a:r>
            <a:r>
              <a:rPr lang="en-US" dirty="0" smtClean="0"/>
              <a:t>1</a:t>
            </a:r>
            <a:r>
              <a:rPr lang="zh-CN" altLang="en-US" dirty="0" smtClean="0"/>
              <a:t>－</a:t>
            </a:r>
            <a:r>
              <a:rPr lang="en-US" dirty="0" smtClean="0"/>
              <a:t>2)</a:t>
            </a:r>
            <a:r>
              <a:rPr lang="zh-CN" altLang="en-US" dirty="0" smtClean="0"/>
              <a:t>　</a:t>
            </a:r>
            <a:r>
              <a:rPr lang="en-US" dirty="0" smtClean="0"/>
              <a:t>A</a:t>
            </a:r>
            <a:r>
              <a:rPr lang="zh-CN" altLang="en-US" dirty="0" smtClean="0"/>
              <a:t>．</a:t>
            </a:r>
            <a:r>
              <a:rPr lang="en-US" dirty="0" smtClean="0"/>
              <a:t>The history, traditions and culture of the United Kingdom</a:t>
            </a:r>
            <a:r>
              <a:rPr lang="zh-CN" altLang="en-US" dirty="0" smtClean="0"/>
              <a:t>．</a:t>
            </a:r>
          </a:p>
          <a:p>
            <a:r>
              <a:rPr lang="en-US" dirty="0" smtClean="0"/>
              <a:t>Part 2(Para</a:t>
            </a:r>
            <a:r>
              <a:rPr lang="zh-CN" altLang="en-US" dirty="0" smtClean="0"/>
              <a:t>．</a:t>
            </a:r>
            <a:r>
              <a:rPr lang="en-US" dirty="0" smtClean="0"/>
              <a:t>3)      	B</a:t>
            </a:r>
            <a:r>
              <a:rPr lang="zh-CN" altLang="en-US" dirty="0" smtClean="0"/>
              <a:t>．</a:t>
            </a:r>
            <a:r>
              <a:rPr lang="en-US" dirty="0" smtClean="0"/>
              <a:t>The origin of the name of the UK</a:t>
            </a:r>
            <a:r>
              <a:rPr lang="zh-CN" altLang="en-US" dirty="0" smtClean="0"/>
              <a:t>．</a:t>
            </a:r>
          </a:p>
          <a:p>
            <a:r>
              <a:rPr lang="en-US" dirty="0" smtClean="0"/>
              <a:t>Part 3(</a:t>
            </a:r>
            <a:r>
              <a:rPr lang="en-US" dirty="0" err="1" smtClean="0"/>
              <a:t>Paras</a:t>
            </a:r>
            <a:r>
              <a:rPr lang="zh-CN" altLang="en-US" dirty="0" smtClean="0"/>
              <a:t>．</a:t>
            </a:r>
            <a:r>
              <a:rPr lang="en-US" dirty="0" smtClean="0"/>
              <a:t>4</a:t>
            </a:r>
            <a:r>
              <a:rPr lang="zh-CN" altLang="en-US" dirty="0" smtClean="0"/>
              <a:t>－</a:t>
            </a:r>
            <a:r>
              <a:rPr lang="en-US" dirty="0" smtClean="0"/>
              <a:t>5)	C</a:t>
            </a:r>
            <a:r>
              <a:rPr lang="zh-CN" altLang="en-US" dirty="0" smtClean="0"/>
              <a:t>．</a:t>
            </a:r>
            <a:r>
              <a:rPr lang="en-US" dirty="0" smtClean="0"/>
              <a:t>The four countries work together in some areas</a:t>
            </a:r>
            <a:r>
              <a:rPr lang="zh-CN" altLang="en-US" dirty="0" smtClean="0"/>
              <a:t>．</a:t>
            </a:r>
          </a:p>
        </p:txBody>
      </p:sp>
      <p:sp>
        <p:nvSpPr>
          <p:cNvPr id="5" name="矩形 4"/>
          <p:cNvSpPr/>
          <p:nvPr/>
        </p:nvSpPr>
        <p:spPr>
          <a:xfrm>
            <a:off x="4404489" y="426016"/>
            <a:ext cx="38780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Fast Reading</a:t>
            </a:r>
            <a:endParaRPr lang="zh-CN" alt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6" name="直接箭头连接符 5"/>
          <p:cNvCxnSpPr/>
          <p:nvPr/>
        </p:nvCxnSpPr>
        <p:spPr>
          <a:xfrm>
            <a:off x="3739487" y="3507475"/>
            <a:ext cx="1787856" cy="121465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>
            <a:off x="4246729" y="4722125"/>
            <a:ext cx="1787856" cy="121465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V="1">
            <a:off x="3739487" y="3507476"/>
            <a:ext cx="2295098" cy="2429299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0218" y="773401"/>
            <a:ext cx="10972800" cy="1143000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/>
              <a:t>Read the text</a:t>
            </a:r>
            <a:r>
              <a:rPr lang="en-US" sz="4000" dirty="0" smtClean="0"/>
              <a:t>(</a:t>
            </a:r>
            <a:r>
              <a:rPr lang="en-US" sz="4000" b="1" dirty="0" smtClean="0"/>
              <a:t>P</a:t>
            </a:r>
            <a:r>
              <a:rPr lang="en-US" sz="4000" b="1" baseline="-25000" dirty="0" smtClean="0"/>
              <a:t>40</a:t>
            </a:r>
            <a:r>
              <a:rPr lang="zh-CN" altLang="en-US" sz="4000" baseline="-25000" dirty="0" smtClean="0"/>
              <a:t>－</a:t>
            </a:r>
            <a:r>
              <a:rPr lang="en-US" sz="4000" b="1" baseline="-25000" dirty="0" smtClean="0"/>
              <a:t>41</a:t>
            </a:r>
            <a:r>
              <a:rPr lang="en-US" sz="4000" dirty="0" smtClean="0"/>
              <a:t>)</a:t>
            </a:r>
            <a:r>
              <a:rPr lang="en-US" sz="4000" b="1" dirty="0" smtClean="0"/>
              <a:t> carefully and then answer the questions below:</a:t>
            </a:r>
            <a:r>
              <a:rPr lang="zh-CN" altLang="en-US" sz="4000" dirty="0" smtClean="0"/>
              <a:t/>
            </a:r>
            <a:br>
              <a:rPr lang="zh-CN" altLang="en-US" sz="4000" dirty="0" smtClean="0"/>
            </a:b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3969" y="1607642"/>
            <a:ext cx="10972800" cy="4995039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dirty="0" smtClean="0"/>
              <a:t>1</a:t>
            </a:r>
            <a:r>
              <a:rPr lang="zh-CN" altLang="en-US" dirty="0" smtClean="0"/>
              <a:t>．</a:t>
            </a:r>
            <a:r>
              <a:rPr lang="en-US" dirty="0" smtClean="0"/>
              <a:t>Which invaders influenced London’s language most?</a:t>
            </a:r>
            <a:endParaRPr lang="zh-CN" altLang="en-US" dirty="0" smtClean="0"/>
          </a:p>
          <a:p>
            <a:r>
              <a:rPr lang="en-US" dirty="0" smtClean="0"/>
              <a:t>2</a:t>
            </a:r>
            <a:r>
              <a:rPr lang="zh-CN" altLang="en-US" dirty="0" smtClean="0"/>
              <a:t>．</a:t>
            </a:r>
            <a:r>
              <a:rPr lang="en-US" dirty="0" smtClean="0"/>
              <a:t>From the passage</a:t>
            </a:r>
            <a:r>
              <a:rPr lang="zh-CN" altLang="en-US" dirty="0" smtClean="0"/>
              <a:t>，</a:t>
            </a:r>
            <a:r>
              <a:rPr lang="en-US" dirty="0" smtClean="0"/>
              <a:t>we know that the Romans came to England before_________________</a:t>
            </a:r>
            <a:endParaRPr lang="zh-CN" altLang="en-US" dirty="0" smtClean="0"/>
          </a:p>
          <a:p>
            <a:r>
              <a:rPr lang="en-US" dirty="0" smtClean="0"/>
              <a:t>3</a:t>
            </a:r>
            <a:r>
              <a:rPr lang="zh-CN" altLang="en-US" dirty="0" smtClean="0"/>
              <a:t>．</a:t>
            </a:r>
            <a:r>
              <a:rPr lang="en-US" dirty="0" smtClean="0"/>
              <a:t>How many countries does the UK consist of?</a:t>
            </a:r>
            <a:endParaRPr lang="zh-CN" altLang="en-US" dirty="0" smtClean="0"/>
          </a:p>
          <a:p>
            <a:r>
              <a:rPr lang="en-US" dirty="0" smtClean="0"/>
              <a:t>4</a:t>
            </a:r>
            <a:r>
              <a:rPr lang="zh-CN" altLang="en-US" dirty="0" smtClean="0"/>
              <a:t>．</a:t>
            </a:r>
            <a:r>
              <a:rPr lang="en-US" dirty="0" smtClean="0"/>
              <a:t>What should you do if you want to make your trip to the UK more enjoyable?</a:t>
            </a:r>
            <a:endParaRPr lang="zh-CN" altLang="en-US" dirty="0" smtClean="0"/>
          </a:p>
          <a:p>
            <a:r>
              <a:rPr lang="en-US" dirty="0" smtClean="0"/>
              <a:t>5. What happened in the 19th century? </a:t>
            </a:r>
            <a:endParaRPr lang="zh-CN" altLang="en-US" dirty="0" smtClean="0"/>
          </a:p>
          <a:p>
            <a:r>
              <a:rPr lang="en-US" dirty="0" smtClean="0"/>
              <a:t>6. Who conquered England after the well-known Battle of Hastings? </a:t>
            </a:r>
            <a:endParaRPr lang="zh-CN" altLang="en-US" dirty="0" smtClean="0"/>
          </a:p>
          <a:p>
            <a:r>
              <a:rPr lang="en-US" dirty="0" smtClean="0"/>
              <a:t>7. What’s the author’s attitude towards studying the history? 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内容占位符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r>
              <a:rPr lang="en-US" dirty="0" smtClean="0"/>
              <a:t>1</a:t>
            </a:r>
            <a:r>
              <a:rPr lang="zh-CN" altLang="en-US" dirty="0" smtClean="0"/>
              <a:t>．</a:t>
            </a:r>
            <a:r>
              <a:rPr lang="en-US" dirty="0" smtClean="0"/>
              <a:t>Which invaders influenced London</a:t>
            </a:r>
            <a:r>
              <a:rPr lang="zh-CN" altLang="en-US" dirty="0" smtClean="0"/>
              <a:t>’</a:t>
            </a:r>
            <a:r>
              <a:rPr lang="en-US" dirty="0" smtClean="0"/>
              <a:t>s language most?</a:t>
            </a:r>
            <a:endParaRPr lang="zh-CN" altLang="en-US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Anglo­Saxons</a:t>
            </a:r>
            <a:r>
              <a:rPr lang="zh-CN" altLang="en-US" dirty="0" smtClean="0">
                <a:solidFill>
                  <a:srgbClr val="FF0000"/>
                </a:solidFill>
              </a:rPr>
              <a:t>．　</a:t>
            </a:r>
            <a:r>
              <a:rPr lang="zh-CN" altLang="en-US" dirty="0" smtClean="0"/>
              <a:t>　　</a:t>
            </a:r>
            <a:endParaRPr lang="en-US" altLang="zh-CN" dirty="0" smtClean="0"/>
          </a:p>
          <a:p>
            <a:r>
              <a:rPr lang="en-US" dirty="0" smtClean="0"/>
              <a:t>2</a:t>
            </a:r>
            <a:r>
              <a:rPr lang="zh-CN" altLang="en-US" dirty="0" smtClean="0"/>
              <a:t>．</a:t>
            </a:r>
            <a:r>
              <a:rPr lang="en-US" dirty="0" smtClean="0"/>
              <a:t>From the passage</a:t>
            </a:r>
            <a:r>
              <a:rPr lang="zh-CN" altLang="en-US" dirty="0" smtClean="0"/>
              <a:t>，</a:t>
            </a:r>
            <a:r>
              <a:rPr lang="en-US" dirty="0" smtClean="0"/>
              <a:t>we know that </a:t>
            </a:r>
            <a:r>
              <a:rPr lang="en-US" dirty="0" smtClean="0">
                <a:solidFill>
                  <a:srgbClr val="FF0000"/>
                </a:solidFill>
              </a:rPr>
              <a:t>the Romans came to England before the </a:t>
            </a:r>
            <a:r>
              <a:rPr lang="en-US" dirty="0" err="1" smtClean="0">
                <a:solidFill>
                  <a:srgbClr val="FF0000"/>
                </a:solidFill>
              </a:rPr>
              <a:t>Anglo­Saxons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pPr marL="457200" marR="0" lvl="0" indent="-45720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zh-CN" altLang="en-US" sz="4265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486778" y="319138"/>
            <a:ext cx="14645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keys</a:t>
            </a:r>
            <a:endParaRPr lang="zh-CN" alt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内容占位符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r>
              <a:rPr lang="en-US" dirty="0" smtClean="0"/>
              <a:t>3</a:t>
            </a:r>
            <a:r>
              <a:rPr lang="zh-CN" altLang="en-US" dirty="0" smtClean="0"/>
              <a:t>．</a:t>
            </a:r>
            <a:r>
              <a:rPr lang="en-US" dirty="0" smtClean="0"/>
              <a:t>How many countries does the UK consist of?</a:t>
            </a:r>
            <a:endParaRPr lang="zh-CN" alt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Four</a:t>
            </a:r>
            <a:r>
              <a:rPr lang="zh-CN" altLang="en-US" dirty="0" smtClean="0">
                <a:solidFill>
                  <a:srgbClr val="FF0000"/>
                </a:solidFill>
              </a:rPr>
              <a:t>．</a:t>
            </a:r>
            <a:r>
              <a:rPr lang="en-US" dirty="0" smtClean="0"/>
              <a:t>	</a:t>
            </a:r>
            <a:endParaRPr lang="zh-CN" altLang="en-US" dirty="0" smtClean="0"/>
          </a:p>
          <a:p>
            <a:r>
              <a:rPr lang="en-US" dirty="0" smtClean="0"/>
              <a:t>4</a:t>
            </a:r>
            <a:r>
              <a:rPr lang="zh-CN" altLang="en-US" dirty="0" smtClean="0"/>
              <a:t>．</a:t>
            </a:r>
            <a:r>
              <a:rPr lang="en-US" dirty="0" smtClean="0"/>
              <a:t>What should you do if you want to make your trip to the UK more enjoyable?</a:t>
            </a:r>
            <a:endParaRPr lang="zh-CN" alt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Study the history of the country ahead of time</a:t>
            </a:r>
            <a:endParaRPr kumimoji="0" lang="en-US" altLang="zh-CN" sz="4265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  <a:p>
            <a:pPr marL="457200" marR="0" lvl="0" indent="-457200" algn="l" defTabSz="1219200" rtl="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zh-CN" altLang="en-US" sz="4265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334872" y="473517"/>
            <a:ext cx="48008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Careful Reading</a:t>
            </a:r>
            <a:endParaRPr lang="zh-CN" alt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2387410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t"/>
            <a:r>
              <a:rPr lang="en-US" altLang="zh-CN" dirty="0" smtClean="0"/>
              <a:t>5. </a:t>
            </a:r>
            <a:r>
              <a:rPr lang="en-US" altLang="zh-CN" dirty="0"/>
              <a:t>What happened in the 19th century? </a:t>
            </a:r>
          </a:p>
          <a:p>
            <a:pPr fontAlgn="t"/>
            <a:r>
              <a:rPr lang="en-US" altLang="zh-CN" dirty="0">
                <a:solidFill>
                  <a:srgbClr val="FF0000"/>
                </a:solidFill>
              </a:rPr>
              <a:t> The Kingdom of Ireland was added to create the </a:t>
            </a:r>
          </a:p>
          <a:p>
            <a:pPr fontAlgn="t"/>
            <a:r>
              <a:rPr lang="en-US" altLang="zh-CN" dirty="0">
                <a:solidFill>
                  <a:srgbClr val="FF0000"/>
                </a:solidFill>
              </a:rPr>
              <a:t>United Kingdom of Great Britain and Ireland.</a:t>
            </a:r>
          </a:p>
          <a:p>
            <a:pPr fontAlgn="t"/>
            <a:r>
              <a:rPr lang="en-US" altLang="zh-CN" dirty="0"/>
              <a:t> </a:t>
            </a:r>
            <a:r>
              <a:rPr lang="en-US" altLang="zh-CN" dirty="0" smtClean="0"/>
              <a:t>6. </a:t>
            </a:r>
            <a:r>
              <a:rPr lang="en-US" altLang="zh-CN" dirty="0"/>
              <a:t>Who conquered England after the well-known Battle of Hastings? </a:t>
            </a:r>
          </a:p>
          <a:p>
            <a:pPr fontAlgn="t"/>
            <a:r>
              <a:rPr lang="en-US" altLang="zh-CN" dirty="0"/>
              <a:t> </a:t>
            </a:r>
            <a:r>
              <a:rPr lang="en-US" altLang="zh-CN" dirty="0">
                <a:solidFill>
                  <a:srgbClr val="FF0000"/>
                </a:solidFill>
              </a:rPr>
              <a:t>The Normans.</a:t>
            </a:r>
          </a:p>
          <a:p>
            <a:pPr fontAlgn="t"/>
            <a:r>
              <a:rPr lang="en-US" altLang="zh-CN" dirty="0"/>
              <a:t> </a:t>
            </a:r>
            <a:r>
              <a:rPr lang="en-US" altLang="zh-CN" dirty="0" smtClean="0"/>
              <a:t>7. </a:t>
            </a:r>
            <a:r>
              <a:rPr lang="en-US" altLang="zh-CN" dirty="0"/>
              <a:t>What’s the author’s attitude towards studying the history? </a:t>
            </a:r>
          </a:p>
          <a:p>
            <a:pPr fontAlgn="t"/>
            <a:r>
              <a:rPr lang="en-US" altLang="zh-CN" dirty="0">
                <a:solidFill>
                  <a:srgbClr val="FF0000"/>
                </a:solidFill>
              </a:rPr>
              <a:t> Supportive. 	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72301799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7064" name="Text Box 8"/>
          <p:cNvSpPr txBox="1">
            <a:spLocks noChangeArrowheads="1"/>
          </p:cNvSpPr>
          <p:nvPr/>
        </p:nvSpPr>
        <p:spPr bwMode="auto">
          <a:xfrm>
            <a:off x="-46567" y="4543991"/>
            <a:ext cx="5681133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endParaRPr lang="en-US" altLang="zh-CN" sz="3600" dirty="0">
              <a:solidFill>
                <a:srgbClr val="FF0000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554181" y="1041782"/>
            <a:ext cx="1101436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/>
              <a:t>(1)Why is it important to study the history and </a:t>
            </a:r>
          </a:p>
          <a:p>
            <a:r>
              <a:rPr lang="en-US" altLang="zh-CN" sz="3600" dirty="0"/>
              <a:t>culture of a country before visiting it? </a:t>
            </a:r>
            <a:endParaRPr lang="en-US" altLang="zh-CN" sz="3600" dirty="0" smtClean="0"/>
          </a:p>
          <a:p>
            <a:endParaRPr lang="en-US" altLang="zh-CN" sz="3600" dirty="0"/>
          </a:p>
          <a:p>
            <a:endParaRPr lang="en-US" altLang="zh-CN" sz="3600" dirty="0"/>
          </a:p>
          <a:p>
            <a:r>
              <a:rPr lang="en-US" altLang="zh-CN" sz="3600" dirty="0"/>
              <a:t> </a:t>
            </a:r>
            <a:r>
              <a:rPr lang="en-US" altLang="zh-CN" sz="3600" dirty="0" smtClean="0"/>
              <a:t>(</a:t>
            </a:r>
            <a:r>
              <a:rPr lang="en-US" altLang="zh-CN" sz="3600" dirty="0"/>
              <a:t>2)How do you prepare a trip? </a:t>
            </a:r>
          </a:p>
          <a:p>
            <a:endParaRPr lang="en-US" altLang="zh-CN" sz="3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06748" y="4169618"/>
            <a:ext cx="1110922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sz="36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detailed plan,  necessary objects and learning about local culture and traditio</a:t>
            </a:r>
            <a:r>
              <a:rPr lang="en-US" altLang="zh-CN" sz="3600" b="0" dirty="0" smtClean="0">
                <a:solidFill>
                  <a:srgbClr val="FF0000"/>
                </a:solidFill>
              </a:rPr>
              <a:t>n.</a:t>
            </a:r>
            <a:endParaRPr lang="en-US" altLang="zh-CN" sz="3600" b="0" dirty="0">
              <a:solidFill>
                <a:srgbClr val="FF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459317" y="2426776"/>
            <a:ext cx="114140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make your visit much more </a:t>
            </a:r>
            <a:r>
              <a:rPr lang="en-US" altLang="zh-CN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enjoyable and </a:t>
            </a:r>
            <a:r>
              <a:rPr lang="en-US" altLang="zh-CN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joyful.</a:t>
            </a:r>
          </a:p>
        </p:txBody>
      </p:sp>
      <p:sp>
        <p:nvSpPr>
          <p:cNvPr id="6" name="矩形 5"/>
          <p:cNvSpPr/>
          <p:nvPr/>
        </p:nvSpPr>
        <p:spPr>
          <a:xfrm>
            <a:off x="2685005" y="237506"/>
            <a:ext cx="4689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CN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Critical thinking</a:t>
            </a:r>
            <a:endParaRPr lang="zh-CN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88699394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02046" y="1572905"/>
            <a:ext cx="11989954" cy="5042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17235" tIns="58618" rIns="117235" bIns="58618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pPr fontAlgn="t"/>
            <a:r>
              <a:rPr lang="zh-CN" altLang="en-US" sz="3200" b="0" dirty="0" smtClean="0"/>
              <a:t>根据课文完成短文	</a:t>
            </a:r>
          </a:p>
          <a:p>
            <a:pPr fontAlgn="t"/>
            <a:r>
              <a:rPr lang="zh-CN" altLang="en-US" sz="3600" b="0" dirty="0" smtClean="0"/>
              <a:t>        </a:t>
            </a:r>
            <a:r>
              <a:rPr lang="en-US" altLang="zh-CN" sz="3600" b="0" dirty="0" smtClean="0"/>
              <a:t>The United Kingdom, Great Britain, Britain, </a:t>
            </a:r>
          </a:p>
          <a:p>
            <a:pPr fontAlgn="t"/>
            <a:r>
              <a:rPr lang="en-US" altLang="zh-CN" sz="3600" b="0" dirty="0" smtClean="0"/>
              <a:t>England—many people are confused by (1)_____ these </a:t>
            </a:r>
          </a:p>
          <a:p>
            <a:pPr fontAlgn="t"/>
            <a:r>
              <a:rPr lang="en-US" altLang="zh-CN" sz="3600" b="0" dirty="0" smtClean="0"/>
              <a:t>different names mean. In the 16th century, the nearby </a:t>
            </a:r>
          </a:p>
          <a:p>
            <a:pPr fontAlgn="t"/>
            <a:r>
              <a:rPr lang="en-US" altLang="zh-CN" sz="3600" b="0" dirty="0" smtClean="0"/>
              <a:t>country of Wales (2) __________(join) to the Kingdom </a:t>
            </a:r>
          </a:p>
          <a:p>
            <a:pPr fontAlgn="t"/>
            <a:r>
              <a:rPr lang="en-US" altLang="zh-CN" sz="3600" b="0" dirty="0" smtClean="0"/>
              <a:t>of England. In the 19th century,  the Kingdom of </a:t>
            </a:r>
          </a:p>
          <a:p>
            <a:pPr fontAlgn="t"/>
            <a:r>
              <a:rPr lang="en-US" altLang="zh-CN" sz="3600" b="0" dirty="0" smtClean="0"/>
              <a:t>Ireland was added to create the United Kingdom of </a:t>
            </a:r>
            <a:endParaRPr lang="en-US" altLang="zh-CN" sz="3600" b="0" dirty="0"/>
          </a:p>
        </p:txBody>
      </p:sp>
      <p:sp>
        <p:nvSpPr>
          <p:cNvPr id="1823747" name="Text Box 3"/>
          <p:cNvSpPr txBox="1">
            <a:spLocks noChangeArrowheads="1"/>
          </p:cNvSpPr>
          <p:nvPr/>
        </p:nvSpPr>
        <p:spPr bwMode="auto">
          <a:xfrm>
            <a:off x="8848904" y="2648315"/>
            <a:ext cx="2345267" cy="549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 smtClean="0">
                <a:solidFill>
                  <a:srgbClr val="FF0000"/>
                </a:solidFill>
              </a:rPr>
              <a:t>what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1823748" name="Text Box 4"/>
          <p:cNvSpPr txBox="1">
            <a:spLocks noChangeArrowheads="1"/>
          </p:cNvSpPr>
          <p:nvPr/>
        </p:nvSpPr>
        <p:spPr bwMode="auto">
          <a:xfrm>
            <a:off x="3819832" y="4105496"/>
            <a:ext cx="4495800" cy="672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235" tIns="58618" rIns="117235" bIns="58618" anchor="b" anchorCtr="1">
            <a:spAutoFit/>
          </a:bodyPr>
          <a:lstStyle>
            <a:lvl1pPr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宋体" charset="-122"/>
                <a:ea typeface="宋体" charset="-122"/>
              </a:defRPr>
            </a:lvl9pPr>
          </a:lstStyle>
          <a:p>
            <a:r>
              <a:rPr lang="en-US" altLang="zh-CN" dirty="0">
                <a:solidFill>
                  <a:srgbClr val="FF0000"/>
                </a:solidFill>
              </a:rPr>
              <a:t>was </a:t>
            </a:r>
            <a:r>
              <a:rPr lang="en-US" altLang="zh-CN" sz="3600" dirty="0">
                <a:solidFill>
                  <a:srgbClr val="FF0000"/>
                </a:solidFill>
              </a:rPr>
              <a:t>joined</a:t>
            </a:r>
          </a:p>
        </p:txBody>
      </p:sp>
      <p:sp>
        <p:nvSpPr>
          <p:cNvPr id="5" name="矩形 4"/>
          <p:cNvSpPr/>
          <p:nvPr/>
        </p:nvSpPr>
        <p:spPr>
          <a:xfrm>
            <a:off x="4143827" y="594838"/>
            <a:ext cx="39675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Post Reading</a:t>
            </a:r>
            <a:endParaRPr lang="zh-CN" alt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6186867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23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23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3747" grpId="0" autoUpdateAnimBg="0"/>
      <p:bldP spid="1823748" grpId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毕业活动策划"/>
  <p:tag name="KSO_WM_DOC_GUID" val="{42bd8650-b790-4050-be52-eb8cba04ccd4}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785</TotalTime>
  <Words>1034</Words>
  <Application>Microsoft Office PowerPoint</Application>
  <PresentationFormat>宽屏</PresentationFormat>
  <Paragraphs>109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3" baseType="lpstr">
      <vt:lpstr>宋体</vt:lpstr>
      <vt:lpstr>Arial</vt:lpstr>
      <vt:lpstr>Calibri</vt:lpstr>
      <vt:lpstr>Times New Roman</vt:lpstr>
      <vt:lpstr>1_Office 主题</vt:lpstr>
      <vt:lpstr>PowerPoint 演示文稿</vt:lpstr>
      <vt:lpstr>PowerPoint 演示文稿</vt:lpstr>
      <vt:lpstr>PowerPoint 演示文稿</vt:lpstr>
      <vt:lpstr>Read the text(P40－41) carefully and then answer the questions below: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Analyze the following difficult sentences in the text． </vt:lpstr>
      <vt:lpstr>Analyze the following difficult sentences in the text． </vt:lpstr>
      <vt:lpstr>Analyze the following difficult sentences in the text． 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毕业活动策划</dc:title>
  <dc:creator>Administrator</dc:creator>
  <cp:lastModifiedBy>Administrator</cp:lastModifiedBy>
  <cp:revision>179</cp:revision>
  <dcterms:created xsi:type="dcterms:W3CDTF">2019-01-12T04:39:00Z</dcterms:created>
  <dcterms:modified xsi:type="dcterms:W3CDTF">2020-01-13T02:16:50Z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