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98" r:id="rId3"/>
    <p:sldId id="343" r:id="rId4"/>
    <p:sldId id="404" r:id="rId5"/>
    <p:sldId id="399" r:id="rId6"/>
    <p:sldId id="261" r:id="rId7"/>
    <p:sldId id="391" r:id="rId8"/>
    <p:sldId id="405" r:id="rId9"/>
    <p:sldId id="340" r:id="rId10"/>
    <p:sldId id="385" r:id="rId11"/>
    <p:sldId id="315" r:id="rId12"/>
    <p:sldId id="397" r:id="rId13"/>
    <p:sldId id="400" r:id="rId14"/>
    <p:sldId id="348" r:id="rId15"/>
    <p:sldId id="349" r:id="rId16"/>
    <p:sldId id="350" r:id="rId17"/>
    <p:sldId id="351" r:id="rId18"/>
    <p:sldId id="386" r:id="rId19"/>
    <p:sldId id="367" r:id="rId20"/>
    <p:sldId id="401" r:id="rId21"/>
    <p:sldId id="374" r:id="rId22"/>
    <p:sldId id="387" r:id="rId23"/>
    <p:sldId id="388" r:id="rId24"/>
    <p:sldId id="377" r:id="rId25"/>
    <p:sldId id="363" r:id="rId26"/>
    <p:sldId id="402" r:id="rId27"/>
    <p:sldId id="379" r:id="rId28"/>
    <p:sldId id="380" r:id="rId29"/>
    <p:sldId id="389" r:id="rId30"/>
    <p:sldId id="366" r:id="rId31"/>
    <p:sldId id="392" r:id="rId32"/>
    <p:sldId id="346" r:id="rId33"/>
    <p:sldId id="278" r:id="rId34"/>
    <p:sldId id="381" r:id="rId35"/>
    <p:sldId id="390" r:id="rId36"/>
    <p:sldId id="394" r:id="rId37"/>
    <p:sldId id="406" r:id="rId38"/>
    <p:sldId id="355" r:id="rId39"/>
    <p:sldId id="395" r:id="rId40"/>
    <p:sldId id="403" r:id="rId41"/>
    <p:sldId id="357" r:id="rId42"/>
    <p:sldId id="383" r:id="rId43"/>
  </p:sldIdLst>
  <p:sldSz cx="9144000" cy="6858000" type="screen4x3"/>
  <p:notesSz cx="6858000" cy="9144000"/>
  <p:defaultTextStyle>
    <a:defPPr>
      <a:defRPr lang="zh-CN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00"/>
    <a:srgbClr val="FFFFCC"/>
    <a:srgbClr val="FFFFFF"/>
    <a:srgbClr val="EA3C2A"/>
    <a:srgbClr val="FEEDE2"/>
    <a:srgbClr val="0000FF"/>
    <a:srgbClr val="CC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67"/>
    <p:restoredTop sz="93430"/>
  </p:normalViewPr>
  <p:slideViewPr>
    <p:cSldViewPr showGuides="1">
      <p:cViewPr>
        <p:scale>
          <a:sx n="66" d="100"/>
          <a:sy n="66" d="100"/>
        </p:scale>
        <p:origin x="-70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7" Type="http://schemas.openxmlformats.org/officeDocument/2006/relationships/tableStyles" Target="tableStyles.xml"/><Relationship Id="rId46" Type="http://schemas.openxmlformats.org/officeDocument/2006/relationships/viewProps" Target="viewProps.xml"/><Relationship Id="rId45" Type="http://schemas.openxmlformats.org/officeDocument/2006/relationships/presProps" Target="presProps.xml"/><Relationship Id="rId44" Type="http://schemas.openxmlformats.org/officeDocument/2006/relationships/notesMaster" Target="notesMasters/notesMaster1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820" name="Rectangle 4"/>
          <p:cNvSpPr>
            <a:spLocks noRo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/>
            <a:fld id="{9A0DB2DC-4C9A-4742-B13C-FB6460FD3503}" type="slidenum">
              <a:rPr lang="en-US" altLang="zh-CN" sz="1200" dirty="0"/>
            </a:fld>
            <a:endParaRPr lang="en-US" altLang="zh-CN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/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>
    <p:pull dir="d"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19.png"/><Relationship Id="rId3" Type="http://schemas.openxmlformats.org/officeDocument/2006/relationships/hyperlink" Target="Section%20A%201b.mp3" TargetMode="External"/><Relationship Id="rId2" Type="http://schemas.openxmlformats.org/officeDocument/2006/relationships/image" Target="../media/image15.jpeg"/><Relationship Id="rId1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hyperlink" Target="Section%20A%201b.mp3" TargetMode="External"/><Relationship Id="rId1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2.png"/><Relationship Id="rId1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1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1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27.jpeg"/><Relationship Id="rId1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28.jpeg"/><Relationship Id="rId1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5.jpeg"/><Relationship Id="rId2" Type="http://schemas.openxmlformats.org/officeDocument/2006/relationships/image" Target="../media/image29.jpeg"/><Relationship Id="rId1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hyperlink" Target="Section%20A%202a.mp3" TargetMode="External"/><Relationship Id="rId1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9.png"/><Relationship Id="rId2" Type="http://schemas.openxmlformats.org/officeDocument/2006/relationships/hyperlink" Target="Section%20A%202b.mp3" TargetMode="External"/><Relationship Id="rId1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1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34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6.png"/><Relationship Id="rId1" Type="http://schemas.openxmlformats.org/officeDocument/2006/relationships/image" Target="../media/image34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7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8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3.jpeg"/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8372" name="文本框 58371"/>
          <p:cNvSpPr txBox="1"/>
          <p:nvPr/>
        </p:nvSpPr>
        <p:spPr>
          <a:xfrm>
            <a:off x="4284663" y="908050"/>
            <a:ext cx="3024187" cy="1098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6600" b="1">
                <a:solidFill>
                  <a:srgbClr val="0000FF"/>
                </a:solidFill>
                <a:latin typeface="Times New Roman" panose="02020603050405020304" pitchFamily="18" charset="0"/>
              </a:rPr>
              <a:t>Unit 9</a:t>
            </a:r>
            <a:endParaRPr lang="en-US" altLang="zh-CN" sz="6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8194" name="TextBox 24"/>
          <p:cNvSpPr txBox="1"/>
          <p:nvPr/>
        </p:nvSpPr>
        <p:spPr>
          <a:xfrm>
            <a:off x="4067175" y="2565400"/>
            <a:ext cx="4681538" cy="3887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Is that your friend?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No, it isn’t.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What does he look like? Is he tall or short?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spcBef>
                <a:spcPct val="20000"/>
              </a:spcBef>
            </a:pP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Well, he’s really ____. And he has _________.</a:t>
            </a:r>
            <a:endParaRPr lang="en-US" altLang="zh-CN" sz="32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196" name="Rectangle 2"/>
          <p:cNvSpPr>
            <a:spLocks noGrp="1"/>
          </p:cNvSpPr>
          <p:nvPr>
            <p:ph type="title"/>
          </p:nvPr>
        </p:nvSpPr>
        <p:spPr>
          <a:xfrm>
            <a:off x="323850" y="188913"/>
            <a:ext cx="8424863" cy="2016125"/>
          </a:xfrm>
          <a:ln/>
        </p:spPr>
        <p:txBody>
          <a:bodyPr vert="horz" wrap="square" lIns="91440" tIns="45720" rIns="91440" bIns="45720" anchor="ctr"/>
          <a:p>
            <a:pPr marL="725805" indent="-725805"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cs typeface="Times New Roman" panose="02020603050405020304" pitchFamily="18" charset="0"/>
              </a:rPr>
              <a:t>1b. </a:t>
            </a:r>
            <a:r>
              <a:rPr lang="en-US" altLang="zh-CN" sz="3600" b="1">
                <a:solidFill>
                  <a:schemeClr val="tx1"/>
                </a:solidFill>
                <a:cs typeface="Times New Roman" panose="02020603050405020304" pitchFamily="18" charset="0"/>
              </a:rPr>
              <a:t>Listen</a:t>
            </a:r>
            <a:r>
              <a:rPr lang="zh-CN" alt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cs typeface="Times New Roman" panose="02020603050405020304" pitchFamily="18" charset="0"/>
              </a:rPr>
              <a:t>and fill in the blanks in the picture above. Can you find Amy’s friend?</a:t>
            </a:r>
            <a:endParaRPr lang="en-US" altLang="zh-CN" sz="3600" b="1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pic>
        <p:nvPicPr>
          <p:cNvPr id="8202" name="图片 8201" descr="OLVVOUY878ULRLVE(ER5N4F"/>
          <p:cNvPicPr>
            <a:picLocks noChangeAspect="1"/>
          </p:cNvPicPr>
          <p:nvPr/>
        </p:nvPicPr>
        <p:blipFill>
          <a:blip r:embed="rId2"/>
          <a:srcRect l="1921" r="1503" b="1804"/>
          <a:stretch>
            <a:fillRect/>
          </a:stretch>
        </p:blipFill>
        <p:spPr>
          <a:xfrm>
            <a:off x="0" y="2349500"/>
            <a:ext cx="4010025" cy="42481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图片 8202" descr="喇叭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750" y="1700213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4" name="文本框 8203"/>
          <p:cNvSpPr txBox="1"/>
          <p:nvPr/>
        </p:nvSpPr>
        <p:spPr>
          <a:xfrm>
            <a:off x="7594600" y="5299075"/>
            <a:ext cx="936625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tall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205" name="文本框 8204"/>
          <p:cNvSpPr txBox="1"/>
          <p:nvPr/>
        </p:nvSpPr>
        <p:spPr>
          <a:xfrm>
            <a:off x="6659563" y="5875338"/>
            <a:ext cx="230505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curly hair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/>
      <p:bldP spid="820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9" name="矩形 8"/>
          <p:cNvSpPr/>
          <p:nvPr/>
        </p:nvSpPr>
        <p:spPr>
          <a:xfrm>
            <a:off x="973138" y="404813"/>
            <a:ext cx="6767513" cy="7921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457200" lvl="1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lvl="2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lvl="3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lvl="4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</a:lstStyle>
          <a:p>
            <a:pPr lvl="0" algn="l" eaLnBrk="1" hangingPunct="1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Well, I think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Amy’s friend.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7352" name="图片 57351" descr="OLVVOUY878ULRLVE(ER5N4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613" y="1268413"/>
            <a:ext cx="4881562" cy="50847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0420" name="Rectangle 2"/>
          <p:cNvSpPr/>
          <p:nvPr/>
        </p:nvSpPr>
        <p:spPr>
          <a:xfrm>
            <a:off x="0" y="260350"/>
            <a:ext cx="8929688" cy="28797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725805" lvl="0" indent="-725805" algn="l">
              <a:lnSpc>
                <a:spcPct val="110000"/>
              </a:lnSpc>
            </a:pPr>
            <a:r>
              <a:rPr lang="en-US" altLang="zh-CN" sz="3600" b="1">
                <a:solidFill>
                  <a:schemeClr val="tx1"/>
                </a:solidFill>
                <a:cs typeface="Times New Roman" panose="02020603050405020304" pitchFamily="18" charset="0"/>
              </a:rPr>
              <a:t>      Listen</a:t>
            </a:r>
            <a:r>
              <a:rPr lang="zh-CN" altLang="en-US" sz="3600" b="1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chemeClr val="tx1"/>
                </a:solidFill>
                <a:cs typeface="Times New Roman" panose="02020603050405020304" pitchFamily="18" charset="0"/>
              </a:rPr>
              <a:t>to the dialogue of 1b again and try to find the sentence pattern for asking people’s appearance and the sentences for describing people.</a:t>
            </a:r>
            <a:endParaRPr lang="en-US" altLang="zh-CN" sz="3600" b="1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  <p:sp>
        <p:nvSpPr>
          <p:cNvPr id="60421" name="文本框 60420"/>
          <p:cNvSpPr txBox="1"/>
          <p:nvPr/>
        </p:nvSpPr>
        <p:spPr>
          <a:xfrm>
            <a:off x="611188" y="3213100"/>
            <a:ext cx="770572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What does he look like? Is he tall or short?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 is really tall.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 has curly hair.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0422" name="图片 60421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2450" y="3068638"/>
            <a:ext cx="647700" cy="647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8199" name="Picture 7" descr="D:\红蜻蜓抓图\屏幕截图\截屏11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48488" y="2781300"/>
            <a:ext cx="1095375" cy="2447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3"/>
          <p:cNvSpPr>
            <a:spLocks noChangeArrowheads="1" noChangeShapeType="1" noTextEdit="1"/>
          </p:cNvSpPr>
          <p:nvPr/>
        </p:nvSpPr>
        <p:spPr bwMode="auto">
          <a:xfrm>
            <a:off x="2557787" y="1644734"/>
            <a:ext cx="3297512" cy="99534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比眼力</a:t>
            </a:r>
            <a:r>
              <a:rPr kumimoji="0" lang="en-US" altLang="zh-CN" sz="3600" b="1" i="0" u="none" strike="noStrike" kern="10" cap="none" spc="0" normalizeH="0" baseline="0" noProof="0" dirty="0">
                <a:ln w="12700">
                  <a:solidFill>
                    <a:schemeClr val="tx1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/>
                <a:ea typeface="宋体" panose="02010600030101010101" pitchFamily="2" charset="-122"/>
                <a:cs typeface="Times New Roman" panose="02020603050405020304"/>
              </a:rPr>
              <a:t>!</a:t>
            </a:r>
            <a:endParaRPr kumimoji="0" lang="zh-CN" altLang="en-US" sz="3600" b="1" i="0" u="none" strike="noStrike" kern="10" cap="none" spc="0" normalizeH="0" baseline="0" noProof="0" dirty="0">
              <a:ln w="12700">
                <a:solidFill>
                  <a:schemeClr val="tx1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uLnTx/>
              <a:uFillTx/>
              <a:latin typeface="Times New Roman" panose="02020603050405020304"/>
              <a:ea typeface="宋体" panose="02010600030101010101" pitchFamily="2" charset="-122"/>
              <a:cs typeface="Times New Roman" panose="02020603050405020304"/>
            </a:endParaRPr>
          </a:p>
        </p:txBody>
      </p:sp>
      <p:sp>
        <p:nvSpPr>
          <p:cNvPr id="9219" name="Text Box 4"/>
          <p:cNvSpPr txBox="1"/>
          <p:nvPr/>
        </p:nvSpPr>
        <p:spPr>
          <a:xfrm>
            <a:off x="611188" y="3940175"/>
            <a:ext cx="55435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He’s tall. He has curly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650" y="2781300"/>
            <a:ext cx="5688013" cy="863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l"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look like?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0242" name="Text Box 4"/>
          <p:cNvSpPr txBox="1"/>
          <p:nvPr/>
        </p:nvSpPr>
        <p:spPr>
          <a:xfrm>
            <a:off x="971550" y="3214688"/>
            <a:ext cx="5256213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She’s short. She has </a:t>
            </a: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long</a:t>
            </a:r>
            <a:r>
              <a:rPr lang="en-US" altLang="zh-CN" sz="3600" b="1">
                <a:solidFill>
                  <a:srgbClr val="9900FF"/>
                </a:solidFill>
                <a:latin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99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straight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900113" y="2133600"/>
            <a:ext cx="5688013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l"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look like?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4" name="Picture 6" descr="D:\红蜻蜓抓图\屏幕截图\截屏115.bmp"/>
          <p:cNvPicPr>
            <a:picLocks noChangeAspect="1"/>
          </p:cNvPicPr>
          <p:nvPr/>
        </p:nvPicPr>
        <p:blipFill>
          <a:blip r:embed="rId2"/>
          <a:srcRect r="12820"/>
          <a:stretch>
            <a:fillRect/>
          </a:stretch>
        </p:blipFill>
        <p:spPr>
          <a:xfrm>
            <a:off x="6877050" y="2924175"/>
            <a:ext cx="990600" cy="237648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266" name="Text Box 4"/>
          <p:cNvSpPr txBox="1"/>
          <p:nvPr/>
        </p:nvSpPr>
        <p:spPr>
          <a:xfrm>
            <a:off x="827088" y="3213100"/>
            <a:ext cx="5976937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She has </a:t>
            </a: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755650" y="2133600"/>
            <a:ext cx="5688013" cy="1150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l"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does she look like?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45" name="Picture 5" descr="D:\红蜻蜓抓图\屏幕截图\截屏116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2781300"/>
            <a:ext cx="996950" cy="23780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2290" name="Text Box 4"/>
          <p:cNvSpPr txBox="1"/>
          <p:nvPr/>
        </p:nvSpPr>
        <p:spPr>
          <a:xfrm>
            <a:off x="755650" y="3141663"/>
            <a:ext cx="4752975" cy="15208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</a:t>
            </a:r>
            <a:r>
              <a:rPr lang="en-US" altLang="zh-CN" sz="3600" b="1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 and heavy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has </a:t>
            </a:r>
            <a:r>
              <a:rPr lang="en-US" altLang="zh-CN" sz="3600" b="1">
                <a:solidFill>
                  <a:srgbClr val="EA3C2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curly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84213" y="2133600"/>
            <a:ext cx="5832475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l"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look like?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6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9" name="Picture 5" descr="D:\红蜻蜓抓图\屏幕截图\截屏11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2588" y="2170113"/>
            <a:ext cx="1368425" cy="33480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3314" name="Rectangle 6"/>
          <p:cNvSpPr/>
          <p:nvPr/>
        </p:nvSpPr>
        <p:spPr>
          <a:xfrm>
            <a:off x="1187450" y="3286125"/>
            <a:ext cx="5256213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</a:t>
            </a: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He has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116013" y="2206625"/>
            <a:ext cx="5761038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algn="l"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does he look like?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7106" name="Picture 2" descr="D:\红蜻蜓抓图\屏幕截图\截屏117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688" y="2493963"/>
            <a:ext cx="1439862" cy="2735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252413" y="1268413"/>
            <a:ext cx="3671888" cy="54006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p>
            <a:pPr marL="536575" indent="-536575"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1c. </a:t>
            </a:r>
            <a:r>
              <a:rPr lang="en-US" altLang="zh-CN" sz="3400" b="1">
                <a:latin typeface="Times New Roman" panose="02020603050405020304" pitchFamily="18" charset="0"/>
                <a:cs typeface="Times New Roman" panose="02020603050405020304" pitchFamily="18" charset="0"/>
              </a:rPr>
              <a:t>One of the people in the picture is your friend. Describe your friend. Your partner will find him or her. </a:t>
            </a:r>
            <a:endParaRPr lang="en-US" altLang="zh-CN" sz="34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271838" y="131763"/>
            <a:ext cx="2771800" cy="923330"/>
          </a:xfrm>
          <a:prstGeom prst="rect">
            <a:avLst/>
          </a:prstGeom>
          <a:noFill/>
        </p:spPr>
        <p:txBody>
          <a:bodyPr wrap="none" numCol="1">
            <a:prstTxWarp prst="textWave2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5376" name="图片 15375" descr="OLVVOUY878ULRLVE(ER5N4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738" y="1341438"/>
            <a:ext cx="4951412" cy="515778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1444" name="文本框 61443"/>
          <p:cNvSpPr txBox="1"/>
          <p:nvPr/>
        </p:nvSpPr>
        <p:spPr>
          <a:xfrm>
            <a:off x="755650" y="765175"/>
            <a:ext cx="7416800" cy="33861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You may use the following sentences: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Is that your friend?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No, it isn’t.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Is he tall or short?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Is he thin or heavy?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052" name="Text Box 31"/>
          <p:cNvSpPr txBox="1"/>
          <p:nvPr/>
        </p:nvSpPr>
        <p:spPr>
          <a:xfrm>
            <a:off x="2590800" y="54102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zh-CN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2053" name="Text Box 32"/>
          <p:cNvSpPr txBox="1"/>
          <p:nvPr/>
        </p:nvSpPr>
        <p:spPr>
          <a:xfrm>
            <a:off x="2819400" y="5486400"/>
            <a:ext cx="350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zh-CN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2083" name="矩形 2082" descr="纸袋"/>
          <p:cNvSpPr/>
          <p:nvPr/>
        </p:nvSpPr>
        <p:spPr>
          <a:xfrm>
            <a:off x="1116013" y="2205038"/>
            <a:ext cx="6626225" cy="2028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Unit 9 </a:t>
            </a:r>
            <a:endParaRPr lang="zh-CN" altLang="en-US" sz="4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2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What does he look like?</a:t>
            </a:r>
            <a:endParaRPr lang="zh-CN" altLang="en-US" sz="4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2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6393" name="图片 16392" descr="对话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3068638"/>
            <a:ext cx="2519362" cy="2016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6" name="矩形标注 13"/>
          <p:cNvSpPr/>
          <p:nvPr/>
        </p:nvSpPr>
        <p:spPr>
          <a:xfrm>
            <a:off x="4284663" y="1196975"/>
            <a:ext cx="4679950" cy="1152525"/>
          </a:xfrm>
          <a:prstGeom prst="wedgeRectCallout">
            <a:avLst>
              <a:gd name="adj1" fmla="val -28426"/>
              <a:gd name="adj2" fmla="val 10316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He’s of medium height. He has curly hair.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7" name="矩形标注 12"/>
          <p:cNvSpPr/>
          <p:nvPr/>
        </p:nvSpPr>
        <p:spPr>
          <a:xfrm>
            <a:off x="539750" y="1125538"/>
            <a:ext cx="3527425" cy="1223962"/>
          </a:xfrm>
          <a:prstGeom prst="wedgeRectCallout">
            <a:avLst>
              <a:gd name="adj1" fmla="val 17551"/>
              <a:gd name="adj2" fmla="val 8138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does your friend look like?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8" name="矩形标注 19"/>
          <p:cNvSpPr/>
          <p:nvPr/>
        </p:nvSpPr>
        <p:spPr>
          <a:xfrm>
            <a:off x="1116013" y="3213100"/>
            <a:ext cx="1584325" cy="647700"/>
          </a:xfrm>
          <a:prstGeom prst="wedgeRectCallout">
            <a:avLst>
              <a:gd name="adj1" fmla="val 78458"/>
              <a:gd name="adj2" fmla="val -4313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it e?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389" name="矩形标注 16"/>
          <p:cNvSpPr/>
          <p:nvPr/>
        </p:nvSpPr>
        <p:spPr>
          <a:xfrm>
            <a:off x="5076825" y="4797425"/>
            <a:ext cx="3887788" cy="647700"/>
          </a:xfrm>
          <a:prstGeom prst="wedgeRectCallout">
            <a:avLst>
              <a:gd name="adj1" fmla="val -40977"/>
              <a:gd name="adj2" fmla="val -10343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Yes. You’re right.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6392" name="图片 16391" descr="OLVVOUY878ULRLVE(ER5N4F"/>
          <p:cNvPicPr>
            <a:picLocks noChangeAspect="1"/>
          </p:cNvPicPr>
          <p:nvPr/>
        </p:nvPicPr>
        <p:blipFill>
          <a:blip r:embed="rId3"/>
          <a:srcRect l="45079" t="32951" r="41808" b="30194"/>
          <a:stretch>
            <a:fillRect/>
          </a:stretch>
        </p:blipFill>
        <p:spPr>
          <a:xfrm>
            <a:off x="1331913" y="3933825"/>
            <a:ext cx="935037" cy="2736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87" grpId="0" animBg="1"/>
      <p:bldP spid="16388" grpId="0" animBg="1"/>
      <p:bldP spid="1638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7417" name="图片 17416" descr="对话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2997200"/>
            <a:ext cx="2520950" cy="19097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0" name="矩形标注 13"/>
          <p:cNvSpPr/>
          <p:nvPr/>
        </p:nvSpPr>
        <p:spPr>
          <a:xfrm>
            <a:off x="4645025" y="1054100"/>
            <a:ext cx="3959225" cy="1295400"/>
          </a:xfrm>
          <a:prstGeom prst="wedgeRectCallout">
            <a:avLst>
              <a:gd name="adj1" fmla="val -24500"/>
              <a:gd name="adj2" fmla="val 9730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He’s short. He has short straight hair.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1" name="矩形标注 12"/>
          <p:cNvSpPr/>
          <p:nvPr/>
        </p:nvSpPr>
        <p:spPr>
          <a:xfrm>
            <a:off x="611188" y="1125538"/>
            <a:ext cx="3600450" cy="1296987"/>
          </a:xfrm>
          <a:prstGeom prst="wedgeRectCallout">
            <a:avLst>
              <a:gd name="adj1" fmla="val 13139"/>
              <a:gd name="adj2" fmla="val 86963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does your friend look like?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2" name="矩形标注 19"/>
          <p:cNvSpPr/>
          <p:nvPr/>
        </p:nvSpPr>
        <p:spPr>
          <a:xfrm>
            <a:off x="682625" y="3141663"/>
            <a:ext cx="1657350" cy="647700"/>
          </a:xfrm>
          <a:prstGeom prst="wedgeRectCallout">
            <a:avLst>
              <a:gd name="adj1" fmla="val 69255"/>
              <a:gd name="adj2" fmla="val -5441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it f?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413" name="矩形标注 16"/>
          <p:cNvSpPr/>
          <p:nvPr/>
        </p:nvSpPr>
        <p:spPr>
          <a:xfrm>
            <a:off x="4498975" y="4870450"/>
            <a:ext cx="3816350" cy="647700"/>
          </a:xfrm>
          <a:prstGeom prst="wedgeRectCallout">
            <a:avLst>
              <a:gd name="adj1" fmla="val -22713"/>
              <a:gd name="adj2" fmla="val -11299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Yes. You’re right.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7416" name="图片 17415" descr="OLVVOUY878ULRLVE(ER5N4F"/>
          <p:cNvPicPr>
            <a:picLocks noChangeAspect="1"/>
          </p:cNvPicPr>
          <p:nvPr/>
        </p:nvPicPr>
        <p:blipFill>
          <a:blip r:embed="rId3"/>
          <a:srcRect l="54538" t="41309" r="30916" b="31609"/>
          <a:stretch>
            <a:fillRect/>
          </a:stretch>
        </p:blipFill>
        <p:spPr>
          <a:xfrm>
            <a:off x="898525" y="3933825"/>
            <a:ext cx="1223963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animBg="1"/>
      <p:bldP spid="17411" grpId="0" animBg="1"/>
      <p:bldP spid="17412" grpId="0" animBg="1"/>
      <p:bldP spid="174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18441" name="图片 18440" descr="logo1991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313" y="2924175"/>
            <a:ext cx="2262187" cy="26463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4" name="矩形标注 13"/>
          <p:cNvSpPr/>
          <p:nvPr/>
        </p:nvSpPr>
        <p:spPr>
          <a:xfrm>
            <a:off x="3851275" y="1196975"/>
            <a:ext cx="5219700" cy="1223963"/>
          </a:xfrm>
          <a:prstGeom prst="wedgeRectCallout">
            <a:avLst>
              <a:gd name="adj1" fmla="val -21958"/>
              <a:gd name="adj2" fmla="val 9487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She’s tall and heavy. She has long straight hair.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5" name="矩形标注 12"/>
          <p:cNvSpPr/>
          <p:nvPr/>
        </p:nvSpPr>
        <p:spPr>
          <a:xfrm>
            <a:off x="179388" y="1198563"/>
            <a:ext cx="3455987" cy="1222375"/>
          </a:xfrm>
          <a:prstGeom prst="wedgeRectCallout">
            <a:avLst>
              <a:gd name="adj1" fmla="val 15778"/>
              <a:gd name="adj2" fmla="val 9519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What does your friend look like?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6" name="矩形标注 19"/>
          <p:cNvSpPr/>
          <p:nvPr/>
        </p:nvSpPr>
        <p:spPr>
          <a:xfrm>
            <a:off x="538163" y="3357563"/>
            <a:ext cx="1512887" cy="647700"/>
          </a:xfrm>
          <a:prstGeom prst="wedgeRectCallout">
            <a:avLst>
              <a:gd name="adj1" fmla="val 75917"/>
              <a:gd name="adj2" fmla="val -31861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Is it a?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437" name="矩形标注 16"/>
          <p:cNvSpPr/>
          <p:nvPr/>
        </p:nvSpPr>
        <p:spPr>
          <a:xfrm>
            <a:off x="4573588" y="5084763"/>
            <a:ext cx="3743325" cy="719137"/>
          </a:xfrm>
          <a:prstGeom prst="wedgeRectCallout">
            <a:avLst>
              <a:gd name="adj1" fmla="val -47755"/>
              <a:gd name="adj2" fmla="val -21710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Yes. You’re right.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18440" name="图片 18439" descr="OLVVOUY878ULRLVE(ER5N4F"/>
          <p:cNvPicPr>
            <a:picLocks noChangeAspect="1"/>
          </p:cNvPicPr>
          <p:nvPr/>
        </p:nvPicPr>
        <p:blipFill>
          <a:blip r:embed="rId3"/>
          <a:srcRect l="1443" t="47491" r="72363" b="6464"/>
          <a:stretch>
            <a:fillRect/>
          </a:stretch>
        </p:blipFill>
        <p:spPr>
          <a:xfrm>
            <a:off x="609600" y="4076700"/>
            <a:ext cx="1296988" cy="2374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  <p:bldP spid="18436" grpId="0" animBg="1"/>
      <p:bldP spid="1843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16" name="Text Box 5"/>
          <p:cNvSpPr txBox="1"/>
          <p:nvPr/>
        </p:nvSpPr>
        <p:spPr>
          <a:xfrm>
            <a:off x="1116013" y="2087563"/>
            <a:ext cx="7056437" cy="443706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6575" indent="-536575" algn="l" eaLnBrk="0" hangingPunct="0">
              <a:lnSpc>
                <a:spcPct val="120000"/>
              </a:lnSpc>
              <a:buAutoNum type="arabicPeriod"/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David tall or short?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__________________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eaLnBrk="0" hangingPunct="0">
              <a:lnSpc>
                <a:spcPct val="120000"/>
              </a:lnSpc>
              <a:buAutoNum type="arabicPeriod" startAt="2"/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Sally have long or short hair?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_________________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Is peter tall or short?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eaLnBrk="0" hangingPunct="0">
              <a:lnSpc>
                <a:spcPct val="120000"/>
              </a:lnSpc>
            </a:pPr>
            <a:r>
              <a:rPr lang="en-US" altLang="zh-CN" sz="3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3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</a:t>
            </a:r>
            <a:endParaRPr lang="en-US" altLang="zh-CN" sz="3400" b="1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4"/>
          <p:cNvSpPr txBox="1"/>
          <p:nvPr/>
        </p:nvSpPr>
        <p:spPr>
          <a:xfrm>
            <a:off x="395288" y="171450"/>
            <a:ext cx="8532812" cy="20685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2a. </a:t>
            </a:r>
            <a:r>
              <a:rPr lang="en-US" altLang="zh-CN" sz="3600" b="1">
                <a:latin typeface="Arial" panose="020B0604020202020204" pitchFamily="34" charset="0"/>
                <a:cs typeface="Times New Roman" panose="02020603050405020304" pitchFamily="18" charset="0"/>
              </a:rPr>
              <a:t>Listen and circle the correct </a:t>
            </a:r>
            <a:endParaRPr lang="en-US" altLang="zh-CN" sz="36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0000"/>
              </a:lnSpc>
            </a:pPr>
            <a:r>
              <a:rPr lang="en-US" altLang="zh-CN" sz="3600" b="1">
                <a:latin typeface="Arial" panose="020B0604020202020204" pitchFamily="34" charset="0"/>
                <a:cs typeface="Times New Roman" panose="02020603050405020304" pitchFamily="18" charset="0"/>
              </a:rPr>
              <a:t>      answers firstly and then answer </a:t>
            </a:r>
            <a:endParaRPr lang="en-US" altLang="zh-CN" sz="3600" b="1"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l" eaLnBrk="0" hangingPunct="0">
              <a:lnSpc>
                <a:spcPct val="120000"/>
              </a:lnSpc>
            </a:pPr>
            <a:r>
              <a:rPr lang="en-US" altLang="zh-CN" sz="3600" b="1">
                <a:latin typeface="Arial" panose="020B0604020202020204" pitchFamily="34" charset="0"/>
                <a:cs typeface="Times New Roman" panose="02020603050405020304" pitchFamily="18" charset="0"/>
              </a:rPr>
              <a:t>      the questions in your own words.</a:t>
            </a:r>
            <a:endParaRPr lang="en-US" altLang="zh-CN" sz="3600" b="1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19466" name="图片 19465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913" y="936625"/>
            <a:ext cx="647700" cy="64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7" name="椭圆 19466"/>
          <p:cNvSpPr/>
          <p:nvPr/>
        </p:nvSpPr>
        <p:spPr>
          <a:xfrm>
            <a:off x="3276600" y="2160588"/>
            <a:ext cx="863600" cy="57626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26629" name="Text Box 5"/>
          <p:cNvSpPr txBox="1"/>
          <p:nvPr/>
        </p:nvSpPr>
        <p:spPr>
          <a:xfrm>
            <a:off x="1763713" y="2663825"/>
            <a:ext cx="2087562" cy="71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tall.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1692275" y="4537075"/>
            <a:ext cx="3743325" cy="7127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 has long hair.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1" name="Text Box 7"/>
          <p:cNvSpPr txBox="1"/>
          <p:nvPr/>
        </p:nvSpPr>
        <p:spPr>
          <a:xfrm>
            <a:off x="1692275" y="5767388"/>
            <a:ext cx="2808288" cy="7127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is short.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71" name="椭圆 19470"/>
          <p:cNvSpPr/>
          <p:nvPr/>
        </p:nvSpPr>
        <p:spPr>
          <a:xfrm>
            <a:off x="4645025" y="3455988"/>
            <a:ext cx="935038" cy="57626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  <p:sp>
        <p:nvSpPr>
          <p:cNvPr id="19472" name="椭圆 19471"/>
          <p:cNvSpPr/>
          <p:nvPr/>
        </p:nvSpPr>
        <p:spPr>
          <a:xfrm>
            <a:off x="4427538" y="5329238"/>
            <a:ext cx="1081087" cy="576262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endParaRPr lang="zh-CN" alt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6629">
                                            <p:txEl>
                                              <p:char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6630">
                                            <p:txEl>
                                              <p:charRg st="0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aphicFrame>
        <p:nvGraphicFramePr>
          <p:cNvPr id="20522" name="表格 20521"/>
          <p:cNvGraphicFramePr/>
          <p:nvPr/>
        </p:nvGraphicFramePr>
        <p:xfrm>
          <a:off x="34925" y="2335213"/>
          <a:ext cx="9074150" cy="3868737"/>
        </p:xfrm>
        <a:graphic>
          <a:graphicData uri="http://schemas.openxmlformats.org/drawingml/2006/table">
            <a:tbl>
              <a:tblPr/>
              <a:tblGrid>
                <a:gridCol w="990600"/>
                <a:gridCol w="2141538"/>
                <a:gridCol w="2879725"/>
                <a:gridCol w="3062287"/>
              </a:tblGrid>
              <a:tr h="639763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David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Sally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00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Peter</a:t>
                      </a:r>
                      <a:endParaRPr lang="zh-CN" altLang="en-US" sz="3600" b="1" dirty="0">
                        <a:solidFill>
                          <a:srgbClr val="00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1676400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3600" b="1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</a:t>
                      </a:r>
                      <a:endParaRPr lang="zh-CN" altLang="en-US" sz="36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heavy, tall</a:t>
                      </a:r>
                      <a:endParaRPr lang="zh-CN" altLang="en-US" sz="3200" dirty="0">
                        <a:solidFill>
                          <a:srgbClr val="7030A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  <a:tr h="1552575"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3600" b="1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r>
                        <a:rPr lang="en-US" altLang="zh-CN" sz="3600" b="1">
                          <a:solidFill>
                            <a:srgbClr val="9900FF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has</a:t>
                      </a:r>
                      <a:endParaRPr lang="zh-CN" altLang="en-US" sz="3600" b="1" dirty="0">
                        <a:solidFill>
                          <a:srgbClr val="9900FF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en-US" altLang="zh-CN" sz="320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lvl="0" indent="0" algn="ctr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  <a:tc>
                  <a:txBody>
                    <a:bodyPr/>
                    <a:lstStyle>
                      <a:lvl1pPr marL="342900" lvl="0" indent="-3429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742950" lvl="1" indent="-28575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2pPr>
                      <a:lvl3pPr marL="1143000" lvl="2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3pPr>
                      <a:lvl4pPr marL="1600200" lvl="3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4pPr>
                      <a:lvl5pPr marL="2057400" lvl="4" indent="-228600" algn="l" rtl="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>
                          <a:solidFill>
                            <a:schemeClr val="tx1"/>
                          </a:solidFill>
                          <a:latin typeface="+mn-lt"/>
                          <a:ea typeface="+mn-ea"/>
                        </a:defRPr>
                      </a:lvl5pPr>
                    </a:lstStyle>
                    <a:p>
                      <a:pPr marL="0" lvl="0" indent="0" eaLnBrk="1" hangingPunct="1">
                        <a:spcBef>
                          <a:spcPct val="0"/>
                        </a:spcBef>
                        <a:buNone/>
                      </a:pPr>
                      <a:endParaRPr lang="zh-CN" altLang="en-US" sz="3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bg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gradFill rotWithShape="1">
                      <a:gsLst>
                        <a:gs pos="0">
                          <a:srgbClr val="E6DCAC">
                            <a:alpha val="100000"/>
                          </a:srgbClr>
                        </a:gs>
                        <a:gs pos="12000">
                          <a:srgbClr val="E6D78A">
                            <a:alpha val="100000"/>
                          </a:srgbClr>
                        </a:gs>
                        <a:gs pos="30000">
                          <a:srgbClr val="C7AC4C">
                            <a:alpha val="100000"/>
                          </a:srgbClr>
                        </a:gs>
                        <a:gs pos="45000">
                          <a:srgbClr val="E6D78A">
                            <a:alpha val="100000"/>
                          </a:srgbClr>
                        </a:gs>
                        <a:gs pos="77000">
                          <a:srgbClr val="C7AC4C">
                            <a:alpha val="100000"/>
                          </a:srgbClr>
                        </a:gs>
                        <a:gs pos="100000">
                          <a:srgbClr val="E6DCAC">
                            <a:alpha val="100000"/>
                          </a:srgbClr>
                        </a:gs>
                      </a:gsLst>
                      <a:lin ang="5400000"/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7" name="Text Box 5"/>
          <p:cNvSpPr txBox="1"/>
          <p:nvPr/>
        </p:nvSpPr>
        <p:spPr>
          <a:xfrm>
            <a:off x="1042988" y="5108575"/>
            <a:ext cx="2160587" cy="6969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42900" indent="-342900" algn="l" eaLnBrk="0" hangingPunct="0">
              <a:lnSpc>
                <a:spcPct val="11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curly hair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29" name="Text Box 5"/>
          <p:cNvSpPr txBox="1"/>
          <p:nvPr/>
        </p:nvSpPr>
        <p:spPr>
          <a:xfrm>
            <a:off x="6300788" y="5045075"/>
            <a:ext cx="2411412" cy="831850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eaLnBrk="0" hangingPunct="0">
              <a:lnSpc>
                <a:spcPct val="130000"/>
              </a:lnSpc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short hair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0" name="Text Box 6"/>
          <p:cNvSpPr txBox="1"/>
          <p:nvPr/>
        </p:nvSpPr>
        <p:spPr>
          <a:xfrm>
            <a:off x="6084888" y="3284538"/>
            <a:ext cx="2987675" cy="1216025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 eaLnBrk="0" hangingPunct="0"/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short, of medium build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2" name="Text Box 8"/>
          <p:cNvSpPr txBox="1"/>
          <p:nvPr/>
        </p:nvSpPr>
        <p:spPr>
          <a:xfrm>
            <a:off x="3276600" y="3284538"/>
            <a:ext cx="2662238" cy="1216025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of medium height, thin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33" name="Text Box 9"/>
          <p:cNvSpPr txBox="1"/>
          <p:nvPr/>
        </p:nvSpPr>
        <p:spPr>
          <a:xfrm>
            <a:off x="3276600" y="4856163"/>
            <a:ext cx="2663825" cy="1216025"/>
          </a:xfrm>
          <a:prstGeom prst="rect">
            <a:avLst/>
          </a:prstGeom>
          <a:noFill/>
          <a:ln w="25400" cap="flat" cmpd="sng">
            <a:solidFill>
              <a:srgbClr val="7030A0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algn="l" eaLnBrk="0" hangingPunct="0">
              <a:spcBef>
                <a:spcPct val="50000"/>
              </a:spcBef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long straight hair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510" name="Text Box 4"/>
          <p:cNvSpPr txBox="1"/>
          <p:nvPr/>
        </p:nvSpPr>
        <p:spPr>
          <a:xfrm>
            <a:off x="250825" y="908050"/>
            <a:ext cx="7634288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 eaLnBrk="0" hangingPunct="0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2b. </a:t>
            </a:r>
            <a:r>
              <a:rPr lang="en-US" altLang="zh-CN" sz="3600" b="1">
                <a:latin typeface="Arial" panose="020B0604020202020204" pitchFamily="34" charset="0"/>
                <a:cs typeface="Times New Roman" panose="02020603050405020304" pitchFamily="18" charset="0"/>
              </a:rPr>
              <a:t>Listen again. Fill in the chart. </a:t>
            </a:r>
            <a:endParaRPr lang="en-US" altLang="zh-CN" sz="3600" b="1"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20517" name="图片 20516" descr="喇叭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2088" y="981075"/>
            <a:ext cx="792162" cy="7921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6629" grpId="0" animBg="1"/>
      <p:bldP spid="26630" grpId="0" animBg="1"/>
      <p:bldP spid="26632" grpId="0" animBg="1"/>
      <p:bldP spid="2663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4516" name="文本框 64515"/>
          <p:cNvSpPr txBox="1"/>
          <p:nvPr/>
        </p:nvSpPr>
        <p:spPr>
          <a:xfrm>
            <a:off x="611188" y="404813"/>
            <a:ext cx="7993062" cy="20685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latin typeface="Arial" panose="020B0604020202020204" pitchFamily="34" charset="0"/>
              </a:rPr>
              <a:t>Describe David, Sally, Peter’s appearances according to the information of 2b.  </a:t>
            </a:r>
            <a:endParaRPr lang="en-US" altLang="zh-CN" sz="3600" b="1">
              <a:latin typeface="Arial" panose="020B0604020202020204" pitchFamily="34" charset="0"/>
            </a:endParaRPr>
          </a:p>
        </p:txBody>
      </p:sp>
      <p:sp>
        <p:nvSpPr>
          <p:cNvPr id="64518" name="文本框 64517"/>
          <p:cNvSpPr txBox="1"/>
          <p:nvPr/>
        </p:nvSpPr>
        <p:spPr>
          <a:xfrm>
            <a:off x="611188" y="2492375"/>
            <a:ext cx="8064500" cy="40449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David is heavy and tall. He has curly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Sally is thin and of medium height. She has long straight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Peter is short and of medium build. He has short hair.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4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1513" name="图片 21512" descr="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4005263"/>
            <a:ext cx="2286000" cy="2370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6" name="矩形标注 13"/>
          <p:cNvSpPr/>
          <p:nvPr/>
        </p:nvSpPr>
        <p:spPr>
          <a:xfrm>
            <a:off x="5329238" y="3860800"/>
            <a:ext cx="3563937" cy="1296988"/>
          </a:xfrm>
          <a:prstGeom prst="wedgeRectCallout">
            <a:avLst>
              <a:gd name="adj1" fmla="val -57528"/>
              <a:gd name="adj2" fmla="val 39472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heavy and he has curly hair.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507" name="矩形标注 12"/>
          <p:cNvSpPr/>
          <p:nvPr/>
        </p:nvSpPr>
        <p:spPr>
          <a:xfrm>
            <a:off x="504825" y="3933825"/>
            <a:ext cx="2411413" cy="1655763"/>
          </a:xfrm>
          <a:prstGeom prst="wedgeRectCallout">
            <a:avLst>
              <a:gd name="adj1" fmla="val 66588"/>
              <a:gd name="adj2" fmla="val -781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David look like?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37296" y="30163"/>
            <a:ext cx="3108543" cy="1196752"/>
          </a:xfrm>
          <a:prstGeom prst="rect">
            <a:avLst/>
          </a:prstGeom>
          <a:noFill/>
        </p:spPr>
        <p:txBody>
          <a:bodyPr wrap="none" numCol="1">
            <a:prstTxWarp prst="textChevronInverted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innerShdw blurRad="63500" dist="50800" dir="81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Pairwork</a:t>
            </a:r>
            <a:endParaRPr kumimoji="0" lang="zh-CN" altLang="en-US" sz="5400" b="1" i="0" u="none" strike="noStrike" kern="1200" cap="none" spc="0" normalizeH="0" baseline="0" noProof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innerShdw blurRad="63500" dist="50800" dir="8100000">
                  <a:prstClr val="black">
                    <a:alpha val="50000"/>
                  </a:prstClr>
                </a:innerShdw>
              </a:effectLst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510" name="Text Box 4"/>
          <p:cNvSpPr txBox="1"/>
          <p:nvPr/>
        </p:nvSpPr>
        <p:spPr>
          <a:xfrm>
            <a:off x="468313" y="1204913"/>
            <a:ext cx="8316912" cy="25114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36575" indent="-536575" algn="l" defTabSz="914400" eaLnBrk="0" hangingPunct="0">
              <a:lnSpc>
                <a:spcPct val="110000"/>
              </a:lnSpc>
              <a:tabLst>
                <a:tab pos="95250" algn="l"/>
                <a:tab pos="173355" algn="l"/>
                <a:tab pos="536575" algn="l"/>
                <a:tab pos="725805" algn="l"/>
              </a:tabLst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2c.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Student A looks at the chart in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2b.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defTabSz="914400" eaLnBrk="0" hangingPunct="0">
              <a:lnSpc>
                <a:spcPct val="110000"/>
              </a:lnSpc>
              <a:tabLst>
                <a:tab pos="95250" algn="l"/>
                <a:tab pos="173355" algn="l"/>
                <a:tab pos="536575" algn="l"/>
                <a:tab pos="725805" algn="l"/>
              </a:tabLs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Student B asks student A questions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defTabSz="914400" eaLnBrk="0" hangingPunct="0">
              <a:lnSpc>
                <a:spcPct val="110000"/>
              </a:lnSpc>
              <a:tabLst>
                <a:tab pos="95250" algn="l"/>
                <a:tab pos="173355" algn="l"/>
                <a:tab pos="536575" algn="l"/>
                <a:tab pos="725805" algn="l"/>
              </a:tabLs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about one of the people and then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6575" indent="-536575" algn="l" defTabSz="914400" eaLnBrk="0" hangingPunct="0">
              <a:lnSpc>
                <a:spcPct val="110000"/>
              </a:lnSpc>
              <a:tabLst>
                <a:tab pos="95250" algn="l"/>
                <a:tab pos="173355" algn="l"/>
                <a:tab pos="536575" algn="l"/>
                <a:tab pos="725805" algn="l"/>
              </a:tabLst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draws a picture of the person.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2536" name="图片 22535" descr="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349500"/>
            <a:ext cx="2286000" cy="237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2530" name="矩形标注 13"/>
          <p:cNvSpPr/>
          <p:nvPr/>
        </p:nvSpPr>
        <p:spPr>
          <a:xfrm>
            <a:off x="4930775" y="908050"/>
            <a:ext cx="3889375" cy="1296988"/>
          </a:xfrm>
          <a:prstGeom prst="wedgeRectCallout">
            <a:avLst>
              <a:gd name="adj1" fmla="val -29468"/>
              <a:gd name="adj2" fmla="val 69708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thin and of medium height.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1" name="矩形标注 12"/>
          <p:cNvSpPr/>
          <p:nvPr/>
        </p:nvSpPr>
        <p:spPr>
          <a:xfrm>
            <a:off x="144463" y="1268413"/>
            <a:ext cx="4498975" cy="792162"/>
          </a:xfrm>
          <a:prstGeom prst="wedgeRectCallout">
            <a:avLst>
              <a:gd name="adj1" fmla="val 21384"/>
              <a:gd name="adj2" fmla="val 995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/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Sally thin or heavy?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2" name="矩形标注 19"/>
          <p:cNvSpPr/>
          <p:nvPr/>
        </p:nvSpPr>
        <p:spPr>
          <a:xfrm>
            <a:off x="539750" y="4508500"/>
            <a:ext cx="3744913" cy="1225550"/>
          </a:xfrm>
          <a:prstGeom prst="wedgeRectCallout">
            <a:avLst>
              <a:gd name="adj1" fmla="val 29653"/>
              <a:gd name="adj2" fmla="val -95597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she has long hair?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3" name="矩形标注 10"/>
          <p:cNvSpPr/>
          <p:nvPr/>
        </p:nvSpPr>
        <p:spPr>
          <a:xfrm>
            <a:off x="5075238" y="4508500"/>
            <a:ext cx="3817937" cy="1296988"/>
          </a:xfrm>
          <a:prstGeom prst="wedgeRectCallout">
            <a:avLst>
              <a:gd name="adj1" fmla="val -35032"/>
              <a:gd name="adj2" fmla="val -8513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Yes. She has long straight hair.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nimBg="1"/>
      <p:bldP spid="22531" grpId="0" animBg="1"/>
      <p:bldP spid="22532" grpId="0" animBg="1"/>
      <p:bldP spid="2253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23560" name="图片 23559" descr="4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9475" y="2492375"/>
            <a:ext cx="2286000" cy="23701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554" name="矩形标注 13"/>
          <p:cNvSpPr/>
          <p:nvPr/>
        </p:nvSpPr>
        <p:spPr>
          <a:xfrm>
            <a:off x="4932363" y="981075"/>
            <a:ext cx="3600450" cy="1295400"/>
          </a:xfrm>
          <a:prstGeom prst="wedgeRectCallout">
            <a:avLst>
              <a:gd name="adj1" fmla="val -30644"/>
              <a:gd name="adj2" fmla="val 81005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short and  of medium build.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5" name="矩形标注 12"/>
          <p:cNvSpPr/>
          <p:nvPr/>
        </p:nvSpPr>
        <p:spPr>
          <a:xfrm>
            <a:off x="179388" y="1341438"/>
            <a:ext cx="4392612" cy="719137"/>
          </a:xfrm>
          <a:prstGeom prst="wedgeRectCallout">
            <a:avLst>
              <a:gd name="adj1" fmla="val 28606"/>
              <a:gd name="adj2" fmla="val 124616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Peter tall or short?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6" name="矩形标注 19"/>
          <p:cNvSpPr/>
          <p:nvPr/>
        </p:nvSpPr>
        <p:spPr>
          <a:xfrm>
            <a:off x="468313" y="4579938"/>
            <a:ext cx="3671887" cy="1296987"/>
          </a:xfrm>
          <a:prstGeom prst="wedgeRectCallout">
            <a:avLst>
              <a:gd name="adj1" fmla="val 31926"/>
              <a:gd name="adj2" fmla="val -78764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Does he has long hair?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7" name="矩形标注 10"/>
          <p:cNvSpPr/>
          <p:nvPr/>
        </p:nvSpPr>
        <p:spPr>
          <a:xfrm>
            <a:off x="4787900" y="4581525"/>
            <a:ext cx="4032250" cy="1295400"/>
          </a:xfrm>
          <a:prstGeom prst="wedgeRectCallout">
            <a:avLst>
              <a:gd name="adj1" fmla="val -26144"/>
              <a:gd name="adj2" fmla="val -80759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No, he doesn’t. He has short hair.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nimBg="1"/>
      <p:bldP spid="23555" grpId="0" animBg="1"/>
      <p:bldP spid="23556" grpId="0" animBg="1"/>
      <p:bldP spid="235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5602" name="Text Box 2"/>
          <p:cNvSpPr txBox="1"/>
          <p:nvPr/>
        </p:nvSpPr>
        <p:spPr>
          <a:xfrm>
            <a:off x="179388" y="2781300"/>
            <a:ext cx="8785225" cy="2727325"/>
          </a:xfrm>
          <a:prstGeom prst="rect">
            <a:avLst/>
          </a:prstGeom>
          <a:noFill/>
          <a:ln w="19050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20000"/>
              </a:lnSpc>
              <a:buAutoNum type="arabicPeriod"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Where are Mike and Tony going tonight?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     _________________________ 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2. Where are they meet?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  <a:p>
            <a:pPr marL="514350" indent="-514350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    ________________________________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25604" name="Text Box 6"/>
          <p:cNvSpPr txBox="1"/>
          <p:nvPr/>
        </p:nvSpPr>
        <p:spPr>
          <a:xfrm>
            <a:off x="323850" y="908050"/>
            <a:ext cx="8137525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30555" indent="-630555" algn="l" defTabSz="914400">
              <a:lnSpc>
                <a:spcPct val="120000"/>
              </a:lnSpc>
              <a:tabLst>
                <a:tab pos="361950" algn="l"/>
                <a:tab pos="630555" algn="l"/>
              </a:tabLst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  <a:ea typeface="华文琥珀" panose="02010800040101010101" pitchFamily="2" charset="-122"/>
              </a:rPr>
              <a:t>2d. </a:t>
            </a:r>
            <a:r>
              <a:rPr lang="en-US" altLang="zh-CN" sz="3600" b="1">
                <a:latin typeface="Arial" panose="020B0604020202020204" pitchFamily="34" charset="0"/>
                <a:ea typeface="华文琥珀" panose="02010800040101010101" pitchFamily="2" charset="-122"/>
              </a:rPr>
              <a:t>Read the conversation and </a:t>
            </a:r>
            <a:endParaRPr lang="en-US" altLang="zh-CN" sz="3600" b="1">
              <a:latin typeface="Arial" panose="020B0604020202020204" pitchFamily="34" charset="0"/>
              <a:ea typeface="华文琥珀" panose="02010800040101010101" pitchFamily="2" charset="-122"/>
            </a:endParaRPr>
          </a:p>
          <a:p>
            <a:pPr marL="630555" indent="-630555" algn="l" defTabSz="914400">
              <a:lnSpc>
                <a:spcPct val="120000"/>
              </a:lnSpc>
              <a:tabLst>
                <a:tab pos="361950" algn="l"/>
                <a:tab pos="630555" algn="l"/>
              </a:tabLst>
            </a:pPr>
            <a:r>
              <a:rPr lang="en-US" altLang="zh-CN" sz="3600" b="1">
                <a:latin typeface="Arial" panose="020B0604020202020204" pitchFamily="34" charset="0"/>
                <a:ea typeface="华文琥珀" panose="02010800040101010101" pitchFamily="2" charset="-122"/>
              </a:rPr>
              <a:t>      answer the questions.</a:t>
            </a:r>
            <a:endParaRPr lang="en-US" altLang="zh-CN" sz="3600" b="1">
              <a:latin typeface="Arial" panose="020B0604020202020204" pitchFamily="34" charset="0"/>
              <a:ea typeface="华文琥珀" panose="02010800040101010101" pitchFamily="2" charset="-122"/>
            </a:endParaRPr>
          </a:p>
        </p:txBody>
      </p:sp>
      <p:sp>
        <p:nvSpPr>
          <p:cNvPr id="23561" name="Text Box 2"/>
          <p:cNvSpPr txBox="1"/>
          <p:nvPr/>
        </p:nvSpPr>
        <p:spPr>
          <a:xfrm>
            <a:off x="684213" y="3429000"/>
            <a:ext cx="5975350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They’re going to the movie.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 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6" name="Text Box 2"/>
          <p:cNvSpPr txBox="1"/>
          <p:nvPr/>
        </p:nvSpPr>
        <p:spPr>
          <a:xfrm>
            <a:off x="755650" y="4797425"/>
            <a:ext cx="7489825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In front of the cinema.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6562" name="Text Box 31"/>
          <p:cNvSpPr txBox="1"/>
          <p:nvPr/>
        </p:nvSpPr>
        <p:spPr>
          <a:xfrm>
            <a:off x="2590800" y="5410200"/>
            <a:ext cx="3886200" cy="519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zh-CN" altLang="zh-CN" sz="2800" b="1" dirty="0">
              <a:latin typeface="Times New Roman" panose="02020603050405020304" pitchFamily="18" charset="0"/>
            </a:endParaRPr>
          </a:p>
        </p:txBody>
      </p:sp>
      <p:sp>
        <p:nvSpPr>
          <p:cNvPr id="66563" name="Text Box 32"/>
          <p:cNvSpPr txBox="1"/>
          <p:nvPr/>
        </p:nvSpPr>
        <p:spPr>
          <a:xfrm>
            <a:off x="2819400" y="5486400"/>
            <a:ext cx="3505200" cy="3365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endParaRPr lang="zh-CN" altLang="zh-CN" sz="1600" b="1" dirty="0">
              <a:latin typeface="Times New Roman" panose="02020603050405020304" pitchFamily="18" charset="0"/>
            </a:endParaRPr>
          </a:p>
        </p:txBody>
      </p:sp>
      <p:sp>
        <p:nvSpPr>
          <p:cNvPr id="66565" name="矩形 66564" descr="白色大理石"/>
          <p:cNvSpPr/>
          <p:nvPr/>
        </p:nvSpPr>
        <p:spPr>
          <a:xfrm>
            <a:off x="250825" y="3789363"/>
            <a:ext cx="5113338" cy="2089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ObliqueRight">
                <a:rot lat="0" lon="0" rev="0"/>
              </a:camera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p>
            <a:pPr algn="ctr"/>
            <a:r>
              <a:rPr lang="zh-CN" altLang="en-US" sz="4000" b="1">
                <a:blipFill rotWithShape="0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Section A 1</a:t>
            </a:r>
            <a:endParaRPr lang="zh-CN" altLang="en-US" sz="4000" b="1">
              <a:blipFill rotWithShape="0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zh-CN" altLang="en-US" sz="4000" b="1">
                <a:blipFill rotWithShape="0">
                  <a:blip r:embed="rId2"/>
                </a:blipFill>
                <a:latin typeface="Times New Roman" panose="02020603050405020304" pitchFamily="18" charset="0"/>
                <a:ea typeface="Times New Roman" panose="02020603050405020304" pitchFamily="18" charset="0"/>
              </a:rPr>
              <a:t>1a-2d</a:t>
            </a:r>
            <a:endParaRPr lang="zh-CN" altLang="en-US" sz="4000" b="1">
              <a:blipFill rotWithShape="0">
                <a:blip r:embed="rId2"/>
              </a:blip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blinds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1203" name="文本占位符 51202"/>
          <p:cNvSpPr>
            <a:spLocks noGrp="1"/>
          </p:cNvSpPr>
          <p:nvPr>
            <p:ph type="body" idx="4294967295"/>
          </p:nvPr>
        </p:nvSpPr>
        <p:spPr>
          <a:xfrm>
            <a:off x="611188" y="836613"/>
            <a:ext cx="7966075" cy="4525962"/>
          </a:xfrm>
          <a:ln/>
        </p:spPr>
        <p:txBody>
          <a:bodyPr/>
          <a:p>
            <a:pPr marL="630555" indent="-63055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3. Who is going with them?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______________________________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4. What does David look like?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  ______________________________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______________________________</a:t>
            </a:r>
            <a:endParaRPr lang="en-US" altLang="zh-CN" sz="3600" b="1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Text Box 2"/>
          <p:cNvSpPr txBox="1"/>
          <p:nvPr/>
        </p:nvSpPr>
        <p:spPr>
          <a:xfrm>
            <a:off x="1187450" y="1484313"/>
            <a:ext cx="4464050" cy="806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3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Mike’s friend David.</a:t>
            </a:r>
            <a:r>
              <a:rPr lang="en-US" altLang="zh-CN" sz="3200" b="1"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 </a:t>
            </a:r>
            <a:endParaRPr lang="en-US" altLang="zh-CN" sz="3200" b="1"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  <p:sp>
        <p:nvSpPr>
          <p:cNvPr id="18" name="Text Box 2"/>
          <p:cNvSpPr txBox="1"/>
          <p:nvPr/>
        </p:nvSpPr>
        <p:spPr>
          <a:xfrm>
            <a:off x="1116013" y="2852738"/>
            <a:ext cx="7200900" cy="14097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ea typeface="华文琥珀" panose="02010800040101010101" pitchFamily="2" charset="-122"/>
              </a:rPr>
              <a:t>He is of medium height, and has brown hair and wears glasses.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6628" name="Text Box 2"/>
          <p:cNvSpPr txBox="1"/>
          <p:nvPr/>
        </p:nvSpPr>
        <p:spPr>
          <a:xfrm>
            <a:off x="1258888" y="2492375"/>
            <a:ext cx="6913562" cy="75088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latin typeface="Arial" panose="020B0604020202020204" pitchFamily="34" charset="0"/>
                <a:ea typeface="黑体" pitchFamily="2" charset="-122"/>
              </a:rPr>
              <a:t>Role-play the conversation.</a:t>
            </a:r>
            <a:endParaRPr lang="en-US" altLang="zh-CN" sz="3600" b="1">
              <a:latin typeface="Arial" panose="020B0604020202020204" pitchFamily="34" charset="0"/>
              <a:ea typeface="黑体" pitchFamily="2" charset="-122"/>
            </a:endParaRPr>
          </a:p>
        </p:txBody>
      </p:sp>
      <p:sp>
        <p:nvSpPr>
          <p:cNvPr id="26630" name="矩形 26629"/>
          <p:cNvSpPr/>
          <p:nvPr/>
        </p:nvSpPr>
        <p:spPr>
          <a:xfrm>
            <a:off x="2843213" y="1268413"/>
            <a:ext cx="3024187" cy="8366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/>
            <a:r>
              <a:rPr lang="zh-CN" altLang="en-US" sz="40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Role-play</a:t>
            </a:r>
            <a:endParaRPr lang="zh-CN" altLang="en-US" sz="40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1484313"/>
            <a:ext cx="8318500" cy="4703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1325" indent="-441325" algn="l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We’re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meeting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at seven,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right?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我们七点见，对吗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algn="l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1) meet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相当于汉语中“集合；见面；碰头；聚集”。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如：</a:t>
            </a:r>
            <a:endParaRPr lang="zh-CN" alt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algn="l">
              <a:lnSpc>
                <a:spcPct val="120000"/>
              </a:lnSpc>
              <a:buFont typeface="Wingdings" panose="05000000000000000000" pitchFamily="2" charset="2"/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 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at the school gate tomorrow at eight.  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1325" indent="-441325" algn="l">
              <a:lnSpc>
                <a:spcPct val="120000"/>
              </a:lnSpc>
              <a:buFont typeface="Wingdings" panose="05000000000000000000" pitchFamily="2" charset="2"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让我们明天八点在校门口集合。</a:t>
            </a:r>
            <a:endParaRPr lang="zh-CN" altLang="en-US" sz="36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655" name="矩形 27654"/>
          <p:cNvSpPr/>
          <p:nvPr/>
        </p:nvSpPr>
        <p:spPr>
          <a:xfrm>
            <a:off x="1619250" y="347663"/>
            <a:ext cx="5616575" cy="9937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solidFill>
                  <a:srgbClr val="99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Language points</a:t>
            </a:r>
            <a:endParaRPr lang="zh-CN" altLang="en-US" sz="4000" b="1">
              <a:solidFill>
                <a:srgbClr val="99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44" end="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44" end="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78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78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133" end="15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charRg st="133" end="15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539750" y="1268413"/>
            <a:ext cx="8318500" cy="29495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1325" indent="-441325" algn="l">
              <a:lnSpc>
                <a:spcPct val="13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2) right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表示“对吗，是吧”，用来表示对此前陈述内容进行确认和核实。全句为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Is that right? 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口语中常用不完整的句子表达意见或想法。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23850" y="568325"/>
            <a:ext cx="8604250" cy="20685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p>
            <a:pPr marL="441325" indent="-441325"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…, but I may be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a little </a:t>
            </a:r>
            <a:r>
              <a:rPr lang="en-US" altLang="zh-CN" sz="3600" b="1">
                <a:latin typeface="Times New Roman" panose="02020603050405020304" pitchFamily="18" charset="0"/>
              </a:rPr>
              <a:t>late.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marL="441325" indent="-441325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 a little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意为“有点儿”，用来修饰形容词。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441325" indent="-441325"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e.g. It’s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a little</a:t>
            </a:r>
            <a:r>
              <a:rPr lang="en-US" altLang="zh-CN" sz="3600" b="1">
                <a:latin typeface="Times New Roman" panose="02020603050405020304" pitchFamily="18" charset="0"/>
              </a:rPr>
              <a:t> cold tonight.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30723" name="矩形 30722"/>
          <p:cNvSpPr/>
          <p:nvPr/>
        </p:nvSpPr>
        <p:spPr>
          <a:xfrm>
            <a:off x="611188" y="2708275"/>
            <a:ext cx="8207375" cy="27273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【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拓展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】a little</a:t>
            </a: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意为“一些；少许”后            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跟不可数名词。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e.g. There’s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a little</a:t>
            </a:r>
            <a:r>
              <a:rPr lang="en-US" altLang="zh-CN" sz="3600" b="1">
                <a:latin typeface="Times New Roman" panose="02020603050405020304" pitchFamily="18" charset="0"/>
              </a:rPr>
              <a:t> meat in the bowl.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   碗里有点肉。</a:t>
            </a:r>
            <a:r>
              <a:rPr lang="zh-CN" altLang="en-US" sz="3600" dirty="0">
                <a:latin typeface="Times New Roman" panose="02020603050405020304" pitchFamily="18" charset="0"/>
              </a:rPr>
              <a:t> </a:t>
            </a:r>
            <a:endParaRPr lang="en-US" altLang="zh-CN" sz="36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34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charRg st="34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charRg st="61" end="9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charRg st="61" end="9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charRg st="0" end="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39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30723">
                                            <p:txEl>
                                              <p:charRg st="39" end="5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54" end="9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0723">
                                            <p:txEl>
                                              <p:charRg st="54" end="9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charRg st="97" end="1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0723">
                                            <p:txEl>
                                              <p:charRg st="97" end="1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4276" name="矩形 54275"/>
          <p:cNvSpPr/>
          <p:nvPr/>
        </p:nvSpPr>
        <p:spPr>
          <a:xfrm>
            <a:off x="395288" y="333375"/>
            <a:ext cx="8675687" cy="57785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630555" indent="-630555"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600" b="1">
                <a:latin typeface="Times New Roman" panose="02020603050405020304" pitchFamily="18" charset="0"/>
              </a:rPr>
              <a:t>Well, he has brown hair and wears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glasses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glass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作“玻璃”讲时，是不可数名词；作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“玻璃杯”讲时为可数名词；而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glasses</a:t>
            </a: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则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zh-CN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是“眼镜”之意。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e.g.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Glass</a:t>
            </a:r>
            <a:r>
              <a:rPr lang="en-US" altLang="zh-CN" sz="3600" b="1">
                <a:latin typeface="Times New Roman" panose="02020603050405020304" pitchFamily="18" charset="0"/>
              </a:rPr>
              <a:t> is broken easily.  </a:t>
            </a:r>
            <a:r>
              <a:rPr lang="zh-CN" altLang="en-US" sz="3600" b="1" dirty="0">
                <a:latin typeface="Times New Roman" panose="02020603050405020304" pitchFamily="18" charset="0"/>
              </a:rPr>
              <a:t>玻璃很易碎。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   There’s no water in your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 glass</a:t>
            </a:r>
            <a:r>
              <a:rPr lang="en-US" altLang="zh-CN" sz="3600" b="1">
                <a:latin typeface="Times New Roman" panose="02020603050405020304" pitchFamily="18" charset="0"/>
              </a:rPr>
              <a:t>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你的杯子里没有水了。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marL="630555" indent="-630555" algn="l">
              <a:lnSpc>
                <a:spcPct val="115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3600" b="1">
                <a:latin typeface="Times New Roman" panose="02020603050405020304" pitchFamily="18" charset="0"/>
              </a:rPr>
              <a:t>Does she wear 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</a:rPr>
              <a:t>glasses</a:t>
            </a:r>
            <a:r>
              <a:rPr lang="en-US" altLang="zh-CN" sz="3600" b="1">
                <a:latin typeface="Times New Roman" panose="02020603050405020304" pitchFamily="18" charset="0"/>
              </a:rPr>
              <a:t>?</a:t>
            </a:r>
            <a:r>
              <a:rPr lang="en-US" altLang="zh-CN" sz="3600">
                <a:latin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</a:rPr>
              <a:t>她戴眼镜吗？</a:t>
            </a:r>
            <a:r>
              <a:rPr lang="en-US" altLang="zh-CN" sz="3600" b="1">
                <a:latin typeface="Times New Roman" panose="02020603050405020304" pitchFamily="18" charset="0"/>
              </a:rPr>
              <a:t> 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4276">
                                            <p:txEl>
                                              <p:charRg st="51" end="7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76" end="1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4276">
                                            <p:txEl>
                                              <p:charRg st="76" end="1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102" end="1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4276">
                                            <p:txEl>
                                              <p:charRg st="102" end="1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114" end="1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4276">
                                            <p:txEl>
                                              <p:charRg st="114" end="1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151" end="1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4276">
                                            <p:txEl>
                                              <p:charRg st="151" end="1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190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4276">
                                            <p:txEl>
                                              <p:charRg st="190" end="20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charRg st="208" end="2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6">
                                            <p:txEl>
                                              <p:charRg st="208" end="2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8610" name="矩形 68609"/>
          <p:cNvSpPr/>
          <p:nvPr/>
        </p:nvSpPr>
        <p:spPr>
          <a:xfrm>
            <a:off x="323850" y="188913"/>
            <a:ext cx="8569325" cy="646588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363855" indent="-363855" algn="l">
              <a:lnSpc>
                <a:spcPct val="115000"/>
              </a:lnSpc>
            </a:pPr>
            <a:r>
              <a:rPr lang="en-US" altLang="zh-CN" sz="3300" b="1">
                <a:latin typeface="Times New Roman" panose="02020603050405020304" pitchFamily="18" charset="0"/>
              </a:rPr>
              <a:t>4.</a:t>
            </a: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zh-CN" sz="3300" b="1">
                <a:latin typeface="Times New Roman" panose="02020603050405020304" pitchFamily="18" charset="0"/>
              </a:rPr>
              <a:t>He isn’t tall </a:t>
            </a: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or</a:t>
            </a:r>
            <a:r>
              <a:rPr lang="en-US" altLang="zh-CN" sz="3300" b="1">
                <a:latin typeface="Times New Roman" panose="02020603050405020304" pitchFamily="18" charset="0"/>
              </a:rPr>
              <a:t> short. </a:t>
            </a:r>
            <a:r>
              <a:rPr lang="zh-CN" altLang="en-US" sz="3300" b="1" dirty="0">
                <a:latin typeface="Times New Roman" panose="02020603050405020304" pitchFamily="18" charset="0"/>
              </a:rPr>
              <a:t>他不高也不矮。</a:t>
            </a:r>
            <a:endParaRPr lang="zh-CN" altLang="en-US" sz="3300" b="1" dirty="0"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en-US" altLang="zh-CN" sz="3300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英语在受到否定概念限定的部分中一般</a:t>
            </a:r>
            <a:endParaRPr lang="zh-CN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不用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and, 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而用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or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en-US" altLang="zh-CN" sz="3300" b="1">
                <a:latin typeface="Times New Roman" panose="02020603050405020304" pitchFamily="18" charset="0"/>
              </a:rPr>
              <a:t>e.g. I don’t have any brothers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or</a:t>
            </a:r>
            <a:r>
              <a:rPr lang="en-US" altLang="zh-CN" sz="3300" b="1">
                <a:latin typeface="Times New Roman" panose="02020603050405020304" pitchFamily="18" charset="0"/>
              </a:rPr>
              <a:t> sisters. </a:t>
            </a:r>
            <a:endParaRPr lang="en-US" altLang="zh-CN" sz="3300" b="1"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zh-CN" altLang="en-US" sz="3300" b="1" dirty="0">
                <a:latin typeface="Times New Roman" panose="02020603050405020304" pitchFamily="18" charset="0"/>
              </a:rPr>
              <a:t>       我没有兄弟和姐妹。</a:t>
            </a:r>
            <a:endParaRPr lang="zh-CN" altLang="en-US" sz="3300" b="1" dirty="0"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在以上这种用法中，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or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相当于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and not</a:t>
            </a: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。</a:t>
            </a:r>
            <a:endParaRPr lang="zh-CN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zh-CN" altLang="en-US" sz="33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  试比较：</a:t>
            </a:r>
            <a:endParaRPr lang="zh-CN" altLang="en-US" sz="33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marL="363855" indent="-363855" algn="l">
              <a:lnSpc>
                <a:spcPct val="115000"/>
              </a:lnSpc>
            </a:pP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    </a:t>
            </a:r>
            <a:r>
              <a:rPr lang="en-US" altLang="zh-CN" sz="3300" b="1">
                <a:latin typeface="Times New Roman" panose="02020603050405020304" pitchFamily="18" charset="0"/>
              </a:rPr>
              <a:t>Sophie never cleans 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or</a:t>
            </a:r>
            <a:r>
              <a:rPr lang="en-US" altLang="zh-CN" sz="3300" b="1">
                <a:latin typeface="Times New Roman" panose="02020603050405020304" pitchFamily="18" charset="0"/>
              </a:rPr>
              <a:t> even offers to wash the dishes. =Sophie never cleans 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and</a:t>
            </a:r>
            <a:r>
              <a:rPr lang="en-US" altLang="zh-CN" sz="3300" b="1">
                <a:latin typeface="Times New Roman" panose="02020603050405020304" pitchFamily="18" charset="0"/>
              </a:rPr>
              <a:t> does </a:t>
            </a:r>
            <a:r>
              <a:rPr lang="en-US" altLang="zh-CN" sz="3300" b="1">
                <a:solidFill>
                  <a:srgbClr val="0000FF"/>
                </a:solidFill>
                <a:latin typeface="Times New Roman" panose="02020603050405020304" pitchFamily="18" charset="0"/>
              </a:rPr>
              <a:t>not </a:t>
            </a:r>
            <a:r>
              <a:rPr lang="en-US" altLang="zh-CN" sz="3300" b="1">
                <a:latin typeface="Times New Roman" panose="02020603050405020304" pitchFamily="18" charset="0"/>
              </a:rPr>
              <a:t>even offer to wash the dishes. </a:t>
            </a:r>
            <a:r>
              <a:rPr lang="zh-CN" altLang="en-US" sz="3300" b="1" dirty="0">
                <a:latin typeface="Times New Roman" panose="02020603050405020304" pitchFamily="18" charset="0"/>
              </a:rPr>
              <a:t>索菲从不打扫房间，甚至从不主动洗碗。</a:t>
            </a:r>
            <a:endParaRPr lang="zh-CN" altLang="en-US" sz="3300" b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8610">
                                            <p:txEl>
                                              <p:charRg st="35" end="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56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68610">
                                            <p:txEl>
                                              <p:charRg st="56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72" end="1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8610">
                                            <p:txEl>
                                              <p:charRg st="72" end="1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116" end="1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8610">
                                            <p:txEl>
                                              <p:charRg st="116" end="1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133" end="16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8610">
                                            <p:txEl>
                                              <p:charRg st="133" end="16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160" end="16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8610">
                                            <p:txEl>
                                              <p:charRg st="160" end="16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0">
                                            <p:txEl>
                                              <p:charRg st="169" end="3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8610">
                                            <p:txEl>
                                              <p:charRg st="169" end="3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8674" name="Rectangle 2"/>
          <p:cNvSpPr>
            <a:spLocks noGrp="1"/>
          </p:cNvSpPr>
          <p:nvPr>
            <p:ph idx="1"/>
          </p:nvPr>
        </p:nvSpPr>
        <p:spPr>
          <a:xfrm>
            <a:off x="250825" y="2636838"/>
            <a:ext cx="8316913" cy="3311525"/>
          </a:xfrm>
          <a:ln/>
        </p:spPr>
        <p:txBody>
          <a:bodyPr vert="horz" wrap="square" lIns="91440" tIns="45720" rIns="91440" bIns="45720" anchor="t"/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aunt ____ ____?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3400" indent="-53340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zh-CN" sz="3600" b="1">
                <a:latin typeface="Times New Roman" panose="02020603050405020304" pitchFamily="18" charset="0"/>
                <a:ea typeface="Times New Roman" panose="02020603050405020304" pitchFamily="18" charset="0"/>
              </a:rPr>
              <a:t>—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She has long ______ hair. 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And she is ____ ________ height. </a:t>
            </a:r>
            <a:b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She’s a little _______. 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1" name="Text Box 7"/>
          <p:cNvSpPr txBox="1"/>
          <p:nvPr/>
        </p:nvSpPr>
        <p:spPr>
          <a:xfrm>
            <a:off x="5435600" y="2781300"/>
            <a:ext cx="2520950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 like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2" name="Text Box 8"/>
          <p:cNvSpPr txBox="1"/>
          <p:nvPr/>
        </p:nvSpPr>
        <p:spPr>
          <a:xfrm>
            <a:off x="3059113" y="4216400"/>
            <a:ext cx="3313112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36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2715" name="Text Box 11"/>
          <p:cNvSpPr txBox="1"/>
          <p:nvPr/>
        </p:nvSpPr>
        <p:spPr>
          <a:xfrm>
            <a:off x="3995738" y="3429000"/>
            <a:ext cx="14065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1751" name="WordArt 9"/>
          <p:cNvSpPr>
            <a:spLocks noTextEdit="1"/>
          </p:cNvSpPr>
          <p:nvPr/>
        </p:nvSpPr>
        <p:spPr>
          <a:xfrm>
            <a:off x="2484438" y="620713"/>
            <a:ext cx="3816350" cy="105251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normAutofit/>
          </a:bodyPr>
          <a:p>
            <a:pPr algn="l" eaLnBrk="0" hangingPunct="0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gradFill rotWithShape="1">
                  <a:gsLst>
                    <a:gs pos="0">
                      <a:srgbClr val="A603AB">
                        <a:alpha val="100000"/>
                      </a:srgbClr>
                    </a:gs>
                    <a:gs pos="21001">
                      <a:srgbClr val="0819FB">
                        <a:alpha val="100000"/>
                      </a:srgbClr>
                    </a:gs>
                    <a:gs pos="35001">
                      <a:srgbClr val="1A8D48">
                        <a:alpha val="100000"/>
                      </a:srgbClr>
                    </a:gs>
                    <a:gs pos="52000">
                      <a:srgbClr val="FFFF00">
                        <a:alpha val="100000"/>
                      </a:srgbClr>
                    </a:gs>
                    <a:gs pos="73000">
                      <a:srgbClr val="EE3F17">
                        <a:alpha val="100000"/>
                      </a:srgbClr>
                    </a:gs>
                    <a:gs pos="88000">
                      <a:srgbClr val="E81766">
                        <a:alpha val="100000"/>
                      </a:srgbClr>
                    </a:gs>
                    <a:gs pos="100000">
                      <a:srgbClr val="A603AB">
                        <a:alpha val="100000"/>
                      </a:srgbClr>
                    </a:gs>
                  </a:gsLst>
                  <a:lin ang="5400000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小试身手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gradFill rotWithShape="1">
                <a:gsLst>
                  <a:gs pos="0">
                    <a:srgbClr val="A603AB">
                      <a:alpha val="100000"/>
                    </a:srgbClr>
                  </a:gs>
                  <a:gs pos="21001">
                    <a:srgbClr val="0819FB">
                      <a:alpha val="100000"/>
                    </a:srgbClr>
                  </a:gs>
                  <a:gs pos="35001">
                    <a:srgbClr val="1A8D48">
                      <a:alpha val="100000"/>
                    </a:srgbClr>
                  </a:gs>
                  <a:gs pos="52000">
                    <a:srgbClr val="FFFF00">
                      <a:alpha val="100000"/>
                    </a:srgbClr>
                  </a:gs>
                  <a:gs pos="73000">
                    <a:srgbClr val="EE3F17">
                      <a:alpha val="100000"/>
                    </a:srgbClr>
                  </a:gs>
                  <a:gs pos="88000">
                    <a:srgbClr val="E81766">
                      <a:alpha val="100000"/>
                    </a:srgbClr>
                  </a:gs>
                  <a:gs pos="100000">
                    <a:srgbClr val="A603AB">
                      <a:alpha val="100000"/>
                    </a:srgbClr>
                  </a:gs>
                </a:gsLst>
                <a:lin ang="5400000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95288" y="1916113"/>
            <a:ext cx="4464050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l"/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zh-CN" altLang="en-US" sz="3600" b="1" dirty="0">
                <a:solidFill>
                  <a:srgbClr val="CC00FF"/>
                </a:solidFill>
                <a:latin typeface="宋体" panose="02010600030101010101" pitchFamily="2" charset="-122"/>
                <a:cs typeface="Times New Roman" panose="02020603050405020304" pitchFamily="18" charset="0"/>
              </a:rPr>
              <a:t>看图补全对话。</a:t>
            </a:r>
            <a:endParaRPr lang="zh-CN" altLang="en-US" sz="3600" b="1" dirty="0">
              <a:solidFill>
                <a:srgbClr val="CC00FF"/>
              </a:solidFill>
              <a:latin typeface="宋体" panose="02010600030101010101" pitchFamily="2" charset="-122"/>
              <a:ea typeface="Times New Roman" panose="02020603050405020304" pitchFamily="18" charset="0"/>
            </a:endParaRPr>
          </a:p>
        </p:txBody>
      </p:sp>
      <p:pic>
        <p:nvPicPr>
          <p:cNvPr id="31753" name="Picture 7" descr="E:\图片库\人物\人物妇女1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3643313"/>
            <a:ext cx="1304925" cy="25749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 Box 11"/>
          <p:cNvSpPr txBox="1"/>
          <p:nvPr/>
        </p:nvSpPr>
        <p:spPr>
          <a:xfrm>
            <a:off x="3490913" y="4868863"/>
            <a:ext cx="136842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2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2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2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1" grpId="0"/>
      <p:bldP spid="72712" grpId="0"/>
      <p:bldP spid="72715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5300" name="矩形 55299"/>
          <p:cNvSpPr/>
          <p:nvPr/>
        </p:nvSpPr>
        <p:spPr>
          <a:xfrm>
            <a:off x="0" y="1574800"/>
            <a:ext cx="9144000" cy="3457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441325" indent="-441325" algn="l">
              <a:lnSpc>
                <a:spcPct val="13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2. —What does your math teacher ____ ____?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441325" indent="-441325" algn="l">
              <a:lnSpc>
                <a:spcPct val="13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— He has ______ straight _____. </a:t>
            </a:r>
            <a:br>
              <a:rPr lang="en-US" altLang="zh-CN" sz="3400" b="1">
                <a:latin typeface="Times New Roman" panose="02020603050405020304" pitchFamily="18" charset="0"/>
              </a:rPr>
            </a:br>
            <a:r>
              <a:rPr lang="en-US" altLang="zh-CN" sz="3400" b="1">
                <a:latin typeface="Times New Roman" panose="02020603050405020304" pitchFamily="18" charset="0"/>
              </a:rPr>
              <a:t>     He’s ______ and of ________ build.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441325" indent="-441325" algn="l">
              <a:lnSpc>
                <a:spcPct val="13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— Does he wear _______?</a:t>
            </a:r>
            <a:endParaRPr lang="en-US" altLang="zh-CN" sz="3400" b="1">
              <a:latin typeface="Times New Roman" panose="02020603050405020304" pitchFamily="18" charset="0"/>
            </a:endParaRPr>
          </a:p>
          <a:p>
            <a:pPr marL="441325" indent="-441325" algn="l">
              <a:lnSpc>
                <a:spcPct val="130000"/>
              </a:lnSpc>
            </a:pPr>
            <a:r>
              <a:rPr lang="en-US" altLang="zh-CN" sz="3400" b="1">
                <a:latin typeface="Times New Roman" panose="02020603050405020304" pitchFamily="18" charset="0"/>
              </a:rPr>
              <a:t>    — Yes, he does. </a:t>
            </a:r>
            <a:endParaRPr lang="en-US" altLang="zh-CN" sz="3400" b="1">
              <a:latin typeface="Times New Roman" panose="02020603050405020304" pitchFamily="18" charset="0"/>
            </a:endParaRPr>
          </a:p>
        </p:txBody>
      </p:sp>
      <p:pic>
        <p:nvPicPr>
          <p:cNvPr id="55301" name="Picture 8" descr="E:\图片库\人物\0055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1725" y="3879850"/>
            <a:ext cx="1168400" cy="17811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" name="Text Box 7"/>
          <p:cNvSpPr txBox="1"/>
          <p:nvPr/>
        </p:nvSpPr>
        <p:spPr>
          <a:xfrm>
            <a:off x="6516688" y="1719263"/>
            <a:ext cx="233997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look  </a:t>
            </a: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</a:rPr>
              <a:t>like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Text Box 11"/>
          <p:cNvSpPr txBox="1"/>
          <p:nvPr/>
        </p:nvSpPr>
        <p:spPr>
          <a:xfrm>
            <a:off x="2484438" y="2379663"/>
            <a:ext cx="4321175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                 hair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 Box 8"/>
          <p:cNvSpPr txBox="1"/>
          <p:nvPr/>
        </p:nvSpPr>
        <p:spPr>
          <a:xfrm>
            <a:off x="2109788" y="3054350"/>
            <a:ext cx="1223962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1"/>
          <p:cNvSpPr txBox="1"/>
          <p:nvPr/>
        </p:nvSpPr>
        <p:spPr>
          <a:xfrm>
            <a:off x="4846638" y="3054350"/>
            <a:ext cx="1871662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" name="Text Box 11"/>
          <p:cNvSpPr txBox="1"/>
          <p:nvPr/>
        </p:nvSpPr>
        <p:spPr>
          <a:xfrm>
            <a:off x="3708400" y="3716338"/>
            <a:ext cx="1511300" cy="6096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endParaRPr lang="en-US" altLang="zh-CN" sz="3400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3" grpId="0"/>
      <p:bldP spid="15" grpId="0"/>
      <p:bldP spid="1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5540" name="文本框 65539"/>
          <p:cNvSpPr txBox="1"/>
          <p:nvPr/>
        </p:nvSpPr>
        <p:spPr>
          <a:xfrm>
            <a:off x="250825" y="476250"/>
            <a:ext cx="8532813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CC00FF"/>
                </a:solidFill>
                <a:latin typeface="Times New Roman" panose="02020603050405020304" pitchFamily="18" charset="0"/>
              </a:rPr>
              <a:t>II. </a:t>
            </a:r>
            <a:r>
              <a:rPr lang="zh-CN" altLang="en-US" sz="3600" b="1" dirty="0">
                <a:solidFill>
                  <a:srgbClr val="CC00FF"/>
                </a:solidFill>
                <a:latin typeface="Times New Roman" panose="02020603050405020304" pitchFamily="18" charset="0"/>
              </a:rPr>
              <a:t>根据句意及所给汉语提示，写出句中所缺单词。</a:t>
            </a:r>
            <a:endParaRPr lang="zh-CN" altLang="en-US" sz="3600" b="1" dirty="0">
              <a:solidFill>
                <a:srgbClr val="CC00FF"/>
              </a:solidFill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She wants to buy a pair of 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眼</a:t>
            </a:r>
            <a:endParaRPr lang="zh-CN" altLang="en-US" sz="3600" b="1" dirty="0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zh-CN" altLang="en-US" sz="3600" b="1" dirty="0">
                <a:latin typeface="Times New Roman" panose="02020603050405020304" pitchFamily="18" charset="0"/>
              </a:rPr>
              <a:t>    镜</a:t>
            </a:r>
            <a:r>
              <a:rPr lang="en-US" altLang="zh-CN" sz="3600" b="1">
                <a:latin typeface="Times New Roman" panose="02020603050405020304" pitchFamily="18" charset="0"/>
              </a:rPr>
              <a:t>).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2. There is </a:t>
            </a:r>
            <a:r>
              <a:rPr lang="en-US" altLang="zh-CN" sz="3600" b="1" err="1">
                <a:latin typeface="Times New Roman" panose="02020603050405020304" pitchFamily="18" charset="0"/>
              </a:rPr>
              <a:t>a(n</a:t>
            </a:r>
            <a:r>
              <a:rPr lang="en-US" altLang="zh-CN" sz="3600" b="1">
                <a:latin typeface="Times New Roman" panose="02020603050405020304" pitchFamily="18" charset="0"/>
              </a:rPr>
              <a:t>) ________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电影院</a:t>
            </a:r>
            <a:r>
              <a:rPr lang="en-US" altLang="zh-CN" sz="3600" b="1">
                <a:latin typeface="Times New Roman" panose="02020603050405020304" pitchFamily="18" charset="0"/>
              </a:rPr>
              <a:t>) in front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of the supermarket.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Can you come to my birthday party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________ (</a:t>
            </a:r>
            <a:r>
              <a:rPr lang="zh-CN" altLang="en-US" sz="3600" b="1" dirty="0">
                <a:latin typeface="Times New Roman" panose="02020603050405020304" pitchFamily="18" charset="0"/>
              </a:rPr>
              <a:t>今晚</a:t>
            </a:r>
            <a:r>
              <a:rPr lang="en-US" altLang="zh-CN" sz="3600" b="1">
                <a:latin typeface="Times New Roman" panose="02020603050405020304" pitchFamily="18" charset="0"/>
              </a:rPr>
              <a:t>)?</a:t>
            </a:r>
            <a:endParaRPr lang="zh-CN" altLang="en-US" sz="3600" b="1" dirty="0">
              <a:latin typeface="Times New Roman" panose="02020603050405020304" pitchFamily="18" charset="0"/>
            </a:endParaRPr>
          </a:p>
        </p:txBody>
      </p:sp>
      <p:sp>
        <p:nvSpPr>
          <p:cNvPr id="12" name="Text Box 7"/>
          <p:cNvSpPr txBox="1"/>
          <p:nvPr/>
        </p:nvSpPr>
        <p:spPr>
          <a:xfrm>
            <a:off x="6011863" y="1916113"/>
            <a:ext cx="23399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glasses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" name="Text Box 7"/>
          <p:cNvSpPr txBox="1"/>
          <p:nvPr/>
        </p:nvSpPr>
        <p:spPr>
          <a:xfrm>
            <a:off x="3419475" y="3213100"/>
            <a:ext cx="23399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cinema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Box 7"/>
          <p:cNvSpPr txBox="1"/>
          <p:nvPr/>
        </p:nvSpPr>
        <p:spPr>
          <a:xfrm>
            <a:off x="755650" y="5157788"/>
            <a:ext cx="2339975" cy="6413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tonight</a:t>
            </a:r>
            <a:endParaRPr lang="en-US" altLang="zh-CN" sz="36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9396" name="文本框 59395"/>
          <p:cNvSpPr txBox="1"/>
          <p:nvPr/>
        </p:nvSpPr>
        <p:spPr>
          <a:xfrm>
            <a:off x="468313" y="692150"/>
            <a:ext cx="8351837" cy="536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  <a:latin typeface="Arial" panose="020B0604020202020204" pitchFamily="34" charset="0"/>
              </a:rPr>
              <a:t>Look at the picture of 1a and think about the questions:</a:t>
            </a:r>
            <a:endParaRPr lang="en-US" altLang="zh-CN" sz="3600" b="1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1. How many people are there in the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picture?</a:t>
            </a:r>
            <a:br>
              <a:rPr lang="en-US" altLang="zh-CN" sz="3600" b="1">
                <a:latin typeface="Times New Roman" panose="02020603050405020304" pitchFamily="18" charset="0"/>
              </a:rPr>
            </a:br>
            <a:r>
              <a:rPr lang="en-US" altLang="zh-CN" sz="3600" b="1">
                <a:latin typeface="Times New Roman" panose="02020603050405020304" pitchFamily="18" charset="0"/>
              </a:rPr>
              <a:t>2. Where are they?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3. What are the two girls doing?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4. Can you describe the people in the </a:t>
            </a:r>
            <a:endParaRPr lang="en-US" altLang="zh-CN" sz="3600" b="1">
              <a:latin typeface="Times New Roman" panose="02020603050405020304" pitchFamily="18" charset="0"/>
            </a:endParaRPr>
          </a:p>
          <a:p>
            <a:pPr algn="l">
              <a:lnSpc>
                <a:spcPct val="120000"/>
              </a:lnSpc>
            </a:pPr>
            <a:r>
              <a:rPr lang="en-US" altLang="zh-CN" sz="3600" b="1">
                <a:latin typeface="Times New Roman" panose="02020603050405020304" pitchFamily="18" charset="0"/>
              </a:rPr>
              <a:t>    picture?</a:t>
            </a:r>
            <a:endParaRPr lang="en-US" altLang="zh-CN" sz="3600" b="1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>
    <p:pull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7652" name="Text Box 6"/>
          <p:cNvSpPr txBox="1"/>
          <p:nvPr/>
        </p:nvSpPr>
        <p:spPr>
          <a:xfrm>
            <a:off x="1042988" y="2492375"/>
            <a:ext cx="7200900" cy="34956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总结所学过的描述人物长相的词汇，用英语写出来。</a:t>
            </a:r>
            <a:endParaRPr lang="en-US" altLang="zh-CN"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20000"/>
              </a:lnSpc>
              <a:spcBef>
                <a:spcPct val="20000"/>
              </a:spcBef>
              <a:buAutoNum type="arabicPeriod"/>
            </a:pP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编写三个小对话来描述一下你的家庭成员（爷爷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奶奶；爸爸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妈妈；哥哥</a:t>
            </a:r>
            <a:r>
              <a:rPr lang="en-US" altLang="zh-C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妹妹）。</a:t>
            </a:r>
            <a:endParaRPr lang="en-US" altLang="zh-CN" sz="36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771" name="WordArt 9"/>
          <p:cNvSpPr>
            <a:spLocks noTextEdit="1"/>
          </p:cNvSpPr>
          <p:nvPr/>
        </p:nvSpPr>
        <p:spPr>
          <a:xfrm>
            <a:off x="2555875" y="1412875"/>
            <a:ext cx="4105275" cy="8636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19"/>
              </a:avLst>
            </a:prstTxWarp>
            <a:normAutofit/>
          </a:bodyPr>
          <a:p>
            <a:pPr algn="l"/>
            <a:r>
              <a:rPr lang="zh-CN" altLang="en-US" sz="40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latin typeface="Britannic Bold" charset="0"/>
                <a:ea typeface="Britannic Bold" charset="0"/>
              </a:rPr>
              <a:t>Homework</a:t>
            </a:r>
            <a:endParaRPr lang="zh-CN" altLang="en-US" sz="40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latin typeface="Britannic Bold" charset="0"/>
              <a:ea typeface="Britannic Bold" charset="0"/>
            </a:endParaRPr>
          </a:p>
        </p:txBody>
      </p:sp>
    </p:spTree>
  </p:cSld>
  <p:clrMapOvr>
    <a:masterClrMapping/>
  </p:clrMapOvr>
  <p:transition>
    <p:split orient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7171" name="Text Box 3"/>
          <p:cNvSpPr txBox="1"/>
          <p:nvPr/>
        </p:nvSpPr>
        <p:spPr>
          <a:xfrm>
            <a:off x="4284663" y="5118100"/>
            <a:ext cx="2520950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endParaRPr lang="en-US" altLang="zh-CN" sz="3600" b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身高，高度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Text Box 5"/>
          <p:cNvSpPr txBox="1"/>
          <p:nvPr/>
        </p:nvSpPr>
        <p:spPr>
          <a:xfrm>
            <a:off x="2195513" y="5084763"/>
            <a:ext cx="1708150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>
            <a:spAutoFit/>
          </a:bodyPr>
          <a:p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</a:t>
            </a:r>
            <a:endParaRPr lang="en-US" altLang="zh-CN" sz="3600" b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直的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124" name="Text Box 7"/>
          <p:cNvSpPr txBox="1"/>
          <p:nvPr/>
        </p:nvSpPr>
        <p:spPr>
          <a:xfrm>
            <a:off x="395288" y="5013325"/>
            <a:ext cx="1584325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</a:t>
            </a:r>
            <a:endParaRPr lang="en-US" altLang="zh-CN" sz="3600" b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卷曲的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Text Box 13"/>
          <p:cNvSpPr txBox="1"/>
          <p:nvPr/>
        </p:nvSpPr>
        <p:spPr>
          <a:xfrm>
            <a:off x="6948488" y="5157788"/>
            <a:ext cx="1727200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 </a:t>
            </a:r>
            <a:r>
              <a:rPr lang="en-US" altLang="zh-CN" sz="3600" b="1" i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  <a:endParaRPr lang="en-US" altLang="zh-CN" sz="3600" b="1" i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身材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48" name="Picture 28" descr="http://image.51nacs.com/adminfiles/liuzihan/1-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125" y="3036888"/>
            <a:ext cx="2214563" cy="18319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44" name="矩形 5143" descr="纸袋"/>
          <p:cNvSpPr/>
          <p:nvPr/>
        </p:nvSpPr>
        <p:spPr>
          <a:xfrm>
            <a:off x="1835150" y="1196975"/>
            <a:ext cx="5472113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zh-CN" altLang="en-US" sz="4000" b="1">
                <a:ln w="9525" cap="flat" cmpd="sng">
                  <a:solidFill>
                    <a:srgbClr val="008000"/>
                  </a:solidFill>
                  <a:prstDash val="solid"/>
                  <a:headEnd type="none" w="med" len="med"/>
                  <a:tailEnd type="none" w="med" len="med"/>
                </a:ln>
                <a:blipFill rotWithShape="0">
                  <a:blip r:embed="rId3"/>
                </a:blipFill>
                <a:effectLst>
                  <a:outerShdw dist="563972" dir="14049740" sx="125000" sy="125000" algn="tl" rotWithShape="0">
                    <a:srgbClr val="C7DFD3">
                      <a:alpha val="80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New words for describe people</a:t>
            </a:r>
            <a:endParaRPr lang="zh-CN" altLang="en-US" sz="4000" b="1">
              <a:ln w="9525" cap="flat" cmpd="sng">
                <a:solidFill>
                  <a:srgbClr val="008000"/>
                </a:solidFill>
                <a:prstDash val="solid"/>
                <a:headEnd type="none" w="med" len="med"/>
                <a:tailEnd type="none" w="med" len="med"/>
              </a:ln>
              <a:blipFill rotWithShape="0">
                <a:blip r:embed="rId3"/>
              </a:blipFill>
              <a:effectLst>
                <a:outerShdw dist="563972" dir="14049740" sx="125000" sy="125000" algn="tl" rotWithShape="0">
                  <a:srgbClr val="C7DFD3">
                    <a:alpha val="80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46" name="图片 5145" descr="3_1273579804HH8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1638" y="2492375"/>
            <a:ext cx="2174875" cy="27543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47" name="图片 5146" descr="curly hair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313" y="3068638"/>
            <a:ext cx="1690687" cy="17637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straight hair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9975" y="2636838"/>
            <a:ext cx="1673225" cy="23558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  <p:bldP spid="7173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9156" name="Picture 30" descr="http://pic8.nipic.com/20100730/4786235_165722673864_2.jpg"/>
          <p:cNvPicPr>
            <a:picLocks noChangeAspect="1"/>
          </p:cNvPicPr>
          <p:nvPr/>
        </p:nvPicPr>
        <p:blipFill>
          <a:blip r:embed="rId2"/>
          <a:srcRect b="4848"/>
          <a:stretch>
            <a:fillRect/>
          </a:stretch>
        </p:blipFill>
        <p:spPr>
          <a:xfrm>
            <a:off x="755650" y="1700213"/>
            <a:ext cx="2263775" cy="2809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52" name="Picture 32" descr="http://epaper.loone.cn/site1/czwb/res/1/20080513/5500121064386449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700" y="1916113"/>
            <a:ext cx="1944688" cy="255428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81" name="Text Box 13"/>
          <p:cNvSpPr txBox="1"/>
          <p:nvPr/>
        </p:nvSpPr>
        <p:spPr>
          <a:xfrm>
            <a:off x="1116013" y="4868863"/>
            <a:ext cx="1728787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algn="l"/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</a:t>
            </a:r>
            <a:endParaRPr lang="en-US" altLang="zh-CN" sz="3600" b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高的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Text Box 7"/>
          <p:cNvSpPr txBox="1"/>
          <p:nvPr/>
        </p:nvSpPr>
        <p:spPr>
          <a:xfrm>
            <a:off x="6367463" y="4940300"/>
            <a:ext cx="1327150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 wrap="none">
            <a:spAutoFit/>
          </a:bodyPr>
          <a:p>
            <a:pPr algn="l"/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</a:t>
            </a:r>
            <a:endParaRPr lang="en-US" altLang="zh-CN" sz="3600" b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重的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Text Box 5"/>
          <p:cNvSpPr txBox="1"/>
          <p:nvPr/>
        </p:nvSpPr>
        <p:spPr>
          <a:xfrm>
            <a:off x="3708400" y="4941888"/>
            <a:ext cx="1512888" cy="1190625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r>
              <a:rPr lang="en-US" altLang="zh-CN" sz="3600" b="1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</a:t>
            </a:r>
            <a:endParaRPr lang="en-US" altLang="zh-CN" sz="3600" b="1">
              <a:solidFill>
                <a:srgbClr val="0076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3600" b="1" dirty="0">
                <a:solidFill>
                  <a:srgbClr val="00763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瘦的</a:t>
            </a:r>
            <a:endParaRPr lang="zh-CN" altLang="en-US" sz="3600" b="1" dirty="0">
              <a:solidFill>
                <a:srgbClr val="007635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9162" name="图片 49161" descr="thi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9475" y="1844675"/>
            <a:ext cx="1812925" cy="2628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67586" name="Rectangle 2"/>
          <p:cNvSpPr>
            <a:spLocks noGrp="1"/>
          </p:cNvSpPr>
          <p:nvPr>
            <p:ph type="title" idx="4294967295"/>
          </p:nvPr>
        </p:nvSpPr>
        <p:spPr>
          <a:xfrm>
            <a:off x="468313" y="1557338"/>
            <a:ext cx="8137525" cy="2519362"/>
          </a:xfrm>
          <a:ln/>
        </p:spPr>
        <p:txBody>
          <a:bodyPr vert="horz" wrap="square" lIns="91440" tIns="45720" rIns="91440" bIns="45720" anchor="ctr"/>
          <a:p>
            <a:pPr marL="630555" indent="-630555" algn="l">
              <a:lnSpc>
                <a:spcPct val="120000"/>
              </a:lnSpc>
            </a:pPr>
            <a:r>
              <a:rPr lang="en-US" altLang="zh-CN" sz="3600" b="1">
                <a:solidFill>
                  <a:srgbClr val="0000FF"/>
                </a:solidFill>
              </a:rPr>
              <a:t>1a</a:t>
            </a:r>
            <a:r>
              <a:rPr lang="en-US" altLang="zh-CN" sz="3600" b="1">
                <a:solidFill>
                  <a:schemeClr val="tx1"/>
                </a:solidFill>
              </a:rPr>
              <a:t> </a:t>
            </a:r>
            <a:r>
              <a:rPr lang="en-US" altLang="zh-CN" sz="3600" b="1">
                <a:solidFill>
                  <a:schemeClr val="tx1"/>
                </a:solidFill>
                <a:cs typeface="Times New Roman" panose="02020603050405020304" pitchFamily="18" charset="0"/>
              </a:rPr>
              <a:t>Match the words with the people in the picture. You can use some letters more than once.</a:t>
            </a:r>
            <a:endParaRPr lang="en-US" altLang="zh-CN" sz="3600" b="1">
              <a:solidFill>
                <a:schemeClr val="tx1"/>
              </a:solidFill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463800" y="4298950"/>
            <a:ext cx="184150" cy="366713"/>
          </a:xfrm>
          <a:prstGeom prst="rect">
            <a:avLst/>
          </a:prstGeom>
          <a:noFill/>
          <a:ln w="9525">
            <a:noFill/>
            <a:miter lim="800000"/>
          </a:ln>
          <a:effectLst>
            <a:outerShdw dist="35921" dir="2700000" algn="ctr" rotWithShape="0">
              <a:srgbClr val="C0C0C0">
                <a:alpha val="75000"/>
              </a:srgbClr>
            </a:outerShdw>
          </a:effectLst>
        </p:spPr>
        <p:txBody>
          <a:bodyPr wrap="none">
            <a:spAutoFit/>
          </a:bodyPr>
          <a:lstStyle/>
          <a:p>
            <a:pPr marR="0" algn="l" defTabSz="914400">
              <a:buClrTx/>
              <a:buSzTx/>
              <a:buFontTx/>
              <a:defRPr/>
            </a:pPr>
            <a:endParaRPr kumimoji="0" lang="zh-CN" altLang="en-US" kern="1200" cap="none" spc="0" normalizeH="0" baseline="0" noProof="0">
              <a:latin typeface="Times New Roman" panose="02020603050405020304" pitchFamily="18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9713" name="TextBox 24"/>
          <p:cNvSpPr txBox="1"/>
          <p:nvPr/>
        </p:nvSpPr>
        <p:spPr>
          <a:xfrm>
            <a:off x="0" y="693738"/>
            <a:ext cx="3924300" cy="5299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hair ____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curly hair 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hair 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straight hair ____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tall ____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 _____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medium height 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 ____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heavy ____</a:t>
            </a:r>
            <a:endParaRPr lang="en-US" altLang="zh-CN" sz="31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l">
              <a:lnSpc>
                <a:spcPct val="110000"/>
              </a:lnSpc>
              <a:buAutoNum type="arabicPeriod"/>
            </a:pPr>
            <a:r>
              <a:rPr lang="en-US" altLang="zh-CN" sz="31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medium build ___</a:t>
            </a:r>
            <a:r>
              <a:rPr lang="en-US" altLang="zh-CN" sz="31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3100" b="1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Text Box 19"/>
          <p:cNvSpPr txBox="1"/>
          <p:nvPr/>
        </p:nvSpPr>
        <p:spPr>
          <a:xfrm>
            <a:off x="3203575" y="378618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" name="Text Box 19"/>
          <p:cNvSpPr txBox="1"/>
          <p:nvPr/>
        </p:nvSpPr>
        <p:spPr>
          <a:xfrm>
            <a:off x="1258888" y="278130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2195513" y="6937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 Box 19"/>
          <p:cNvSpPr txBox="1"/>
          <p:nvPr/>
        </p:nvSpPr>
        <p:spPr>
          <a:xfrm>
            <a:off x="2246313" y="17732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Text Box 19"/>
          <p:cNvSpPr txBox="1"/>
          <p:nvPr/>
        </p:nvSpPr>
        <p:spPr>
          <a:xfrm>
            <a:off x="1906588" y="3286125"/>
            <a:ext cx="433387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f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1" name="Text Box 19"/>
          <p:cNvSpPr txBox="1"/>
          <p:nvPr/>
        </p:nvSpPr>
        <p:spPr>
          <a:xfrm>
            <a:off x="2268538" y="126841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0" name="Text Box 19"/>
          <p:cNvSpPr txBox="1"/>
          <p:nvPr/>
        </p:nvSpPr>
        <p:spPr>
          <a:xfrm>
            <a:off x="2628900" y="126841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2" name="Text Box 19"/>
          <p:cNvSpPr txBox="1"/>
          <p:nvPr/>
        </p:nvSpPr>
        <p:spPr>
          <a:xfrm>
            <a:off x="3111500" y="5302250"/>
            <a:ext cx="3810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3" name="Text Box 19"/>
          <p:cNvSpPr txBox="1"/>
          <p:nvPr/>
        </p:nvSpPr>
        <p:spPr>
          <a:xfrm>
            <a:off x="1546225" y="4365625"/>
            <a:ext cx="433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" name="Text Box 19"/>
          <p:cNvSpPr txBox="1"/>
          <p:nvPr/>
        </p:nvSpPr>
        <p:spPr>
          <a:xfrm>
            <a:off x="1835150" y="486886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a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5" name="Text Box 19"/>
          <p:cNvSpPr txBox="1"/>
          <p:nvPr/>
        </p:nvSpPr>
        <p:spPr>
          <a:xfrm>
            <a:off x="2771775" y="2276475"/>
            <a:ext cx="433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19"/>
          <p:cNvSpPr txBox="1"/>
          <p:nvPr/>
        </p:nvSpPr>
        <p:spPr>
          <a:xfrm>
            <a:off x="1619250" y="2781300"/>
            <a:ext cx="433388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7" name="Text Box 19"/>
          <p:cNvSpPr txBox="1"/>
          <p:nvPr/>
        </p:nvSpPr>
        <p:spPr>
          <a:xfrm>
            <a:off x="2411413" y="620713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g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" name="Text Box 19"/>
          <p:cNvSpPr txBox="1"/>
          <p:nvPr/>
        </p:nvSpPr>
        <p:spPr>
          <a:xfrm>
            <a:off x="2751138" y="693738"/>
            <a:ext cx="381000" cy="57943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h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6177" name="图片 6176" descr="OLVVOUY878ULRLVE(ER5N4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838" y="476250"/>
            <a:ext cx="5289550" cy="54006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6" grpId="0"/>
      <p:bldP spid="25" grpId="0"/>
      <p:bldP spid="24" grpId="0"/>
      <p:bldP spid="23" grpId="0"/>
      <p:bldP spid="31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7182" name="图片 7181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50" y="4883150"/>
            <a:ext cx="3024188" cy="19748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1" name="圆角矩形标注 8"/>
          <p:cNvSpPr/>
          <p:nvPr/>
        </p:nvSpPr>
        <p:spPr>
          <a:xfrm>
            <a:off x="5003800" y="692150"/>
            <a:ext cx="3960813" cy="1223963"/>
          </a:xfrm>
          <a:prstGeom prst="wedgeRoundRectCallout">
            <a:avLst>
              <a:gd name="adj1" fmla="val -16653"/>
              <a:gd name="adj2" fmla="val 75162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brother look like?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2" name="圆角矩形标注 9"/>
          <p:cNvSpPr/>
          <p:nvPr/>
        </p:nvSpPr>
        <p:spPr>
          <a:xfrm>
            <a:off x="358775" y="1412875"/>
            <a:ext cx="4284663" cy="1871663"/>
          </a:xfrm>
          <a:prstGeom prst="wedgeRoundRectCallout">
            <a:avLst>
              <a:gd name="adj1" fmla="val 58931"/>
              <a:gd name="adj2" fmla="val 25065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He’s short. He has short hair and big eyes.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3" name="圆角矩形标注 10"/>
          <p:cNvSpPr/>
          <p:nvPr/>
        </p:nvSpPr>
        <p:spPr>
          <a:xfrm>
            <a:off x="0" y="3429000"/>
            <a:ext cx="3635375" cy="1368425"/>
          </a:xfrm>
          <a:prstGeom prst="wedgeRoundRectCallout">
            <a:avLst>
              <a:gd name="adj1" fmla="val 21352"/>
              <a:gd name="adj2" fmla="val 84801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does your sister look like?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4" name="圆角矩形标注 11"/>
          <p:cNvSpPr/>
          <p:nvPr/>
        </p:nvSpPr>
        <p:spPr>
          <a:xfrm>
            <a:off x="5219700" y="4724400"/>
            <a:ext cx="3600450" cy="1944688"/>
          </a:xfrm>
          <a:prstGeom prst="wedgeRoundRectCallout">
            <a:avLst>
              <a:gd name="adj1" fmla="val -66444"/>
              <a:gd name="adj2" fmla="val -14898"/>
              <a:gd name="adj3" fmla="val 16667"/>
            </a:avLst>
          </a:prstGeom>
          <a:noFill/>
          <a:ln w="25400" cap="flat" cmpd="sng">
            <a:solidFill>
              <a:srgbClr val="0070C0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/>
          <a:p>
            <a:pPr algn="l">
              <a:lnSpc>
                <a:spcPct val="110000"/>
              </a:lnSpc>
            </a:pPr>
            <a:r>
              <a:rPr lang="en-US" altLang="zh-CN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She’s really tall. She has long straight hair.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79" name="矩形 7178"/>
          <p:cNvSpPr/>
          <p:nvPr/>
        </p:nvSpPr>
        <p:spPr>
          <a:xfrm>
            <a:off x="323850" y="68263"/>
            <a:ext cx="3384550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Arial" panose="020B0604020202020204" pitchFamily="34" charset="0"/>
              </a:rPr>
              <a:t>Presentation</a:t>
            </a:r>
            <a:endParaRPr lang="zh-CN" alt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80000"/>
                  </a:srgbClr>
                </a:outerShdw>
              </a:effectLst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7180" name="图片 7179" descr="图片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263" y="2349500"/>
            <a:ext cx="3384550" cy="2209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3" grpId="0" animBg="1"/>
      <p:bldP spid="7174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5431</Words>
  <Application>WPS 演示</Application>
  <PresentationFormat>在屏幕上显示</PresentationFormat>
  <Paragraphs>355</Paragraphs>
  <Slides>41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41</vt:i4>
      </vt:variant>
    </vt:vector>
  </HeadingPairs>
  <TitlesOfParts>
    <vt:vector size="53" baseType="lpstr">
      <vt:lpstr>Arial</vt:lpstr>
      <vt:lpstr>宋体</vt:lpstr>
      <vt:lpstr>Wingdings</vt:lpstr>
      <vt:lpstr>Times New Roman</vt:lpstr>
      <vt:lpstr>华文琥珀</vt:lpstr>
      <vt:lpstr>黑体</vt:lpstr>
      <vt:lpstr>微软雅黑</vt:lpstr>
      <vt:lpstr>Arial Unicode MS</vt:lpstr>
      <vt:lpstr>Times New Roman</vt:lpstr>
      <vt:lpstr>Britannic Bold</vt:lpstr>
      <vt:lpstr>Segoe Print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海派甜心</cp:lastModifiedBy>
  <cp:revision>323</cp:revision>
  <dcterms:created xsi:type="dcterms:W3CDTF">2010-10-12T07:57:17Z</dcterms:created>
  <dcterms:modified xsi:type="dcterms:W3CDTF">2021-05-16T08:31:33Z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2052-11.1.0.10132</vt:lpwstr>
  </property>
</Properties>
</file>