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325" r:id="rId5"/>
    <p:sldId id="497" r:id="rId6"/>
    <p:sldId id="501" r:id="rId7"/>
    <p:sldId id="506" r:id="rId8"/>
    <p:sldId id="499" r:id="rId9"/>
    <p:sldId id="507" r:id="rId10"/>
    <p:sldId id="483" r:id="rId11"/>
    <p:sldId id="470" r:id="rId12"/>
    <p:sldId id="471" r:id="rId13"/>
    <p:sldId id="502" r:id="rId14"/>
    <p:sldId id="472" r:id="rId15"/>
    <p:sldId id="473" r:id="rId16"/>
    <p:sldId id="474" r:id="rId17"/>
    <p:sldId id="495" r:id="rId18"/>
  </p:sldIdLst>
  <p:sldSz cx="12188825" cy="6858000"/>
  <p:notesSz cx="6858000" cy="9144000"/>
  <p:custDataLst>
    <p:tags r:id="rId19"/>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622" autoAdjust="0"/>
  </p:normalViewPr>
  <p:slideViewPr>
    <p:cSldViewPr>
      <p:cViewPr>
        <p:scale>
          <a:sx n="100" d="100"/>
          <a:sy n="100" d="100"/>
        </p:scale>
        <p:origin x="414" y="366"/>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tags" Target="tags/tag3.xml" /><Relationship Id="rId2" Type="http://schemas.openxmlformats.org/officeDocument/2006/relationships/slideMaster" Target="slideMasters/slideMaster2.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6.png" /><Relationship Id="rId3" Type="http://schemas.openxmlformats.org/officeDocument/2006/relationships/image" Target="../media/image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6.xml" TargetMode="Internal" /><Relationship Id="rId3" Type="http://schemas.openxmlformats.org/officeDocument/2006/relationships/slide" Target="slide3.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40000"/>
            <a:lum/>
          </a:blip>
          <a:stretch>
            <a:fillRect t="-9000" b="-9000"/>
          </a:stretch>
        </a:blipFill>
        <a:effectLst/>
      </p:bgPr>
    </p:bg>
    <p:spTree>
      <p:nvGrpSpPr>
        <p:cNvPr id="1" name=""/>
        <p:cNvGrpSpPr/>
        <p:nvPr/>
      </p:nvGrpSpPr>
      <p:grpSpPr>
        <a:xfrm>
          <a:off x="0" y="0"/>
          <a:ext cx="0" cy="0"/>
        </a:xfrm>
      </p:grpSpPr>
      <p:sp>
        <p:nvSpPr>
          <p:cNvPr id="13"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8"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9"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0"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5</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
        <p:nvSpPr>
          <p:cNvPr id="15"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a:solidFill>
                  <a:prstClr val="black">
                    <a:lumMod val="75000"/>
                    <a:lumOff val="25000"/>
                  </a:prstClr>
                </a:solidFill>
                <a:cs typeface="Times New Roman" panose="02020603050405020304" pitchFamily="18" charset="0"/>
              </a:rPr>
              <a:t>Into the unknown</a:t>
            </a:r>
            <a:endParaRPr lang="en-US" altLang="zh-CN" sz="4800" b="1">
              <a:solidFill>
                <a:prstClr val="black">
                  <a:lumMod val="75000"/>
                  <a:lumOff val="25000"/>
                </a:prst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399666" y="1005111"/>
            <a:ext cx="11392669"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这片区域位于百慕大和佛罗里达之间的大西洋西部。</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在这个地区发生了一些奇怪的事情。</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1945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年开始，数以百计的船只和飞机，以及一千多人在这里失踪。</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事发后没留下任何残骸或遗体。</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p:txBody>
      </p:sp>
      <p:sp>
        <p:nvSpPr>
          <p:cNvPr id="7" name="矩形 6"/>
          <p:cNvSpPr/>
          <p:nvPr/>
        </p:nvSpPr>
        <p:spPr>
          <a:xfrm>
            <a:off x="399666" y="332656"/>
            <a:ext cx="11593288" cy="615746"/>
          </a:xfrm>
          <a:prstGeom prst="rect">
            <a:avLst/>
          </a:prstGeom>
        </p:spPr>
        <p:txBody>
          <a:bodyPr wrap="square">
            <a:spAutoFit/>
          </a:bodyPr>
          <a:lstStyle/>
          <a:p>
            <a:pPr algn="just">
              <a:lnSpc>
                <a:spcPct val="150000"/>
              </a:lnSpc>
              <a:spcAft>
                <a:spcPct val="0"/>
              </a:spcAft>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连词成</a:t>
            </a:r>
            <a:r>
              <a:rPr lang="zh-CN" altLang="zh-CN" sz="2600" b="1" kern="100" smtClean="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句</a:t>
            </a:r>
            <a:endParaRPr lang="zh-CN" altLang="zh-CN" sz="2600" kern="100">
              <a:latin typeface="宋体" panose="02010600030101010101" pitchFamily="2" charset="-122"/>
              <a:cs typeface="Courier New" panose="02070609020205090404" pitchFamily="49" charset="0"/>
            </a:endParaRPr>
          </a:p>
        </p:txBody>
      </p:sp>
      <p:sp>
        <p:nvSpPr>
          <p:cNvPr id="4" name="矩形 3"/>
          <p:cNvSpPr/>
          <p:nvPr/>
        </p:nvSpPr>
        <p:spPr>
          <a:xfrm>
            <a:off x="466447" y="1700808"/>
            <a:ext cx="10020453" cy="492443"/>
          </a:xfrm>
          <a:prstGeom prst="rect">
            <a:avLst/>
          </a:prstGeom>
        </p:spPr>
        <p:txBody>
          <a:bodyPr>
            <a:spAutoFit/>
          </a:bodyPr>
          <a:lstStyle/>
          <a:p>
            <a:r>
              <a:rPr lang="en-US" altLang="zh-CN" sz="2600" b="1" kern="100" spc="-3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This is an area of the western Atlantic between Bermuda and Florida</a:t>
            </a:r>
            <a:r>
              <a:rPr lang="en-US" altLang="zh-CN" sz="2600" b="1" kern="100" spc="-3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en-US" spc="-30">
              <a:solidFill>
                <a:srgbClr val="C00000"/>
              </a:solidFill>
            </a:endParaRPr>
          </a:p>
        </p:txBody>
      </p:sp>
      <p:sp>
        <p:nvSpPr>
          <p:cNvPr id="6" name="矩形 5"/>
          <p:cNvSpPr/>
          <p:nvPr/>
        </p:nvSpPr>
        <p:spPr>
          <a:xfrm>
            <a:off x="466447" y="2880943"/>
            <a:ext cx="6348045"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Some strange things happened in this area.</a:t>
            </a:r>
            <a:endParaRPr lang="zh-CN" altLang="en-US">
              <a:solidFill>
                <a:srgbClr val="C00000"/>
              </a:solidFill>
            </a:endParaRPr>
          </a:p>
        </p:txBody>
      </p:sp>
      <p:sp>
        <p:nvSpPr>
          <p:cNvPr id="10" name="矩形 9"/>
          <p:cNvSpPr/>
          <p:nvPr/>
        </p:nvSpPr>
        <p:spPr>
          <a:xfrm>
            <a:off x="449213" y="3909695"/>
            <a:ext cx="10948131" cy="124749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Since 1945</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hundreds of ships and planes and over a thousand people have disappeared.</a:t>
            </a:r>
            <a:endParaRPr lang="zh-CN" altLang="zh-CN" sz="1050" kern="100">
              <a:solidFill>
                <a:srgbClr val="C00000"/>
              </a:solidFill>
              <a:latin typeface="宋体" panose="02010600030101010101" pitchFamily="2" charset="-122"/>
              <a:cs typeface="Courier New" panose="02070609020205090404" pitchFamily="49" charset="0"/>
            </a:endParaRPr>
          </a:p>
        </p:txBody>
      </p:sp>
      <p:sp>
        <p:nvSpPr>
          <p:cNvPr id="13" name="矩形 12"/>
          <p:cNvSpPr/>
          <p:nvPr/>
        </p:nvSpPr>
        <p:spPr>
          <a:xfrm>
            <a:off x="466447" y="5825163"/>
            <a:ext cx="6348045"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No wreckage or bodies was left after that.</a:t>
            </a:r>
            <a:endParaRPr lang="zh-CN" altLang="en-US">
              <a:solidFill>
                <a:srgbClr val="C00000"/>
              </a:solidFill>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P spid="13"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399666" y="1268760"/>
            <a:ext cx="11392669" cy="252374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人们给出了许多理由来解释这些令人不安的事件。</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这些令人不安的事件发生在百慕大三角地区。</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p:txBody>
      </p:sp>
      <p:sp>
        <p:nvSpPr>
          <p:cNvPr id="6" name="矩形 5"/>
          <p:cNvSpPr/>
          <p:nvPr/>
        </p:nvSpPr>
        <p:spPr>
          <a:xfrm>
            <a:off x="488789" y="1926357"/>
            <a:ext cx="9638071"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Some reasons have been given to explain the disturbing incidents.</a:t>
            </a:r>
            <a:endParaRPr lang="zh-CN" altLang="en-US">
              <a:solidFill>
                <a:srgbClr val="C00000"/>
              </a:solidFill>
            </a:endParaRPr>
          </a:p>
        </p:txBody>
      </p:sp>
      <p:sp>
        <p:nvSpPr>
          <p:cNvPr id="7" name="矩形 6"/>
          <p:cNvSpPr/>
          <p:nvPr/>
        </p:nvSpPr>
        <p:spPr>
          <a:xfrm>
            <a:off x="488789" y="3121918"/>
            <a:ext cx="9638071"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 disturbing incidents occurred in the area of Bermuda Triangle.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33772" y="116632"/>
            <a:ext cx="11521280" cy="692497"/>
          </a:xfrm>
          <a:prstGeom prst="rect">
            <a:avLst/>
          </a:prstGeom>
        </p:spPr>
        <p:txBody>
          <a:bodyPr wrap="square">
            <a:spAutoFit/>
          </a:bodyPr>
          <a:lstStyle/>
          <a:p>
            <a:pPr algn="just">
              <a:lnSpc>
                <a:spcPct val="150000"/>
              </a:lnSpc>
              <a:spcAft>
                <a:spcPct val="0"/>
              </a:spcAft>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句式</a:t>
            </a:r>
            <a:r>
              <a:rPr lang="zh-CN" altLang="zh-CN" sz="2600" b="1" kern="100" smtClean="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升级</a:t>
            </a:r>
            <a:endParaRPr lang="zh-CN" altLang="zh-CN" sz="2600" kern="100">
              <a:latin typeface="宋体" panose="02010600030101010101" pitchFamily="2" charset="-122"/>
              <a:cs typeface="Courier New" panose="02070609020205090404" pitchFamily="49" charset="0"/>
            </a:endParaRPr>
          </a:p>
        </p:txBody>
      </p:sp>
      <p:sp>
        <p:nvSpPr>
          <p:cNvPr id="9" name="矩形 8"/>
          <p:cNvSpPr/>
          <p:nvPr/>
        </p:nvSpPr>
        <p:spPr>
          <a:xfrm>
            <a:off x="333772" y="728597"/>
            <a:ext cx="11392669" cy="61247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根据括号里的要求合并句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This is an area of the western Atlantic between Bermuda and Florida</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将句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改写为定语从句修饰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 area)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根据括号里的要求合并句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Since 1945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hundreds of ships and planes and over a thousand people have disappeared</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将句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改写为现在分词短语作结果状语</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根据括号里的要求合并句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Some reasons have been given to explain the disturbing incidents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将句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改写为定语从句修饰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incidents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10385063" y="1443439"/>
            <a:ext cx="104746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where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467982" y="1988840"/>
            <a:ext cx="447430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some strange things happened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2422004" y="3790961"/>
            <a:ext cx="445102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leaving no wreckage or bodies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9526413" y="5598765"/>
            <a:ext cx="2111860" cy="492443"/>
          </a:xfrm>
          <a:prstGeom prst="rect">
            <a:avLst/>
          </a:prstGeom>
        </p:spPr>
        <p:txBody>
          <a:bodyPr wrap="none">
            <a:spAutoFit/>
          </a:bodyPr>
          <a:lstStyle/>
          <a:p>
            <a:r>
              <a:rPr lang="en-US" altLang="zh-CN" sz="2600" b="1" kern="100" spc="-3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 occurred</a:t>
            </a:r>
            <a:endParaRPr lang="zh-CN" altLang="en-US" sz="2600" b="1" kern="100" spc="-3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450023" y="6129565"/>
            <a:ext cx="475008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 the area of Bermuda Triangle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 name="图片 2"/>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4" name="矩形 3"/>
          <p:cNvSpPr/>
          <p:nvPr/>
        </p:nvSpPr>
        <p:spPr>
          <a:xfrm>
            <a:off x="10414892" y="171467"/>
            <a:ext cx="1773932" cy="593237"/>
          </a:xfrm>
          <a:prstGeom prst="rect">
            <a:avLst/>
          </a:prstGeom>
          <a:solidFill>
            <a:schemeClr val="accent2">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491379" y="223011"/>
            <a:ext cx="1620958" cy="523220"/>
          </a:xfrm>
          <a:prstGeom prst="rect">
            <a:avLst/>
          </a:prstGeom>
        </p:spPr>
        <p:txBody>
          <a:bodyPr wrap="none">
            <a:spAutoFit/>
          </a:bodyPr>
          <a:lstStyle/>
          <a:p>
            <a:pPr algn="ctr"/>
            <a:r>
              <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组句成篇</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 name="矩形 5"/>
          <p:cNvSpPr/>
          <p:nvPr/>
        </p:nvSpPr>
        <p:spPr>
          <a:xfrm>
            <a:off x="399666" y="1700808"/>
            <a:ext cx="11392669" cy="124666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用适当的过渡词语，把以上词汇和句式，再加上联想内容，组成一篇</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80</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词左右的英语短文。</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99666" y="116632"/>
            <a:ext cx="11380110" cy="570734"/>
          </a:xfrm>
          <a:prstGeom prst="rect">
            <a:avLst/>
          </a:prstGeom>
        </p:spPr>
        <p:txBody>
          <a:bodyPr wrap="square">
            <a:spAutoFit/>
          </a:bodyPr>
          <a:lstStyle/>
          <a:p>
            <a:pPr algn="just">
              <a:lnSpc>
                <a:spcPct val="135000"/>
              </a:lnSpc>
              <a:spcAft>
                <a:spcPct val="0"/>
              </a:spcAft>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参考</a:t>
            </a:r>
            <a:r>
              <a:rPr lang="zh-CN" altLang="zh-CN" sz="2600" b="1" kern="100" smtClean="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范文</a:t>
            </a:r>
            <a:endParaRPr lang="zh-CN" altLang="zh-CN" sz="2600" kern="100">
              <a:latin typeface="宋体" panose="02010600030101010101" pitchFamily="2" charset="-122"/>
              <a:cs typeface="Courier New" panose="02070609020205090404" pitchFamily="49" charset="0"/>
            </a:endParaRPr>
          </a:p>
        </p:txBody>
      </p:sp>
      <p:sp>
        <p:nvSpPr>
          <p:cNvPr id="4" name="矩形 3"/>
          <p:cNvSpPr/>
          <p:nvPr/>
        </p:nvSpPr>
        <p:spPr>
          <a:xfrm>
            <a:off x="399666" y="601638"/>
            <a:ext cx="11392669" cy="61247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There are many unexplained mysteries of the natural world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which the Bermuda Triangle is a particular one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u="sng" kern="100">
              <a:latin typeface="宋体" panose="02010600030101010101" pitchFamily="2" charset="-122"/>
              <a:cs typeface="Courier New" panose="02070609020205090404" pitchFamily="49" charset="0"/>
            </a:endParaRPr>
          </a:p>
        </p:txBody>
      </p:sp>
      <p:sp>
        <p:nvSpPr>
          <p:cNvPr id="5" name="矩形 4"/>
          <p:cNvSpPr/>
          <p:nvPr/>
        </p:nvSpPr>
        <p:spPr>
          <a:xfrm>
            <a:off x="396255" y="1150983"/>
            <a:ext cx="11279870"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This </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is an area of the western Atlantic between Bermuda and Florida</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where some strange things happened.Since 1945</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hundreds of ships and planes and over a thousand people have disappeared</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leaving no wreckage or bodies.</a:t>
            </a:r>
            <a:endParaRPr lang="zh-CN" altLang="zh-CN" sz="1050" kern="100">
              <a:solidFill>
                <a:srgbClr val="C00000"/>
              </a:solidFill>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Some reasons have been given to explain the disturbing incidents that occurred in the area of Bermuda Triangle.Some think aliens might have arrived there and taken everything away.Others believe they might be caused by special weather there.But no one can give a believable reason.Maybe in the future we can find the answer with the development of science and technology.</a:t>
            </a:r>
            <a:endParaRPr lang="zh-CN" altLang="zh-CN" sz="1050" kern="100">
              <a:solidFill>
                <a:srgbClr val="C00000"/>
              </a:solidFill>
              <a:latin typeface="宋体" panose="02010600030101010101" pitchFamily="2" charset="-122"/>
              <a:cs typeface="Courier New" panose="02070609020205090404" pitchFamily="49" charset="0"/>
            </a:endParaRPr>
          </a:p>
        </p:txBody>
      </p:sp>
      <p:sp>
        <p:nvSpPr>
          <p:cNvPr id="8"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40000"/>
            <a:lum/>
          </a:blip>
          <a:stretch>
            <a:fillRect t="-9000" b="-9000"/>
          </a:stretch>
        </a:blipFill>
        <a:effectLst/>
      </p:bgPr>
    </p:bg>
    <p:spTree>
      <p:nvGrpSpPr>
        <p:cNvPr id="1" name=""/>
        <p:cNvGrpSpPr/>
        <p:nvPr/>
      </p:nvGrpSpPr>
      <p:grpSpPr>
        <a:xfrm>
          <a:off x="0" y="0"/>
          <a:ext cx="0" cy="0"/>
        </a:xfrm>
      </p:grpSpPr>
      <p:sp>
        <p:nvSpPr>
          <p:cNvPr id="9"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3" name="标题 2"/>
          <p:cNvSpPr txBox="1"/>
          <p:nvPr/>
        </p:nvSpPr>
        <p:spPr>
          <a:xfrm>
            <a:off x="3144466" y="2586483"/>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pitchFamily="3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4" name="New picture"/>
          <p:cNvPicPr/>
          <p:nvPr/>
        </p:nvPicPr>
        <p:blipFill>
          <a:blip r:embed="rId2"/>
          <a:stretch>
            <a:fillRect/>
          </a:stretch>
        </p:blipFill>
        <p:spPr>
          <a:xfrm>
            <a:off x="11417300" y="11785600"/>
            <a:ext cx="355600" cy="266700"/>
          </a:xfrm>
          <a:prstGeom prst="cube">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798268" y="1556792"/>
            <a:ext cx="8592289" cy="661015"/>
          </a:xfrm>
          <a:prstGeom prst="rect">
            <a:avLst/>
          </a:prstGeom>
        </p:spPr>
        <p:txBody>
          <a:bodyPr wrap="none">
            <a:spAutoFit/>
          </a:bodyPr>
          <a:lstStyle/>
          <a:p>
            <a:pPr algn="ctr">
              <a:lnSpc>
                <a:spcPct val="150000"/>
              </a:lnSpc>
            </a:pP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rPr>
              <a:t>Period Five</a:t>
            </a:r>
            <a:r>
              <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rPr>
              <a:t>　</a:t>
            </a: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rPr>
              <a:t>Writing—Writing about the unexplained</a:t>
            </a:r>
            <a:endPar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endParaRPr>
          </a:p>
        </p:txBody>
      </p:sp>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写作训练    </a:t>
            </a:r>
            <a:r>
              <a:rPr lang="zh-CN" altLang="en-US" smtClean="0">
                <a:solidFill>
                  <a:srgbClr val="8E6D48"/>
                </a:solidFill>
                <a:latin typeface="Arial"/>
                <a:ea typeface="微软雅黑"/>
              </a:rPr>
              <a:t>弄清文路  写作妙笔生花</a:t>
            </a:r>
            <a:endParaRPr lang="en-US" altLang="zh-CN">
              <a:solidFill>
                <a:srgbClr val="8E6D48"/>
              </a:solidFill>
              <a:latin typeface="Arial"/>
              <a:ea typeface="微软雅黑"/>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技法点拨    </a:t>
            </a:r>
            <a:r>
              <a:rPr lang="zh-CN" altLang="en-US" smtClean="0">
                <a:solidFill>
                  <a:srgbClr val="8E6D48"/>
                </a:solidFill>
                <a:latin typeface="Arial"/>
                <a:ea typeface="微软雅黑"/>
              </a:rPr>
              <a:t>文体分析  把握写作动脉</a:t>
            </a:r>
            <a:endParaRPr lang="en-US" altLang="zh-CN">
              <a:solidFill>
                <a:srgbClr val="8E6D48"/>
              </a:solidFill>
              <a:latin typeface="+mj-ea"/>
              <a:ea typeface="+mj-ea"/>
            </a:endParaRPr>
          </a:p>
        </p:txBody>
      </p:sp>
      <p:grpSp>
        <p:nvGrpSpPr>
          <p:cNvPr id="23" name="组合 22"/>
          <p:cNvGrpSpPr/>
          <p:nvPr/>
        </p:nvGrpSpPr>
        <p:grpSpPr>
          <a:xfrm rot="10800000">
            <a:off x="212824" y="254442"/>
            <a:ext cx="1849140" cy="582270"/>
            <a:chOff x="1198662" y="3429794"/>
            <a:chExt cx="3600400" cy="792088"/>
          </a:xfrm>
        </p:grpSpPr>
        <p:grpSp>
          <p:nvGrpSpPr>
            <p:cNvPr id="24" name="组合 23"/>
            <p:cNvGrpSpPr/>
            <p:nvPr/>
          </p:nvGrpSpPr>
          <p:grpSpPr>
            <a:xfrm>
              <a:off x="1198662" y="3429794"/>
              <a:ext cx="3600400" cy="288000"/>
              <a:chOff x="1198662" y="3429794"/>
              <a:chExt cx="3600400" cy="288000"/>
            </a:xfrm>
          </p:grpSpPr>
          <p:cxnSp>
            <p:nvCxnSpPr>
              <p:cNvPr id="29" name="直接连接符 28"/>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198662" y="3933882"/>
              <a:ext cx="3600400" cy="288000"/>
              <a:chOff x="1198662" y="3933882"/>
              <a:chExt cx="3600400" cy="288000"/>
            </a:xfrm>
          </p:grpSpPr>
          <p:cxnSp>
            <p:nvCxnSpPr>
              <p:cNvPr id="26" name="直接连接符 25"/>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2" name="矩形 31"/>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3" name="文本框 32"/>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4" name="直接连接符 33"/>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p14:dur="0"/>
    </mc:Choice>
    <mc:Fallback>
      <p:transition/>
    </mc:Fallback>
  </mc:AlternateConten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 name="图片 8"/>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点击文字添加标题"/>
          <p:cNvSpPr txBox="1"/>
          <p:nvPr/>
        </p:nvSpPr>
        <p:spPr>
          <a:xfrm>
            <a:off x="2290967"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smtClean="0">
                <a:solidFill>
                  <a:srgbClr val="8E6D48"/>
                </a:solidFill>
                <a:effectLst/>
                <a:latin typeface="Arial"/>
                <a:ea typeface="微软雅黑"/>
              </a:rPr>
              <a:t>技 法 点 拨</a:t>
            </a:r>
            <a:endParaRPr lang="en-US" altLang="zh-CN" sz="3600">
              <a:solidFill>
                <a:srgbClr val="8E6D48"/>
              </a:solidFill>
              <a:effectLst/>
              <a:latin typeface="Arial"/>
              <a:ea typeface="微软雅黑"/>
            </a:endParaRPr>
          </a:p>
        </p:txBody>
      </p:sp>
      <p:sp>
        <p:nvSpPr>
          <p:cNvPr id="11" name="文本框 10"/>
          <p:cNvSpPr txBox="1"/>
          <p:nvPr/>
        </p:nvSpPr>
        <p:spPr>
          <a:xfrm>
            <a:off x="5459319"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文体分析  把握写作动脉</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12" name="矩形 11"/>
          <p:cNvSpPr/>
          <p:nvPr/>
        </p:nvSpPr>
        <p:spPr>
          <a:xfrm>
            <a:off x="10414892" y="476672"/>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486900" y="528216"/>
            <a:ext cx="1620958" cy="523220"/>
          </a:xfrm>
          <a:prstGeom prst="rect">
            <a:avLst/>
          </a:prstGeom>
        </p:spPr>
        <p:txBody>
          <a:bodyPr wrap="none">
            <a:spAutoFit/>
          </a:bodyPr>
          <a:lstStyle/>
          <a:p>
            <a:pPr algn="ctr"/>
            <a:r>
              <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写作指导</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399666" y="1628800"/>
            <a:ext cx="11392669" cy="364732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本单元要求写一篇与自然之谜有关的文章。介绍自然之谜属于说明类文章，是高考英语书面表达中一种常见的考查形式。它要求从科学文献或权威机构搜集相关资料，并加以调查、整理，清楚地介绍自然之谜发生的时间、地点、经过等情况，使读者对此有一个完整、准确的了解。其基本框架为：</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第一段整体介绍自然之谜并具体介绍其发生的经过和特点等；第二段对此提出若干有一定科学依据的解释。</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 name="图片 7"/>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4719" y="-99392"/>
            <a:ext cx="12188825" cy="961905"/>
          </a:xfrm>
          <a:prstGeom prst="rect">
            <a:avLst/>
          </a:prstGeom>
        </p:spPr>
      </p:pic>
      <p:sp>
        <p:nvSpPr>
          <p:cNvPr id="9" name="矩形 8"/>
          <p:cNvSpPr/>
          <p:nvPr/>
        </p:nvSpPr>
        <p:spPr>
          <a:xfrm>
            <a:off x="10414892" y="171467"/>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491379" y="223011"/>
            <a:ext cx="1620958" cy="523220"/>
          </a:xfrm>
          <a:prstGeom prst="rect">
            <a:avLst/>
          </a:prstGeom>
        </p:spPr>
        <p:txBody>
          <a:bodyPr wrap="none">
            <a:spAutoFit/>
          </a:bodyPr>
          <a:lstStyle/>
          <a:p>
            <a:pPr algn="ctr"/>
            <a:r>
              <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常用表达</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399666" y="1076697"/>
            <a:ext cx="11392669" cy="544864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1.The monster of...is back in the news.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2.It is known to all that...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3.Do you know where...come from?</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4.It lies in...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5.Its hair is...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6.It looks like a(n)...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7.Some people saw it in...for the first time.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8.Some scientists think that...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9.Some people believe in its existence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because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
        <p:nvSpPr>
          <p:cNvPr id="11" name="矩形 10"/>
          <p:cNvSpPr/>
          <p:nvPr/>
        </p:nvSpPr>
        <p:spPr>
          <a:xfrm>
            <a:off x="399666" y="1700808"/>
            <a:ext cx="11392669" cy="184766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lvl="0" algn="just" defTabSz="913765">
              <a:lnSpc>
                <a:spcPct val="150000"/>
              </a:lnSpc>
            </a:pP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10.By recent research</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we can learn that...</a:t>
            </a:r>
            <a:endParaRPr lang="zh-CN" altLang="zh-CN" sz="1050" kern="100">
              <a:solidFill>
                <a:prstClr val="black"/>
              </a:solidFill>
              <a:latin typeface="宋体" panose="02010600030101010101" pitchFamily="2" charset="-122"/>
              <a:cs typeface="Courier New" panose="02070609020205090404" pitchFamily="49" charset="0"/>
            </a:endParaRPr>
          </a:p>
          <a:p>
            <a:pPr lvl="0" algn="just" defTabSz="913765">
              <a:lnSpc>
                <a:spcPct val="150000"/>
              </a:lnSpc>
            </a:pP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11.Other scientists consider...</a:t>
            </a:r>
            <a:endParaRPr lang="zh-CN" altLang="zh-CN" sz="1050" kern="100">
              <a:solidFill>
                <a:prstClr val="black"/>
              </a:solidFill>
              <a:latin typeface="宋体" panose="02010600030101010101" pitchFamily="2" charset="-122"/>
              <a:cs typeface="Courier New" panose="02070609020205090404" pitchFamily="49" charset="0"/>
            </a:endParaRPr>
          </a:p>
          <a:p>
            <a:pPr lvl="0" algn="just" defTabSz="913765">
              <a:lnSpc>
                <a:spcPct val="150000"/>
              </a:lnSpc>
            </a:pP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12.Personally</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I (don</a:t>
            </a:r>
            <a:r>
              <a:rPr lang="en-US" altLang="zh-CN" sz="2600" b="1" kern="100">
                <a:solidFill>
                  <a:prstClr val="black"/>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t) believe...</a:t>
            </a:r>
            <a:endParaRPr lang="zh-CN" altLang="zh-CN" sz="1050" kern="100">
              <a:solidFill>
                <a:prstClr val="black"/>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12086"/>
            <a:ext cx="12188825" cy="961905"/>
          </a:xfrm>
          <a:prstGeom prst="rect">
            <a:avLst/>
          </a:prstGeom>
        </p:spPr>
      </p:pic>
      <p:sp>
        <p:nvSpPr>
          <p:cNvPr id="10"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a:rPr>
              <a:t>写 作 训 练</a:t>
            </a:r>
            <a:endParaRPr lang="en-US" altLang="zh-CN" sz="3600">
              <a:solidFill>
                <a:srgbClr val="8E6D48"/>
              </a:solidFill>
              <a:effectLst/>
              <a:latin typeface="Arial"/>
              <a:ea typeface="微软雅黑"/>
            </a:endParaRPr>
          </a:p>
        </p:txBody>
      </p:sp>
      <p:sp>
        <p:nvSpPr>
          <p:cNvPr id="11" name="文本框 10"/>
          <p:cNvSpPr txBox="1"/>
          <p:nvPr/>
        </p:nvSpPr>
        <p:spPr>
          <a:xfrm>
            <a:off x="5963375"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弄清</a:t>
            </a:r>
            <a:r>
              <a:rPr lang="zh-CN" altLang="en-US" kern="100" smtClean="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文路  </a:t>
            </a:r>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写作妙笔生花</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6" name="矩形 5"/>
          <p:cNvSpPr/>
          <p:nvPr/>
        </p:nvSpPr>
        <p:spPr>
          <a:xfrm>
            <a:off x="399666" y="1139227"/>
            <a:ext cx="11392669" cy="124749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下表是关于自然界之谜</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百慕大三角</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(Bermuda Triangle)</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的一些信息，请根据此表写一篇</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80</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词左右的英语短文，介绍</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百慕大三角</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p:txBody>
      </p:sp>
      <p:graphicFrame>
        <p:nvGraphicFramePr>
          <p:cNvPr id="3" name="表格 2"/>
          <p:cNvGraphicFramePr>
            <a:graphicFrameLocks noGrp="1"/>
          </p:cNvGraphicFramePr>
          <p:nvPr/>
        </p:nvGraphicFramePr>
        <p:xfrm>
          <a:off x="549796" y="2493256"/>
          <a:ext cx="11089232" cy="3240000"/>
        </p:xfrm>
        <a:graphic>
          <a:graphicData uri="http://schemas.openxmlformats.org/drawingml/2006/table">
            <a:tbl>
              <a:tblPr/>
              <a:tblGrid>
                <a:gridCol w="2520280"/>
                <a:gridCol w="4680520"/>
                <a:gridCol w="3888432"/>
              </a:tblGrid>
              <a:tr h="720000">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地理位置</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发生的怪事</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人们的猜测</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000">
                <a:tc>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位于百慕大和佛罗里达之间的大西洋西部。</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自</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1945</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年以来，数以百计的飞机和船只，以及一千多人在这里神秘失踪，没留下任何痕迹。</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外星人在作怪；当地特殊的天气条件；没人给出让人信服的理由。</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50208" marR="502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mc:Choice xmlns:p14="http://schemas.microsoft.com/office/powerpoint/2010/main" Requires="p14">
      <p:transition p14:dur="0"/>
    </mc:Choice>
    <mc:Fallback>
      <p:transition/>
    </mc:Fallback>
  </mc:AlternateConten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399666" y="1629247"/>
            <a:ext cx="11392669" cy="244782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注意：</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开头已给出，不计入总词数；</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可以适当增加细节，以使行文连贯。</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参考词汇：残骸</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wreckage</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 name="图片 8"/>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矩形 9"/>
          <p:cNvSpPr/>
          <p:nvPr/>
        </p:nvSpPr>
        <p:spPr>
          <a:xfrm>
            <a:off x="10414892" y="171467"/>
            <a:ext cx="1773932" cy="593237"/>
          </a:xfrm>
          <a:prstGeom prst="rect">
            <a:avLst/>
          </a:prstGeom>
          <a:solidFill>
            <a:schemeClr val="accent2">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491379" y="223011"/>
            <a:ext cx="1620958" cy="523220"/>
          </a:xfrm>
          <a:prstGeom prst="rect">
            <a:avLst/>
          </a:prstGeom>
        </p:spPr>
        <p:txBody>
          <a:bodyPr wrap="none">
            <a:spAutoFit/>
          </a:bodyPr>
          <a:lstStyle/>
          <a:p>
            <a:pPr algn="ct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审题谋篇</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399666" y="1700808"/>
            <a:ext cx="11392669" cy="244782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此篇作文体裁应为介绍自然之谜的说明文，写作时应注意下面几点：</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确定文体：这是一篇说明文；</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主体时态：一般现在时、一般过去时和现在完成时；</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主体人称：第三人称。</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 name="图片 8"/>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矩形 9"/>
          <p:cNvSpPr/>
          <p:nvPr/>
        </p:nvSpPr>
        <p:spPr>
          <a:xfrm>
            <a:off x="10414892" y="171467"/>
            <a:ext cx="1773932" cy="593237"/>
          </a:xfrm>
          <a:prstGeom prst="rect">
            <a:avLst/>
          </a:prstGeom>
          <a:solidFill>
            <a:schemeClr val="accent2">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491379" y="223011"/>
            <a:ext cx="1620958" cy="523220"/>
          </a:xfrm>
          <a:prstGeom prst="rect">
            <a:avLst/>
          </a:prstGeom>
        </p:spPr>
        <p:txBody>
          <a:bodyPr wrap="none">
            <a:spAutoFit/>
          </a:bodyPr>
          <a:lstStyle/>
          <a:p>
            <a:pPr algn="ctr"/>
            <a:r>
              <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遣词造句</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矩形 16"/>
          <p:cNvSpPr/>
          <p:nvPr/>
        </p:nvSpPr>
        <p:spPr>
          <a:xfrm>
            <a:off x="399645" y="1236146"/>
            <a:ext cx="11578825" cy="72325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核心词汇</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6" name="矩形 15"/>
          <p:cNvSpPr/>
          <p:nvPr/>
        </p:nvSpPr>
        <p:spPr>
          <a:xfrm>
            <a:off x="399645" y="1983507"/>
            <a:ext cx="4326615" cy="312390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自然界未解之</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谜</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成百上千</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带走</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4</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由</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造成</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5</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随着</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发展</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21" name="矩形 20"/>
          <p:cNvSpPr/>
          <p:nvPr/>
        </p:nvSpPr>
        <p:spPr>
          <a:xfrm>
            <a:off x="4870276" y="1983507"/>
            <a:ext cx="6552728" cy="312390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kern="100" smtClean="0">
                <a:latin typeface="+mj-ea"/>
                <a:ea typeface="+mj-ea"/>
                <a:cs typeface="Courier New" panose="02070609020205090404" pitchFamily="49" charset="0"/>
              </a:rPr>
              <a:t>___</a:t>
            </a:r>
            <a:r>
              <a:rPr lang="en-US" altLang="zh-CN" sz="2600" kern="100" smtClean="0">
                <a:latin typeface="+mj-ea"/>
                <a:cs typeface="Courier New" panose="02070609020205090404" pitchFamily="49" charset="0"/>
              </a:rPr>
              <a:t>____________</a:t>
            </a:r>
            <a:r>
              <a:rPr lang="en-US" altLang="zh-CN" sz="2600" kern="100">
                <a:latin typeface="+mj-ea"/>
                <a:cs typeface="Courier New" panose="02070609020205090404" pitchFamily="49" charset="0"/>
              </a:rPr>
              <a:t>__</a:t>
            </a:r>
            <a:r>
              <a:rPr lang="en-US" altLang="zh-CN" sz="2600" kern="100" smtClean="0">
                <a:latin typeface="+mj-ea"/>
                <a:ea typeface="+mj-ea"/>
                <a:cs typeface="Courier New" panose="02070609020205090404" pitchFamily="49" charset="0"/>
              </a:rPr>
              <a:t>____________________</a:t>
            </a:r>
            <a:endParaRPr lang="en-US" altLang="zh-CN" sz="2600" kern="100" smtClean="0">
              <a:latin typeface="+mj-ea"/>
              <a:ea typeface="+mj-ea"/>
              <a:cs typeface="Courier New" panose="02070609020205090404" pitchFamily="49" charset="0"/>
            </a:endParaRPr>
          </a:p>
          <a:p>
            <a:pPr algn="just">
              <a:lnSpc>
                <a:spcPct val="150000"/>
              </a:lnSpc>
              <a:spcAft>
                <a:spcPct val="0"/>
              </a:spcAft>
            </a:pPr>
            <a:r>
              <a:rPr lang="en-US" altLang="zh-CN" sz="2600" kern="100" smtClean="0">
                <a:solidFill>
                  <a:prstClr val="black"/>
                </a:solidFill>
                <a:latin typeface="宋体" panose="02010600030101010101" pitchFamily="2" charset="-122"/>
                <a:cs typeface="Courier New" panose="02070609020205090404" pitchFamily="49" charset="0"/>
              </a:rPr>
              <a:t>___________</a:t>
            </a:r>
            <a:endParaRPr lang="en-US" altLang="zh-CN" sz="2600" kern="100" smtClean="0">
              <a:solidFill>
                <a:prstClr val="black"/>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kern="100" smtClean="0">
                <a:solidFill>
                  <a:prstClr val="black"/>
                </a:solidFill>
                <a:latin typeface="宋体" panose="02010600030101010101" pitchFamily="2" charset="-122"/>
                <a:cs typeface="Courier New" panose="02070609020205090404" pitchFamily="49" charset="0"/>
              </a:rPr>
              <a:t>_________</a:t>
            </a:r>
            <a:endParaRPr lang="en-US" altLang="zh-CN" sz="2600" kern="100" smtClean="0">
              <a:solidFill>
                <a:prstClr val="black"/>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kern="100" smtClean="0">
                <a:solidFill>
                  <a:prstClr val="black"/>
                </a:solidFill>
                <a:latin typeface="宋体" panose="02010600030101010101" pitchFamily="2" charset="-122"/>
                <a:cs typeface="Courier New" panose="02070609020205090404" pitchFamily="49" charset="0"/>
              </a:rPr>
              <a:t>___________</a:t>
            </a:r>
            <a:endParaRPr lang="en-US" altLang="zh-CN" sz="2600" kern="100" smtClean="0">
              <a:solidFill>
                <a:prstClr val="black"/>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kern="100" smtClean="0">
                <a:solidFill>
                  <a:prstClr val="black"/>
                </a:solidFill>
                <a:latin typeface="宋体" panose="02010600030101010101" pitchFamily="2" charset="-122"/>
                <a:cs typeface="Courier New" panose="02070609020205090404" pitchFamily="49" charset="0"/>
              </a:rPr>
              <a:t>_____________________</a:t>
            </a:r>
            <a:endParaRPr lang="en-US" altLang="zh-CN" sz="2600" kern="100" smtClean="0">
              <a:solidFill>
                <a:prstClr val="black"/>
              </a:solidFill>
              <a:latin typeface="宋体" panose="02010600030101010101" pitchFamily="2" charset="-122"/>
              <a:cs typeface="Courier New" panose="02070609020205090404" pitchFamily="49" charset="0"/>
            </a:endParaRPr>
          </a:p>
        </p:txBody>
      </p:sp>
      <p:sp>
        <p:nvSpPr>
          <p:cNvPr id="12" name="矩形 11"/>
          <p:cNvSpPr/>
          <p:nvPr/>
        </p:nvSpPr>
        <p:spPr>
          <a:xfrm>
            <a:off x="4870276" y="1916832"/>
            <a:ext cx="6452833" cy="312390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unexplained mysteries of the natural world</a:t>
            </a:r>
            <a:endParaRPr lang="zh-CN" altLang="zh-CN" sz="1050" kern="100">
              <a:solidFill>
                <a:srgbClr val="C00000"/>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hundreds of</a:t>
            </a:r>
            <a:endParaRPr lang="zh-CN" altLang="zh-CN" sz="1050" kern="100">
              <a:solidFill>
                <a:srgbClr val="C00000"/>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take away</a:t>
            </a:r>
            <a:endParaRPr lang="zh-CN" altLang="zh-CN" sz="1050" kern="100">
              <a:solidFill>
                <a:srgbClr val="C00000"/>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be caused by</a:t>
            </a:r>
            <a:endParaRPr lang="zh-CN" altLang="zh-CN" sz="1050" kern="100">
              <a:solidFill>
                <a:srgbClr val="C00000"/>
              </a:solidFill>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with the development of</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linds(horizontal)">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94</Paragraphs>
  <Slides>15</Slides>
  <Notes>0</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15</vt:i4>
      </vt:variant>
    </vt:vector>
  </HeadingPairs>
  <TitlesOfParts>
    <vt:vector baseType="lpstr" size="27">
      <vt:lpstr>Arial</vt:lpstr>
      <vt:lpstr>Calibri Light</vt:lpstr>
      <vt:lpstr>Calibri</vt:lpstr>
      <vt:lpstr>Arial Black</vt:lpstr>
      <vt:lpstr>华文楷体</vt:lpstr>
      <vt:lpstr>Times New Roman</vt:lpstr>
      <vt:lpstr>华文细黑</vt:lpstr>
      <vt:lpstr>微软雅黑</vt:lpstr>
      <vt:lpstr>Adobe 黑体 Std R</vt:lpstr>
      <vt:lpstr>Courier New</vt:lpstr>
      <vt:lpstr>宋体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2021-03-21T14:43:25.704</cp:lastPrinted>
  <dcterms:created xsi:type="dcterms:W3CDTF">2021-03-21T14:43:25Z</dcterms:created>
  <dcterms:modified xsi:type="dcterms:W3CDTF">2021-03-21T06:43:29Z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