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23"/>
  </p:notesMasterIdLst>
  <p:sldIdLst>
    <p:sldId id="329" r:id="rId2"/>
    <p:sldId id="469" r:id="rId3"/>
    <p:sldId id="483" r:id="rId4"/>
    <p:sldId id="478" r:id="rId5"/>
    <p:sldId id="488" r:id="rId6"/>
    <p:sldId id="497" r:id="rId7"/>
    <p:sldId id="489" r:id="rId8"/>
    <p:sldId id="496" r:id="rId9"/>
    <p:sldId id="494" r:id="rId10"/>
    <p:sldId id="495" r:id="rId11"/>
    <p:sldId id="481" r:id="rId12"/>
    <p:sldId id="482" r:id="rId13"/>
    <p:sldId id="486" r:id="rId14"/>
    <p:sldId id="487" r:id="rId15"/>
    <p:sldId id="492" r:id="rId16"/>
    <p:sldId id="477" r:id="rId17"/>
    <p:sldId id="491" r:id="rId18"/>
    <p:sldId id="493" r:id="rId19"/>
    <p:sldId id="424" r:id="rId20"/>
    <p:sldId id="472" r:id="rId21"/>
    <p:sldId id="330" r:id="rId22"/>
  </p:sldIdLst>
  <p:sldSz cx="12192000" cy="6858000"/>
  <p:notesSz cx="7104063" cy="10234613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E7E"/>
    <a:srgbClr val="C0504D"/>
    <a:srgbClr val="648BAE"/>
    <a:srgbClr val="C1DEF6"/>
    <a:srgbClr val="B4DEFA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86469" autoAdjust="0"/>
  </p:normalViewPr>
  <p:slideViewPr>
    <p:cSldViewPr snapToGrid="0">
      <p:cViewPr varScale="1">
        <p:scale>
          <a:sx n="99" d="100"/>
          <a:sy n="99" d="100"/>
        </p:scale>
        <p:origin x="74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1318161" y="2462543"/>
            <a:ext cx="106046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5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Music</a:t>
            </a:r>
          </a:p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2 Reading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Thinking</a:t>
            </a:r>
            <a:endParaRPr lang="en-US" altLang="zh-CN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The Virtual Choir</a:t>
            </a:r>
            <a:endParaRPr lang="zh-CN" alt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1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559" y="620713"/>
            <a:ext cx="11302884" cy="4692650"/>
          </a:xfrm>
        </p:spPr>
        <p:txBody>
          <a:bodyPr>
            <a:normAutofit fontScale="92500" lnSpcReduction="20000"/>
          </a:bodyPr>
          <a:lstStyle/>
          <a:p>
            <a:endParaRPr lang="en-US" altLang="zh-CN" dirty="0">
              <a:ea typeface="宋体" charset="-122"/>
              <a:cs typeface="Times New Roman" pitchFamily="18" charset="0"/>
            </a:endParaRPr>
          </a:p>
          <a:p>
            <a:r>
              <a:rPr lang="en-US" altLang="zh-CN" dirty="0" smtClean="0">
                <a:ea typeface="宋体" charset="-122"/>
                <a:cs typeface="Times New Roman" pitchFamily="18" charset="0"/>
              </a:rPr>
              <a:t>6</a:t>
            </a:r>
            <a:r>
              <a:rPr lang="zh-CN" altLang="en-US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dirty="0">
                <a:ea typeface="宋体" charset="-122"/>
                <a:cs typeface="Times New Roman" pitchFamily="18" charset="0"/>
              </a:rPr>
              <a:t>What caused Eric </a:t>
            </a:r>
            <a:r>
              <a:rPr lang="en-US" altLang="zh-CN" dirty="0" err="1">
                <a:ea typeface="宋体" charset="-122"/>
                <a:cs typeface="Times New Roman" pitchFamily="18" charset="0"/>
              </a:rPr>
              <a:t>Whitacre</a:t>
            </a:r>
            <a:r>
              <a:rPr lang="en-US" altLang="zh-CN" dirty="0">
                <a:ea typeface="宋体" charset="-122"/>
                <a:cs typeface="Times New Roman" pitchFamily="18" charset="0"/>
              </a:rPr>
              <a:t> to fall in love with classical music?</a:t>
            </a:r>
          </a:p>
          <a:p>
            <a:r>
              <a:rPr lang="en-US" altLang="zh-CN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Mozart’s music</a:t>
            </a:r>
          </a:p>
          <a:p>
            <a:r>
              <a:rPr lang="en-US" altLang="zh-CN" dirty="0" smtClean="0">
                <a:ea typeface="宋体" charset="-122"/>
                <a:cs typeface="Times New Roman" pitchFamily="18" charset="0"/>
              </a:rPr>
              <a:t>7</a:t>
            </a:r>
            <a:r>
              <a:rPr lang="zh-CN" altLang="en-US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charset="-122"/>
                <a:cs typeface="Times New Roman" pitchFamily="18" charset="0"/>
              </a:rPr>
              <a:t>It is proved that a virtual choir has a ____________influence on the lives of many people.</a:t>
            </a:r>
            <a:endParaRPr lang="it-IT" altLang="zh-CN" dirty="0" smtClean="0">
              <a:ea typeface="宋体" charset="-122"/>
              <a:cs typeface="Times New Roman" pitchFamily="18" charset="0"/>
            </a:endParaRPr>
          </a:p>
          <a:p>
            <a:r>
              <a:rPr lang="it-IT" altLang="zh-CN" dirty="0" smtClean="0">
                <a:ea typeface="宋体" charset="-122"/>
                <a:cs typeface="Times New Roman" pitchFamily="18" charset="0"/>
              </a:rPr>
              <a:t>A</a:t>
            </a:r>
            <a:r>
              <a:rPr lang="zh-CN" altLang="it-IT" dirty="0" smtClean="0">
                <a:ea typeface="宋体" charset="-122"/>
                <a:cs typeface="Times New Roman" pitchFamily="18" charset="0"/>
              </a:rPr>
              <a:t>．</a:t>
            </a:r>
            <a:r>
              <a:rPr lang="it-IT" altLang="zh-CN" dirty="0" smtClean="0">
                <a:ea typeface="宋体" charset="-122"/>
                <a:cs typeface="Times New Roman" pitchFamily="18" charset="0"/>
              </a:rPr>
              <a:t>pessimistic	    B</a:t>
            </a:r>
            <a:r>
              <a:rPr lang="zh-CN" altLang="it-IT" dirty="0" smtClean="0">
                <a:ea typeface="宋体" charset="-122"/>
                <a:cs typeface="Times New Roman" pitchFamily="18" charset="0"/>
              </a:rPr>
              <a:t>．</a:t>
            </a:r>
            <a:r>
              <a:rPr lang="it-IT" altLang="zh-CN" dirty="0" smtClean="0">
                <a:ea typeface="宋体" charset="-122"/>
                <a:cs typeface="Times New Roman" pitchFamily="18" charset="0"/>
              </a:rPr>
              <a:t>Positive </a:t>
            </a:r>
          </a:p>
          <a:p>
            <a:r>
              <a:rPr lang="en-US" altLang="zh-CN" dirty="0" smtClean="0">
                <a:ea typeface="宋体" charset="-122"/>
                <a:cs typeface="Times New Roman" pitchFamily="18" charset="0"/>
              </a:rPr>
              <a:t>C</a:t>
            </a:r>
            <a:r>
              <a:rPr lang="zh-CN" altLang="en-US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charset="-122"/>
                <a:cs typeface="Times New Roman" pitchFamily="18" charset="0"/>
              </a:rPr>
              <a:t>negative	    D</a:t>
            </a:r>
            <a:r>
              <a:rPr lang="zh-CN" altLang="en-US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charset="-122"/>
                <a:cs typeface="Times New Roman" pitchFamily="18" charset="0"/>
              </a:rPr>
              <a:t>neutral</a:t>
            </a:r>
            <a:endParaRPr lang="en-US" altLang="zh-CN" dirty="0" smtClean="0">
              <a:solidFill>
                <a:srgbClr val="FF0000"/>
              </a:solidFill>
              <a:ea typeface="黑体" pitchFamily="2" charset="-122"/>
              <a:cs typeface="Times New Roman" pitchFamily="18" charset="0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ea typeface="黑体" pitchFamily="2" charset="-122"/>
                <a:cs typeface="Times New Roman" pitchFamily="18" charset="0"/>
              </a:rPr>
              <a:t>　</a:t>
            </a:r>
            <a:endParaRPr lang="en-US" altLang="zh-CN" dirty="0">
              <a:ea typeface="宋体" charset="-122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235" y="3496202"/>
            <a:ext cx="756461" cy="471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635392"/>
      </p:ext>
    </p:extLst>
  </p:cSld>
  <p:clrMapOvr>
    <a:masterClrMapping/>
  </p:clrMapOvr>
  <p:transition spd="slow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1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1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1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1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1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2566" y="788936"/>
            <a:ext cx="11302884" cy="1114425"/>
          </a:xfrm>
          <a:noFill/>
          <a:ln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Scanning for specific information</a:t>
            </a:r>
            <a:r>
              <a:rPr lang="en-US" altLang="zh-CN" dirty="0" smtClean="0">
                <a:ea typeface="宋体" charset="-122"/>
                <a:cs typeface="Times New Roman" pitchFamily="18" charset="0"/>
              </a:rPr>
              <a:t>:</a:t>
            </a:r>
            <a:endParaRPr lang="en-US" altLang="zh-CN" dirty="0">
              <a:ea typeface="宋体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dirty="0">
                <a:ea typeface="宋体" charset="-122"/>
                <a:cs typeface="Times New Roman" pitchFamily="18" charset="0"/>
              </a:rPr>
              <a:t>Read the text quickly and fill in the form.</a:t>
            </a:r>
          </a:p>
        </p:txBody>
      </p:sp>
      <p:graphicFrame>
        <p:nvGraphicFramePr>
          <p:cNvPr id="1808460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943432"/>
              </p:ext>
            </p:extLst>
          </p:nvPr>
        </p:nvGraphicFramePr>
        <p:xfrm>
          <a:off x="462402" y="2286350"/>
          <a:ext cx="11353689" cy="4200144"/>
        </p:xfrm>
        <a:graphic>
          <a:graphicData uri="http://schemas.openxmlformats.org/drawingml/2006/table">
            <a:tbl>
              <a:tblPr/>
              <a:tblGrid>
                <a:gridCol w="2592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0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 January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19________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Eric </a:t>
                      </a:r>
                      <a:r>
                        <a:rPr kumimoji="0" lang="en-US" altLang="zh-CN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Whitacre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was born.</a:t>
                      </a:r>
                      <a:endParaRPr kumimoji="0" lang="en-US" altLang="zh-CN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19________</a:t>
                      </a: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宋体" charset="-122"/>
                          <a:cs typeface="Times New Roman" pitchFamily="18" charset="0"/>
                        </a:rPr>
                        <a:t>—</a:t>
                      </a: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1995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Whitacre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attended the University of Nevada</a:t>
                      </a:r>
                      <a:r>
                        <a:rPr kumimoji="0" lang="zh-CN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Las Vegas.</a:t>
                      </a:r>
                      <a:endParaRPr kumimoji="0" lang="en-US" altLang="zh-CN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19________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Whitacre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got a master’s degree from the Juilliard School in New York.</a:t>
                      </a:r>
                      <a:endParaRPr kumimoji="0" lang="en-US" altLang="zh-CN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408577" y="2958070"/>
            <a:ext cx="1114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70</a:t>
            </a:r>
            <a:r>
              <a:rPr lang="zh-CN" altLang="en-US" sz="36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；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56177" y="3669270"/>
            <a:ext cx="1114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88</a:t>
            </a:r>
            <a:r>
              <a:rPr lang="zh-CN" altLang="en-US" sz="36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；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87010" y="52880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97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720347"/>
      </p:ext>
    </p:extLst>
  </p:cSld>
  <p:clrMapOvr>
    <a:masterClrMapping/>
  </p:clrMapOvr>
  <p:transition spd="slow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9443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15122"/>
              </p:ext>
            </p:extLst>
          </p:nvPr>
        </p:nvGraphicFramePr>
        <p:xfrm>
          <a:off x="431405" y="999615"/>
          <a:ext cx="11353690" cy="4620768"/>
        </p:xfrm>
        <a:graphic>
          <a:graphicData uri="http://schemas.openxmlformats.org/drawingml/2006/table">
            <a:tbl>
              <a:tblPr/>
              <a:tblGrid>
                <a:gridCol w="2142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1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2009</a:t>
                      </a:r>
                      <a:endParaRPr kumimoji="0" lang="en-US" altLang="zh-CN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Whitacre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first got the idea for the virtual </a:t>
                      </a:r>
                      <a:r>
                        <a:rPr kumimoji="0" lang="en-US" altLang="zh-CN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choir.His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first virtual choir used ____________singers </a:t>
                      </a:r>
                      <a:r>
                        <a:rPr kumimoji="0" lang="en-US" altLang="zh-CN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from____________different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countries</a:t>
                      </a:r>
                      <a:r>
                        <a:rPr kumimoji="0" lang="zh-CN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；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received more than ____________________views on the Internet.</a:t>
                      </a:r>
                      <a:endParaRPr kumimoji="0" lang="en-US" altLang="zh-CN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________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July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2014</a:t>
                      </a:r>
                      <a:endParaRPr kumimoji="0" lang="en-US" altLang="zh-CN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l"/>
                          <a:tab pos="10058400" algn="l"/>
                        </a:tabLst>
                      </a:pPr>
                      <a:r>
                        <a:rPr kumimoji="0" lang="en-US" altLang="zh-CN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Whitacre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 formed the Virtual Youth Choir for UNICEF</a:t>
                      </a:r>
                      <a:r>
                        <a:rPr kumimoji="0" lang="zh-CN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____________ young people from ____________countries sang 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宋体" charset="-122"/>
                          <a:cs typeface="Times New Roman" pitchFamily="18" charset="0"/>
                        </a:rPr>
                        <a:t>“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what If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宋体" charset="-122"/>
                          <a:cs typeface="Times New Roman" pitchFamily="18" charset="0"/>
                        </a:rPr>
                        <a:t>”</a:t>
                      </a:r>
                      <a:r>
                        <a:rPr kumimoji="0" lang="en-US" altLang="zh-CN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.</a:t>
                      </a:r>
                      <a:endParaRPr kumimoji="0" lang="en-US" altLang="zh-CN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5517906" y="1737267"/>
            <a:ext cx="1091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185</a:t>
            </a:r>
            <a:r>
              <a:rPr lang="zh-CN" altLang="en-US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；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9946" y="2397668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12</a:t>
            </a:r>
            <a:r>
              <a:rPr lang="zh-CN" altLang="en-US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；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14879" y="3052802"/>
            <a:ext cx="1697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millions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of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1957" y="3703247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23</a:t>
            </a:r>
            <a:r>
              <a:rPr lang="zh-CN" altLang="en-US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；</a:t>
            </a:r>
            <a:endParaRPr lang="en-US" altLang="zh-CN" sz="2800" dirty="0">
              <a:solidFill>
                <a:srgbClr val="FF0000"/>
              </a:solidFill>
              <a:ea typeface="宋体" charset="-122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69849" y="4226467"/>
            <a:ext cx="13644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2,292</a:t>
            </a:r>
            <a:r>
              <a:rPr lang="zh-CN" altLang="en-US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；</a:t>
            </a:r>
            <a:endParaRPr lang="en-US" altLang="zh-CN" sz="2800" dirty="0">
              <a:solidFill>
                <a:srgbClr val="FF0000"/>
              </a:solidFill>
              <a:ea typeface="宋体" charset="-122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69849" y="495460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80</a:t>
            </a:r>
            <a:endParaRPr lang="en-US" altLang="zh-CN" sz="2800" dirty="0">
              <a:solidFill>
                <a:srgbClr val="FF0000"/>
              </a:solidFill>
              <a:ea typeface="宋体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798141"/>
      </p:ext>
    </p:extLst>
  </p:cSld>
  <p:clrMapOvr>
    <a:masterClrMapping/>
  </p:clrMapOvr>
  <p:transition spd="slow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2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983" y="1629876"/>
            <a:ext cx="11437477" cy="5344951"/>
          </a:xfrm>
          <a:noFill/>
          <a:ln/>
        </p:spPr>
        <p:txBody>
          <a:bodyPr>
            <a:normAutofit fontScale="92500"/>
          </a:bodyPr>
          <a:lstStyle/>
          <a:p>
            <a:r>
              <a:rPr lang="en-US" altLang="zh-CN" sz="3600" dirty="0">
                <a:ea typeface="宋体" charset="-122"/>
                <a:cs typeface="Times New Roman" pitchFamily="18" charset="0"/>
              </a:rPr>
              <a:t>Eric </a:t>
            </a:r>
            <a:r>
              <a:rPr lang="en-US" altLang="zh-CN" sz="3600" dirty="0" err="1">
                <a:ea typeface="宋体" charset="-122"/>
                <a:cs typeface="Times New Roman" pitchFamily="18" charset="0"/>
              </a:rPr>
              <a:t>Whitacre</a:t>
            </a:r>
            <a:r>
              <a:rPr lang="en-US" altLang="zh-CN" sz="3600" dirty="0">
                <a:ea typeface="宋体" charset="-122"/>
                <a:cs typeface="Times New Roman" pitchFamily="18" charset="0"/>
              </a:rPr>
              <a:t> was born in the USA 1.______ January 2,1970.when he studied music at the University of Nevada in 1988</a:t>
            </a:r>
            <a:r>
              <a:rPr lang="zh-CN" altLang="en-US" sz="36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3600" dirty="0">
                <a:ea typeface="宋体" charset="-122"/>
                <a:cs typeface="Times New Roman" pitchFamily="18" charset="0"/>
              </a:rPr>
              <a:t>he fell in love 2.________ Mozart’s classical music.3._________ (move)by his music</a:t>
            </a:r>
            <a:r>
              <a:rPr lang="zh-CN" altLang="en-US" sz="36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3600" dirty="0">
                <a:ea typeface="宋体" charset="-122"/>
                <a:cs typeface="Times New Roman" pitchFamily="18" charset="0"/>
              </a:rPr>
              <a:t>he said that it was like seeing color for the first time. After 4.________________________(graduate)from university in 1995</a:t>
            </a:r>
            <a:r>
              <a:rPr lang="zh-CN" altLang="en-US" sz="36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3600" dirty="0">
                <a:ea typeface="宋体" charset="-122"/>
                <a:cs typeface="Times New Roman" pitchFamily="18" charset="0"/>
              </a:rPr>
              <a:t>he received his master’s degree in 1997.Over the next 10 years</a:t>
            </a:r>
            <a:r>
              <a:rPr lang="zh-CN" altLang="en-US" sz="36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3600" dirty="0" err="1">
                <a:ea typeface="宋体" charset="-122"/>
                <a:cs typeface="Times New Roman" pitchFamily="18" charset="0"/>
              </a:rPr>
              <a:t>Whitacre’s</a:t>
            </a:r>
            <a:r>
              <a:rPr lang="en-US" altLang="zh-CN" sz="3600" dirty="0">
                <a:ea typeface="宋体" charset="-122"/>
                <a:cs typeface="Times New Roman" pitchFamily="18" charset="0"/>
              </a:rPr>
              <a:t> 5.____________ (origin)compositions began to become quite popular among choirs and singers, 6._________ led to the creation of the virtual choir.</a:t>
            </a:r>
          </a:p>
        </p:txBody>
      </p:sp>
      <p:sp>
        <p:nvSpPr>
          <p:cNvPr id="1772548" name="Rectangle 4"/>
          <p:cNvSpPr>
            <a:spLocks noChangeArrowheads="1"/>
          </p:cNvSpPr>
          <p:nvPr/>
        </p:nvSpPr>
        <p:spPr bwMode="auto">
          <a:xfrm>
            <a:off x="6968170" y="1524529"/>
            <a:ext cx="1145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on</a:t>
            </a:r>
            <a:r>
              <a:rPr lang="zh-CN" altLang="en-US" sz="36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2549" name="Rectangle 5"/>
          <p:cNvSpPr>
            <a:spLocks noChangeArrowheads="1"/>
          </p:cNvSpPr>
          <p:nvPr/>
        </p:nvSpPr>
        <p:spPr bwMode="auto">
          <a:xfrm>
            <a:off x="4471653" y="2632106"/>
            <a:ext cx="14958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with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2550" name="Rectangle 6"/>
          <p:cNvSpPr>
            <a:spLocks noChangeArrowheads="1"/>
          </p:cNvSpPr>
          <p:nvPr/>
        </p:nvSpPr>
        <p:spPr bwMode="auto">
          <a:xfrm>
            <a:off x="2254962" y="3155326"/>
            <a:ext cx="19807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Moved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2551" name="Rectangle 7"/>
          <p:cNvSpPr>
            <a:spLocks noChangeArrowheads="1"/>
          </p:cNvSpPr>
          <p:nvPr/>
        </p:nvSpPr>
        <p:spPr bwMode="auto">
          <a:xfrm>
            <a:off x="995106" y="4135594"/>
            <a:ext cx="49382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graduating/graduation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2552" name="Rectangle 8"/>
          <p:cNvSpPr>
            <a:spLocks noChangeArrowheads="1"/>
          </p:cNvSpPr>
          <p:nvPr/>
        </p:nvSpPr>
        <p:spPr bwMode="auto">
          <a:xfrm>
            <a:off x="5219600" y="5109974"/>
            <a:ext cx="20733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original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2553" name="Rectangle 9"/>
          <p:cNvSpPr>
            <a:spLocks noChangeArrowheads="1"/>
          </p:cNvSpPr>
          <p:nvPr/>
        </p:nvSpPr>
        <p:spPr bwMode="auto">
          <a:xfrm>
            <a:off x="1220529" y="6088229"/>
            <a:ext cx="17830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which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2" name="矩形 1"/>
          <p:cNvSpPr/>
          <p:nvPr/>
        </p:nvSpPr>
        <p:spPr>
          <a:xfrm>
            <a:off x="3766174" y="689084"/>
            <a:ext cx="4147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consolidation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9308856"/>
      </p:ext>
    </p:extLst>
  </p:cSld>
  <p:clrMapOvr>
    <a:masterClrMapping/>
  </p:clrMapOvr>
  <p:transition spd="slow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7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72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72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7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3081" y="768866"/>
            <a:ext cx="11302884" cy="2136775"/>
          </a:xfrm>
        </p:spPr>
        <p:txBody>
          <a:bodyPr>
            <a:noAutofit/>
          </a:bodyPr>
          <a:lstStyle/>
          <a:p>
            <a:r>
              <a:rPr lang="en-US" altLang="zh-CN" sz="4400" dirty="0">
                <a:ea typeface="宋体" charset="-122"/>
                <a:cs typeface="Times New Roman" pitchFamily="18" charset="0"/>
              </a:rPr>
              <a:t>When he received a video of a girl who was singing one of his 7._________(work)in 2009</a:t>
            </a:r>
            <a:r>
              <a:rPr lang="zh-CN" altLang="en-US" sz="44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4400" dirty="0">
                <a:ea typeface="宋体" charset="-122"/>
                <a:cs typeface="Times New Roman" pitchFamily="18" charset="0"/>
              </a:rPr>
              <a:t>he asked his fans 8.__________(make)videos</a:t>
            </a:r>
            <a:r>
              <a:rPr lang="zh-CN" altLang="en-US" sz="44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4400" dirty="0">
                <a:ea typeface="宋体" charset="-122"/>
                <a:cs typeface="Times New Roman" pitchFamily="18" charset="0"/>
              </a:rPr>
              <a:t>which he then joined together into one </a:t>
            </a:r>
            <a:r>
              <a:rPr lang="en-US" altLang="zh-CN" sz="4400" dirty="0" err="1">
                <a:ea typeface="宋体" charset="-122"/>
                <a:cs typeface="Times New Roman" pitchFamily="18" charset="0"/>
              </a:rPr>
              <a:t>performance.Since</a:t>
            </a:r>
            <a:r>
              <a:rPr lang="en-US" altLang="zh-CN" sz="4400" dirty="0">
                <a:ea typeface="宋体" charset="-122"/>
                <a:cs typeface="Times New Roman" pitchFamily="18" charset="0"/>
              </a:rPr>
              <a:t> then</a:t>
            </a:r>
            <a:r>
              <a:rPr lang="zh-CN" altLang="en-US" sz="44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4400" dirty="0">
                <a:ea typeface="宋体" charset="-122"/>
                <a:cs typeface="Times New Roman" pitchFamily="18" charset="0"/>
              </a:rPr>
              <a:t>the virtual choir 9._____________(become)a worldwide </a:t>
            </a:r>
            <a:r>
              <a:rPr lang="en-US" altLang="zh-CN" sz="4400" dirty="0" smtClean="0">
                <a:ea typeface="宋体" charset="-122"/>
                <a:cs typeface="Times New Roman" pitchFamily="18" charset="0"/>
              </a:rPr>
              <a:t>phenomenon. It </a:t>
            </a:r>
            <a:r>
              <a:rPr lang="en-US" altLang="zh-CN" sz="4400" dirty="0">
                <a:ea typeface="宋体" charset="-122"/>
                <a:cs typeface="Times New Roman" pitchFamily="18" charset="0"/>
              </a:rPr>
              <a:t>has proved to be 10._____ positive influence on the lives of many people.</a:t>
            </a:r>
          </a:p>
        </p:txBody>
      </p:sp>
      <p:sp>
        <p:nvSpPr>
          <p:cNvPr id="1773571" name="Rectangle 3"/>
          <p:cNvSpPr>
            <a:spLocks noChangeArrowheads="1"/>
          </p:cNvSpPr>
          <p:nvPr/>
        </p:nvSpPr>
        <p:spPr bwMode="auto">
          <a:xfrm>
            <a:off x="5527028" y="1470305"/>
            <a:ext cx="19384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works</a:t>
            </a:r>
            <a:r>
              <a:rPr lang="zh-CN" altLang="en-US" sz="40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3572" name="Rectangle 4"/>
          <p:cNvSpPr>
            <a:spLocks noChangeArrowheads="1"/>
          </p:cNvSpPr>
          <p:nvPr/>
        </p:nvSpPr>
        <p:spPr bwMode="auto">
          <a:xfrm>
            <a:off x="5434215" y="2200980"/>
            <a:ext cx="23768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to make</a:t>
            </a:r>
            <a:r>
              <a:rPr lang="zh-CN" altLang="en-US" sz="40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3573" name="Rectangle 5"/>
          <p:cNvSpPr>
            <a:spLocks noChangeArrowheads="1"/>
          </p:cNvSpPr>
          <p:nvPr/>
        </p:nvSpPr>
        <p:spPr bwMode="auto">
          <a:xfrm>
            <a:off x="1366627" y="4029214"/>
            <a:ext cx="320049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has become</a:t>
            </a:r>
            <a:r>
              <a:rPr lang="zh-CN" altLang="en-US" sz="40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773574" name="Rectangle 6"/>
          <p:cNvSpPr>
            <a:spLocks noChangeArrowheads="1"/>
          </p:cNvSpPr>
          <p:nvPr/>
        </p:nvSpPr>
        <p:spPr bwMode="auto">
          <a:xfrm>
            <a:off x="5171162" y="3544372"/>
            <a:ext cx="5261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/>
              <a:t>a</a:t>
            </a:r>
            <a:r>
              <a:rPr lang="zh-CN" altLang="en-US"/>
              <a:t>　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19928" y="4737100"/>
            <a:ext cx="9428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a</a:t>
            </a:r>
            <a:r>
              <a:rPr lang="zh-CN" altLang="en-US" sz="4000" dirty="0">
                <a:solidFill>
                  <a:srgbClr val="FF000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968671801"/>
      </p:ext>
    </p:extLst>
  </p:cSld>
  <p:clrMapOvr>
    <a:masterClrMapping/>
  </p:clrMapOvr>
  <p:transition spd="slow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3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7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73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4588" y="922838"/>
            <a:ext cx="115823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dirty="0" smtClean="0"/>
              <a:t>1.What will you write when you write about a person?</a:t>
            </a:r>
          </a:p>
          <a:p>
            <a:r>
              <a:rPr lang="en-US" altLang="zh-CN" sz="4800" dirty="0"/>
              <a:t>2. Why does the author use those numbers and why</a:t>
            </a:r>
            <a:r>
              <a:rPr lang="en-US" altLang="zh-CN" sz="4800" dirty="0" smtClean="0"/>
              <a:t>?</a:t>
            </a:r>
          </a:p>
          <a:p>
            <a:r>
              <a:rPr lang="en-US" altLang="zh-CN" sz="4800" dirty="0" smtClean="0"/>
              <a:t>3.How is a virtual choir different from other choirs? </a:t>
            </a:r>
            <a:endParaRPr lang="zh-CN" altLang="en-US" sz="4800" dirty="0"/>
          </a:p>
        </p:txBody>
      </p:sp>
      <p:sp>
        <p:nvSpPr>
          <p:cNvPr id="4" name="矩形 3"/>
          <p:cNvSpPr/>
          <p:nvPr/>
        </p:nvSpPr>
        <p:spPr>
          <a:xfrm>
            <a:off x="3928863" y="436965"/>
            <a:ext cx="4449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Critical thinking</a:t>
            </a:r>
            <a:endParaRPr lang="zh-CN" alt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7444953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4589" y="1754710"/>
            <a:ext cx="11582399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en-US" altLang="zh-CN" sz="4000" dirty="0" smtClean="0">
                <a:solidFill>
                  <a:srgbClr val="FF0000"/>
                </a:solidFill>
              </a:rPr>
              <a:t>Who he is and his personalities?</a:t>
            </a:r>
          </a:p>
          <a:p>
            <a:pPr fontAlgn="t"/>
            <a:r>
              <a:rPr lang="en-US" altLang="zh-CN" sz="4000" dirty="0" smtClean="0">
                <a:solidFill>
                  <a:srgbClr val="FF0000"/>
                </a:solidFill>
              </a:rPr>
              <a:t>What does he do?</a:t>
            </a:r>
          </a:p>
          <a:p>
            <a:pPr fontAlgn="t"/>
            <a:r>
              <a:rPr lang="en-US" altLang="zh-CN" sz="4000" dirty="0" smtClean="0">
                <a:solidFill>
                  <a:srgbClr val="FF0000"/>
                </a:solidFill>
              </a:rPr>
              <a:t>Where does he study and what does he study?</a:t>
            </a:r>
          </a:p>
          <a:p>
            <a:pPr fontAlgn="t"/>
            <a:r>
              <a:rPr lang="en-US" altLang="zh-CN" sz="4000" dirty="0" smtClean="0">
                <a:solidFill>
                  <a:srgbClr val="FF0000"/>
                </a:solidFill>
              </a:rPr>
              <a:t>How did he grow up?</a:t>
            </a:r>
          </a:p>
          <a:p>
            <a:pPr fontAlgn="t"/>
            <a:r>
              <a:rPr lang="en-US" altLang="zh-CN" sz="4000" dirty="0" smtClean="0">
                <a:solidFill>
                  <a:srgbClr val="FF0000"/>
                </a:solidFill>
              </a:rPr>
              <a:t>Who are his friends or teachers?</a:t>
            </a:r>
          </a:p>
          <a:p>
            <a:pPr fontAlgn="t"/>
            <a:r>
              <a:rPr lang="en-US" altLang="zh-CN" sz="4000" dirty="0" smtClean="0">
                <a:solidFill>
                  <a:srgbClr val="FF0000"/>
                </a:solidFill>
              </a:rPr>
              <a:t>….</a:t>
            </a:r>
          </a:p>
        </p:txBody>
      </p:sp>
      <p:sp>
        <p:nvSpPr>
          <p:cNvPr id="3" name="矩形 2"/>
          <p:cNvSpPr/>
          <p:nvPr/>
        </p:nvSpPr>
        <p:spPr>
          <a:xfrm>
            <a:off x="224588" y="922838"/>
            <a:ext cx="11582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/>
              <a:t>1.What will you write when you write about a person?</a:t>
            </a:r>
            <a:endParaRPr lang="zh-CN" altLang="en-US" sz="4000" dirty="0"/>
          </a:p>
        </p:txBody>
      </p:sp>
      <p:sp>
        <p:nvSpPr>
          <p:cNvPr id="4" name="矩形 3"/>
          <p:cNvSpPr/>
          <p:nvPr/>
        </p:nvSpPr>
        <p:spPr>
          <a:xfrm>
            <a:off x="3928863" y="436965"/>
            <a:ext cx="4449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Critical thinking</a:t>
            </a:r>
            <a:endParaRPr lang="zh-CN" alt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4589" y="1754710"/>
            <a:ext cx="11582399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en-US" altLang="zh-CN" sz="4000" dirty="0" smtClean="0">
                <a:solidFill>
                  <a:srgbClr val="FF0000"/>
                </a:solidFill>
              </a:rPr>
              <a:t>It is vey important to use data as supporting evidence when organizing an article , as it is more convincing compared to a general introduction or argument.</a:t>
            </a:r>
          </a:p>
        </p:txBody>
      </p:sp>
      <p:sp>
        <p:nvSpPr>
          <p:cNvPr id="4" name="矩形 3"/>
          <p:cNvSpPr/>
          <p:nvPr/>
        </p:nvSpPr>
        <p:spPr>
          <a:xfrm>
            <a:off x="3928863" y="436965"/>
            <a:ext cx="4449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Critical thinking</a:t>
            </a:r>
            <a:endParaRPr lang="zh-CN" alt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3619" y="1046824"/>
            <a:ext cx="113733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/>
              <a:t>2. Why does the author use those numbers and why?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69261243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487026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/>
              <a:t>3.How is a virtual choir different from other choirs</a:t>
            </a:r>
            <a:r>
              <a:rPr lang="en-US" altLang="zh-CN" sz="3200" dirty="0" smtClean="0"/>
              <a:t>?</a:t>
            </a:r>
          </a:p>
          <a:p>
            <a:r>
              <a:rPr lang="en-US" altLang="zh-CN" sz="3200" dirty="0" smtClean="0"/>
              <a:t> </a:t>
            </a:r>
            <a:r>
              <a:rPr lang="en-US" altLang="zh-CN" sz="3200" dirty="0"/>
              <a:t>The </a:t>
            </a:r>
            <a:r>
              <a:rPr lang="en-US" altLang="zh-CN" sz="3200" dirty="0" smtClean="0"/>
              <a:t>differences</a:t>
            </a:r>
            <a:r>
              <a:rPr lang="en-US" altLang="zh-CN" sz="3200" dirty="0"/>
              <a:t> between </a:t>
            </a:r>
            <a:r>
              <a:rPr lang="en-US" altLang="zh-CN" sz="3200" dirty="0" smtClean="0"/>
              <a:t>VC</a:t>
            </a:r>
            <a:r>
              <a:rPr lang="en-US" altLang="zh-CN" sz="3200" dirty="0"/>
              <a:t> and RC:</a:t>
            </a:r>
            <a:br>
              <a:rPr lang="en-US" altLang="zh-CN" sz="3200" dirty="0"/>
            </a:br>
            <a:endParaRPr lang="zh-CN" altLang="en-US" sz="3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983039"/>
              </p:ext>
            </p:extLst>
          </p:nvPr>
        </p:nvGraphicFramePr>
        <p:xfrm>
          <a:off x="846666" y="1913466"/>
          <a:ext cx="10498667" cy="441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1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8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6647"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Virtual choir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Reality choir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854"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form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video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live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647"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place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Internet (home /anywhere)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stage of music hall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925"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Identity of singers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ordinary people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usually professionals 1 musicians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647">
                <a:tc>
                  <a:txBody>
                    <a:bodyPr/>
                    <a:lstStyle/>
                    <a:p>
                      <a:pPr marL="0" marR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Number of singers</a:t>
                      </a:r>
                      <a:endParaRPr lang="zh-CN" altLang="en-US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not limited (sometimes can be very large)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limited to the required program</a:t>
                      </a:r>
                      <a:endParaRPr lang="zh-CN" altLang="en-US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5202"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Influence on singers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many people as singers (becoming part of the global community)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many people as singers </a:t>
                      </a:r>
                    </a:p>
                    <a:p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(becoming part of the global community)</a:t>
                      </a:r>
                      <a:b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</a:b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-250705" y="205668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30659247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96" name="Rectangle 12"/>
          <p:cNvSpPr>
            <a:spLocks noChangeArrowheads="1"/>
          </p:cNvSpPr>
          <p:nvPr/>
        </p:nvSpPr>
        <p:spPr bwMode="auto">
          <a:xfrm>
            <a:off x="3712633" y="1745230"/>
            <a:ext cx="812800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7997" name="Rectangle 13"/>
          <p:cNvSpPr>
            <a:spLocks noChangeArrowheads="1"/>
          </p:cNvSpPr>
          <p:nvPr/>
        </p:nvSpPr>
        <p:spPr bwMode="auto">
          <a:xfrm>
            <a:off x="6320367" y="2278778"/>
            <a:ext cx="592667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7998" name="Rectangle 14"/>
          <p:cNvSpPr>
            <a:spLocks noChangeArrowheads="1"/>
          </p:cNvSpPr>
          <p:nvPr/>
        </p:nvSpPr>
        <p:spPr bwMode="auto">
          <a:xfrm>
            <a:off x="6591300" y="2781838"/>
            <a:ext cx="431800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1" name="Rectangle 17"/>
          <p:cNvSpPr>
            <a:spLocks noChangeArrowheads="1"/>
          </p:cNvSpPr>
          <p:nvPr/>
        </p:nvSpPr>
        <p:spPr bwMode="auto">
          <a:xfrm>
            <a:off x="4838700" y="3246787"/>
            <a:ext cx="1270000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2" name="Rectangle 18"/>
          <p:cNvSpPr>
            <a:spLocks noChangeArrowheads="1"/>
          </p:cNvSpPr>
          <p:nvPr/>
        </p:nvSpPr>
        <p:spPr bwMode="auto">
          <a:xfrm>
            <a:off x="5465233" y="3711736"/>
            <a:ext cx="618067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3" name="Rectangle 19"/>
          <p:cNvSpPr>
            <a:spLocks noChangeArrowheads="1"/>
          </p:cNvSpPr>
          <p:nvPr/>
        </p:nvSpPr>
        <p:spPr bwMode="auto">
          <a:xfrm>
            <a:off x="8767233" y="4199551"/>
            <a:ext cx="668867" cy="150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4" name="Rectangle 20"/>
          <p:cNvSpPr>
            <a:spLocks noChangeArrowheads="1"/>
          </p:cNvSpPr>
          <p:nvPr/>
        </p:nvSpPr>
        <p:spPr bwMode="auto">
          <a:xfrm>
            <a:off x="5160433" y="4656878"/>
            <a:ext cx="1583267" cy="1810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5" name="Rectangle 21"/>
          <p:cNvSpPr>
            <a:spLocks noChangeArrowheads="1"/>
          </p:cNvSpPr>
          <p:nvPr/>
        </p:nvSpPr>
        <p:spPr bwMode="auto">
          <a:xfrm>
            <a:off x="3589867" y="5350491"/>
            <a:ext cx="535517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481111" y="331013"/>
            <a:ext cx="3488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Summary 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91366" y="1337054"/>
            <a:ext cx="333636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sz="2800" dirty="0" smtClean="0"/>
              <a:t>Introduce the topic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</p:txBody>
      </p:sp>
      <p:sp>
        <p:nvSpPr>
          <p:cNvPr id="17" name="矩形 16"/>
          <p:cNvSpPr/>
          <p:nvPr/>
        </p:nvSpPr>
        <p:spPr>
          <a:xfrm>
            <a:off x="4160322" y="1337053"/>
            <a:ext cx="661100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Virtual choir</a:t>
            </a:r>
          </a:p>
        </p:txBody>
      </p:sp>
      <p:sp>
        <p:nvSpPr>
          <p:cNvPr id="18" name="矩形 17"/>
          <p:cNvSpPr/>
          <p:nvPr/>
        </p:nvSpPr>
        <p:spPr>
          <a:xfrm>
            <a:off x="313274" y="2615376"/>
            <a:ext cx="278618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2800" dirty="0" smtClean="0"/>
              <a:t>What </a:t>
            </a:r>
            <a:r>
              <a:rPr lang="zh-CN" altLang="en-US" sz="2800" dirty="0" smtClean="0"/>
              <a:t>                      </a:t>
            </a:r>
            <a:endParaRPr lang="en-US" altLang="zh-CN" sz="2800" dirty="0" smtClean="0"/>
          </a:p>
        </p:txBody>
      </p:sp>
      <p:sp>
        <p:nvSpPr>
          <p:cNvPr id="19" name="矩形 18"/>
          <p:cNvSpPr/>
          <p:nvPr/>
        </p:nvSpPr>
        <p:spPr>
          <a:xfrm>
            <a:off x="455565" y="4885891"/>
            <a:ext cx="1574589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2800" dirty="0" smtClean="0"/>
              <a:t>how</a:t>
            </a:r>
          </a:p>
        </p:txBody>
      </p:sp>
      <p:sp>
        <p:nvSpPr>
          <p:cNvPr id="21" name="矩形 20"/>
          <p:cNvSpPr/>
          <p:nvPr/>
        </p:nvSpPr>
        <p:spPr>
          <a:xfrm>
            <a:off x="3743602" y="2043174"/>
            <a:ext cx="7707086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Anyone can take part in it.</a:t>
            </a:r>
          </a:p>
          <a:p>
            <a:r>
              <a:rPr lang="en-US" altLang="zh-CN" dirty="0" smtClean="0"/>
              <a:t>Record through video</a:t>
            </a:r>
          </a:p>
          <a:p>
            <a:r>
              <a:rPr lang="en-US" altLang="zh-CN" dirty="0" smtClean="0"/>
              <a:t>Upload onto the Internet</a:t>
            </a:r>
          </a:p>
          <a:p>
            <a:r>
              <a:rPr lang="en-US" altLang="zh-CN" dirty="0" smtClean="0"/>
              <a:t>Put together into one</a:t>
            </a:r>
          </a:p>
          <a:p>
            <a:r>
              <a:rPr lang="en-US" altLang="zh-CN" dirty="0" smtClean="0"/>
              <a:t>Video online</a:t>
            </a:r>
          </a:p>
        </p:txBody>
      </p:sp>
      <p:sp>
        <p:nvSpPr>
          <p:cNvPr id="22" name="矩形 21"/>
          <p:cNvSpPr/>
          <p:nvPr/>
        </p:nvSpPr>
        <p:spPr>
          <a:xfrm>
            <a:off x="3248098" y="5039779"/>
            <a:ext cx="869809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Learn composition      inspired by a girl</a:t>
            </a:r>
            <a:endParaRPr lang="zh-CN" altLang="en-US" dirty="0"/>
          </a:p>
        </p:txBody>
      </p:sp>
      <p:cxnSp>
        <p:nvCxnSpPr>
          <p:cNvPr id="24" name="直接箭头连接符 23"/>
          <p:cNvCxnSpPr>
            <a:endCxn id="18" idx="0"/>
          </p:cNvCxnSpPr>
          <p:nvPr/>
        </p:nvCxnSpPr>
        <p:spPr>
          <a:xfrm rot="16200000" flipH="1">
            <a:off x="1335056" y="2244064"/>
            <a:ext cx="734427" cy="819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rot="5400000">
            <a:off x="1264819" y="4616392"/>
            <a:ext cx="536113" cy="191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3477491" y="1605481"/>
            <a:ext cx="647893" cy="146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3085727" y="2949780"/>
            <a:ext cx="669894" cy="1495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2233061" y="5147501"/>
            <a:ext cx="85266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138825" y="3776865"/>
            <a:ext cx="278618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2800" dirty="0" smtClean="0"/>
              <a:t>who</a:t>
            </a:r>
            <a:r>
              <a:rPr lang="zh-CN" altLang="en-US" sz="2800" dirty="0" smtClean="0"/>
              <a:t>                      </a:t>
            </a:r>
            <a:endParaRPr lang="en-US" altLang="zh-CN" sz="2800" dirty="0" smtClean="0"/>
          </a:p>
        </p:txBody>
      </p:sp>
      <p:sp>
        <p:nvSpPr>
          <p:cNvPr id="28" name="矩形 27"/>
          <p:cNvSpPr/>
          <p:nvPr/>
        </p:nvSpPr>
        <p:spPr>
          <a:xfrm>
            <a:off x="3857625" y="3838420"/>
            <a:ext cx="7707086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Eric </a:t>
            </a:r>
            <a:r>
              <a:rPr lang="en-US" altLang="zh-CN" dirty="0" err="1" smtClean="0"/>
              <a:t>Whitacre</a:t>
            </a:r>
            <a:r>
              <a:rPr lang="en-US" altLang="zh-CN" dirty="0" smtClean="0"/>
              <a:t>  </a:t>
            </a:r>
          </a:p>
          <a:p>
            <a:r>
              <a:rPr lang="en-US" altLang="zh-CN" dirty="0" smtClean="0"/>
              <a:t> personal  information   </a:t>
            </a:r>
          </a:p>
          <a:p>
            <a:r>
              <a:rPr lang="en-US" altLang="zh-CN" dirty="0" smtClean="0"/>
              <a:t>learning experience</a:t>
            </a:r>
          </a:p>
        </p:txBody>
      </p:sp>
      <p:cxnSp>
        <p:nvCxnSpPr>
          <p:cNvPr id="32" name="直接箭头连接符 31"/>
          <p:cNvCxnSpPr/>
          <p:nvPr/>
        </p:nvCxnSpPr>
        <p:spPr>
          <a:xfrm>
            <a:off x="2925011" y="4153771"/>
            <a:ext cx="664856" cy="750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499480" y="5878075"/>
            <a:ext cx="153067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sz="2800" dirty="0" smtClean="0"/>
              <a:t>influence</a:t>
            </a:r>
          </a:p>
        </p:txBody>
      </p:sp>
      <p:sp>
        <p:nvSpPr>
          <p:cNvPr id="31" name="矩形 30"/>
          <p:cNvSpPr/>
          <p:nvPr/>
        </p:nvSpPr>
        <p:spPr>
          <a:xfrm>
            <a:off x="3427468" y="5678020"/>
            <a:ext cx="8698095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A worldwide phenomenon   </a:t>
            </a:r>
          </a:p>
          <a:p>
            <a:r>
              <a:rPr lang="en-US" altLang="zh-CN" dirty="0" smtClean="0"/>
              <a:t>a wonderful way to sing  </a:t>
            </a:r>
          </a:p>
          <a:p>
            <a:r>
              <a:rPr lang="en-US" altLang="zh-CN" dirty="0" smtClean="0"/>
              <a:t> make the world a better place</a:t>
            </a:r>
            <a:endParaRPr lang="zh-CN" altLang="en-US" dirty="0"/>
          </a:p>
        </p:txBody>
      </p:sp>
      <p:cxnSp>
        <p:nvCxnSpPr>
          <p:cNvPr id="33" name="直接箭头连接符 32"/>
          <p:cNvCxnSpPr/>
          <p:nvPr/>
        </p:nvCxnSpPr>
        <p:spPr>
          <a:xfrm rot="5400000">
            <a:off x="997718" y="5609061"/>
            <a:ext cx="536113" cy="191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2233061" y="6148077"/>
            <a:ext cx="876773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>
            <a:endCxn id="26" idx="0"/>
          </p:cNvCxnSpPr>
          <p:nvPr/>
        </p:nvCxnSpPr>
        <p:spPr>
          <a:xfrm>
            <a:off x="1531918" y="3138596"/>
            <a:ext cx="0" cy="63826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6" grpId="0" animBg="1"/>
      <p:bldP spid="28" grpId="0" animBg="1"/>
      <p:bldP spid="29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smtClean="0"/>
              <a:t>Let’s look at the picture and the title and guess what the text will be about?</a:t>
            </a:r>
          </a:p>
        </p:txBody>
      </p:sp>
      <p:sp>
        <p:nvSpPr>
          <p:cNvPr id="5" name="Text Box 7"/>
          <p:cNvSpPr>
            <a:spLocks noGrp="1" noChangeArrowheads="1"/>
          </p:cNvSpPr>
          <p:nvPr>
            <p:ph type="title"/>
          </p:nvPr>
        </p:nvSpPr>
        <p:spPr bwMode="auto">
          <a:xfrm>
            <a:off x="2639879" y="773040"/>
            <a:ext cx="6380136" cy="707886"/>
          </a:xfrm>
          <a:prstGeom prst="rect">
            <a:avLst/>
          </a:prstGeom>
          <a:solidFill>
            <a:srgbClr val="5AA05A"/>
          </a:solidFill>
          <a:ln w="9525" cmpd="sng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solidFill>
                  <a:schemeClr val="bg1"/>
                </a:solidFill>
                <a:latin typeface="Times New Roman" pitchFamily="18" charset="0"/>
                <a:sym typeface="Times New Roman" pitchFamily="18" charset="0"/>
              </a:rPr>
              <a:t>Prediction</a:t>
            </a:r>
            <a:endParaRPr lang="zh-CN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11901948" cy="396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3053762" y="4013775"/>
            <a:ext cx="39228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 smtClean="0">
                <a:solidFill>
                  <a:srgbClr val="00B050"/>
                </a:solidFill>
              </a:rPr>
              <a:t>The virtual choir</a:t>
            </a:r>
            <a:endParaRPr lang="zh-CN" altLang="en-US" sz="4400" dirty="0">
              <a:solidFill>
                <a:srgbClr val="00B05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74163" y="4734467"/>
            <a:ext cx="99630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About the introduction of the Virtual Choir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WordArt 4"/>
          <p:cNvSpPr>
            <a:spLocks noChangeArrowheads="1" noChangeShapeType="1" noTextEdit="1"/>
          </p:cNvSpPr>
          <p:nvPr/>
        </p:nvSpPr>
        <p:spPr bwMode="auto">
          <a:xfrm>
            <a:off x="3122084" y="1223093"/>
            <a:ext cx="537633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kern="10" dirty="0"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  <a:solidFill>
                  <a:sysClr val="windowText" lastClr="00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Homework</a:t>
            </a:r>
            <a:endParaRPr lang="zh-CN" altLang="en-US" kern="10" dirty="0">
              <a:ln w="9525">
                <a:solidFill>
                  <a:srgbClr val="3366FF"/>
                </a:solidFill>
                <a:miter lim="800000"/>
                <a:headEnd/>
                <a:tailEnd/>
              </a:ln>
              <a:solidFill>
                <a:sysClr val="windowText" lastClr="00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339213" y="2549424"/>
            <a:ext cx="10845255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i="1" dirty="0" smtClean="0">
                <a:solidFill>
                  <a:srgbClr val="FF0000"/>
                </a:solidFill>
              </a:rPr>
              <a:t>Write a short passage to describe the advantages and disadvantages of the virtual choir and list your ideas about whether it can really bring people together.</a:t>
            </a:r>
            <a:endParaRPr lang="en-US" altLang="zh-CN" sz="4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nimBg="1"/>
      <p:bldP spid="942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4852" y="1319981"/>
            <a:ext cx="10972800" cy="553801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CN" sz="2800" dirty="0" smtClean="0"/>
              <a:t>1.Read quickly and figure out the main idea of each paragraph.</a:t>
            </a:r>
          </a:p>
          <a:p>
            <a:r>
              <a:rPr lang="en-US" altLang="zh-CN" sz="4000" dirty="0">
                <a:solidFill>
                  <a:srgbClr val="C00000"/>
                </a:solidFill>
              </a:rPr>
              <a:t>Paragraph 1</a:t>
            </a:r>
            <a:r>
              <a:rPr lang="en-US" altLang="zh-CN" sz="4000" dirty="0" smtClean="0">
                <a:solidFill>
                  <a:srgbClr val="C00000"/>
                </a:solidFill>
              </a:rPr>
              <a:t>:  </a:t>
            </a:r>
          </a:p>
          <a:p>
            <a:r>
              <a:rPr lang="en-US" altLang="zh-CN" sz="4000" dirty="0" smtClean="0">
                <a:solidFill>
                  <a:srgbClr val="C00000"/>
                </a:solidFill>
              </a:rPr>
              <a:t>Paragraph </a:t>
            </a:r>
            <a:r>
              <a:rPr lang="en-US" altLang="zh-CN" sz="4000" dirty="0">
                <a:solidFill>
                  <a:srgbClr val="C00000"/>
                </a:solidFill>
              </a:rPr>
              <a:t>2</a:t>
            </a:r>
            <a:r>
              <a:rPr lang="en-US" altLang="zh-CN" sz="4000" dirty="0" smtClean="0">
                <a:solidFill>
                  <a:srgbClr val="C00000"/>
                </a:solidFill>
              </a:rPr>
              <a:t>: </a:t>
            </a:r>
          </a:p>
          <a:p>
            <a:r>
              <a:rPr lang="en-US" altLang="zh-CN" sz="4000" dirty="0" smtClean="0">
                <a:solidFill>
                  <a:srgbClr val="C00000"/>
                </a:solidFill>
              </a:rPr>
              <a:t>Paragraph </a:t>
            </a:r>
            <a:r>
              <a:rPr lang="en-US" altLang="zh-CN" sz="4000" dirty="0">
                <a:solidFill>
                  <a:srgbClr val="C00000"/>
                </a:solidFill>
              </a:rPr>
              <a:t>3: </a:t>
            </a:r>
            <a:endParaRPr lang="en-US" altLang="zh-CN" sz="4000" dirty="0" smtClean="0">
              <a:solidFill>
                <a:srgbClr val="C00000"/>
              </a:solidFill>
            </a:endParaRPr>
          </a:p>
          <a:p>
            <a:r>
              <a:rPr lang="en-US" altLang="zh-CN" sz="4000" dirty="0" smtClean="0">
                <a:solidFill>
                  <a:srgbClr val="C00000"/>
                </a:solidFill>
              </a:rPr>
              <a:t>Paragraph </a:t>
            </a:r>
            <a:r>
              <a:rPr lang="en-US" altLang="zh-CN" sz="4000" dirty="0">
                <a:solidFill>
                  <a:srgbClr val="C00000"/>
                </a:solidFill>
              </a:rPr>
              <a:t>4</a:t>
            </a:r>
            <a:r>
              <a:rPr lang="en-US" altLang="zh-CN" sz="4000" dirty="0" smtClean="0">
                <a:solidFill>
                  <a:srgbClr val="C00000"/>
                </a:solidFill>
              </a:rPr>
              <a:t>:</a:t>
            </a:r>
            <a:endParaRPr lang="en-US" altLang="zh-CN" sz="4000" dirty="0">
              <a:solidFill>
                <a:srgbClr val="C00000"/>
              </a:solidFill>
            </a:endParaRPr>
          </a:p>
          <a:p>
            <a:r>
              <a:rPr lang="en-US" altLang="zh-CN" sz="4000" dirty="0" smtClean="0">
                <a:solidFill>
                  <a:srgbClr val="FF0000"/>
                </a:solidFill>
              </a:rPr>
              <a:t> </a:t>
            </a:r>
            <a:endParaRPr lang="en-US" altLang="zh-CN" sz="4000" dirty="0" smtClean="0">
              <a:solidFill>
                <a:srgbClr val="C00000"/>
              </a:solidFill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Global  Reading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615538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94968" y="1409459"/>
            <a:ext cx="11762713" cy="34423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17235" tIns="58618" rIns="117235" bIns="58618">
            <a:spAutoFit/>
          </a:bodyPr>
          <a:lstStyle/>
          <a:p>
            <a:pPr fontAlgn="t"/>
            <a:r>
              <a:rPr lang="en-US" altLang="zh-CN" sz="3600" b="1" dirty="0" smtClean="0">
                <a:solidFill>
                  <a:srgbClr val="002060"/>
                </a:solidFill>
              </a:rPr>
              <a:t>1.What are the ways for people to experience music?</a:t>
            </a:r>
          </a:p>
          <a:p>
            <a:pPr fontAlgn="t"/>
            <a:r>
              <a:rPr lang="en-US" altLang="zh-CN" sz="3600" b="1" dirty="0" smtClean="0">
                <a:solidFill>
                  <a:srgbClr val="FF0000"/>
                </a:solidFill>
              </a:rPr>
              <a:t>By listen to radios or watch IV or attend concerts.</a:t>
            </a:r>
          </a:p>
          <a:p>
            <a:pPr fontAlgn="t"/>
            <a:r>
              <a:rPr lang="en-US" altLang="zh-CN" sz="3600" b="1" dirty="0" smtClean="0">
                <a:solidFill>
                  <a:srgbClr val="002060"/>
                </a:solidFill>
              </a:rPr>
              <a:t>2.How can the Internet help us experience music differently?</a:t>
            </a:r>
          </a:p>
          <a:p>
            <a:pPr fontAlgn="t"/>
            <a:r>
              <a:rPr lang="en-US" altLang="zh-CN" sz="3600" b="1" dirty="0" smtClean="0">
                <a:solidFill>
                  <a:srgbClr val="FF0000"/>
                </a:solidFill>
              </a:rPr>
              <a:t>We can listen to music on the Internet or download music from the Internet and share what we like listening to with our close friends.</a:t>
            </a:r>
            <a:endParaRPr lang="en-US" altLang="zh-CN" sz="3600" b="1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304300" y="473516"/>
            <a:ext cx="2462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Lead in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0892715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4852" y="1319981"/>
            <a:ext cx="10972800" cy="515831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CN" sz="5400" dirty="0" smtClean="0"/>
              <a:t>Read quickly and figure out the main idea of each paragraph.</a:t>
            </a: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1</a:t>
            </a:r>
            <a:r>
              <a:rPr lang="en-US" altLang="zh-CN" sz="4400" dirty="0" smtClean="0">
                <a:solidFill>
                  <a:srgbClr val="C00000"/>
                </a:solidFill>
              </a:rPr>
              <a:t>:</a:t>
            </a:r>
            <a:endParaRPr lang="en-US" altLang="zh-CN" sz="4400" dirty="0">
              <a:solidFill>
                <a:srgbClr val="C00000"/>
              </a:solidFill>
            </a:endParaRP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2</a:t>
            </a:r>
            <a:r>
              <a:rPr lang="en-US" altLang="zh-CN" sz="4400" dirty="0" smtClean="0">
                <a:solidFill>
                  <a:srgbClr val="C00000"/>
                </a:solidFill>
              </a:rPr>
              <a:t>:</a:t>
            </a:r>
            <a:endParaRPr lang="en-US" altLang="zh-CN" sz="4400" dirty="0">
              <a:solidFill>
                <a:srgbClr val="C00000"/>
              </a:solidFill>
            </a:endParaRP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3</a:t>
            </a:r>
            <a:r>
              <a:rPr lang="en-US" altLang="zh-CN" sz="4400" dirty="0" smtClean="0">
                <a:solidFill>
                  <a:srgbClr val="C00000"/>
                </a:solidFill>
              </a:rPr>
              <a:t>:</a:t>
            </a:r>
            <a:endParaRPr lang="en-US" altLang="zh-CN" sz="4400" dirty="0">
              <a:solidFill>
                <a:srgbClr val="C00000"/>
              </a:solidFill>
            </a:endParaRP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4</a:t>
            </a:r>
            <a:r>
              <a:rPr lang="en-US" altLang="zh-CN" sz="4400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Global  Reading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4653402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4852" y="1319981"/>
            <a:ext cx="10972800" cy="515831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altLang="zh-CN" sz="5400" dirty="0" smtClean="0"/>
              <a:t>Read quickly and figure out the main idea of each paragraph.</a:t>
            </a: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1</a:t>
            </a:r>
            <a:r>
              <a:rPr lang="en-US" altLang="zh-CN" sz="4400" dirty="0" smtClean="0">
                <a:solidFill>
                  <a:srgbClr val="C00000"/>
                </a:solidFill>
              </a:rPr>
              <a:t>:  What is a virtual choir</a:t>
            </a:r>
            <a:endParaRPr lang="en-US" altLang="zh-CN" sz="4400" dirty="0">
              <a:solidFill>
                <a:srgbClr val="C00000"/>
              </a:solidFill>
            </a:endParaRP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2</a:t>
            </a:r>
            <a:r>
              <a:rPr lang="en-US" altLang="zh-CN" sz="4400" dirty="0" smtClean="0">
                <a:solidFill>
                  <a:srgbClr val="C00000"/>
                </a:solidFill>
              </a:rPr>
              <a:t>: Eric </a:t>
            </a:r>
            <a:r>
              <a:rPr lang="en-US" altLang="zh-CN" sz="4400" dirty="0" err="1" smtClean="0">
                <a:solidFill>
                  <a:srgbClr val="C00000"/>
                </a:solidFill>
              </a:rPr>
              <a:t>Whitacre</a:t>
            </a:r>
            <a:r>
              <a:rPr lang="en-US" altLang="zh-CN" sz="4400" dirty="0" smtClean="0">
                <a:solidFill>
                  <a:srgbClr val="C00000"/>
                </a:solidFill>
              </a:rPr>
              <a:t>—the creator </a:t>
            </a:r>
            <a:r>
              <a:rPr lang="en-US" altLang="zh-CN" sz="4400" dirty="0">
                <a:solidFill>
                  <a:srgbClr val="C00000"/>
                </a:solidFill>
              </a:rPr>
              <a:t>of the virtual choir</a:t>
            </a: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3: Eric’s first virtual choir</a:t>
            </a:r>
          </a:p>
          <a:p>
            <a:r>
              <a:rPr lang="en-US" altLang="zh-CN" sz="4400" dirty="0">
                <a:solidFill>
                  <a:srgbClr val="C00000"/>
                </a:solidFill>
              </a:rPr>
              <a:t>Paragraph 4</a:t>
            </a:r>
            <a:r>
              <a:rPr lang="en-US" altLang="zh-CN" sz="4400" dirty="0" smtClean="0">
                <a:solidFill>
                  <a:srgbClr val="C00000"/>
                </a:solidFill>
              </a:rPr>
              <a:t>: </a:t>
            </a:r>
            <a:r>
              <a:rPr lang="en-US" altLang="zh-CN" sz="4400" dirty="0">
                <a:solidFill>
                  <a:srgbClr val="C00000"/>
                </a:solidFill>
              </a:rPr>
              <a:t>the importance of the virtual </a:t>
            </a:r>
            <a:r>
              <a:rPr lang="en-US" altLang="zh-CN" sz="4400" dirty="0" smtClean="0">
                <a:solidFill>
                  <a:srgbClr val="C00000"/>
                </a:solidFill>
              </a:rPr>
              <a:t>choir</a:t>
            </a:r>
          </a:p>
        </p:txBody>
      </p:sp>
      <p:sp>
        <p:nvSpPr>
          <p:cNvPr id="4" name="矩形 3"/>
          <p:cNvSpPr/>
          <p:nvPr/>
        </p:nvSpPr>
        <p:spPr>
          <a:xfrm>
            <a:off x="5037874" y="324465"/>
            <a:ext cx="1438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keys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4653402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94967" y="1199641"/>
            <a:ext cx="11547987" cy="4550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Read the passage quickly to solve the following questions.</a:t>
            </a:r>
          </a:p>
          <a:p>
            <a:pPr fontAlgn="t"/>
            <a:r>
              <a:rPr lang="en-US" altLang="zh-CN" sz="3200" dirty="0" smtClean="0"/>
              <a:t>1. What is a virtual choir?</a:t>
            </a:r>
          </a:p>
          <a:p>
            <a:pPr fontAlgn="t"/>
            <a:r>
              <a:rPr lang="en-US" altLang="zh-CN" sz="3200" dirty="0" smtClean="0"/>
              <a:t>2.Who is the man coming up with the idea for a virtual choir and where did he study musical composition?</a:t>
            </a:r>
          </a:p>
          <a:p>
            <a:pPr fontAlgn="t"/>
            <a:r>
              <a:rPr lang="en-US" altLang="zh-CN" sz="3200" dirty="0" smtClean="0"/>
              <a:t>3.What is the name of his song? </a:t>
            </a:r>
          </a:p>
          <a:p>
            <a:r>
              <a:rPr lang="en-US" altLang="zh-CN" sz="3200" dirty="0" smtClean="0">
                <a:ea typeface="宋体" charset="-122"/>
                <a:cs typeface="Times New Roman" pitchFamily="18" charset="0"/>
              </a:rPr>
              <a:t>4</a:t>
            </a:r>
            <a:r>
              <a:rPr lang="zh-CN" altLang="en-US" sz="3200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sz="3200" dirty="0">
                <a:ea typeface="宋体" charset="-122"/>
                <a:cs typeface="Times New Roman" pitchFamily="18" charset="0"/>
              </a:rPr>
              <a:t>If you want to take part in a virtual choir</a:t>
            </a:r>
            <a:r>
              <a:rPr lang="zh-CN" altLang="en-US" sz="3200" dirty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3200" dirty="0">
                <a:ea typeface="宋体" charset="-122"/>
                <a:cs typeface="Times New Roman" pitchFamily="18" charset="0"/>
              </a:rPr>
              <a:t>What things may you </a:t>
            </a:r>
            <a:r>
              <a:rPr lang="en-US" altLang="zh-CN" sz="3200" dirty="0" smtClean="0">
                <a:ea typeface="宋体" charset="-122"/>
                <a:cs typeface="Times New Roman" pitchFamily="18" charset="0"/>
              </a:rPr>
              <a:t>need?</a:t>
            </a:r>
            <a:endParaRPr lang="en-US" altLang="zh-CN" sz="3200" dirty="0">
              <a:ea typeface="宋体" charset="-122"/>
              <a:cs typeface="Times New Roman" pitchFamily="18" charset="0"/>
            </a:endParaRPr>
          </a:p>
          <a:p>
            <a:r>
              <a:rPr lang="en-US" altLang="zh-CN" sz="3200" dirty="0" smtClean="0">
                <a:ea typeface="宋体" charset="-122"/>
                <a:cs typeface="Times New Roman" pitchFamily="18" charset="0"/>
              </a:rPr>
              <a:t>5</a:t>
            </a:r>
            <a:r>
              <a:rPr lang="zh-CN" altLang="en-US" sz="3200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sz="3200" dirty="0">
                <a:ea typeface="宋体" charset="-122"/>
                <a:cs typeface="Times New Roman" pitchFamily="18" charset="0"/>
              </a:rPr>
              <a:t>At what age did Eric receive his master’s degree in musical composition</a:t>
            </a:r>
            <a:r>
              <a:rPr lang="en-US" altLang="zh-CN" sz="3200" dirty="0" smtClean="0">
                <a:ea typeface="宋体" charset="-122"/>
                <a:cs typeface="Times New Roman" pitchFamily="18" charset="0"/>
              </a:rPr>
              <a:t>?</a:t>
            </a:r>
            <a:endParaRPr lang="en-US" altLang="zh-CN" sz="3200" dirty="0" smtClean="0"/>
          </a:p>
        </p:txBody>
      </p:sp>
      <p:sp>
        <p:nvSpPr>
          <p:cNvPr id="3" name="矩形 2"/>
          <p:cNvSpPr/>
          <p:nvPr/>
        </p:nvSpPr>
        <p:spPr>
          <a:xfrm>
            <a:off x="3769523" y="473516"/>
            <a:ext cx="5531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Read for details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7844819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39213" y="1350465"/>
            <a:ext cx="11547987" cy="4550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17235" tIns="58618" rIns="117235" bIns="58618">
            <a:spAutoFit/>
          </a:bodyPr>
          <a:lstStyle/>
          <a:p>
            <a:pPr marL="742950" indent="-742950" fontAlgn="t">
              <a:buAutoNum type="arabicPeriod"/>
            </a:pPr>
            <a:r>
              <a:rPr lang="en-US" altLang="zh-CN" sz="3200" dirty="0" smtClean="0"/>
              <a:t>What is a virtual choir?</a:t>
            </a:r>
          </a:p>
          <a:p>
            <a:pPr marL="742950" indent="-742950" fontAlgn="t"/>
            <a:r>
              <a:rPr lang="en-US" altLang="zh-CN" sz="3200" dirty="0" smtClean="0">
                <a:solidFill>
                  <a:srgbClr val="FF0000"/>
                </a:solidFill>
              </a:rPr>
              <a:t>A virtual choir is not a real choir and in a virtual choir, anyone can play a part with a video camera and an internet connection. They can record themselves and update videos on the internet.</a:t>
            </a:r>
          </a:p>
          <a:p>
            <a:pPr fontAlgn="t"/>
            <a:r>
              <a:rPr lang="en-US" altLang="zh-CN" sz="3200" dirty="0" smtClean="0"/>
              <a:t>2.Who is the man coming up with the idea for a virtual choir and where did he study musical composition?</a:t>
            </a:r>
          </a:p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He is called Eric who studies at Juilliard School.</a:t>
            </a:r>
          </a:p>
          <a:p>
            <a:pPr fontAlgn="t"/>
            <a:r>
              <a:rPr lang="en-US" altLang="zh-CN" sz="3200" dirty="0" smtClean="0"/>
              <a:t>3.What is the name of his song? </a:t>
            </a:r>
          </a:p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What if</a:t>
            </a:r>
          </a:p>
        </p:txBody>
      </p:sp>
      <p:sp>
        <p:nvSpPr>
          <p:cNvPr id="2" name="矩形 1"/>
          <p:cNvSpPr/>
          <p:nvPr/>
        </p:nvSpPr>
        <p:spPr>
          <a:xfrm>
            <a:off x="5037874" y="324465"/>
            <a:ext cx="1438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keys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5401166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0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959" y="1490868"/>
            <a:ext cx="11375484" cy="4806694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ea typeface="宋体" charset="-122"/>
                <a:cs typeface="Times New Roman" pitchFamily="18" charset="0"/>
              </a:rPr>
              <a:t>4</a:t>
            </a:r>
            <a:r>
              <a:rPr lang="zh-CN" altLang="en-US" sz="3600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sz="3600" dirty="0">
                <a:ea typeface="宋体" charset="-122"/>
                <a:cs typeface="Times New Roman" pitchFamily="18" charset="0"/>
              </a:rPr>
              <a:t>If you want to take part in a virtual choir</a:t>
            </a:r>
            <a:r>
              <a:rPr lang="zh-CN" altLang="en-US" sz="3600" dirty="0" smtClean="0">
                <a:ea typeface="宋体" charset="-122"/>
                <a:cs typeface="Times New Roman" pitchFamily="18" charset="0"/>
              </a:rPr>
              <a:t>，</a:t>
            </a:r>
            <a:r>
              <a:rPr lang="en-US" altLang="zh-CN" sz="3600" dirty="0" smtClean="0">
                <a:ea typeface="宋体" charset="-122"/>
                <a:cs typeface="Times New Roman" pitchFamily="18" charset="0"/>
              </a:rPr>
              <a:t>What things may you need ?</a:t>
            </a:r>
          </a:p>
          <a:p>
            <a:r>
              <a:rPr lang="en-US" altLang="zh-CN" sz="3600" dirty="0" smtClean="0">
                <a:solidFill>
                  <a:srgbClr val="FF0000"/>
                </a:solidFill>
              </a:rPr>
              <a:t>video </a:t>
            </a:r>
            <a:r>
              <a:rPr lang="en-US" altLang="zh-CN" sz="3600" dirty="0">
                <a:solidFill>
                  <a:srgbClr val="FF0000"/>
                </a:solidFill>
              </a:rPr>
              <a:t>camera	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r>
              <a:rPr lang="en-US" altLang="zh-CN" sz="3600" dirty="0" smtClean="0">
                <a:solidFill>
                  <a:srgbClr val="FF0000"/>
                </a:solidFill>
              </a:rPr>
              <a:t>An </a:t>
            </a:r>
            <a:r>
              <a:rPr lang="en-US" altLang="zh-CN" sz="3600" dirty="0">
                <a:solidFill>
                  <a:srgbClr val="FF0000"/>
                </a:solidFill>
              </a:rPr>
              <a:t>Internet connection</a:t>
            </a:r>
            <a:endParaRPr lang="zh-CN" altLang="zh-CN" sz="3600" dirty="0">
              <a:solidFill>
                <a:srgbClr val="FF0000"/>
              </a:solidFill>
            </a:endParaRPr>
          </a:p>
          <a:p>
            <a:r>
              <a:rPr lang="en-US" altLang="zh-CN" sz="3600" dirty="0" smtClean="0">
                <a:solidFill>
                  <a:srgbClr val="FF0000"/>
                </a:solidFill>
              </a:rPr>
              <a:t>A </a:t>
            </a:r>
            <a:r>
              <a:rPr lang="en-US" altLang="zh-CN" sz="3600" dirty="0">
                <a:solidFill>
                  <a:srgbClr val="FF0000"/>
                </a:solidFill>
              </a:rPr>
              <a:t>studio	</a:t>
            </a:r>
            <a:endParaRPr lang="en-US" altLang="zh-CN" sz="3600" dirty="0" smtClean="0">
              <a:solidFill>
                <a:srgbClr val="FF0000"/>
              </a:solidFill>
              <a:ea typeface="宋体" charset="-122"/>
              <a:cs typeface="Times New Roman" pitchFamily="18" charset="0"/>
            </a:endParaRPr>
          </a:p>
          <a:p>
            <a:r>
              <a:rPr lang="en-US" altLang="zh-CN" sz="3600" dirty="0" smtClean="0">
                <a:ea typeface="宋体" charset="-122"/>
                <a:cs typeface="Times New Roman" pitchFamily="18" charset="0"/>
              </a:rPr>
              <a:t>5</a:t>
            </a:r>
            <a:r>
              <a:rPr lang="zh-CN" altLang="en-US" sz="3600" dirty="0" smtClean="0">
                <a:ea typeface="宋体" charset="-122"/>
                <a:cs typeface="Times New Roman" pitchFamily="18" charset="0"/>
              </a:rPr>
              <a:t>．</a:t>
            </a:r>
            <a:r>
              <a:rPr lang="en-US" altLang="zh-CN" sz="3600" dirty="0">
                <a:ea typeface="宋体" charset="-122"/>
                <a:cs typeface="Times New Roman" pitchFamily="18" charset="0"/>
              </a:rPr>
              <a:t>At what age did Eric receive his master’s degree in musical composition?</a:t>
            </a:r>
          </a:p>
          <a:p>
            <a:r>
              <a:rPr lang="en-US" altLang="zh-CN" sz="3600" dirty="0" smtClean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27</a:t>
            </a:r>
            <a:r>
              <a:rPr lang="en-US" altLang="zh-CN" sz="3600" dirty="0">
                <a:solidFill>
                  <a:srgbClr val="FF0000"/>
                </a:solidFill>
                <a:ea typeface="宋体" charset="-122"/>
                <a:cs typeface="Times New Roman" pitchFamily="18" charset="0"/>
              </a:rPr>
              <a:t>	</a:t>
            </a:r>
          </a:p>
        </p:txBody>
      </p:sp>
      <p:sp>
        <p:nvSpPr>
          <p:cNvPr id="3" name="矩形 2"/>
          <p:cNvSpPr/>
          <p:nvPr/>
        </p:nvSpPr>
        <p:spPr>
          <a:xfrm>
            <a:off x="5052076" y="643328"/>
            <a:ext cx="1438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keys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1907078"/>
      </p:ext>
    </p:extLst>
  </p:cSld>
  <p:clrMapOvr>
    <a:masterClrMapping/>
  </p:clrMapOvr>
  <p:transition spd="slow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0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0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0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10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0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10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10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10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0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10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10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10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0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10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10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977</Words>
  <Application>Microsoft Office PowerPoint</Application>
  <PresentationFormat>宽屏</PresentationFormat>
  <Paragraphs>156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黑体</vt:lpstr>
      <vt:lpstr>宋体</vt:lpstr>
      <vt:lpstr>Arial</vt:lpstr>
      <vt:lpstr>Calibri</vt:lpstr>
      <vt:lpstr>Courier New</vt:lpstr>
      <vt:lpstr>Times New Roman</vt:lpstr>
      <vt:lpstr>1_Office 主题</vt:lpstr>
      <vt:lpstr>PowerPoint 演示文稿</vt:lpstr>
      <vt:lpstr>Prediction</vt:lpstr>
      <vt:lpstr>Global  Reading</vt:lpstr>
      <vt:lpstr>PowerPoint 演示文稿</vt:lpstr>
      <vt:lpstr>Global  Reading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200</cp:revision>
  <dcterms:created xsi:type="dcterms:W3CDTF">2019-01-12T04:39:00Z</dcterms:created>
  <dcterms:modified xsi:type="dcterms:W3CDTF">2020-01-14T02:38:41Z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