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1070" r:id="rId4"/>
    <p:sldId id="1108" r:id="rId5"/>
    <p:sldId id="1109" r:id="rId7"/>
    <p:sldId id="1110" r:id="rId8"/>
    <p:sldId id="1375" r:id="rId9"/>
    <p:sldId id="1377" r:id="rId10"/>
    <p:sldId id="1376" r:id="rId11"/>
    <p:sldId id="1494" r:id="rId12"/>
    <p:sldId id="1452" r:id="rId13"/>
    <p:sldId id="1473" r:id="rId14"/>
    <p:sldId id="1474" r:id="rId15"/>
    <p:sldId id="1475" r:id="rId16"/>
    <p:sldId id="1520" r:id="rId17"/>
    <p:sldId id="1456" r:id="rId18"/>
    <p:sldId id="1521" r:id="rId19"/>
    <p:sldId id="1477" r:id="rId20"/>
    <p:sldId id="1523" r:id="rId21"/>
    <p:sldId id="1518" r:id="rId22"/>
    <p:sldId id="1519" r:id="rId23"/>
    <p:sldId id="1331" r:id="rId24"/>
    <p:sldId id="1524" r:id="rId25"/>
    <p:sldId id="1525" r:id="rId26"/>
    <p:sldId id="1334" r:id="rId27"/>
    <p:sldId id="1357" r:id="rId28"/>
    <p:sldId id="1526" r:id="rId29"/>
    <p:sldId id="1527" r:id="rId30"/>
    <p:sldId id="1463" r:id="rId31"/>
    <p:sldId id="1464" r:id="rId32"/>
    <p:sldId id="1495" r:id="rId33"/>
    <p:sldId id="1496" r:id="rId34"/>
    <p:sldId id="1365" r:id="rId35"/>
    <p:sldId id="1497" r:id="rId36"/>
    <p:sldId id="1529" r:id="rId37"/>
    <p:sldId id="1528" r:id="rId38"/>
    <p:sldId id="1423" r:id="rId39"/>
    <p:sldId id="1361" r:id="rId40"/>
    <p:sldId id="1362" r:id="rId41"/>
  </p:sldIdLst>
  <p:sldSz cx="12192000" cy="6858000"/>
  <p:notesSz cx="6858000" cy="9144000"/>
  <p:custDataLst>
    <p:tags r:id="rId46"/>
  </p:custDataLst>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9" userDrawn="1">
          <p15:clr>
            <a:srgbClr val="A4A3A4"/>
          </p15:clr>
        </p15:guide>
        <p15:guide id="2" pos="39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F0FBD"/>
    <a:srgbClr val="800000"/>
    <a:srgbClr val="FF7124"/>
    <a:srgbClr val="CC6600"/>
    <a:srgbClr val="EF7509"/>
    <a:srgbClr val="8CC5B1"/>
    <a:srgbClr val="202E4A"/>
    <a:srgbClr val="68BC9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4676"/>
  </p:normalViewPr>
  <p:slideViewPr>
    <p:cSldViewPr snapToGrid="0" showGuides="1">
      <p:cViewPr varScale="1">
        <p:scale>
          <a:sx n="66" d="100"/>
          <a:sy n="66" d="100"/>
        </p:scale>
        <p:origin x="-858" y="-114"/>
      </p:cViewPr>
      <p:guideLst>
        <p:guide orient="horz" pos="2099"/>
        <p:guide pos="3998"/>
      </p:guideLst>
    </p:cSldViewPr>
  </p:slideViewPr>
  <p:notesTextViewPr>
    <p:cViewPr>
      <p:scale>
        <a:sx n="1" d="1"/>
        <a:sy n="1" d="1"/>
      </p:scale>
      <p:origin x="0" y="0"/>
    </p:cViewPr>
  </p:notesTextViewPr>
  <p:sorterViewPr showFormatting="0">
    <p:cViewPr varScale="1">
      <p:scale>
        <a:sx n="100" d="100"/>
        <a:sy n="100" d="100"/>
      </p:scale>
      <p:origin x="0" y="333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6" Type="http://schemas.openxmlformats.org/officeDocument/2006/relationships/tags" Target="tags/tag70.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Font typeface="Arial" panose="020B0604020202020204" pitchFamily="34" charset="0"/>
              <a:buNone/>
            </a:pPr>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81555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81555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a:ln>
            <a:solidFill>
              <a:srgbClr val="000000"/>
            </a:solidFill>
          </a:ln>
        </p:spPr>
      </p:sp>
      <p:sp>
        <p:nvSpPr>
          <p:cNvPr id="101378" name="备注占位符 2"/>
          <p:cNvSpPr>
            <a:spLocks noGrp="1"/>
          </p:cNvSpPr>
          <p:nvPr>
            <p:ph type="body"/>
          </p:nvPr>
        </p:nvSpPr>
        <p:spPr>
          <a:noFill/>
          <a:ln>
            <a:noFill/>
          </a:ln>
        </p:spPr>
        <p:txBody>
          <a:bodyPr lIns="91440" tIns="45720" rIns="91440" bIns="45720" anchor="t"/>
          <a:p>
            <a:pPr marL="0" lvl="0" indent="0" defTabSz="914400" eaLnBrk="1" latinLnBrk="0" hangingPunct="1">
              <a:lnSpc>
                <a:spcPct val="100000"/>
              </a:lnSpc>
              <a:spcBef>
                <a:spcPct val="0"/>
              </a:spcBef>
              <a:buClrTx/>
              <a:buSzTx/>
              <a:buNone/>
            </a:pPr>
            <a:r>
              <a:rPr lang="zh-CN" altLang="en-US"/>
              <a:t>标题字号固定为黑体 </a:t>
            </a:r>
            <a:r>
              <a:rPr lang="en-US" altLang="zh-CN"/>
              <a:t>34</a:t>
            </a:r>
            <a:r>
              <a:rPr lang="zh-CN" altLang="en-US" baseline="0"/>
              <a:t> 加粗 白色，副标题字号固定为黑体 </a:t>
            </a:r>
            <a:r>
              <a:rPr lang="en-US" altLang="zh-CN" baseline="0"/>
              <a:t>28 </a:t>
            </a:r>
            <a:r>
              <a:rPr lang="zh-CN" altLang="en-US" baseline="0"/>
              <a:t>黑色，正文字号为黑体 </a:t>
            </a:r>
            <a:r>
              <a:rPr lang="en-US" altLang="zh-CN" baseline="0"/>
              <a:t>24</a:t>
            </a:r>
            <a:r>
              <a:rPr lang="zh-CN" altLang="en-US" baseline="0"/>
              <a:t> 黑色。版式仅供参考</a:t>
            </a:r>
            <a:endParaRPr lang="zh-CN" altLang="en-US"/>
          </a:p>
          <a:p>
            <a:pPr marL="0" lvl="0" indent="0" defTabSz="914400"/>
            <a:endParaRPr lang="zh-CN" altLang="en-US"/>
          </a:p>
        </p:txBody>
      </p:sp>
      <p:sp>
        <p:nvSpPr>
          <p:cNvPr id="4" name="灯片编号占位符 3"/>
          <p:cNvSpPr>
            <a:spLocks noGrp="1"/>
          </p:cNvSpPr>
          <p:nvPr>
            <p:ph type="sldNum" sz="quarter" idx="10"/>
          </p:nvPr>
        </p:nvSpPr>
        <p:spPr/>
        <p:txBody>
          <a:bodyPr wrap="square" lIns="91440" tIns="45720" rIns="91440" bIns="45720" numCol="1" anchor="b" anchorCtr="0" compatLnSpc="1"/>
          <a:lstStyle/>
          <a:p>
            <a:pPr marL="0" marR="0" lvl="0" indent="0" algn="r" defTabSz="914400" rtl="0" eaLnBrk="1" fontAlgn="auto" latinLnBrk="0" hangingPunct="1">
              <a:lnSpc>
                <a:spcPct val="100000"/>
              </a:lnSpc>
              <a:spcBef>
                <a:spcPct val="0"/>
              </a:spcBef>
              <a:spcAft>
                <a:spcPct val="0"/>
              </a:spcAft>
              <a:buClrTx/>
              <a:buSzTx/>
              <a:buFontTx/>
              <a:buNone/>
              <a:defRPr/>
            </a:pPr>
            <a:fld id="{856C046C-AF8A-43AC-A116-5F237982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a:ln>
            <a:solidFill>
              <a:srgbClr val="000000"/>
            </a:solidFill>
          </a:ln>
        </p:spPr>
      </p:sp>
      <p:sp>
        <p:nvSpPr>
          <p:cNvPr id="101378" name="备注占位符 2"/>
          <p:cNvSpPr>
            <a:spLocks noGrp="1"/>
          </p:cNvSpPr>
          <p:nvPr>
            <p:ph type="body"/>
          </p:nvPr>
        </p:nvSpPr>
        <p:spPr>
          <a:noFill/>
          <a:ln>
            <a:noFill/>
          </a:ln>
        </p:spPr>
        <p:txBody>
          <a:bodyPr lIns="91440" tIns="45720" rIns="91440" bIns="45720" anchor="t"/>
          <a:p>
            <a:pPr marL="0" lvl="0" indent="0" defTabSz="914400" eaLnBrk="1" latinLnBrk="0" hangingPunct="1">
              <a:lnSpc>
                <a:spcPct val="100000"/>
              </a:lnSpc>
              <a:spcBef>
                <a:spcPct val="0"/>
              </a:spcBef>
              <a:buClrTx/>
              <a:buSzTx/>
              <a:buNone/>
            </a:pPr>
            <a:r>
              <a:rPr lang="zh-CN" altLang="en-US"/>
              <a:t>标题字号固定为黑体 </a:t>
            </a:r>
            <a:r>
              <a:rPr lang="en-US" altLang="zh-CN"/>
              <a:t>34</a:t>
            </a:r>
            <a:r>
              <a:rPr lang="zh-CN" altLang="en-US" baseline="0"/>
              <a:t> 加粗 白色，副标题字号固定为黑体 </a:t>
            </a:r>
            <a:r>
              <a:rPr lang="en-US" altLang="zh-CN" baseline="0"/>
              <a:t>28 </a:t>
            </a:r>
            <a:r>
              <a:rPr lang="zh-CN" altLang="en-US" baseline="0"/>
              <a:t>黑色，正文字号为黑体 </a:t>
            </a:r>
            <a:r>
              <a:rPr lang="en-US" altLang="zh-CN" baseline="0"/>
              <a:t>24</a:t>
            </a:r>
            <a:r>
              <a:rPr lang="zh-CN" altLang="en-US" baseline="0"/>
              <a:t> 黑色。版式仅供参考</a:t>
            </a:r>
            <a:endParaRPr lang="zh-CN" altLang="en-US"/>
          </a:p>
          <a:p>
            <a:pPr marL="0" lvl="0" indent="0" defTabSz="914400"/>
            <a:endParaRPr lang="zh-CN" altLang="en-US"/>
          </a:p>
        </p:txBody>
      </p:sp>
      <p:sp>
        <p:nvSpPr>
          <p:cNvPr id="4" name="灯片编号占位符 3"/>
          <p:cNvSpPr>
            <a:spLocks noGrp="1"/>
          </p:cNvSpPr>
          <p:nvPr>
            <p:ph type="sldNum" sz="quarter" idx="10"/>
          </p:nvPr>
        </p:nvSpPr>
        <p:spPr/>
        <p:txBody>
          <a:bodyPr wrap="square" lIns="91440" tIns="45720" rIns="91440" bIns="45720" numCol="1" anchor="b" anchorCtr="0" compatLnSpc="1"/>
          <a:lstStyle/>
          <a:p>
            <a:pPr marL="0" marR="0" lvl="0" indent="0" algn="r" defTabSz="914400" rtl="0" eaLnBrk="1" fontAlgn="auto" latinLnBrk="0" hangingPunct="1">
              <a:lnSpc>
                <a:spcPct val="100000"/>
              </a:lnSpc>
              <a:spcBef>
                <a:spcPct val="0"/>
              </a:spcBef>
              <a:spcAft>
                <a:spcPct val="0"/>
              </a:spcAft>
              <a:buClrTx/>
              <a:buSzTx/>
              <a:buFontTx/>
              <a:buNone/>
              <a:defRPr/>
            </a:pPr>
            <a:fld id="{856C046C-AF8A-43AC-A116-5F237982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a:ln>
            <a:solidFill>
              <a:srgbClr val="000000"/>
            </a:solidFill>
          </a:ln>
        </p:spPr>
      </p:sp>
      <p:sp>
        <p:nvSpPr>
          <p:cNvPr id="101378" name="备注占位符 2"/>
          <p:cNvSpPr>
            <a:spLocks noGrp="1"/>
          </p:cNvSpPr>
          <p:nvPr>
            <p:ph type="body"/>
          </p:nvPr>
        </p:nvSpPr>
        <p:spPr>
          <a:noFill/>
          <a:ln>
            <a:noFill/>
          </a:ln>
        </p:spPr>
        <p:txBody>
          <a:bodyPr lIns="91440" tIns="45720" rIns="91440" bIns="45720" anchor="t"/>
          <a:p>
            <a:pPr marL="0" lvl="0" indent="0" defTabSz="914400" eaLnBrk="1" latinLnBrk="0" hangingPunct="1">
              <a:lnSpc>
                <a:spcPct val="100000"/>
              </a:lnSpc>
              <a:spcBef>
                <a:spcPct val="0"/>
              </a:spcBef>
              <a:buClrTx/>
              <a:buSzTx/>
              <a:buNone/>
            </a:pPr>
            <a:r>
              <a:rPr lang="zh-CN" altLang="en-US"/>
              <a:t>标题字号固定为黑体 </a:t>
            </a:r>
            <a:r>
              <a:rPr lang="en-US" altLang="zh-CN"/>
              <a:t>34</a:t>
            </a:r>
            <a:r>
              <a:rPr lang="zh-CN" altLang="en-US" baseline="0"/>
              <a:t> 加粗 白色，副标题字号固定为黑体 </a:t>
            </a:r>
            <a:r>
              <a:rPr lang="en-US" altLang="zh-CN" baseline="0"/>
              <a:t>28 </a:t>
            </a:r>
            <a:r>
              <a:rPr lang="zh-CN" altLang="en-US" baseline="0"/>
              <a:t>黑色，正文字号为黑体 </a:t>
            </a:r>
            <a:r>
              <a:rPr lang="en-US" altLang="zh-CN" baseline="0"/>
              <a:t>24</a:t>
            </a:r>
            <a:r>
              <a:rPr lang="zh-CN" altLang="en-US" baseline="0"/>
              <a:t> 黑色。版式仅供参考</a:t>
            </a:r>
            <a:endParaRPr lang="zh-CN" altLang="en-US"/>
          </a:p>
          <a:p>
            <a:pPr marL="0" lvl="0" indent="0" defTabSz="914400"/>
            <a:endParaRPr lang="zh-CN" altLang="en-US"/>
          </a:p>
        </p:txBody>
      </p:sp>
      <p:sp>
        <p:nvSpPr>
          <p:cNvPr id="4" name="灯片编号占位符 3"/>
          <p:cNvSpPr>
            <a:spLocks noGrp="1"/>
          </p:cNvSpPr>
          <p:nvPr>
            <p:ph type="sldNum" sz="quarter" idx="10"/>
          </p:nvPr>
        </p:nvSpPr>
        <p:spPr/>
        <p:txBody>
          <a:bodyPr wrap="square" lIns="91440" tIns="45720" rIns="91440" bIns="45720" numCol="1" anchor="b" anchorCtr="0" compatLnSpc="1"/>
          <a:lstStyle/>
          <a:p>
            <a:pPr marL="0" marR="0" lvl="0" indent="0" algn="r" defTabSz="914400" rtl="0" eaLnBrk="1" fontAlgn="auto" latinLnBrk="0" hangingPunct="1">
              <a:lnSpc>
                <a:spcPct val="100000"/>
              </a:lnSpc>
              <a:spcBef>
                <a:spcPct val="0"/>
              </a:spcBef>
              <a:spcAft>
                <a:spcPct val="0"/>
              </a:spcAft>
              <a:buClrTx/>
              <a:buSzTx/>
              <a:buFontTx/>
              <a:buNone/>
              <a:defRPr/>
            </a:pPr>
            <a:fld id="{856C046C-AF8A-43AC-A116-5F237982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a:ln>
            <a:solidFill>
              <a:srgbClr val="000000"/>
            </a:solidFill>
          </a:ln>
        </p:spPr>
      </p:sp>
      <p:sp>
        <p:nvSpPr>
          <p:cNvPr id="101378" name="备注占位符 2"/>
          <p:cNvSpPr>
            <a:spLocks noGrp="1"/>
          </p:cNvSpPr>
          <p:nvPr>
            <p:ph type="body"/>
          </p:nvPr>
        </p:nvSpPr>
        <p:spPr>
          <a:noFill/>
          <a:ln>
            <a:noFill/>
          </a:ln>
        </p:spPr>
        <p:txBody>
          <a:bodyPr lIns="91440" tIns="45720" rIns="91440" bIns="45720" anchor="t"/>
          <a:p>
            <a:pPr marL="0" lvl="0" indent="0" defTabSz="914400" eaLnBrk="1" latinLnBrk="0" hangingPunct="1">
              <a:lnSpc>
                <a:spcPct val="100000"/>
              </a:lnSpc>
              <a:spcBef>
                <a:spcPct val="0"/>
              </a:spcBef>
              <a:buClrTx/>
              <a:buSzTx/>
              <a:buNone/>
            </a:pPr>
            <a:r>
              <a:rPr lang="zh-CN" altLang="en-US"/>
              <a:t>标题字号固定为黑体 </a:t>
            </a:r>
            <a:r>
              <a:rPr lang="en-US" altLang="zh-CN"/>
              <a:t>34</a:t>
            </a:r>
            <a:r>
              <a:rPr lang="zh-CN" altLang="en-US" baseline="0"/>
              <a:t> 加粗 白色，副标题字号固定为黑体 </a:t>
            </a:r>
            <a:r>
              <a:rPr lang="en-US" altLang="zh-CN" baseline="0"/>
              <a:t>28 </a:t>
            </a:r>
            <a:r>
              <a:rPr lang="zh-CN" altLang="en-US" baseline="0"/>
              <a:t>黑色，正文字号为黑体 </a:t>
            </a:r>
            <a:r>
              <a:rPr lang="en-US" altLang="zh-CN" baseline="0"/>
              <a:t>24</a:t>
            </a:r>
            <a:r>
              <a:rPr lang="zh-CN" altLang="en-US" baseline="0"/>
              <a:t> 黑色。版式仅供参考</a:t>
            </a:r>
            <a:endParaRPr lang="zh-CN" altLang="en-US"/>
          </a:p>
          <a:p>
            <a:pPr marL="0" lvl="0" indent="0" defTabSz="914400"/>
            <a:endParaRPr lang="zh-CN" altLang="en-US"/>
          </a:p>
        </p:txBody>
      </p:sp>
      <p:sp>
        <p:nvSpPr>
          <p:cNvPr id="4" name="灯片编号占位符 3"/>
          <p:cNvSpPr>
            <a:spLocks noGrp="1"/>
          </p:cNvSpPr>
          <p:nvPr>
            <p:ph type="sldNum" sz="quarter" idx="10"/>
          </p:nvPr>
        </p:nvSpPr>
        <p:spPr/>
        <p:txBody>
          <a:bodyPr wrap="square" lIns="91440" tIns="45720" rIns="91440" bIns="45720" numCol="1" anchor="b" anchorCtr="0" compatLnSpc="1"/>
          <a:lstStyle/>
          <a:p>
            <a:pPr marL="0" marR="0" lvl="0" indent="0" algn="r" defTabSz="914400" rtl="0" eaLnBrk="1" fontAlgn="auto" latinLnBrk="0" hangingPunct="1">
              <a:lnSpc>
                <a:spcPct val="100000"/>
              </a:lnSpc>
              <a:spcBef>
                <a:spcPct val="0"/>
              </a:spcBef>
              <a:spcAft>
                <a:spcPct val="0"/>
              </a:spcAft>
              <a:buClrTx/>
              <a:buSzTx/>
              <a:buFontTx/>
              <a:buNone/>
              <a:defRPr/>
            </a:pPr>
            <a:fld id="{856C046C-AF8A-43AC-A116-5F237982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81555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81555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81555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81555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098" name="图片 11" descr="/Users/user/Desktop/画板.png画板"/>
          <p:cNvPicPr>
            <a:picLocks noChangeAspect="1"/>
          </p:cNvPicPr>
          <p:nvPr userDrawn="1"/>
        </p:nvPicPr>
        <p:blipFill>
          <a:blip r:embed="rId2"/>
          <a:stretch>
            <a:fillRect/>
          </a:stretch>
        </p:blipFill>
        <p:spPr>
          <a:xfrm>
            <a:off x="-138112" y="-9525"/>
            <a:ext cx="12225337" cy="6877050"/>
          </a:xfrm>
          <a:prstGeom prst="rect">
            <a:avLst/>
          </a:prstGeom>
          <a:noFill/>
          <a:ln w="9525">
            <a:noFill/>
          </a:ln>
        </p:spPr>
      </p:pic>
      <p:pic>
        <p:nvPicPr>
          <p:cNvPr id="4099" name="图片 14" descr="图层 1"/>
          <p:cNvPicPr>
            <a:picLocks noChangeAspect="1"/>
          </p:cNvPicPr>
          <p:nvPr userDrawn="1"/>
        </p:nvPicPr>
        <p:blipFill>
          <a:blip r:embed="rId3"/>
          <a:stretch>
            <a:fillRect/>
          </a:stretch>
        </p:blipFill>
        <p:spPr>
          <a:xfrm>
            <a:off x="411163" y="274638"/>
            <a:ext cx="2308225" cy="558800"/>
          </a:xfrm>
          <a:prstGeom prst="rect">
            <a:avLst/>
          </a:prstGeom>
          <a:noFill/>
          <a:ln w="9525">
            <a:noFill/>
          </a:ln>
        </p:spPr>
      </p:pic>
      <p:sp>
        <p:nvSpPr>
          <p:cNvPr id="4" name="矩形 3"/>
          <p:cNvSpPr/>
          <p:nvPr/>
        </p:nvSpPr>
        <p:spPr>
          <a:xfrm>
            <a:off x="411163"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7468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3503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그래픽 15"/>
          <p:cNvPicPr>
            <a:picLocks noGrp="1" noChangeAspect="1"/>
          </p:cNvPicPr>
          <p:nvPr/>
        </p:nvPicPr>
        <p:blipFill>
          <a:blip r:embed="rId2"/>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3"/>
          <a:stretch>
            <a:fillRect/>
          </a:stretch>
        </p:blipFill>
        <p:spPr>
          <a:xfrm>
            <a:off x="8237538" y="5600700"/>
            <a:ext cx="3630612" cy="882650"/>
          </a:xfrm>
          <a:prstGeom prst="rect">
            <a:avLst/>
          </a:prstGeom>
          <a:noFill/>
          <a:ln w="9525">
            <a:noFill/>
          </a:ln>
        </p:spPr>
      </p:pic>
      <p:grpSp>
        <p:nvGrpSpPr>
          <p:cNvPr id="1028"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grpSp>
        <p:nvGrpSpPr>
          <p:cNvPr id="1029" name="组合 67"/>
          <p:cNvGrpSpPr/>
          <p:nvPr userDrawn="1"/>
        </p:nvGrpSpPr>
        <p:grpSpPr>
          <a:xfrm>
            <a:off x="234950" y="36830"/>
            <a:ext cx="3073400" cy="1261745"/>
            <a:chOff x="472" y="306"/>
            <a:chExt cx="3821" cy="1986"/>
          </a:xfrm>
        </p:grpSpPr>
        <p:pic>
          <p:nvPicPr>
            <p:cNvPr id="1030" name="图片 4" descr="编组 2"/>
            <p:cNvPicPr>
              <a:picLocks noChangeAspect="1"/>
            </p:cNvPicPr>
            <p:nvPr/>
          </p:nvPicPr>
          <p:blipFill>
            <a:blip r:embed="rId4"/>
            <a:stretch>
              <a:fillRect/>
            </a:stretch>
          </p:blipFill>
          <p:spPr>
            <a:xfrm>
              <a:off x="472" y="306"/>
              <a:ext cx="3821" cy="1986"/>
            </a:xfrm>
            <a:prstGeom prst="rect">
              <a:avLst/>
            </a:prstGeom>
            <a:noFill/>
            <a:ln w="9525">
              <a:noFill/>
            </a:ln>
          </p:spPr>
        </p:pic>
        <p:pic>
          <p:nvPicPr>
            <p:cNvPr id="1031" name="图片 5" descr="lALPBFuNcg4cT0HNAjvNAzA_816_571"/>
            <p:cNvPicPr>
              <a:picLocks noChangeAspect="1"/>
            </p:cNvPicPr>
            <p:nvPr/>
          </p:nvPicPr>
          <p:blipFill>
            <a:blip r:embed="rId5"/>
            <a:stretch>
              <a:fillRect/>
            </a:stretch>
          </p:blipFill>
          <p:spPr>
            <a:xfrm>
              <a:off x="745" y="770"/>
              <a:ext cx="745" cy="521"/>
            </a:xfrm>
            <a:prstGeom prst="rect">
              <a:avLst/>
            </a:prstGeom>
            <a:noFill/>
            <a:ln w="9525">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2"/>
          <a:stretch>
            <a:fillRect/>
          </a:stretch>
        </p:blipFill>
        <p:spPr>
          <a:xfrm>
            <a:off x="1946275" y="844550"/>
            <a:ext cx="8299450" cy="5429250"/>
          </a:xfrm>
          <a:prstGeom prst="rect">
            <a:avLst/>
          </a:prstGeom>
          <a:noFill/>
          <a:ln w="9525">
            <a:noFill/>
          </a:ln>
        </p:spPr>
      </p:pic>
      <p:pic>
        <p:nvPicPr>
          <p:cNvPr id="3075" name="图片 1" descr="资源 1"/>
          <p:cNvPicPr>
            <a:picLocks noChangeAspect="1"/>
          </p:cNvPicPr>
          <p:nvPr userDrawn="1"/>
        </p:nvPicPr>
        <p:blipFill>
          <a:blip r:embed="rId3"/>
          <a:stretch>
            <a:fillRect/>
          </a:stretch>
        </p:blipFill>
        <p:spPr>
          <a:xfrm>
            <a:off x="352425" y="217488"/>
            <a:ext cx="2044700" cy="496887"/>
          </a:xfrm>
          <a:prstGeom prst="rect">
            <a:avLst/>
          </a:prstGeom>
          <a:noFill/>
          <a:ln w="9525">
            <a:noFill/>
          </a:ln>
        </p:spPr>
      </p:pic>
      <p:grpSp>
        <p:nvGrpSpPr>
          <p:cNvPr id="3076"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688460-F461-4FED-810A-A2208B1A37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4F38A-14A5-4E5D-9257-12F798496B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352425" y="217488"/>
            <a:ext cx="2044700" cy="496887"/>
          </a:xfrm>
          <a:prstGeom prst="rect">
            <a:avLst/>
          </a:prstGeom>
          <a:noFill/>
          <a:ln w="9525">
            <a:noFill/>
          </a:ln>
        </p:spPr>
      </p:pic>
      <p:grpSp>
        <p:nvGrpSpPr>
          <p:cNvPr id="2051" name="组合 8"/>
          <p:cNvGrpSpPr/>
          <p:nvPr userDrawn="1"/>
        </p:nvGrpSpPr>
        <p:grpSpPr>
          <a:xfrm>
            <a:off x="1527175" y="1782763"/>
            <a:ext cx="9137650"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4" cy="7711"/>
              <a:chOff x="5274" y="6151"/>
              <a:chExt cx="15314" cy="7711"/>
            </a:xfrm>
          </p:grpSpPr>
          <p:sp>
            <p:nvSpPr>
              <p:cNvPr id="6" name="Object 104"/>
              <p:cNvSpPr txBox="1">
                <a:spLocks noChangeArrowheads="1"/>
              </p:cNvSpPr>
              <p:nvPr/>
            </p:nvSpPr>
            <p:spPr bwMode="auto">
              <a:xfrm>
                <a:off x="8339" y="6151"/>
                <a:ext cx="833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97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教育资源网站</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 </a:t>
                </a:r>
                <a:endPar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4" y="10959"/>
                <a:ext cx="13171"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1200" b="1"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1200" b="0"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395288" y="2349500"/>
            <a:ext cx="42862"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15.xml"/><Relationship Id="rId2" Type="http://schemas.openxmlformats.org/officeDocument/2006/relationships/image" Target="../media/image26.png"/><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17.xml"/><Relationship Id="rId2" Type="http://schemas.openxmlformats.org/officeDocument/2006/relationships/image" Target="../media/image26.png"/><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19.xml"/><Relationship Id="rId2" Type="http://schemas.openxmlformats.org/officeDocument/2006/relationships/image" Target="../media/image26.png"/><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21.xml"/><Relationship Id="rId2" Type="http://schemas.openxmlformats.org/officeDocument/2006/relationships/image" Target="../media/image26.png"/><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23.xml"/><Relationship Id="rId2" Type="http://schemas.openxmlformats.org/officeDocument/2006/relationships/image" Target="../media/image27.png"/><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25.xml"/><Relationship Id="rId2" Type="http://schemas.openxmlformats.org/officeDocument/2006/relationships/image" Target="../media/image28.png"/><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27.xml"/><Relationship Id="rId2" Type="http://schemas.openxmlformats.org/officeDocument/2006/relationships/image" Target="../media/image27.png"/><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29.xml"/><Relationship Id="rId2" Type="http://schemas.openxmlformats.org/officeDocument/2006/relationships/image" Target="../media/image28.png"/><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31.xml"/><Relationship Id="rId2" Type="http://schemas.openxmlformats.org/officeDocument/2006/relationships/image" Target="../media/image27.png"/><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tags" Target="../tags/tag36.xml"/><Relationship Id="rId3" Type="http://schemas.openxmlformats.org/officeDocument/2006/relationships/image" Target="../media/image29.jpeg"/><Relationship Id="rId2" Type="http://schemas.openxmlformats.org/officeDocument/2006/relationships/tags" Target="../tags/tag35.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32.jpe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tags" Target="../tags/tag52.xml"/><Relationship Id="rId5" Type="http://schemas.openxmlformats.org/officeDocument/2006/relationships/image" Target="../media/image33.jpe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tags" Target="../tags/tag57.xml"/><Relationship Id="rId5" Type="http://schemas.openxmlformats.org/officeDocument/2006/relationships/image" Target="../media/image34.png"/><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39.jpeg"/><Relationship Id="rId1" Type="http://schemas.openxmlformats.org/officeDocument/2006/relationships/tags" Target="../tags/tag58.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39.jpeg"/><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39.jpeg"/><Relationship Id="rId1" Type="http://schemas.openxmlformats.org/officeDocument/2006/relationships/tags" Target="../tags/tag6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39.jpeg"/><Relationship Id="rId1" Type="http://schemas.openxmlformats.org/officeDocument/2006/relationships/tags" Target="../tags/tag64.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sp>
        <p:nvSpPr>
          <p:cNvPr id="37" name="文本占位符 5"/>
          <p:cNvSpPr txBox="1"/>
          <p:nvPr>
            <p:custDataLst>
              <p:tags r:id="rId1"/>
            </p:custDataLst>
          </p:nvPr>
        </p:nvSpPr>
        <p:spPr>
          <a:xfrm>
            <a:off x="7475538" y="3122613"/>
            <a:ext cx="3146425" cy="423862"/>
          </a:xfrm>
          <a:prstGeom prst="rect">
            <a:avLst/>
          </a:prstGeom>
          <a:noFill/>
          <a:ln w="9525">
            <a:noFill/>
          </a:ln>
        </p:spPr>
        <p:txBody>
          <a:bodyPr anchor="ctr"/>
          <a:p>
            <a:pPr>
              <a:buFont typeface="Arial" panose="020B0604020202020204" pitchFamily="34" charset="0"/>
            </a:pPr>
            <a:endParaRPr lang="zh-CN" altLang="en-US" sz="2400" b="1" dirty="0">
              <a:solidFill>
                <a:srgbClr val="008651"/>
              </a:solidFill>
              <a:latin typeface="微软雅黑" panose="020B0503020204020204" charset="-122"/>
              <a:ea typeface="微软雅黑" panose="020B0503020204020204" charset="-122"/>
              <a:sym typeface="微软雅黑" panose="020B0503020204020204" charset="-122"/>
            </a:endParaRPr>
          </a:p>
        </p:txBody>
      </p:sp>
      <p:sp>
        <p:nvSpPr>
          <p:cNvPr id="45059" name="矩形 3"/>
          <p:cNvSpPr/>
          <p:nvPr>
            <p:custDataLst>
              <p:tags r:id="rId2"/>
            </p:custDataLst>
          </p:nvPr>
        </p:nvSpPr>
        <p:spPr>
          <a:xfrm>
            <a:off x="207645" y="2673350"/>
            <a:ext cx="7886700" cy="1322070"/>
          </a:xfrm>
          <a:prstGeom prst="rect">
            <a:avLst/>
          </a:prstGeom>
          <a:noFill/>
          <a:ln w="9525">
            <a:noFill/>
          </a:ln>
        </p:spPr>
        <p:txBody>
          <a:bodyPr wrap="square" anchor="t">
            <a:spAutoFit/>
          </a:bodyPr>
          <a:p>
            <a:pPr eaLnBrk="0" hangingPunct="0"/>
            <a:r>
              <a:rPr lang="en-US" altLang="zh-CN" sz="4000" b="1" dirty="0">
                <a:latin typeface="Times New Roman" panose="02020603050405020304" pitchFamily="18" charset="0"/>
                <a:ea typeface="宋体" panose="02010600030101010101" pitchFamily="2" charset="-122"/>
              </a:rPr>
              <a:t> Period 6 Assessing your progress</a:t>
            </a:r>
            <a:r>
              <a:rPr lang="en-US" altLang="zh-CN" sz="4000" b="1" dirty="0">
                <a:solidFill>
                  <a:srgbClr val="FF0000"/>
                </a:solidFill>
                <a:latin typeface="Times New Roman" panose="02020603050405020304" pitchFamily="18" charset="0"/>
                <a:ea typeface="宋体" panose="02010600030101010101" pitchFamily="2" charset="-122"/>
              </a:rPr>
              <a:t>        </a:t>
            </a:r>
            <a:endParaRPr lang="en-US" altLang="zh-CN" sz="4000" b="1" dirty="0">
              <a:solidFill>
                <a:srgbClr val="FF0000"/>
              </a:solidFill>
              <a:latin typeface="Times New Roman" panose="02020603050405020304" pitchFamily="18" charset="0"/>
              <a:ea typeface="宋体" panose="02010600030101010101" pitchFamily="2" charset="-122"/>
            </a:endParaRPr>
          </a:p>
          <a:p>
            <a:pPr eaLnBrk="0" hangingPunct="0"/>
            <a:r>
              <a:rPr lang="en-US" altLang="zh-CN" sz="4000" b="1" dirty="0">
                <a:solidFill>
                  <a:srgbClr val="FF0000"/>
                </a:solidFill>
                <a:latin typeface="Times New Roman" panose="02020603050405020304" pitchFamily="18" charset="0"/>
                <a:ea typeface="宋体" panose="02010600030101010101" pitchFamily="2" charset="-122"/>
              </a:rPr>
              <a:t>                </a:t>
            </a:r>
            <a:endParaRPr lang="en-US" altLang="zh-CN" sz="4000" dirty="0">
              <a:latin typeface="Calibri" panose="020F0502020204030204" pitchFamily="34" charset="0"/>
              <a:ea typeface="宋体" panose="02010600030101010101" pitchFamily="2" charset="-122"/>
            </a:endParaRPr>
          </a:p>
        </p:txBody>
      </p:sp>
      <p:sp>
        <p:nvSpPr>
          <p:cNvPr id="5124" name="TextBox 1"/>
          <p:cNvSpPr txBox="1"/>
          <p:nvPr>
            <p:custDataLst>
              <p:tags r:id="rId3"/>
            </p:custDataLst>
          </p:nvPr>
        </p:nvSpPr>
        <p:spPr>
          <a:xfrm>
            <a:off x="2362835" y="4108768"/>
            <a:ext cx="2106613" cy="460375"/>
          </a:xfrm>
          <a:prstGeom prst="rect">
            <a:avLst/>
          </a:prstGeom>
          <a:solidFill>
            <a:srgbClr val="009459"/>
          </a:solidFill>
          <a:ln w="9525">
            <a:noFill/>
          </a:ln>
        </p:spPr>
        <p:txBody>
          <a:bodyPr wrap="square" anchor="t">
            <a:spAutoFit/>
          </a:bodyPr>
          <a:p>
            <a:pPr algn="ctr"/>
            <a:r>
              <a:rPr lang="zh-CN" altLang="en-US" sz="2400" b="1" dirty="0">
                <a:solidFill>
                  <a:schemeClr val="bg1"/>
                </a:solidFill>
                <a:latin typeface="微软雅黑" panose="020B0503020204020204" charset="-122"/>
                <a:ea typeface="微软雅黑" panose="020B0503020204020204" charset="-122"/>
              </a:rPr>
              <a:t>选择性必修三  </a:t>
            </a:r>
            <a:endParaRPr lang="en-US" altLang="zh-CN" sz="2400" b="1" dirty="0">
              <a:solidFill>
                <a:schemeClr val="bg1"/>
              </a:solidFill>
              <a:latin typeface="微软雅黑" panose="020B0503020204020204" charset="-122"/>
              <a:ea typeface="微软雅黑" panose="020B0503020204020204" charset="-122"/>
            </a:endParaRPr>
          </a:p>
        </p:txBody>
      </p:sp>
      <p:sp>
        <p:nvSpPr>
          <p:cNvPr id="8" name="TextBox 1"/>
          <p:cNvSpPr txBox="1">
            <a:spLocks noChangeArrowheads="1"/>
          </p:cNvSpPr>
          <p:nvPr>
            <p:custDataLst>
              <p:tags r:id="rId4"/>
            </p:custDataLst>
          </p:nvPr>
        </p:nvSpPr>
        <p:spPr bwMode="auto">
          <a:xfrm>
            <a:off x="2122369" y="4920082"/>
            <a:ext cx="2589121" cy="460375"/>
          </a:xfrm>
          <a:prstGeom prst="rect">
            <a:avLst/>
          </a:prstGeom>
          <a:solidFill>
            <a:srgbClr val="009459"/>
          </a:solidFill>
          <a:ln w="9525">
            <a:noFill/>
            <a:miter lim="800000"/>
          </a:ln>
        </p:spPr>
        <p:txBody>
          <a:bodyPr wrap="square">
            <a:spAutoFit/>
          </a:bodyPr>
          <a:p>
            <a:pPr algn="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人教版（</a:t>
            </a:r>
            <a:r>
              <a:rPr lang="en-US" altLang="zh-CN" sz="2400" b="1" noProof="1" dirty="0">
                <a:solidFill>
                  <a:prstClr val="white"/>
                </a:solidFill>
                <a:highlight>
                  <a:srgbClr val="009459"/>
                </a:highlight>
                <a:latin typeface="微软雅黑" panose="020B0503020204020204" charset="-122"/>
                <a:ea typeface="微软雅黑" panose="020B0503020204020204" charset="-122"/>
                <a:cs typeface="+mn-cs"/>
              </a:rPr>
              <a:t>2019</a:t>
            </a: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a:t>
            </a:r>
            <a:endParaRPr lang="zh-CN" altLang="en-US" sz="2400" b="1" noProof="1" dirty="0">
              <a:solidFill>
                <a:prstClr val="white"/>
              </a:solidFill>
              <a:highlight>
                <a:srgbClr val="009459"/>
              </a:highlight>
              <a:latin typeface="微软雅黑" panose="020B0503020204020204" charset="-122"/>
              <a:ea typeface="微软雅黑" panose="020B0503020204020204" charset="-122"/>
            </a:endParaRPr>
          </a:p>
        </p:txBody>
      </p:sp>
      <p:sp>
        <p:nvSpPr>
          <p:cNvPr id="2" name="矩形 4"/>
          <p:cNvSpPr/>
          <p:nvPr/>
        </p:nvSpPr>
        <p:spPr>
          <a:xfrm>
            <a:off x="1461135" y="1480820"/>
            <a:ext cx="4276090" cy="829945"/>
          </a:xfrm>
          <a:prstGeom prst="rect">
            <a:avLst/>
          </a:prstGeom>
          <a:noFill/>
          <a:ln w="9525">
            <a:noFill/>
          </a:ln>
        </p:spPr>
        <p:txBody>
          <a:bodyPr wrap="square" anchor="t">
            <a:spAutoFit/>
          </a:bodyPr>
          <a:p>
            <a:pPr eaLnBrk="0" hangingPunct="0"/>
            <a:r>
              <a:rPr lang="en-US" altLang="zh-CN" sz="4800" b="1" dirty="0">
                <a:latin typeface="Times New Roman" panose="02020603050405020304" pitchFamily="18" charset="0"/>
                <a:ea typeface="宋体" panose="02010600030101010101" pitchFamily="2" charset="-122"/>
              </a:rPr>
              <a:t> </a:t>
            </a:r>
            <a:r>
              <a:rPr lang="en-US" altLang="zh-CN" sz="4800" b="1" dirty="0">
                <a:solidFill>
                  <a:srgbClr val="FF0000"/>
                </a:solidFill>
                <a:latin typeface="Times New Roman" panose="02020603050405020304" pitchFamily="18" charset="0"/>
                <a:ea typeface="宋体" panose="02010600030101010101" pitchFamily="2" charset="-122"/>
              </a:rPr>
              <a:t>Unit 5 Poems</a:t>
            </a:r>
            <a:endParaRPr lang="en-US" altLang="zh-CN" sz="4800" b="1" dirty="0">
              <a:solidFill>
                <a:srgbClr val="FF0000"/>
              </a:solidFill>
              <a:latin typeface="Times New Roman" panose="02020603050405020304" pitchFamily="18" charset="0"/>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checkerboard(across)">
                                      <p:cBhvr>
                                        <p:cTn id="19" dur="1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5124" grpId="0" bldLvl="0" animBg="1"/>
      <p:bldP spid="8"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280410" y="2347595"/>
            <a:ext cx="8828405" cy="3969385"/>
          </a:xfrm>
          <a:prstGeom prst="rect">
            <a:avLst/>
          </a:prstGeom>
          <a:noFill/>
        </p:spPr>
        <p:txBody>
          <a:bodyPr wrap="square" rtlCol="0" anchor="t">
            <a:spAutoFit/>
          </a:bodyPr>
          <a:p>
            <a:pPr algn="just"/>
            <a:r>
              <a:rPr lang="en-US" sz="3600" b="1">
                <a:latin typeface="Times New Roman" panose="02020603050405020304" pitchFamily="18" charset="0"/>
                <a:ea typeface="+mn-ea"/>
                <a:sym typeface="+mn-ea"/>
              </a:rPr>
              <a:t> </a:t>
            </a:r>
            <a:r>
              <a:rPr lang="en-US" sz="3600" b="1">
                <a:latin typeface="Times New Roman" panose="02020603050405020304" pitchFamily="18" charset="0"/>
                <a:ea typeface="+mn-ea"/>
                <a:sym typeface="+mn-ea"/>
              </a:rPr>
              <a:t>  Poetry probably had its origins in traditional folk music tens of thousands of years ago. In that ________, there were no TVs or films, and writing had not been invented, so people would sit around the fire at night and sing songs to entertain themselves. These songs reflected themes </a:t>
            </a:r>
            <a:endParaRPr lang="en-US" sz="3600" b="1">
              <a:latin typeface="Times New Roman" panose="02020603050405020304" pitchFamily="18" charset="0"/>
              <a:ea typeface="+mn-ea"/>
              <a:sym typeface="+mn-ea"/>
            </a:endParaRPr>
          </a:p>
        </p:txBody>
      </p:sp>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1</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225" y="51435"/>
            <a:ext cx="8994140" cy="1076325"/>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Complete the passage using the correct forms of the words in the box.</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0" y="1181735"/>
            <a:ext cx="3265805" cy="5055235"/>
          </a:xfrm>
          <a:prstGeom prst="rect">
            <a:avLst/>
          </a:prstGeom>
        </p:spPr>
      </p:pic>
      <p:sp>
        <p:nvSpPr>
          <p:cNvPr id="5" name="文本框 4"/>
          <p:cNvSpPr txBox="1"/>
          <p:nvPr/>
        </p:nvSpPr>
        <p:spPr>
          <a:xfrm>
            <a:off x="3690159" y="1127748"/>
            <a:ext cx="7470329" cy="117348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nSpc>
                <a:spcPct val="110000"/>
              </a:lnSpc>
              <a:defRPr sz="3200" b="1">
                <a:latin typeface="Times New Roman" panose="02020603050405020304" pitchFamily="18" charset="0"/>
                <a:cs typeface="Times New Roman" panose="02020603050405020304" pitchFamily="18" charset="0"/>
              </a:defRPr>
            </a:lvl1pPr>
          </a:lstStyle>
          <a:p>
            <a:pPr algn="ctr"/>
            <a:r>
              <a:rPr lang="en-US" altLang="zh-CN"/>
              <a:t>amateur  era  format  recite  </a:t>
            </a:r>
            <a:endParaRPr lang="en-US" altLang="zh-CN"/>
          </a:p>
          <a:p>
            <a:pPr algn="ctr"/>
            <a:r>
              <a:rPr lang="en-US" altLang="zh-CN"/>
              <a:t>respective  rhyme  sow  version</a:t>
            </a:r>
            <a:endParaRPr lang="en-US" altLang="zh-CN"/>
          </a:p>
        </p:txBody>
      </p:sp>
      <p:sp>
        <p:nvSpPr>
          <p:cNvPr id="6" name="文本框 5"/>
          <p:cNvSpPr txBox="1"/>
          <p:nvPr/>
        </p:nvSpPr>
        <p:spPr>
          <a:xfrm>
            <a:off x="7232650" y="3393440"/>
            <a:ext cx="1719580"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era</a:t>
            </a:r>
            <a:endParaRPr lang="zh-CN" altLang="en-US">
              <a:solidFill>
                <a:srgbClr val="FF000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362960" y="2301240"/>
            <a:ext cx="8662035" cy="4523105"/>
          </a:xfrm>
          <a:prstGeom prst="rect">
            <a:avLst/>
          </a:prstGeom>
          <a:noFill/>
        </p:spPr>
        <p:txBody>
          <a:bodyPr wrap="square" rtlCol="0" anchor="t">
            <a:spAutoFit/>
          </a:bodyPr>
          <a:p>
            <a:pPr algn="just"/>
            <a:r>
              <a:rPr lang="en-US" sz="3600" b="1">
                <a:latin typeface="Times New Roman" panose="02020603050405020304" pitchFamily="18" charset="0"/>
                <a:ea typeface="+mn-ea"/>
                <a:sym typeface="+mn-ea"/>
              </a:rPr>
              <a:t>from the people’s daily lives, such as </a:t>
            </a:r>
            <a:endParaRPr lang="en-US" sz="3600" b="1">
              <a:latin typeface="Times New Roman" panose="02020603050405020304" pitchFamily="18" charset="0"/>
              <a:ea typeface="+mn-ea"/>
              <a:sym typeface="+mn-ea"/>
            </a:endParaRPr>
          </a:p>
          <a:p>
            <a:pPr algn="just"/>
            <a:r>
              <a:rPr lang="en-US" sz="3600" b="1">
                <a:latin typeface="Times New Roman" panose="02020603050405020304" pitchFamily="18" charset="0"/>
                <a:ea typeface="+mn-ea"/>
                <a:sym typeface="+mn-ea"/>
              </a:rPr>
              <a:t>hunting animals or ______ crops. </a:t>
            </a:r>
            <a:endParaRPr lang="en-US" sz="3600" b="1">
              <a:latin typeface="Times New Roman" panose="02020603050405020304" pitchFamily="18" charset="0"/>
              <a:ea typeface="+mn-ea"/>
              <a:sym typeface="+mn-ea"/>
            </a:endParaRPr>
          </a:p>
          <a:p>
            <a:pPr algn="just"/>
            <a:r>
              <a:rPr lang="en-US" sz="3600" b="1">
                <a:latin typeface="Times New Roman" panose="02020603050405020304" pitchFamily="18" charset="0"/>
                <a:ea typeface="+mn-ea"/>
                <a:sym typeface="+mn-ea"/>
              </a:rPr>
              <a:t>   </a:t>
            </a:r>
            <a:r>
              <a:rPr lang="en-US" sz="3600" b="1">
                <a:latin typeface="Times New Roman" panose="02020603050405020304" pitchFamily="18" charset="0"/>
                <a:sym typeface="+mn-ea"/>
              </a:rPr>
              <a:t>Since nothing was written down, over the years different _____ of these songs developed, and each area would have its own _______ rhythm. In addition to this, people would ______ stories of past heroes. As these stories were often quite long, they </a:t>
            </a:r>
            <a:endParaRPr lang="en-US" sz="3600" b="1">
              <a:latin typeface="Times New Roman" panose="02020603050405020304" pitchFamily="18" charset="0"/>
              <a:sym typeface="+mn-ea"/>
            </a:endParaRPr>
          </a:p>
        </p:txBody>
      </p:sp>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1</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225" y="51435"/>
            <a:ext cx="8994140" cy="1076325"/>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Complete the passage with the correct forms of the words in the box.</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0" y="1181735"/>
            <a:ext cx="3265805" cy="5055235"/>
          </a:xfrm>
          <a:prstGeom prst="rect">
            <a:avLst/>
          </a:prstGeom>
        </p:spPr>
      </p:pic>
      <p:sp>
        <p:nvSpPr>
          <p:cNvPr id="5" name="文本框 4"/>
          <p:cNvSpPr txBox="1"/>
          <p:nvPr/>
        </p:nvSpPr>
        <p:spPr>
          <a:xfrm>
            <a:off x="3543300" y="1127760"/>
            <a:ext cx="8173720" cy="117348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nSpc>
                <a:spcPct val="110000"/>
              </a:lnSpc>
              <a:defRPr sz="3200" b="1">
                <a:latin typeface="Times New Roman" panose="02020603050405020304" pitchFamily="18" charset="0"/>
                <a:cs typeface="Times New Roman" panose="02020603050405020304" pitchFamily="18" charset="0"/>
              </a:defRPr>
            </a:lvl1pPr>
          </a:lstStyle>
          <a:p>
            <a:pPr algn="ctr"/>
            <a:r>
              <a:rPr lang="en-US" altLang="zh-CN"/>
              <a:t>amateur  era  format  recite  </a:t>
            </a:r>
            <a:endParaRPr lang="en-US" altLang="zh-CN"/>
          </a:p>
          <a:p>
            <a:pPr algn="ctr"/>
            <a:r>
              <a:rPr lang="en-US" altLang="zh-CN"/>
              <a:t>respective  rhyme  sow  version</a:t>
            </a:r>
            <a:endParaRPr lang="en-US" altLang="zh-CN"/>
          </a:p>
        </p:txBody>
      </p:sp>
      <p:sp>
        <p:nvSpPr>
          <p:cNvPr id="13" name="文本框 12"/>
          <p:cNvSpPr txBox="1"/>
          <p:nvPr/>
        </p:nvSpPr>
        <p:spPr>
          <a:xfrm>
            <a:off x="7212330" y="2843530"/>
            <a:ext cx="1574800"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sowing</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999605" y="3892550"/>
            <a:ext cx="1788160"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versions</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367530" y="5081270"/>
            <a:ext cx="2048510"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respective</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173470" y="5604510"/>
            <a:ext cx="1574800"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recite</a:t>
            </a:r>
            <a:endParaRPr lang="zh-CN" altLang="en-US">
              <a:solidFill>
                <a:srgbClr val="FF000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5" grpId="0" bldLvl="0" animBg="1"/>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362325" y="2821940"/>
            <a:ext cx="8662035" cy="3969385"/>
          </a:xfrm>
          <a:prstGeom prst="rect">
            <a:avLst/>
          </a:prstGeom>
          <a:noFill/>
        </p:spPr>
        <p:txBody>
          <a:bodyPr wrap="square" rtlCol="0" anchor="t">
            <a:spAutoFit/>
          </a:bodyPr>
          <a:p>
            <a:pPr algn="just"/>
            <a:r>
              <a:rPr lang="en-US" sz="3600" b="1">
                <a:latin typeface="Times New Roman" panose="02020603050405020304" pitchFamily="18" charset="0"/>
                <a:sym typeface="+mn-ea"/>
              </a:rPr>
              <a:t>often had ________ and rhythm  to help</a:t>
            </a:r>
            <a:endParaRPr lang="en-US" sz="3600" b="1">
              <a:latin typeface="Times New Roman" panose="02020603050405020304" pitchFamily="18" charset="0"/>
              <a:sym typeface="+mn-ea"/>
            </a:endParaRPr>
          </a:p>
          <a:p>
            <a:pPr algn="just"/>
            <a:r>
              <a:rPr lang="en-US" altLang="zh-CN" sz="3600" b="1">
                <a:latin typeface="Times New Roman" panose="02020603050405020304" pitchFamily="18" charset="0"/>
                <a:cs typeface="Times New Roman" panose="02020603050405020304" pitchFamily="18" charset="0"/>
                <a:sym typeface="+mn-ea"/>
              </a:rPr>
              <a:t>people remember them more easily. While in the beginning such songs and stories had a very simple ________, over time they became more complicated and more polished. </a:t>
            </a:r>
            <a:endParaRPr lang="en-US" altLang="zh-CN" sz="3600" b="1">
              <a:latin typeface="Times New Roman" panose="02020603050405020304" pitchFamily="18" charset="0"/>
              <a:cs typeface="Times New Roman" panose="02020603050405020304" pitchFamily="18" charset="0"/>
              <a:sym typeface="+mn-ea"/>
            </a:endParaRPr>
          </a:p>
          <a:p>
            <a:pPr algn="just"/>
            <a:r>
              <a:rPr lang="en-US" sz="3600" b="1">
                <a:latin typeface="Times New Roman" panose="02020603050405020304" pitchFamily="18" charset="0"/>
                <a:ea typeface="+mn-ea"/>
                <a:sym typeface="+mn-ea"/>
              </a:rPr>
              <a:t>    </a:t>
            </a:r>
            <a:endParaRPr lang="en-US" sz="3600" b="1">
              <a:latin typeface="Times New Roman" panose="02020603050405020304" pitchFamily="18" charset="0"/>
              <a:sym typeface="+mn-ea"/>
            </a:endParaRPr>
          </a:p>
        </p:txBody>
      </p:sp>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1</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225" y="51435"/>
            <a:ext cx="8994140" cy="1076325"/>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Complete the passage with the correct forms of the words in the box.</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0" y="1181735"/>
            <a:ext cx="3265805" cy="5055235"/>
          </a:xfrm>
          <a:prstGeom prst="rect">
            <a:avLst/>
          </a:prstGeom>
        </p:spPr>
      </p:pic>
      <p:sp>
        <p:nvSpPr>
          <p:cNvPr id="5" name="文本框 4"/>
          <p:cNvSpPr txBox="1"/>
          <p:nvPr/>
        </p:nvSpPr>
        <p:spPr>
          <a:xfrm>
            <a:off x="3606165" y="1388110"/>
            <a:ext cx="8173720" cy="117348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nSpc>
                <a:spcPct val="110000"/>
              </a:lnSpc>
              <a:defRPr sz="3200" b="1">
                <a:latin typeface="Times New Roman" panose="02020603050405020304" pitchFamily="18" charset="0"/>
                <a:cs typeface="Times New Roman" panose="02020603050405020304" pitchFamily="18" charset="0"/>
              </a:defRPr>
            </a:lvl1pPr>
          </a:lstStyle>
          <a:p>
            <a:pPr algn="ctr"/>
            <a:r>
              <a:rPr lang="en-US" altLang="zh-CN"/>
              <a:t>amateur  era  format  recite  </a:t>
            </a:r>
            <a:endParaRPr lang="en-US" altLang="zh-CN"/>
          </a:p>
          <a:p>
            <a:pPr algn="ctr"/>
            <a:r>
              <a:rPr lang="en-US" altLang="zh-CN"/>
              <a:t>respective  rhyme  sow  version</a:t>
            </a:r>
            <a:endParaRPr lang="en-US" altLang="zh-CN"/>
          </a:p>
        </p:txBody>
      </p:sp>
      <p:sp>
        <p:nvSpPr>
          <p:cNvPr id="14" name="文本框 13"/>
          <p:cNvSpPr txBox="1"/>
          <p:nvPr/>
        </p:nvSpPr>
        <p:spPr>
          <a:xfrm>
            <a:off x="5583619" y="2821973"/>
            <a:ext cx="1948543"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rhyme</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528499" y="4490118"/>
            <a:ext cx="1948543"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format</a:t>
            </a:r>
            <a:endParaRPr lang="zh-CN" altLang="en-US">
              <a:solidFill>
                <a:srgbClr val="FF000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5"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265805" y="3006090"/>
            <a:ext cx="8662035" cy="2306955"/>
          </a:xfrm>
          <a:prstGeom prst="rect">
            <a:avLst/>
          </a:prstGeom>
          <a:noFill/>
        </p:spPr>
        <p:txBody>
          <a:bodyPr wrap="square" rtlCol="0" anchor="t">
            <a:spAutoFit/>
          </a:bodyPr>
          <a:p>
            <a:pPr algn="just"/>
            <a:r>
              <a:rPr lang="en-US" altLang="zh-CN" sz="3600" b="1">
                <a:latin typeface="Times New Roman" panose="02020603050405020304" pitchFamily="18" charset="0"/>
                <a:cs typeface="Times New Roman" panose="02020603050405020304" pitchFamily="18" charset="0"/>
                <a:sym typeface="+mn-ea"/>
              </a:rPr>
              <a:t>These were no longer the works of _______sitting around a fire, but works of true poets who cared about their art and who sometimes made a living from it. </a:t>
            </a:r>
            <a:endParaRPr lang="en-US" altLang="zh-CN" sz="3600" b="1">
              <a:latin typeface="Times New Roman" panose="02020603050405020304" pitchFamily="18" charset="0"/>
              <a:cs typeface="Times New Roman" panose="02020603050405020304" pitchFamily="18" charset="0"/>
              <a:sym typeface="+mn-ea"/>
            </a:endParaRPr>
          </a:p>
        </p:txBody>
      </p:sp>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1</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225" y="51435"/>
            <a:ext cx="8994140" cy="1076325"/>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Complete the passage with the correct forms of the words in the box.</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0" y="1181735"/>
            <a:ext cx="3265805" cy="5055235"/>
          </a:xfrm>
          <a:prstGeom prst="rect">
            <a:avLst/>
          </a:prstGeom>
        </p:spPr>
      </p:pic>
      <p:sp>
        <p:nvSpPr>
          <p:cNvPr id="5" name="文本框 4"/>
          <p:cNvSpPr txBox="1"/>
          <p:nvPr/>
        </p:nvSpPr>
        <p:spPr>
          <a:xfrm>
            <a:off x="3386455" y="1541145"/>
            <a:ext cx="8173720" cy="117348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nSpc>
                <a:spcPct val="110000"/>
              </a:lnSpc>
              <a:defRPr sz="3200" b="1">
                <a:latin typeface="Times New Roman" panose="02020603050405020304" pitchFamily="18" charset="0"/>
                <a:cs typeface="Times New Roman" panose="02020603050405020304" pitchFamily="18" charset="0"/>
              </a:defRPr>
            </a:lvl1pPr>
          </a:lstStyle>
          <a:p>
            <a:pPr algn="ctr"/>
            <a:r>
              <a:rPr lang="en-US" altLang="zh-CN">
                <a:sym typeface="+mn-ea"/>
              </a:rPr>
              <a:t>amateur  era  format  recite  </a:t>
            </a:r>
            <a:endParaRPr lang="en-US" altLang="zh-CN"/>
          </a:p>
          <a:p>
            <a:pPr algn="ctr"/>
            <a:r>
              <a:rPr lang="en-US" altLang="zh-CN">
                <a:sym typeface="+mn-ea"/>
              </a:rPr>
              <a:t>respective  rhyme  sow  version</a:t>
            </a:r>
            <a:endParaRPr lang="zh-CN" altLang="en-US"/>
          </a:p>
        </p:txBody>
      </p:sp>
      <p:sp>
        <p:nvSpPr>
          <p:cNvPr id="3" name="文本框 2"/>
          <p:cNvSpPr txBox="1"/>
          <p:nvPr/>
        </p:nvSpPr>
        <p:spPr>
          <a:xfrm>
            <a:off x="3265914" y="3532941"/>
            <a:ext cx="1968618"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amateurs</a:t>
            </a:r>
            <a:endParaRPr lang="zh-CN" altLang="en-US">
              <a:solidFill>
                <a:srgbClr val="FF000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76555" y="971550"/>
            <a:ext cx="8662035" cy="1568450"/>
          </a:xfrm>
          <a:prstGeom prst="rect">
            <a:avLst/>
          </a:prstGeom>
          <a:noFill/>
        </p:spPr>
        <p:txBody>
          <a:bodyPr wrap="square" rtlCol="0" anchor="t">
            <a:spAutoFit/>
          </a:bodyPr>
          <a:p>
            <a:pPr algn="just"/>
            <a:r>
              <a:rPr lang="en-US" altLang="zh-CN" sz="3200" b="1">
                <a:latin typeface="Times New Roman" panose="02020603050405020304" pitchFamily="18" charset="0"/>
                <a:cs typeface="Times New Roman" panose="02020603050405020304" pitchFamily="18" charset="0"/>
                <a:sym typeface="+mn-ea"/>
              </a:rPr>
              <a:t>1.What is the short passage about?</a:t>
            </a:r>
            <a:endParaRPr lang="en-US" altLang="zh-CN" sz="3200" b="1">
              <a:latin typeface="Times New Roman" panose="02020603050405020304" pitchFamily="18" charset="0"/>
              <a:cs typeface="Times New Roman" panose="02020603050405020304" pitchFamily="18" charset="0"/>
              <a:sym typeface="+mn-ea"/>
            </a:endParaRPr>
          </a:p>
          <a:p>
            <a:pPr algn="just"/>
            <a:endParaRPr lang="en-US" altLang="zh-CN" sz="3200" b="1">
              <a:latin typeface="Times New Roman" panose="02020603050405020304" pitchFamily="18" charset="0"/>
              <a:cs typeface="Times New Roman" panose="02020603050405020304" pitchFamily="18" charset="0"/>
              <a:sym typeface="+mn-ea"/>
            </a:endParaRPr>
          </a:p>
          <a:p>
            <a:pPr algn="just"/>
            <a:r>
              <a:rPr lang="en-US" altLang="zh-CN" sz="3200" b="1">
                <a:latin typeface="Times New Roman" panose="02020603050405020304" pitchFamily="18" charset="0"/>
                <a:cs typeface="Times New Roman" panose="02020603050405020304" pitchFamily="18" charset="0"/>
                <a:sym typeface="+mn-ea"/>
              </a:rPr>
              <a:t>2.Can you retell the passage briefly?</a:t>
            </a:r>
            <a:endParaRPr lang="en-US" altLang="zh-CN" sz="3200" b="1">
              <a:latin typeface="Times New Roman" panose="02020603050405020304" pitchFamily="18" charset="0"/>
              <a:cs typeface="Times New Roman" panose="02020603050405020304" pitchFamily="18" charset="0"/>
              <a:sym typeface="+mn-ea"/>
            </a:endParaRPr>
          </a:p>
        </p:txBody>
      </p:sp>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1</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225" y="51435"/>
            <a:ext cx="8994140" cy="583565"/>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Discuss the following questions.</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33400" y="1442720"/>
            <a:ext cx="6859905" cy="632460"/>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 The origins of poetry.</a:t>
            </a:r>
            <a:endParaRPr lang="en-US" altLang="zh-CN">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76555" y="2378075"/>
            <a:ext cx="11734800" cy="3879215"/>
          </a:xfrm>
          <a:prstGeom prst="rect">
            <a:avLst/>
          </a:prstGeom>
          <a:noFill/>
        </p:spPr>
        <p:txBody>
          <a:bodyPr wrap="square" rtlCol="0">
            <a:spAutoFit/>
          </a:bodyPr>
          <a:lstStyle>
            <a:defPPr>
              <a:defRPr lang="zh-CN"/>
            </a:defPPr>
            <a:lvl1pPr>
              <a:lnSpc>
                <a:spcPct val="110000"/>
              </a:lnSpc>
              <a:defRPr sz="3200" b="1">
                <a:solidFill>
                  <a:srgbClr val="0000FF"/>
                </a:solidFill>
                <a:latin typeface="Arial" panose="020B0604020202020204" pitchFamily="34" charset="0"/>
                <a:cs typeface="Arial" panose="020B0604020202020204" pitchFamily="34" charset="0"/>
              </a:defRPr>
            </a:lvl1pPr>
          </a:lstStyle>
          <a:p>
            <a:r>
              <a:rPr lang="en-US" altLang="zh-CN">
                <a:solidFill>
                  <a:srgbClr val="FF0000"/>
                </a:solidFill>
                <a:latin typeface="Times New Roman" panose="02020603050405020304" pitchFamily="18" charset="0"/>
                <a:cs typeface="Times New Roman" panose="02020603050405020304" pitchFamily="18" charset="0"/>
              </a:rPr>
              <a:t>Yes.In the old days people would sit around a fire at night and sing songs,which reflect people's daily life. Different versions of these songs developed over the years, and people sang stories about heroes. Since these stories are often long, there’re often rhymes and rhythms to help people remember them. They started in simple forms, but over time they became complex works of poets who cared about art and made a living from them.</a:t>
            </a:r>
            <a:endParaRPr lang="en-US" altLang="zh-CN">
              <a:solidFill>
                <a:srgbClr val="FF0000"/>
              </a:solidFill>
              <a:latin typeface="Times New Roman" panose="02020603050405020304" pitchFamily="18" charset="0"/>
              <a:cs typeface="Times New Roman" panose="02020603050405020304" pitchFamily="18" charset="0"/>
            </a:endParaRPr>
          </a:p>
        </p:txBody>
      </p:sp>
      <p:pic>
        <p:nvPicPr>
          <p:cNvPr id="117" name="图片 116"/>
          <p:cNvPicPr/>
          <p:nvPr/>
        </p:nvPicPr>
        <p:blipFill>
          <a:blip r:embed="rId2"/>
          <a:stretch>
            <a:fillRect/>
          </a:stretch>
        </p:blipFill>
        <p:spPr>
          <a:xfrm>
            <a:off x="9490710" y="201930"/>
            <a:ext cx="2620645" cy="2176145"/>
          </a:xfrm>
          <a:prstGeom prst="rect">
            <a:avLst/>
          </a:prstGeom>
          <a:noFill/>
          <a:ln w="9525">
            <a:noFill/>
          </a:ln>
        </p:spPr>
      </p:pic>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437890" y="1634490"/>
            <a:ext cx="7800340" cy="4030980"/>
          </a:xfrm>
          <a:prstGeom prst="rect">
            <a:avLst/>
          </a:prstGeom>
          <a:noFill/>
        </p:spPr>
        <p:txBody>
          <a:bodyPr wrap="square" rtlCol="0" anchor="t">
            <a:spAutoFit/>
          </a:bodyPr>
          <a:p>
            <a:pPr algn="just"/>
            <a:r>
              <a:rPr lang="en-US" sz="3200" b="1">
                <a:solidFill>
                  <a:srgbClr val="0000FF"/>
                </a:solidFill>
                <a:latin typeface="Times New Roman" panose="02020603050405020304" pitchFamily="18" charset="0"/>
                <a:ea typeface="+mn-ea"/>
                <a:sym typeface="+mn-ea"/>
              </a:rPr>
              <a:t>Conversation 1</a:t>
            </a:r>
            <a:endParaRPr lang="en-US" sz="3200" b="1">
              <a:solidFill>
                <a:srgbClr val="FF0000"/>
              </a:solidFill>
              <a:latin typeface="Times New Roman" panose="02020603050405020304" pitchFamily="18" charset="0"/>
              <a:ea typeface="+mn-ea"/>
              <a:sym typeface="+mn-ea"/>
            </a:endParaRPr>
          </a:p>
          <a:p>
            <a:pPr algn="just"/>
            <a:r>
              <a:rPr lang="en-US" sz="3200" b="1">
                <a:latin typeface="Times New Roman" panose="02020603050405020304" pitchFamily="18" charset="0"/>
                <a:ea typeface="+mn-ea"/>
                <a:sym typeface="+mn-ea"/>
              </a:rPr>
              <a:t>A: What is free verse?</a:t>
            </a:r>
            <a:endParaRPr lang="en-US" sz="3200" b="1">
              <a:latin typeface="Times New Roman" panose="02020603050405020304" pitchFamily="18" charset="0"/>
              <a:ea typeface="+mn-ea"/>
              <a:sym typeface="+mn-ea"/>
            </a:endParaRPr>
          </a:p>
          <a:p>
            <a:pPr algn="just"/>
            <a:r>
              <a:rPr lang="en-US" sz="3200" b="1">
                <a:latin typeface="Times New Roman" panose="02020603050405020304" pitchFamily="18" charset="0"/>
                <a:ea typeface="+mn-ea"/>
                <a:sym typeface="+mn-ea"/>
              </a:rPr>
              <a:t>B: Free verse is an open form of poetry.</a:t>
            </a:r>
            <a:endParaRPr lang="en-US" sz="3200" b="1">
              <a:latin typeface="Times New Roman" panose="02020603050405020304" pitchFamily="18" charset="0"/>
              <a:ea typeface="+mn-ea"/>
              <a:sym typeface="+mn-ea"/>
            </a:endParaRPr>
          </a:p>
          <a:p>
            <a:pPr algn="just"/>
            <a:r>
              <a:rPr lang="en-US" sz="3200" b="1">
                <a:latin typeface="Times New Roman" panose="02020603050405020304" pitchFamily="18" charset="0"/>
                <a:ea typeface="+mn-ea"/>
                <a:sym typeface="+mn-ea"/>
              </a:rPr>
              <a:t>A: What do you mean by “open”?</a:t>
            </a:r>
            <a:endParaRPr lang="en-US" sz="3200" b="1">
              <a:latin typeface="Times New Roman" panose="02020603050405020304" pitchFamily="18" charset="0"/>
              <a:ea typeface="+mn-ea"/>
              <a:sym typeface="+mn-ea"/>
            </a:endParaRPr>
          </a:p>
          <a:p>
            <a:pPr algn="just"/>
            <a:r>
              <a:rPr lang="en-US" sz="3200" b="1">
                <a:latin typeface="Times New Roman" panose="02020603050405020304" pitchFamily="18" charset="0"/>
                <a:ea typeface="+mn-ea"/>
                <a:sym typeface="+mn-ea"/>
              </a:rPr>
              <a:t>B: A free verse poem does not follow any rules. It has no regular metre or rhythm.</a:t>
            </a:r>
            <a:endParaRPr lang="en-US" sz="3200" b="1">
              <a:latin typeface="Times New Roman" panose="02020603050405020304" pitchFamily="18" charset="0"/>
              <a:ea typeface="+mn-ea"/>
              <a:sym typeface="+mn-ea"/>
            </a:endParaRPr>
          </a:p>
          <a:p>
            <a:pPr algn="just"/>
            <a:r>
              <a:rPr lang="en-US" sz="3200" b="1">
                <a:latin typeface="Times New Roman" panose="02020603050405020304" pitchFamily="18" charset="0"/>
                <a:ea typeface="+mn-ea"/>
                <a:sym typeface="+mn-ea"/>
              </a:rPr>
              <a:t>A: I see. So it means the poet has complete control over their creation.</a:t>
            </a:r>
            <a:endParaRPr lang="en-US" sz="3200" b="1">
              <a:latin typeface="Times New Roman" panose="02020603050405020304" pitchFamily="18" charset="0"/>
              <a:ea typeface="+mn-ea"/>
              <a:sym typeface="+mn-ea"/>
            </a:endParaRPr>
          </a:p>
        </p:txBody>
      </p:sp>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2</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5" name="文本框 4"/>
          <p:cNvSpPr txBox="1"/>
          <p:nvPr/>
        </p:nvSpPr>
        <p:spPr>
          <a:xfrm>
            <a:off x="3255010" y="100965"/>
            <a:ext cx="8716010" cy="1383665"/>
          </a:xfrm>
          <a:prstGeom prst="rect">
            <a:avLst/>
          </a:prstGeom>
          <a:noFill/>
        </p:spPr>
        <p:txBody>
          <a:bodyPr wrap="square" rtlCol="0" anchor="t">
            <a:spAutoFit/>
          </a:bodyPr>
          <a:p>
            <a:r>
              <a:rPr lang="en-US" sz="2800" b="1">
                <a:solidFill>
                  <a:srgbClr val="FF0000"/>
                </a:solidFill>
                <a:latin typeface="Times New Roman" panose="02020603050405020304" pitchFamily="18" charset="0"/>
                <a:cs typeface="Times New Roman" panose="02020603050405020304" pitchFamily="18" charset="0"/>
              </a:rPr>
              <a:t>Read the conversations and write a short description about the poetry or the poet they are talking about. Use relative clauses to connect your sentences.</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rcRect l="7665" r="10298" b="9468"/>
          <a:stretch>
            <a:fillRect/>
          </a:stretch>
        </p:blipFill>
        <p:spPr>
          <a:xfrm>
            <a:off x="0" y="1297305"/>
            <a:ext cx="3255010" cy="5170805"/>
          </a:xfrm>
          <a:prstGeom prst="rect">
            <a:avLst/>
          </a:prstGeom>
        </p:spPr>
      </p:pic>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2</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860" y="0"/>
            <a:ext cx="8994140" cy="1568450"/>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Write a short description about the poetry or the poet in </a:t>
            </a:r>
            <a:r>
              <a:rPr lang="en-US" sz="3200" b="1">
                <a:solidFill>
                  <a:srgbClr val="0000FF"/>
                </a:solidFill>
                <a:latin typeface="Times New Roman" panose="02020603050405020304" pitchFamily="18" charset="0"/>
                <a:cs typeface="Times New Roman" panose="02020603050405020304" pitchFamily="18" charset="0"/>
              </a:rPr>
              <a:t>Conversation 1</a:t>
            </a:r>
            <a:r>
              <a:rPr lang="en-US" sz="3200" b="1">
                <a:solidFill>
                  <a:srgbClr val="FF0000"/>
                </a:solidFill>
                <a:latin typeface="Times New Roman" panose="02020603050405020304" pitchFamily="18" charset="0"/>
                <a:cs typeface="Times New Roman" panose="02020603050405020304" pitchFamily="18" charset="0"/>
              </a:rPr>
              <a:t>. Use relative clauses to connect your sentences.</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17" name="图片 116"/>
          <p:cNvPicPr/>
          <p:nvPr/>
        </p:nvPicPr>
        <p:blipFill>
          <a:blip r:embed="rId2"/>
          <a:stretch>
            <a:fillRect/>
          </a:stretch>
        </p:blipFill>
        <p:spPr>
          <a:xfrm>
            <a:off x="111760" y="1567815"/>
            <a:ext cx="3231515" cy="3987800"/>
          </a:xfrm>
          <a:prstGeom prst="rect">
            <a:avLst/>
          </a:prstGeom>
          <a:noFill/>
          <a:ln w="9525">
            <a:noFill/>
          </a:ln>
        </p:spPr>
      </p:pic>
      <p:sp>
        <p:nvSpPr>
          <p:cNvPr id="9" name="矩形 8"/>
          <p:cNvSpPr/>
          <p:nvPr/>
        </p:nvSpPr>
        <p:spPr>
          <a:xfrm>
            <a:off x="3343275" y="1669415"/>
            <a:ext cx="8520430" cy="3784600"/>
          </a:xfrm>
          <a:prstGeom prst="rect">
            <a:avLst/>
          </a:prstGeom>
        </p:spPr>
        <p:txBody>
          <a:bodyPr wrap="square">
            <a:spAutoFit/>
          </a:bodyPr>
          <a:p>
            <a:pPr>
              <a:lnSpc>
                <a:spcPct val="120000"/>
              </a:lnSpc>
            </a:pPr>
            <a:r>
              <a:rPr lang="zh-CN" altLang="en-US" sz="4000" b="1">
                <a:latin typeface="Times New Roman" panose="02020603050405020304" pitchFamily="18" charset="0"/>
                <a:cs typeface="Times New Roman" panose="02020603050405020304" pitchFamily="18" charset="0"/>
              </a:rPr>
              <a:t>Free verse is </a:t>
            </a:r>
            <a:r>
              <a:rPr lang="en-US" altLang="zh-CN" sz="4000" b="1">
                <a:latin typeface="Times New Roman" panose="02020603050405020304" pitchFamily="18" charset="0"/>
                <a:cs typeface="Times New Roman" panose="02020603050405020304" pitchFamily="18" charset="0"/>
              </a:rPr>
              <a:t>an open form of poetry</a:t>
            </a:r>
            <a:r>
              <a:rPr lang="zh-CN" altLang="en-US" sz="4000" b="1">
                <a:latin typeface="Times New Roman" panose="02020603050405020304" pitchFamily="18" charset="0"/>
                <a:cs typeface="Times New Roman" panose="02020603050405020304" pitchFamily="18" charset="0"/>
              </a:rPr>
              <a:t> </a:t>
            </a:r>
            <a:r>
              <a:rPr lang="zh-CN" altLang="en-US" sz="4000" b="1">
                <a:solidFill>
                  <a:srgbClr val="FF0000"/>
                </a:solidFill>
                <a:latin typeface="Times New Roman" panose="02020603050405020304" pitchFamily="18" charset="0"/>
                <a:cs typeface="Times New Roman" panose="02020603050405020304" pitchFamily="18" charset="0"/>
              </a:rPr>
              <a:t>that</a:t>
            </a:r>
            <a:r>
              <a:rPr lang="zh-CN" altLang="en-US" sz="4000" b="1">
                <a:latin typeface="Times New Roman" panose="02020603050405020304" pitchFamily="18" charset="0"/>
                <a:cs typeface="Times New Roman" panose="02020603050405020304" pitchFamily="18" charset="0"/>
              </a:rPr>
              <a:t> </a:t>
            </a:r>
            <a:r>
              <a:rPr lang="en-US" altLang="zh-CN" sz="4000" b="1">
                <a:latin typeface="Times New Roman" panose="02020603050405020304" pitchFamily="18" charset="0"/>
                <a:cs typeface="Times New Roman" panose="02020603050405020304" pitchFamily="18" charset="0"/>
              </a:rPr>
              <a:t>does not follow any rules. It has no regular metre or rhythm, </a:t>
            </a:r>
            <a:r>
              <a:rPr lang="en-US" altLang="zh-CN" sz="4000" b="1">
                <a:solidFill>
                  <a:srgbClr val="FF0000"/>
                </a:solidFill>
                <a:latin typeface="Times New Roman" panose="02020603050405020304" pitchFamily="18" charset="0"/>
                <a:cs typeface="Times New Roman" panose="02020603050405020304" pitchFamily="18" charset="0"/>
              </a:rPr>
              <a:t>which</a:t>
            </a:r>
            <a:r>
              <a:rPr lang="en-US" altLang="zh-CN" sz="4000" b="1">
                <a:latin typeface="Times New Roman" panose="02020603050405020304" pitchFamily="18" charset="0"/>
                <a:cs typeface="Times New Roman" panose="02020603050405020304" pitchFamily="18" charset="0"/>
              </a:rPr>
              <a:t> means the poet has complete control over their creation.</a:t>
            </a:r>
            <a:endParaRPr lang="en-US" altLang="zh-CN" sz="4000" b="1">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2</a:t>
            </a:r>
            <a:endParaRPr lang="en-US" altLang="zh-CN" sz="2800" b="1" dirty="0">
              <a:solidFill>
                <a:schemeClr val="bg1"/>
              </a:solidFill>
              <a:latin typeface="Times New Roman" panose="02020603050405020304" pitchFamily="18" charset="0"/>
              <a:ea typeface="思源黑体 CN Heavy" pitchFamily="34" charset="-122"/>
            </a:endParaRPr>
          </a:p>
        </p:txBody>
      </p:sp>
      <p:pic>
        <p:nvPicPr>
          <p:cNvPr id="6" name="图片 5"/>
          <p:cNvPicPr>
            <a:picLocks noChangeAspect="1"/>
          </p:cNvPicPr>
          <p:nvPr/>
        </p:nvPicPr>
        <p:blipFill>
          <a:blip r:embed="rId2"/>
          <a:srcRect l="7665" r="10298" b="9468"/>
          <a:stretch>
            <a:fillRect/>
          </a:stretch>
        </p:blipFill>
        <p:spPr>
          <a:xfrm>
            <a:off x="0" y="1297305"/>
            <a:ext cx="3255010" cy="5170805"/>
          </a:xfrm>
          <a:prstGeom prst="rect">
            <a:avLst/>
          </a:prstGeom>
        </p:spPr>
      </p:pic>
      <p:sp>
        <p:nvSpPr>
          <p:cNvPr id="4" name="文本框 3"/>
          <p:cNvSpPr txBox="1"/>
          <p:nvPr/>
        </p:nvSpPr>
        <p:spPr>
          <a:xfrm>
            <a:off x="3255010" y="0"/>
            <a:ext cx="8716010" cy="1383665"/>
          </a:xfrm>
          <a:prstGeom prst="rect">
            <a:avLst/>
          </a:prstGeom>
          <a:noFill/>
        </p:spPr>
        <p:txBody>
          <a:bodyPr wrap="square" rtlCol="0" anchor="t">
            <a:spAutoFit/>
          </a:bodyPr>
          <a:p>
            <a:r>
              <a:rPr lang="en-US" sz="2800" b="1">
                <a:solidFill>
                  <a:srgbClr val="FF0000"/>
                </a:solidFill>
                <a:latin typeface="Times New Roman" panose="02020603050405020304" pitchFamily="18" charset="0"/>
                <a:cs typeface="Times New Roman" panose="02020603050405020304" pitchFamily="18" charset="0"/>
              </a:rPr>
              <a:t>Read the conversations and write a short description about the poetry or the poet they are talking about. Use relative clauses to connect your sentences.</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128645" y="1297305"/>
            <a:ext cx="9063355" cy="5259070"/>
          </a:xfrm>
          <a:prstGeom prst="rect">
            <a:avLst/>
          </a:prstGeom>
          <a:noFill/>
        </p:spPr>
        <p:txBody>
          <a:bodyPr wrap="square" rtlCol="0">
            <a:spAutoFit/>
          </a:bodyPr>
          <a:p>
            <a:pPr>
              <a:lnSpc>
                <a:spcPct val="120000"/>
              </a:lnSpc>
            </a:pPr>
            <a:r>
              <a:rPr lang="en-US" altLang="zh-CN" sz="2800" b="1">
                <a:solidFill>
                  <a:srgbClr val="0000FF"/>
                </a:solidFill>
                <a:latin typeface="Times New Roman" panose="02020603050405020304" pitchFamily="18" charset="0"/>
                <a:cs typeface="Times New Roman" panose="02020603050405020304" pitchFamily="18" charset="0"/>
                <a:sym typeface="+mn-ea"/>
              </a:rPr>
              <a:t>Conversation 2</a:t>
            </a:r>
            <a:endParaRPr lang="en-US" altLang="zh-CN" sz="2800" b="1">
              <a:solidFill>
                <a:srgbClr val="0000FF"/>
              </a:solidFill>
              <a:latin typeface="Times New Roman" panose="02020603050405020304" pitchFamily="18" charset="0"/>
              <a:cs typeface="Times New Roman" panose="02020603050405020304" pitchFamily="18" charset="0"/>
              <a:sym typeface="+mn-ea"/>
            </a:endParaRPr>
          </a:p>
          <a:p>
            <a:pPr>
              <a:lnSpc>
                <a:spcPct val="120000"/>
              </a:lnSpc>
            </a:pPr>
            <a:r>
              <a:rPr lang="en-US" altLang="zh-CN" sz="2800" b="1">
                <a:latin typeface="Times New Roman" panose="02020603050405020304" pitchFamily="18" charset="0"/>
                <a:cs typeface="Times New Roman" panose="02020603050405020304" pitchFamily="18" charset="0"/>
              </a:rPr>
              <a:t>A: Who was Langston Hughes?</a:t>
            </a:r>
            <a:endParaRPr lang="en-US" altLang="zh-CN" sz="2800" b="1">
              <a:latin typeface="Times New Roman" panose="02020603050405020304" pitchFamily="18" charset="0"/>
              <a:cs typeface="Times New Roman" panose="02020603050405020304" pitchFamily="18" charset="0"/>
            </a:endParaRPr>
          </a:p>
          <a:p>
            <a:pPr>
              <a:lnSpc>
                <a:spcPct val="120000"/>
              </a:lnSpc>
            </a:pPr>
            <a:r>
              <a:rPr lang="en-US" altLang="zh-CN" sz="2800" b="1">
                <a:latin typeface="Times New Roman" panose="02020603050405020304" pitchFamily="18" charset="0"/>
                <a:cs typeface="Times New Roman" panose="02020603050405020304" pitchFamily="18" charset="0"/>
              </a:rPr>
              <a:t>B: He was a famous African-American poet. </a:t>
            </a:r>
            <a:endParaRPr lang="en-US" altLang="zh-CN" sz="2800" b="1">
              <a:latin typeface="Times New Roman" panose="02020603050405020304" pitchFamily="18" charset="0"/>
              <a:cs typeface="Times New Roman" panose="02020603050405020304" pitchFamily="18" charset="0"/>
            </a:endParaRPr>
          </a:p>
          <a:p>
            <a:pPr>
              <a:lnSpc>
                <a:spcPct val="120000"/>
              </a:lnSpc>
            </a:pPr>
            <a:r>
              <a:rPr lang="en-US" altLang="zh-CN" sz="2800" b="1">
                <a:latin typeface="Times New Roman" panose="02020603050405020304" pitchFamily="18" charset="0"/>
                <a:cs typeface="Times New Roman" panose="02020603050405020304" pitchFamily="18" charset="0"/>
              </a:rPr>
              <a:t>A: What’s special about his poems?</a:t>
            </a:r>
            <a:endParaRPr lang="en-US" altLang="zh-CN" sz="2800" b="1">
              <a:latin typeface="Times New Roman" panose="02020603050405020304" pitchFamily="18" charset="0"/>
              <a:cs typeface="Times New Roman" panose="02020603050405020304" pitchFamily="18" charset="0"/>
            </a:endParaRPr>
          </a:p>
          <a:p>
            <a:pPr marL="446405" indent="-446405">
              <a:lnSpc>
                <a:spcPct val="120000"/>
              </a:lnSpc>
            </a:pPr>
            <a:r>
              <a:rPr lang="en-US" altLang="zh-CN" sz="2800" b="1">
                <a:latin typeface="Times New Roman" panose="02020603050405020304" pitchFamily="18" charset="0"/>
                <a:cs typeface="Times New Roman" panose="02020603050405020304" pitchFamily="18" charset="0"/>
              </a:rPr>
              <a:t>B: Well, his poems mainly tell the story of black people in </a:t>
            </a:r>
            <a:endParaRPr lang="en-US" altLang="zh-CN" sz="2800" b="1">
              <a:latin typeface="Times New Roman" panose="02020603050405020304" pitchFamily="18" charset="0"/>
              <a:cs typeface="Times New Roman" panose="02020603050405020304" pitchFamily="18" charset="0"/>
            </a:endParaRPr>
          </a:p>
          <a:p>
            <a:pPr marL="446405" indent="-446405">
              <a:lnSpc>
                <a:spcPct val="120000"/>
              </a:lnSpc>
            </a:pPr>
            <a:r>
              <a:rPr lang="en-US" altLang="zh-CN" sz="2800" b="1">
                <a:latin typeface="Times New Roman" panose="02020603050405020304" pitchFamily="18" charset="0"/>
                <a:cs typeface="Times New Roman" panose="02020603050405020304" pitchFamily="18" charset="0"/>
              </a:rPr>
              <a:t>America, including their joys and pain. </a:t>
            </a:r>
            <a:endParaRPr lang="en-US" altLang="zh-CN" sz="2800" b="1">
              <a:latin typeface="Times New Roman" panose="02020603050405020304" pitchFamily="18" charset="0"/>
              <a:cs typeface="Times New Roman" panose="02020603050405020304" pitchFamily="18" charset="0"/>
            </a:endParaRPr>
          </a:p>
          <a:p>
            <a:pPr>
              <a:lnSpc>
                <a:spcPct val="120000"/>
              </a:lnSpc>
            </a:pPr>
            <a:r>
              <a:rPr lang="en-US" altLang="zh-CN" sz="2800" b="1">
                <a:latin typeface="Times New Roman" panose="02020603050405020304" pitchFamily="18" charset="0"/>
                <a:cs typeface="Times New Roman" panose="02020603050405020304" pitchFamily="18" charset="0"/>
              </a:rPr>
              <a:t>A: Can you give me an example?</a:t>
            </a:r>
            <a:endParaRPr lang="en-US" altLang="zh-CN" sz="2800" b="1">
              <a:latin typeface="Times New Roman" panose="02020603050405020304" pitchFamily="18" charset="0"/>
              <a:cs typeface="Times New Roman" panose="02020603050405020304" pitchFamily="18" charset="0"/>
            </a:endParaRPr>
          </a:p>
          <a:p>
            <a:pPr marL="446405" indent="-446405">
              <a:lnSpc>
                <a:spcPct val="120000"/>
              </a:lnSpc>
            </a:pPr>
            <a:r>
              <a:rPr lang="en-US" altLang="zh-CN" sz="2800" b="1">
                <a:latin typeface="Times New Roman" panose="02020603050405020304" pitchFamily="18" charset="0"/>
                <a:cs typeface="Times New Roman" panose="02020603050405020304" pitchFamily="18" charset="0"/>
              </a:rPr>
              <a:t>B: </a:t>
            </a:r>
            <a:r>
              <a:rPr lang="en-US" altLang="zh-CN" sz="2800" b="1" i="1">
                <a:latin typeface="Times New Roman" panose="02020603050405020304" pitchFamily="18" charset="0"/>
                <a:cs typeface="Times New Roman" panose="02020603050405020304" pitchFamily="18" charset="0"/>
              </a:rPr>
              <a:t>Dream </a:t>
            </a:r>
            <a:r>
              <a:rPr lang="en-US" altLang="zh-CN" sz="2800" b="1" i="1">
                <a:solidFill>
                  <a:srgbClr val="9933FF"/>
                </a:solidFill>
                <a:latin typeface="Times New Roman" panose="02020603050405020304" pitchFamily="18" charset="0"/>
                <a:cs typeface="Times New Roman" panose="02020603050405020304" pitchFamily="18" charset="0"/>
              </a:rPr>
              <a:t>Variation</a:t>
            </a:r>
            <a:r>
              <a:rPr lang="en-US" altLang="zh-CN" sz="2800" b="1">
                <a:latin typeface="Times New Roman" panose="02020603050405020304" pitchFamily="18" charset="0"/>
                <a:cs typeface="Times New Roman" panose="02020603050405020304" pitchFamily="18" charset="0"/>
              </a:rPr>
              <a:t>, for example. It was one of his most </a:t>
            </a:r>
            <a:endParaRPr lang="en-US" altLang="zh-CN" sz="2800" b="1">
              <a:latin typeface="Times New Roman" panose="02020603050405020304" pitchFamily="18" charset="0"/>
              <a:cs typeface="Times New Roman" panose="02020603050405020304" pitchFamily="18" charset="0"/>
            </a:endParaRPr>
          </a:p>
          <a:p>
            <a:pPr marL="446405" indent="-446405">
              <a:lnSpc>
                <a:spcPct val="120000"/>
              </a:lnSpc>
            </a:pPr>
            <a:r>
              <a:rPr lang="en-US" altLang="zh-CN" sz="2800" b="1">
                <a:latin typeface="Times New Roman" panose="02020603050405020304" pitchFamily="18" charset="0"/>
                <a:cs typeface="Times New Roman" panose="02020603050405020304" pitchFamily="18" charset="0"/>
              </a:rPr>
              <a:t>celebrated poems. The poem is about the dream of a </a:t>
            </a:r>
            <a:endParaRPr lang="en-US" altLang="zh-CN" sz="2800" b="1">
              <a:latin typeface="Times New Roman" panose="02020603050405020304" pitchFamily="18" charset="0"/>
              <a:cs typeface="Times New Roman" panose="02020603050405020304" pitchFamily="18" charset="0"/>
            </a:endParaRPr>
          </a:p>
          <a:p>
            <a:pPr marL="446405" indent="-446405">
              <a:lnSpc>
                <a:spcPct val="120000"/>
              </a:lnSpc>
            </a:pPr>
            <a:r>
              <a:rPr lang="en-US" altLang="zh-CN" sz="2800" b="1">
                <a:latin typeface="Times New Roman" panose="02020603050405020304" pitchFamily="18" charset="0"/>
                <a:cs typeface="Times New Roman" panose="02020603050405020304" pitchFamily="18" charset="0"/>
              </a:rPr>
              <a:t>world free of inequality and </a:t>
            </a:r>
            <a:r>
              <a:rPr lang="en-US" altLang="zh-CN" sz="2800" b="1">
                <a:solidFill>
                  <a:srgbClr val="9933FF"/>
                </a:solidFill>
                <a:latin typeface="Times New Roman" panose="02020603050405020304" pitchFamily="18" charset="0"/>
                <a:cs typeface="Times New Roman" panose="02020603050405020304" pitchFamily="18" charset="0"/>
              </a:rPr>
              <a:t>racial prejudice</a:t>
            </a:r>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sp>
        <p:nvSpPr>
          <p:cNvPr id="8" name="圆角矩形标注 7"/>
          <p:cNvSpPr/>
          <p:nvPr/>
        </p:nvSpPr>
        <p:spPr>
          <a:xfrm>
            <a:off x="8479427" y="4230723"/>
            <a:ext cx="1514010" cy="612648"/>
          </a:xfrm>
          <a:prstGeom prst="wedgeRoundRectCallout">
            <a:avLst>
              <a:gd name="adj1" fmla="val -223973"/>
              <a:gd name="adj2" fmla="val 86902"/>
              <a:gd name="adj3" fmla="val 16667"/>
            </a:avLst>
          </a:prstGeom>
          <a:solidFill>
            <a:srgbClr val="68B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3200" b="1" i="1">
                <a:solidFill>
                  <a:srgbClr val="0000FF"/>
                </a:solidFill>
                <a:latin typeface="Times New Roman" panose="02020603050405020304" pitchFamily="18" charset="0"/>
                <a:cs typeface="Times New Roman" panose="02020603050405020304" pitchFamily="18" charset="0"/>
              </a:rPr>
              <a:t>n. </a:t>
            </a:r>
            <a:r>
              <a:rPr lang="zh-CN" altLang="en-US" sz="3200" b="1">
                <a:solidFill>
                  <a:srgbClr val="0000FF"/>
                </a:solidFill>
                <a:latin typeface="Times New Roman" panose="02020603050405020304" pitchFamily="18" charset="0"/>
                <a:cs typeface="Times New Roman" panose="02020603050405020304" pitchFamily="18" charset="0"/>
              </a:rPr>
              <a:t>头韵</a:t>
            </a:r>
            <a:endParaRPr lang="zh-CN" altLang="en-US" sz="3200" b="1">
              <a:solidFill>
                <a:srgbClr val="0000FF"/>
              </a:solidFill>
              <a:latin typeface="Times New Roman" panose="02020603050405020304" pitchFamily="18" charset="0"/>
              <a:cs typeface="Times New Roman" panose="02020603050405020304" pitchFamily="18" charset="0"/>
            </a:endParaRPr>
          </a:p>
        </p:txBody>
      </p:sp>
      <p:sp>
        <p:nvSpPr>
          <p:cNvPr id="9" name="圆角矩形标注 8"/>
          <p:cNvSpPr/>
          <p:nvPr/>
        </p:nvSpPr>
        <p:spPr>
          <a:xfrm>
            <a:off x="9605529" y="5184354"/>
            <a:ext cx="2365587" cy="612648"/>
          </a:xfrm>
          <a:prstGeom prst="wedgeRoundRectCallout">
            <a:avLst>
              <a:gd name="adj1" fmla="val -77670"/>
              <a:gd name="adj2" fmla="val 105852"/>
              <a:gd name="adj3" fmla="val 16667"/>
            </a:avLst>
          </a:prstGeom>
          <a:solidFill>
            <a:srgbClr val="68B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3200" b="1" i="1">
                <a:solidFill>
                  <a:srgbClr val="0000FF"/>
                </a:solidFill>
                <a:latin typeface="Times New Roman" panose="02020603050405020304" pitchFamily="18" charset="0"/>
                <a:cs typeface="Times New Roman" panose="02020603050405020304" pitchFamily="18" charset="0"/>
              </a:rPr>
              <a:t>n. </a:t>
            </a:r>
            <a:r>
              <a:rPr lang="zh-CN" altLang="en-US" sz="3200" b="1">
                <a:solidFill>
                  <a:srgbClr val="0000FF"/>
                </a:solidFill>
                <a:latin typeface="Times New Roman" panose="02020603050405020304" pitchFamily="18" charset="0"/>
                <a:cs typeface="Times New Roman" panose="02020603050405020304" pitchFamily="18" charset="0"/>
              </a:rPr>
              <a:t>种族歧视</a:t>
            </a:r>
            <a:endParaRPr lang="zh-CN" altLang="en-US" sz="3200" b="1">
              <a:solidFill>
                <a:srgbClr val="0000FF"/>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7"/>
          <p:cNvSpPr txBox="1">
            <a:spLocks noChangeArrowheads="1"/>
          </p:cNvSpPr>
          <p:nvPr>
            <p:custDataLst>
              <p:tags r:id="rId1"/>
            </p:custDataLst>
          </p:nvPr>
        </p:nvSpPr>
        <p:spPr bwMode="auto">
          <a:xfrm>
            <a:off x="1132010" y="26638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2</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197860" y="0"/>
            <a:ext cx="8994140" cy="1568450"/>
          </a:xfrm>
          <a:prstGeom prst="rect">
            <a:avLst/>
          </a:prstGeom>
          <a:noFill/>
        </p:spPr>
        <p:txBody>
          <a:bodyPr wrap="square" rtlCol="0" anchor="t">
            <a:spAutoFit/>
          </a:bodyPr>
          <a:p>
            <a:r>
              <a:rPr lang="en-US" sz="3200" b="1">
                <a:solidFill>
                  <a:srgbClr val="FF0000"/>
                </a:solidFill>
                <a:latin typeface="Times New Roman" panose="02020603050405020304" pitchFamily="18" charset="0"/>
                <a:cs typeface="Times New Roman" panose="02020603050405020304" pitchFamily="18" charset="0"/>
              </a:rPr>
              <a:t>Write a short description about the poetry or the poet in </a:t>
            </a:r>
            <a:r>
              <a:rPr lang="en-US" sz="3200" b="1">
                <a:solidFill>
                  <a:srgbClr val="0000FF"/>
                </a:solidFill>
                <a:latin typeface="Times New Roman" panose="02020603050405020304" pitchFamily="18" charset="0"/>
                <a:cs typeface="Times New Roman" panose="02020603050405020304" pitchFamily="18" charset="0"/>
              </a:rPr>
              <a:t>Conversation 2</a:t>
            </a:r>
            <a:r>
              <a:rPr lang="en-US" sz="3200" b="1">
                <a:solidFill>
                  <a:srgbClr val="FF0000"/>
                </a:solidFill>
                <a:latin typeface="Times New Roman" panose="02020603050405020304" pitchFamily="18" charset="0"/>
                <a:cs typeface="Times New Roman" panose="02020603050405020304" pitchFamily="18" charset="0"/>
              </a:rPr>
              <a:t>. Use relative clauses to connect your sentences.</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17" name="图片 116"/>
          <p:cNvPicPr/>
          <p:nvPr/>
        </p:nvPicPr>
        <p:blipFill>
          <a:blip r:embed="rId2"/>
          <a:stretch>
            <a:fillRect/>
          </a:stretch>
        </p:blipFill>
        <p:spPr>
          <a:xfrm>
            <a:off x="111760" y="1567815"/>
            <a:ext cx="3231515" cy="3987800"/>
          </a:xfrm>
          <a:prstGeom prst="rect">
            <a:avLst/>
          </a:prstGeom>
          <a:noFill/>
          <a:ln w="9525">
            <a:noFill/>
          </a:ln>
        </p:spPr>
      </p:pic>
      <p:sp>
        <p:nvSpPr>
          <p:cNvPr id="3" name="矩形 2"/>
          <p:cNvSpPr/>
          <p:nvPr/>
        </p:nvSpPr>
        <p:spPr>
          <a:xfrm>
            <a:off x="3510915" y="1568450"/>
            <a:ext cx="8456295" cy="4741545"/>
          </a:xfrm>
          <a:prstGeom prst="rect">
            <a:avLst/>
          </a:prstGeom>
        </p:spPr>
        <p:txBody>
          <a:bodyPr wrap="square">
            <a:spAutoFit/>
          </a:bodyPr>
          <a:p>
            <a:pPr>
              <a:lnSpc>
                <a:spcPct val="120000"/>
              </a:lnSpc>
            </a:pPr>
            <a:r>
              <a:rPr lang="en-US" altLang="zh-CN" sz="3600" b="1" smtClean="0">
                <a:latin typeface="Times New Roman" panose="02020603050405020304" pitchFamily="18" charset="0"/>
                <a:cs typeface="Times New Roman" panose="02020603050405020304" pitchFamily="18" charset="0"/>
              </a:rPr>
              <a:t>   Langston Hughes was a famous African-American poet </a:t>
            </a:r>
            <a:r>
              <a:rPr lang="en-US" altLang="zh-CN" sz="3600" b="1" smtClean="0">
                <a:solidFill>
                  <a:srgbClr val="FF0000"/>
                </a:solidFill>
                <a:latin typeface="Times New Roman" panose="02020603050405020304" pitchFamily="18" charset="0"/>
                <a:cs typeface="Times New Roman" panose="02020603050405020304" pitchFamily="18" charset="0"/>
              </a:rPr>
              <a:t>whose</a:t>
            </a:r>
            <a:r>
              <a:rPr lang="en-US" altLang="zh-CN" sz="3600" b="1" smtClean="0">
                <a:latin typeface="Times New Roman" panose="02020603050405020304" pitchFamily="18" charset="0"/>
                <a:cs typeface="Times New Roman" panose="02020603050405020304" pitchFamily="18" charset="0"/>
              </a:rPr>
              <a:t> poems mainly tell the story of black people in America, including their joys and pain. </a:t>
            </a:r>
            <a:r>
              <a:rPr lang="en-US" altLang="zh-CN" sz="3600" b="1" i="1" smtClean="0">
                <a:latin typeface="Times New Roman" panose="02020603050405020304" pitchFamily="18" charset="0"/>
                <a:cs typeface="Times New Roman" panose="02020603050405020304" pitchFamily="18" charset="0"/>
              </a:rPr>
              <a:t>Dream Variation </a:t>
            </a:r>
            <a:r>
              <a:rPr lang="en-US" altLang="zh-CN" sz="3600" b="1" smtClean="0">
                <a:latin typeface="Times New Roman" panose="02020603050405020304" pitchFamily="18" charset="0"/>
                <a:cs typeface="Times New Roman" panose="02020603050405020304" pitchFamily="18" charset="0"/>
              </a:rPr>
              <a:t>was one of his most celebrated poems </a:t>
            </a:r>
            <a:r>
              <a:rPr lang="en-US" altLang="zh-CN" sz="3600" b="1" smtClean="0">
                <a:solidFill>
                  <a:srgbClr val="FF0000"/>
                </a:solidFill>
                <a:latin typeface="Times New Roman" panose="02020603050405020304" pitchFamily="18" charset="0"/>
                <a:cs typeface="Times New Roman" panose="02020603050405020304" pitchFamily="18" charset="0"/>
              </a:rPr>
              <a:t>that</a:t>
            </a:r>
            <a:r>
              <a:rPr lang="en-US" altLang="zh-CN" sz="3600" b="1" smtClean="0">
                <a:latin typeface="Times New Roman" panose="02020603050405020304" pitchFamily="18" charset="0"/>
                <a:cs typeface="Times New Roman" panose="02020603050405020304" pitchFamily="18" charset="0"/>
              </a:rPr>
              <a:t> is about the dream of a world free of inequality and racial prejudice.</a:t>
            </a:r>
            <a:endParaRPr lang="zh-CN" altLang="en-US" sz="3600" b="1">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4765" y="137853"/>
            <a:ext cx="2279707" cy="666115"/>
          </a:xfrm>
          <a:prstGeom prst="rect">
            <a:avLst/>
          </a:prstGeom>
          <a:noFill/>
        </p:spPr>
        <p:txBody>
          <a:bodyPr wrap="square" rtlCol="0">
            <a:spAutoFit/>
          </a:bodyPr>
          <a:lstStyle>
            <a:defPPr>
              <a:defRPr lang="zh-CN"/>
            </a:defPPr>
            <a:lvl1pPr>
              <a:lnSpc>
                <a:spcPct val="110000"/>
              </a:lnSpc>
              <a:defRPr sz="3200" b="1">
                <a:latin typeface="Times New Roman" panose="02020603050405020304" pitchFamily="18" charset="0"/>
                <a:cs typeface="Times New Roman" panose="02020603050405020304" pitchFamily="18" charset="0"/>
              </a:defRPr>
            </a:lvl1pPr>
          </a:lstStyle>
          <a:p>
            <a:r>
              <a:rPr lang="en-US" altLang="zh-CN" sz="3400">
                <a:solidFill>
                  <a:srgbClr val="FF0000"/>
                </a:solidFill>
                <a:sym typeface="+mn-ea"/>
              </a:rPr>
              <a:t>Reflecting</a:t>
            </a:r>
            <a:endParaRPr lang="en-US" altLang="zh-CN" sz="3400">
              <a:solidFill>
                <a:srgbClr val="FF0000"/>
              </a:solidFill>
              <a:sym typeface="+mn-ea"/>
            </a:endParaRPr>
          </a:p>
        </p:txBody>
      </p:sp>
      <p:sp>
        <p:nvSpPr>
          <p:cNvPr id="27652" name="Rectangle 5"/>
          <p:cNvSpPr/>
          <p:nvPr/>
        </p:nvSpPr>
        <p:spPr>
          <a:xfrm>
            <a:off x="503582" y="1258865"/>
            <a:ext cx="11371091" cy="4815840"/>
          </a:xfrm>
          <a:prstGeom prst="rect">
            <a:avLst/>
          </a:prstGeom>
          <a:noFill/>
        </p:spPr>
        <p:txBody>
          <a:bodyPr wrap="square" rtlCol="0">
            <a:spAutoFit/>
          </a:bodyPr>
          <a:lstStyle/>
          <a:p>
            <a:pPr marL="358775" indent="-358775">
              <a:lnSpc>
                <a:spcPct val="120000"/>
              </a:lnSpc>
              <a:buFont typeface="Arial" panose="020B0604020202020204" pitchFamily="34" charset="0"/>
              <a:buChar char="•"/>
            </a:pPr>
            <a:r>
              <a:rPr lang="zh-CN" altLang="zh-CN" sz="3200" b="1">
                <a:latin typeface="Times New Roman" panose="02020603050405020304" pitchFamily="18" charset="0"/>
                <a:cs typeface="Times New Roman" panose="02020603050405020304" pitchFamily="18" charset="0"/>
              </a:rPr>
              <a:t>What </a:t>
            </a:r>
            <a:r>
              <a:rPr lang="en-US" altLang="zh-CN" sz="3200" b="1">
                <a:latin typeface="Times New Roman" panose="02020603050405020304" pitchFamily="18" charset="0"/>
                <a:cs typeface="Times New Roman" panose="02020603050405020304" pitchFamily="18" charset="0"/>
              </a:rPr>
              <a:t>forms of poetry from this unit have you learnt?</a:t>
            </a:r>
            <a:r>
              <a:rPr lang="en-US" altLang="zh-CN" sz="3200">
                <a:latin typeface="Times New Roman" panose="02020603050405020304" pitchFamily="18" charset="0"/>
                <a:cs typeface="Times New Roman" panose="02020603050405020304" pitchFamily="18" charset="0"/>
              </a:rPr>
              <a:t> </a:t>
            </a:r>
            <a:endParaRPr lang="en-US" altLang="zh-CN" sz="3200">
              <a:latin typeface="Times New Roman" panose="02020603050405020304" pitchFamily="18" charset="0"/>
              <a:cs typeface="Times New Roman" panose="02020603050405020304" pitchFamily="18" charset="0"/>
            </a:endParaRPr>
          </a:p>
          <a:p>
            <a:pPr marL="358775" indent="-358775">
              <a:lnSpc>
                <a:spcPct val="120000"/>
              </a:lnSpc>
            </a:pPr>
            <a:r>
              <a:rPr lang="en-US" altLang="zh-CN" sz="3200">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I have learnt different forms of poetry from this unit, including </a:t>
            </a:r>
            <a:r>
              <a:rPr lang="en-US" altLang="zh-CN" sz="3200" b="1" smtClean="0">
                <a:latin typeface="Times New Roman" panose="02020603050405020304" pitchFamily="18" charset="0"/>
                <a:cs typeface="Times New Roman" panose="02020603050405020304" pitchFamily="18" charset="0"/>
              </a:rPr>
              <a:t>___________________________________________</a:t>
            </a:r>
            <a:endParaRPr lang="en-US" altLang="zh-CN" sz="3200" b="1" smtClean="0">
              <a:latin typeface="Times New Roman" panose="02020603050405020304" pitchFamily="18" charset="0"/>
              <a:cs typeface="Times New Roman" panose="02020603050405020304" pitchFamily="18" charset="0"/>
            </a:endParaRPr>
          </a:p>
          <a:p>
            <a:pPr marL="358775" indent="-358775">
              <a:lnSpc>
                <a:spcPct val="120000"/>
              </a:lnSpc>
            </a:pPr>
            <a:r>
              <a:rPr lang="en-US" altLang="zh-CN" sz="3200" b="1" smtClean="0">
                <a:latin typeface="Times New Roman" panose="02020603050405020304" pitchFamily="18" charset="0"/>
                <a:cs typeface="Times New Roman" panose="02020603050405020304" pitchFamily="18" charset="0"/>
              </a:rPr>
              <a:t>    ____________________________________________________.</a:t>
            </a:r>
            <a:endParaRPr lang="en-US" altLang="zh-CN" sz="3200" b="1">
              <a:latin typeface="Times New Roman" panose="02020603050405020304" pitchFamily="18" charset="0"/>
              <a:cs typeface="Times New Roman" panose="02020603050405020304" pitchFamily="18" charset="0"/>
            </a:endParaRPr>
          </a:p>
          <a:p>
            <a:pPr marL="358775" indent="-358775">
              <a:lnSpc>
                <a:spcPct val="120000"/>
              </a:lnSpc>
              <a:buFont typeface="Arial" panose="020B0604020202020204" pitchFamily="34" charset="0"/>
              <a:buChar char="•"/>
            </a:pPr>
            <a:r>
              <a:rPr lang="zh-CN" altLang="zh-CN" sz="3200" b="1">
                <a:latin typeface="Times New Roman" panose="02020603050405020304" pitchFamily="18" charset="0"/>
                <a:cs typeface="Times New Roman" panose="02020603050405020304" pitchFamily="18" charset="0"/>
              </a:rPr>
              <a:t>What </a:t>
            </a:r>
            <a:r>
              <a:rPr lang="en-US" altLang="zh-CN" sz="3200" b="1">
                <a:latin typeface="Times New Roman" panose="02020603050405020304" pitchFamily="18" charset="0"/>
                <a:cs typeface="Times New Roman" panose="02020603050405020304" pitchFamily="18" charset="0"/>
              </a:rPr>
              <a:t>kind of poetic devices have you learnt from this unit?</a:t>
            </a:r>
            <a:endParaRPr lang="en-US" altLang="zh-CN" sz="3200" b="1">
              <a:latin typeface="Times New Roman" panose="02020603050405020304" pitchFamily="18" charset="0"/>
              <a:cs typeface="Times New Roman" panose="02020603050405020304" pitchFamily="18" charset="0"/>
            </a:endParaRPr>
          </a:p>
          <a:p>
            <a:pPr marL="358775" indent="-358775">
              <a:lnSpc>
                <a:spcPct val="120000"/>
              </a:lnSpc>
            </a:pPr>
            <a:r>
              <a:rPr lang="en-US" altLang="zh-CN" sz="3200" b="1">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The poetic devices that I have learnt from this unit include </a:t>
            </a:r>
            <a:r>
              <a:rPr lang="en-US" altLang="zh-CN" sz="3200" b="1" smtClean="0">
                <a:latin typeface="Times New Roman" panose="02020603050405020304" pitchFamily="18" charset="0"/>
                <a:cs typeface="Times New Roman" panose="02020603050405020304" pitchFamily="18" charset="0"/>
              </a:rPr>
              <a:t>___________________________________________________</a:t>
            </a:r>
            <a:endParaRPr lang="en-US" altLang="zh-CN" sz="3200" b="1">
              <a:latin typeface="Times New Roman" panose="02020603050405020304" pitchFamily="18" charset="0"/>
              <a:cs typeface="Times New Roman" panose="02020603050405020304" pitchFamily="18" charset="0"/>
            </a:endParaRPr>
          </a:p>
          <a:p>
            <a:pPr marL="358775" indent="-358775">
              <a:lnSpc>
                <a:spcPct val="120000"/>
              </a:lnSpc>
            </a:pPr>
            <a:r>
              <a:rPr lang="en-US" altLang="zh-CN" sz="3200" b="1">
                <a:latin typeface="Times New Roman" panose="02020603050405020304" pitchFamily="18" charset="0"/>
                <a:cs typeface="Times New Roman" panose="02020603050405020304" pitchFamily="18" charset="0"/>
              </a:rPr>
              <a:t>    </a:t>
            </a:r>
            <a:r>
              <a:rPr lang="en-US" altLang="zh-CN" sz="3200" b="1" smtClean="0">
                <a:latin typeface="Times New Roman" panose="02020603050405020304" pitchFamily="18" charset="0"/>
                <a:cs typeface="Times New Roman" panose="02020603050405020304" pitchFamily="18" charset="0"/>
              </a:rPr>
              <a:t>__________________________________________________.</a:t>
            </a:r>
            <a:endParaRPr lang="en-US" altLang="zh-CN" sz="3200" b="1">
              <a:latin typeface="Times New Roman" panose="02020603050405020304" pitchFamily="18" charset="0"/>
              <a:cs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229800" y="209233"/>
            <a:ext cx="1654175" cy="521970"/>
          </a:xfrm>
          <a:prstGeom prst="rect">
            <a:avLst/>
          </a:prstGeom>
          <a:noFill/>
          <a:ln w="9525">
            <a:noFill/>
            <a:miter lim="800000"/>
          </a:ln>
        </p:spPr>
        <p:txBody>
          <a:bodyPr wrap="none">
            <a:spAutoFit/>
          </a:bodyPr>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3</a:t>
            </a:r>
            <a:endParaRPr lang="en-US" altLang="zh-CN" sz="2800" b="1" dirty="0">
              <a:solidFill>
                <a:schemeClr val="bg1"/>
              </a:solidFill>
              <a:latin typeface="Times New Roman" panose="02020603050405020304" pitchFamily="18" charset="0"/>
              <a:ea typeface="思源黑体 CN Heavy"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ppt_x"/>
                                          </p:val>
                                        </p:tav>
                                        <p:tav tm="100000">
                                          <p:val>
                                            <p:strVal val="#ppt_x"/>
                                          </p:val>
                                        </p:tav>
                                      </p:tavLst>
                                    </p:anim>
                                    <p:anim calcmode="lin" valueType="num">
                                      <p:cBhvr additive="base">
                                        <p:cTn id="1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6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1086485" y="223203"/>
            <a:ext cx="4041775" cy="521970"/>
          </a:xfrm>
          <a:prstGeom prst="rect">
            <a:avLst/>
          </a:prstGeom>
          <a:noFill/>
          <a:ln w="9525">
            <a:noFill/>
          </a:ln>
        </p:spPr>
        <p:txBody>
          <a:bodyPr wrap="square" anchor="t">
            <a:spAutoFit/>
          </a:bodyPr>
          <a:p>
            <a:r>
              <a:rPr lang="en-US" altLang="zh-CN" sz="2800" b="1" dirty="0">
                <a:solidFill>
                  <a:srgbClr val="EF7509"/>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chemeClr val="bg1"/>
                </a:solidFill>
                <a:latin typeface="Times New Roman" panose="02020603050405020304" pitchFamily="18" charset="0"/>
                <a:ea typeface="思源黑体 CN Heavy" pitchFamily="34" charset="-122"/>
              </a:rPr>
              <a:t>  </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53695" y="1136650"/>
            <a:ext cx="11919585" cy="1198880"/>
          </a:xfrm>
          <a:prstGeom prst="rect">
            <a:avLst/>
          </a:prstGeom>
          <a:noFill/>
          <a:ln w="9525">
            <a:noFill/>
          </a:ln>
        </p:spPr>
        <p:txBody>
          <a:bodyPr wrap="square" anchor="t">
            <a:spAutoFit/>
          </a:bodyPr>
          <a:p>
            <a:r>
              <a:rPr lang="en-US" altLang="zh-CN" sz="3600" b="1">
                <a:latin typeface="Times New Roman" panose="02020603050405020304" pitchFamily="18" charset="0"/>
                <a:ea typeface="黑体" panose="02010609060101010101" charset="-122"/>
                <a:sym typeface="宋体" panose="02010600030101010101" pitchFamily="2" charset="-122"/>
              </a:rPr>
              <a:t>___________ n.</a:t>
            </a:r>
            <a:r>
              <a:rPr lang="en-US" altLang="zh-CN" sz="3600" b="1">
                <a:latin typeface="Times New Roman" panose="02020603050405020304" pitchFamily="18" charset="0"/>
                <a:cs typeface="Times New Roman" panose="02020603050405020304" pitchFamily="18" charset="0"/>
                <a:sym typeface="宋体" panose="02010600030101010101" pitchFamily="2" charset="-122"/>
              </a:rPr>
              <a:t>someone who pursues a study or sport as a pastime</a:t>
            </a:r>
            <a:endParaRPr lang="en-US" altLang="zh-CN" sz="3600" b="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80901" name="文本框 2"/>
          <p:cNvSpPr txBox="1"/>
          <p:nvPr/>
        </p:nvSpPr>
        <p:spPr>
          <a:xfrm>
            <a:off x="3098800" y="168910"/>
            <a:ext cx="9264650"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218815" y="2064385"/>
            <a:ext cx="6074410" cy="3291840"/>
          </a:xfrm>
          <a:prstGeom prst="rect">
            <a:avLst/>
          </a:prstGeom>
          <a:noFill/>
          <a:ln w="9525">
            <a:noFill/>
          </a:ln>
        </p:spPr>
        <p:txBody>
          <a:bodyPr wrap="square" anchor="t">
            <a:spAutoFit/>
          </a:bodyPr>
          <a:p>
            <a:pPr>
              <a:lnSpc>
                <a:spcPct val="130000"/>
              </a:lnSpc>
            </a:pPr>
            <a:r>
              <a:rPr lang="en-US" altLang="zh-CN" sz="40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40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40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4000" b="1">
              <a:solidFill>
                <a:srgbClr val="FF0000"/>
              </a:solidFill>
              <a:latin typeface="Times New Roman" panose="02020603050405020304" pitchFamily="18" charset="0"/>
              <a:ea typeface="微软雅黑" panose="020B0503020204020204" charset="-122"/>
            </a:endParaRPr>
          </a:p>
          <a:p>
            <a:pPr>
              <a:lnSpc>
                <a:spcPct val="130000"/>
              </a:lnSpc>
            </a:pPr>
            <a:r>
              <a:rPr sz="4000" b="1">
                <a:latin typeface="Times New Roman" panose="02020603050405020304" pitchFamily="18" charset="0"/>
                <a:ea typeface="黑体" panose="02010609060101010101" charset="-122"/>
              </a:rPr>
              <a:t>Jerry is </a:t>
            </a:r>
            <a:r>
              <a:rPr lang="en-US" sz="4000" b="1">
                <a:latin typeface="Times New Roman" panose="02020603050405020304" pitchFamily="18" charset="0"/>
                <a:ea typeface="黑体" panose="02010609060101010101" charset="-122"/>
              </a:rPr>
              <a:t>an</a:t>
            </a:r>
            <a:r>
              <a:rPr sz="4000" b="1">
                <a:latin typeface="Times New Roman" panose="02020603050405020304" pitchFamily="18" charset="0"/>
                <a:ea typeface="黑体" panose="02010609060101010101" charset="-122"/>
              </a:rPr>
              <a:t> amateur </a:t>
            </a:r>
            <a:r>
              <a:rPr lang="en-US" sz="4000" b="1">
                <a:latin typeface="Times New Roman" panose="02020603050405020304" pitchFamily="18" charset="0"/>
                <a:ea typeface="黑体" panose="02010609060101010101" charset="-122"/>
              </a:rPr>
              <a:t>_____</a:t>
            </a:r>
            <a:r>
              <a:rPr sz="4000" b="1">
                <a:latin typeface="Times New Roman" panose="02020603050405020304" pitchFamily="18" charset="0"/>
                <a:ea typeface="黑体" panose="02010609060101010101" charset="-122"/>
              </a:rPr>
              <a:t> dances because he feels like it.</a:t>
            </a:r>
            <a:endParaRPr sz="4000" b="1">
              <a:latin typeface="Times New Roman" panose="02020603050405020304" pitchFamily="18" charset="0"/>
              <a:ea typeface="黑体" panose="02010609060101010101" charset="-122"/>
            </a:endParaRPr>
          </a:p>
        </p:txBody>
      </p:sp>
      <p:sp>
        <p:nvSpPr>
          <p:cNvPr id="9" name="文本框 8"/>
          <p:cNvSpPr txBox="1"/>
          <p:nvPr/>
        </p:nvSpPr>
        <p:spPr>
          <a:xfrm>
            <a:off x="7644765" y="3015615"/>
            <a:ext cx="1290955" cy="706755"/>
          </a:xfrm>
          <a:prstGeom prst="rect">
            <a:avLst/>
          </a:prstGeom>
          <a:noFill/>
          <a:ln w="9525">
            <a:noFill/>
          </a:ln>
        </p:spPr>
        <p:txBody>
          <a:bodyPr wrap="square" anchor="t">
            <a:spAutoFit/>
          </a:bodyPr>
          <a:p>
            <a:r>
              <a:rPr lang="en-US" altLang="zh-CN" sz="4000" b="1">
                <a:solidFill>
                  <a:srgbClr val="0000FF"/>
                </a:solidFill>
                <a:latin typeface="Times New Roman" panose="02020603050405020304" pitchFamily="18" charset="0"/>
                <a:ea typeface="宋体" panose="02010600030101010101" pitchFamily="2" charset="-122"/>
              </a:rPr>
              <a:t>who</a:t>
            </a:r>
            <a:endParaRPr lang="en-US" altLang="zh-CN" sz="40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648970" y="1136650"/>
            <a:ext cx="1981835" cy="645160"/>
          </a:xfrm>
          <a:prstGeom prst="rect">
            <a:avLst/>
          </a:prstGeom>
          <a:noFill/>
        </p:spPr>
        <p:txBody>
          <a:bodyPr wrap="square" rtlCol="0">
            <a:spAutoFit/>
          </a:bodyPr>
          <a:p>
            <a:r>
              <a:rPr lang="en-US" altLang="zh-CN" sz="2800">
                <a:solidFill>
                  <a:srgbClr val="4F0FBD"/>
                </a:solidFill>
                <a:latin typeface="Times New Roman" panose="02020603050405020304"/>
                <a:cs typeface="Times New Roman" panose="02020603050405020304" pitchFamily="18" charset="0"/>
                <a:sym typeface="+mn-ea"/>
              </a:rPr>
              <a:t> </a:t>
            </a:r>
            <a:r>
              <a:rPr lang="en-US" altLang="zh-CN" sz="3600" b="1">
                <a:solidFill>
                  <a:srgbClr val="0000FF"/>
                </a:solidFill>
                <a:latin typeface="Times New Roman" panose="02020603050405020304"/>
                <a:cs typeface="Times New Roman" panose="02020603050405020304" pitchFamily="18" charset="0"/>
                <a:sym typeface="+mn-ea"/>
              </a:rPr>
              <a:t>amateur</a:t>
            </a:r>
            <a:endParaRPr lang="en-US" altLang="zh-CN" sz="3600" b="1">
              <a:solidFill>
                <a:srgbClr val="0000FF"/>
              </a:solidFill>
              <a:latin typeface="Times New Roman" panose="02020603050405020304"/>
              <a:cs typeface="Times New Roman" panose="02020603050405020304" pitchFamily="18" charset="0"/>
              <a:sym typeface="+mn-ea"/>
            </a:endParaRPr>
          </a:p>
        </p:txBody>
      </p:sp>
      <p:pic>
        <p:nvPicPr>
          <p:cNvPr id="4" name="图片 3"/>
          <p:cNvPicPr/>
          <p:nvPr/>
        </p:nvPicPr>
        <p:blipFill>
          <a:blip r:embed="rId2"/>
          <a:srcRect b="3509"/>
          <a:stretch>
            <a:fillRect/>
          </a:stretch>
        </p:blipFill>
        <p:spPr>
          <a:xfrm>
            <a:off x="9114790" y="2647950"/>
            <a:ext cx="3158490" cy="3495675"/>
          </a:xfrm>
          <a:prstGeom prst="rect">
            <a:avLst/>
          </a:prstGeom>
          <a:noFill/>
          <a:ln w="9525">
            <a:noFill/>
          </a:ln>
        </p:spPr>
      </p:pic>
      <p:pic>
        <p:nvPicPr>
          <p:cNvPr id="5" name="图片 4"/>
          <p:cNvPicPr/>
          <p:nvPr/>
        </p:nvPicPr>
        <p:blipFill>
          <a:blip r:embed="rId3"/>
          <a:srcRect l="25969" r="4854"/>
          <a:stretch>
            <a:fillRect/>
          </a:stretch>
        </p:blipFill>
        <p:spPr>
          <a:xfrm>
            <a:off x="82550" y="2647315"/>
            <a:ext cx="3016250" cy="3496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3" grpId="0"/>
      <p:bldP spid="809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3857" y="955675"/>
            <a:ext cx="11075244" cy="5406390"/>
          </a:xfrm>
          <a:prstGeom prst="rect">
            <a:avLst/>
          </a:prstGeom>
        </p:spPr>
        <p:txBody>
          <a:bodyPr wrap="square">
            <a:spAutoFit/>
          </a:bodyPr>
          <a:lstStyle/>
          <a:p>
            <a:pPr marL="358775" indent="-358775">
              <a:lnSpc>
                <a:spcPct val="120000"/>
              </a:lnSpc>
              <a:buFont typeface="Arial" panose="020B0604020202020204" pitchFamily="34" charset="0"/>
              <a:buChar char="•"/>
            </a:pPr>
            <a:r>
              <a:rPr lang="en-US" altLang="zh-CN" sz="3200" b="1">
                <a:latin typeface="Times New Roman" panose="02020603050405020304" pitchFamily="18" charset="0"/>
                <a:cs typeface="Times New Roman" panose="02020603050405020304" pitchFamily="18" charset="0"/>
              </a:rPr>
              <a:t>What is your favorite poem of this unit and what does it describe?</a:t>
            </a:r>
            <a:endParaRPr lang="en-US" altLang="zh-CN" sz="3200" b="1">
              <a:latin typeface="Times New Roman" panose="02020603050405020304" pitchFamily="18" charset="0"/>
              <a:cs typeface="Times New Roman" panose="02020603050405020304" pitchFamily="18" charset="0"/>
            </a:endParaRPr>
          </a:p>
          <a:p>
            <a:pPr marL="358775" indent="-358775">
              <a:lnSpc>
                <a:spcPct val="120000"/>
              </a:lnSpc>
            </a:pPr>
            <a:r>
              <a:rPr lang="en-US" altLang="zh-CN" sz="3200" b="1">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My favourite poem of this unit is ________.</a:t>
            </a:r>
            <a:r>
              <a:rPr lang="zh-CN" altLang="en-US" sz="3200" b="1">
                <a:solidFill>
                  <a:srgbClr val="FF0000"/>
                </a:solidFill>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It describes ___________________________.</a:t>
            </a:r>
            <a:endParaRPr lang="en-US" altLang="zh-CN" sz="3200" b="1">
              <a:latin typeface="Times New Roman" panose="02020603050405020304" pitchFamily="18" charset="0"/>
              <a:cs typeface="Times New Roman" panose="02020603050405020304" pitchFamily="18" charset="0"/>
            </a:endParaRPr>
          </a:p>
          <a:p>
            <a:pPr marL="358775" indent="-358775">
              <a:lnSpc>
                <a:spcPct val="120000"/>
              </a:lnSpc>
              <a:buFont typeface="Arial" panose="020B0604020202020204" pitchFamily="34" charset="0"/>
              <a:buChar char="•"/>
            </a:pPr>
            <a:r>
              <a:rPr lang="en-US" altLang="zh-CN" sz="3200" b="1">
                <a:latin typeface="Times New Roman" panose="02020603050405020304" pitchFamily="18" charset="0"/>
                <a:cs typeface="Times New Roman" panose="02020603050405020304" pitchFamily="18" charset="0"/>
              </a:rPr>
              <a:t>Do you have difficulty in understanding the poems? What are they?</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I had difficulty in understanding </a:t>
            </a:r>
            <a:r>
              <a:rPr lang="en-US" altLang="zh-CN" sz="3200" b="1" smtClean="0">
                <a:solidFill>
                  <a:srgbClr val="FF0000"/>
                </a:solidFill>
                <a:latin typeface="Times New Roman" panose="02020603050405020304" pitchFamily="18" charset="0"/>
                <a:cs typeface="Times New Roman" panose="02020603050405020304" pitchFamily="18" charset="0"/>
              </a:rPr>
              <a:t>______________________.</a:t>
            </a:r>
            <a:endParaRPr lang="en-US" altLang="zh-CN" sz="3200" b="1" smtClean="0">
              <a:solidFill>
                <a:srgbClr val="FF0000"/>
              </a:solidFill>
              <a:latin typeface="Times New Roman" panose="02020603050405020304" pitchFamily="18" charset="0"/>
              <a:cs typeface="Times New Roman" panose="02020603050405020304" pitchFamily="18" charset="0"/>
            </a:endParaRPr>
          </a:p>
          <a:p>
            <a:pPr>
              <a:lnSpc>
                <a:spcPct val="120000"/>
              </a:lnSpc>
            </a:pPr>
            <a:r>
              <a:rPr lang="en-US" altLang="zh-CN" sz="3200" b="1">
                <a:latin typeface="Times New Roman" panose="02020603050405020304" pitchFamily="18" charset="0"/>
                <a:cs typeface="Times New Roman" panose="02020603050405020304" pitchFamily="18" charset="0"/>
              </a:rPr>
              <a:t>•I thought writing an English poem was    interesting      useful        </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challenging.</a:t>
            </a:r>
            <a:endParaRPr lang="en-US" altLang="zh-CN" sz="3200" b="1">
              <a:latin typeface="Times New Roman" panose="02020603050405020304" pitchFamily="18" charset="0"/>
              <a:cs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229800" y="209233"/>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3</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0" name="文本框 19"/>
          <p:cNvSpPr txBox="1"/>
          <p:nvPr/>
        </p:nvSpPr>
        <p:spPr>
          <a:xfrm>
            <a:off x="3376930" y="179070"/>
            <a:ext cx="3046730" cy="706755"/>
          </a:xfrm>
          <a:prstGeom prst="rect">
            <a:avLst/>
          </a:prstGeom>
          <a:noFill/>
        </p:spPr>
        <p:txBody>
          <a:bodyPr wrap="square" rtlCol="0">
            <a:spAutoFit/>
          </a:bodyPr>
          <a:p>
            <a:r>
              <a:rPr sz="4000" b="1">
                <a:solidFill>
                  <a:srgbClr val="FF0000"/>
                </a:solidFill>
                <a:latin typeface="Times New Roman" panose="02020603050405020304" pitchFamily="18" charset="0"/>
                <a:cs typeface="Times New Roman" panose="02020603050405020304" pitchFamily="18" charset="0"/>
              </a:rPr>
              <a:t>R</a:t>
            </a:r>
            <a:r>
              <a:rPr lang="en-US" sz="4000" b="1">
                <a:solidFill>
                  <a:srgbClr val="FF0000"/>
                </a:solidFill>
                <a:latin typeface="Times New Roman" panose="02020603050405020304" pitchFamily="18" charset="0"/>
                <a:cs typeface="Times New Roman" panose="02020603050405020304" pitchFamily="18" charset="0"/>
              </a:rPr>
              <a:t>eflecting </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7" name="椭圆 6"/>
          <p:cNvSpPr/>
          <p:nvPr/>
        </p:nvSpPr>
        <p:spPr>
          <a:xfrm rot="10800000" flipV="1">
            <a:off x="7545705" y="5302885"/>
            <a:ext cx="283845" cy="265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rot="10800000" flipV="1">
            <a:off x="9996170" y="5302885"/>
            <a:ext cx="283845" cy="265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rot="10800000" flipV="1">
            <a:off x="946150" y="5890895"/>
            <a:ext cx="283845" cy="265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50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7" grpId="0" animBg="1"/>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7"/>
          <p:cNvSpPr txBox="1">
            <a:spLocks noChangeArrowheads="1"/>
          </p:cNvSpPr>
          <p:nvPr>
            <p:custDataLst>
              <p:tags r:id="rId1"/>
            </p:custDataLst>
          </p:nvPr>
        </p:nvSpPr>
        <p:spPr bwMode="auto">
          <a:xfrm>
            <a:off x="1132010" y="265748"/>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4</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17" name="文本框 16"/>
          <p:cNvSpPr txBox="1"/>
          <p:nvPr>
            <p:custDataLst>
              <p:tags r:id="rId2"/>
            </p:custDataLst>
          </p:nvPr>
        </p:nvSpPr>
        <p:spPr>
          <a:xfrm>
            <a:off x="3567430" y="142875"/>
            <a:ext cx="2526030" cy="645160"/>
          </a:xfrm>
          <a:prstGeom prst="rect">
            <a:avLst/>
          </a:prstGeom>
          <a:noFill/>
          <a:ln w="9525" cap="rnd">
            <a:noFill/>
          </a:ln>
        </p:spPr>
        <p:txBody>
          <a:bodyPr wrap="square">
            <a:spAutoFit/>
          </a:bodyPr>
          <a:p>
            <a:r>
              <a:rPr lang="en-US" sz="3600" b="1">
                <a:solidFill>
                  <a:srgbClr val="FF0000"/>
                </a:solidFill>
                <a:latin typeface="Times New Roman" panose="02020603050405020304" pitchFamily="18" charset="0"/>
              </a:rPr>
              <a:t>Writing</a:t>
            </a:r>
            <a:endParaRPr lang="en-US" sz="3600" b="1">
              <a:solidFill>
                <a:srgbClr val="FF0000"/>
              </a:solidFill>
              <a:latin typeface="Times New Roman" panose="02020603050405020304" pitchFamily="18" charset="0"/>
            </a:endParaRPr>
          </a:p>
        </p:txBody>
      </p:sp>
      <p:sp>
        <p:nvSpPr>
          <p:cNvPr id="2" name="文本框 1"/>
          <p:cNvSpPr txBox="1"/>
          <p:nvPr/>
        </p:nvSpPr>
        <p:spPr>
          <a:xfrm>
            <a:off x="3697605" y="1182370"/>
            <a:ext cx="8335645" cy="1753235"/>
          </a:xfrm>
          <a:prstGeom prst="rect">
            <a:avLst/>
          </a:prstGeom>
          <a:solidFill>
            <a:srgbClr val="FEFEFE"/>
          </a:solidFill>
        </p:spPr>
        <p:txBody>
          <a:bodyPr wrap="square" rtlCol="0">
            <a:spAutoFit/>
          </a:bodyPr>
          <a:p>
            <a:pPr algn="just"/>
            <a:r>
              <a:rPr lang="en-US" altLang="zh-CN" sz="3600" b="1">
                <a:solidFill>
                  <a:srgbClr val="0000FF"/>
                </a:solidFill>
                <a:latin typeface="Times New Roman" panose="02020603050405020304" pitchFamily="18" charset="0"/>
                <a:cs typeface="Times New Roman" panose="02020603050405020304" pitchFamily="18" charset="0"/>
              </a:rPr>
              <a:t>Triplet : A three-line stanza by rhyme to the next stanza.The rhymes are ABA, BCB, CDC, etc.</a:t>
            </a:r>
            <a:endParaRPr lang="en-US" altLang="zh-CN" sz="3600" b="1">
              <a:solidFill>
                <a:srgbClr val="0000FF"/>
              </a:solidFill>
              <a:latin typeface="Times New Roman" panose="02020603050405020304" pitchFamily="18" charset="0"/>
              <a:cs typeface="Times New Roman" panose="02020603050405020304" pitchFamily="18" charset="0"/>
            </a:endParaRPr>
          </a:p>
        </p:txBody>
      </p:sp>
      <p:sp>
        <p:nvSpPr>
          <p:cNvPr id="4" name="圆角矩形标注 3"/>
          <p:cNvSpPr/>
          <p:nvPr/>
        </p:nvSpPr>
        <p:spPr>
          <a:xfrm>
            <a:off x="3813175" y="3194050"/>
            <a:ext cx="8281035" cy="3375645"/>
          </a:xfrm>
          <a:prstGeom prst="wedgeRoundRectCallout">
            <a:avLst>
              <a:gd name="adj1" fmla="val 15761"/>
              <a:gd name="adj2" fmla="val -77407"/>
              <a:gd name="adj3" fmla="val 16667"/>
            </a:avLst>
          </a:prstGeom>
          <a:solidFill>
            <a:schemeClr val="accent1"/>
          </a:solidFill>
          <a:ln w="9525">
            <a:noFill/>
          </a:ln>
        </p:spPr>
        <p:txBody>
          <a:bodyPr wrap="square" anchor="t">
            <a:spAutoFit/>
          </a:bodyPr>
          <a:p>
            <a:pPr eaLnBrk="0" hangingPunct="0"/>
            <a:r>
              <a:rPr lang="en-US" altLang="zh-CN" sz="4800" b="1">
                <a:solidFill>
                  <a:srgbClr val="FF0000"/>
                </a:solidFill>
                <a:latin typeface="Times New Roman" panose="02020603050405020304" pitchFamily="18" charset="0"/>
                <a:cs typeface="Times New Roman" panose="02020603050405020304" pitchFamily="18" charset="0"/>
                <a:sym typeface="+mn-ea"/>
              </a:rPr>
              <a:t>三行诗:</a:t>
            </a:r>
            <a:r>
              <a:rPr lang="en-US" altLang="zh-CN" sz="4800" b="1">
                <a:solidFill>
                  <a:srgbClr val="FF0000"/>
                </a:solidFill>
                <a:latin typeface="Times New Roman" panose="02020603050405020304" pitchFamily="18" charset="0"/>
                <a:cs typeface="Times New Roman" panose="02020603050405020304" pitchFamily="18" charset="0"/>
                <a:sym typeface="+mn-ea"/>
              </a:rPr>
              <a:t>英文中的三行诗顾名思义就是每段三行,</a:t>
            </a:r>
            <a:r>
              <a:rPr lang="zh-CN" altLang="en-US" sz="4800" b="1">
                <a:solidFill>
                  <a:srgbClr val="FF0000"/>
                </a:solidFill>
                <a:latin typeface="Times New Roman" panose="02020603050405020304" pitchFamily="18" charset="0"/>
                <a:cs typeface="Times New Roman" panose="02020603050405020304" pitchFamily="18" charset="0"/>
                <a:sym typeface="+mn-ea"/>
              </a:rPr>
              <a:t>并和下一节押韵</a:t>
            </a:r>
            <a:r>
              <a:rPr lang="en-US" altLang="zh-CN" sz="4800" b="1">
                <a:solidFill>
                  <a:srgbClr val="FF0000"/>
                </a:solidFill>
                <a:latin typeface="Times New Roman" panose="02020603050405020304" pitchFamily="18" charset="0"/>
                <a:cs typeface="Times New Roman" panose="02020603050405020304" pitchFamily="18" charset="0"/>
                <a:sym typeface="+mn-ea"/>
              </a:rPr>
              <a:t>，其韵式为aba  bcb  cdc, etc.</a:t>
            </a:r>
            <a:endParaRPr lang="en-US" altLang="zh-CN" sz="4800" b="1" dirty="0">
              <a:solidFill>
                <a:srgbClr val="FF0000"/>
              </a:solidFill>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15918"/>
          <a:stretch>
            <a:fillRect/>
          </a:stretch>
        </p:blipFill>
        <p:spPr>
          <a:xfrm>
            <a:off x="635" y="1333500"/>
            <a:ext cx="3629025" cy="4669790"/>
          </a:xfrm>
          <a:prstGeom prst="rect">
            <a:avLst/>
          </a:prstGeom>
        </p:spPr>
      </p:pic>
    </p:spTree>
    <p:custDataLst>
      <p:tags r:id="rId4"/>
    </p:custDataLst>
  </p:cSld>
  <p:clrMapOvr>
    <a:masterClrMapping/>
  </p:clrMapOvr>
  <p:transition spd="slow">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bldLvl="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图片 117"/>
          <p:cNvPicPr/>
          <p:nvPr/>
        </p:nvPicPr>
        <p:blipFill>
          <a:blip r:embed="rId1"/>
          <a:srcRect l="257" t="-1021" r="12008" b="1021"/>
          <a:stretch>
            <a:fillRect/>
          </a:stretch>
        </p:blipFill>
        <p:spPr>
          <a:xfrm>
            <a:off x="-635" y="788035"/>
            <a:ext cx="12113260" cy="5970270"/>
          </a:xfrm>
          <a:prstGeom prst="rect">
            <a:avLst/>
          </a:prstGeom>
          <a:noFill/>
          <a:ln w="9525">
            <a:noFill/>
          </a:ln>
        </p:spPr>
      </p:pic>
      <p:sp>
        <p:nvSpPr>
          <p:cNvPr id="6148" name="文本框 7"/>
          <p:cNvSpPr txBox="1">
            <a:spLocks noChangeArrowheads="1"/>
          </p:cNvSpPr>
          <p:nvPr>
            <p:custDataLst>
              <p:tags r:id="rId2"/>
            </p:custDataLst>
          </p:nvPr>
        </p:nvSpPr>
        <p:spPr bwMode="auto">
          <a:xfrm>
            <a:off x="1132010" y="265748"/>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4</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17" name="文本框 16"/>
          <p:cNvSpPr txBox="1"/>
          <p:nvPr>
            <p:custDataLst>
              <p:tags r:id="rId3"/>
            </p:custDataLst>
          </p:nvPr>
        </p:nvSpPr>
        <p:spPr>
          <a:xfrm>
            <a:off x="3567430" y="142875"/>
            <a:ext cx="2526030" cy="645160"/>
          </a:xfrm>
          <a:prstGeom prst="rect">
            <a:avLst/>
          </a:prstGeom>
          <a:noFill/>
          <a:ln w="9525" cap="rnd">
            <a:noFill/>
          </a:ln>
        </p:spPr>
        <p:txBody>
          <a:bodyPr wrap="square">
            <a:spAutoFit/>
          </a:bodyPr>
          <a:p>
            <a:r>
              <a:rPr lang="en-US" sz="3600" b="1">
                <a:solidFill>
                  <a:srgbClr val="FF0000"/>
                </a:solidFill>
                <a:latin typeface="Times New Roman" panose="02020603050405020304" pitchFamily="18" charset="0"/>
              </a:rPr>
              <a:t>Writing</a:t>
            </a:r>
            <a:endParaRPr lang="en-US" sz="3600" b="1">
              <a:solidFill>
                <a:srgbClr val="FF0000"/>
              </a:solidFill>
              <a:latin typeface="Times New Roman" panose="02020603050405020304" pitchFamily="18" charset="0"/>
            </a:endParaRPr>
          </a:p>
        </p:txBody>
      </p:sp>
      <p:sp>
        <p:nvSpPr>
          <p:cNvPr id="2" name="文本框 1"/>
          <p:cNvSpPr txBox="1"/>
          <p:nvPr/>
        </p:nvSpPr>
        <p:spPr>
          <a:xfrm>
            <a:off x="85090" y="948055"/>
            <a:ext cx="8335645" cy="5077460"/>
          </a:xfrm>
          <a:prstGeom prst="rect">
            <a:avLst/>
          </a:prstGeom>
          <a:noFill/>
        </p:spPr>
        <p:txBody>
          <a:bodyPr wrap="square" rtlCol="0">
            <a:spAutoFit/>
          </a:bodyPr>
          <a:p>
            <a:pPr algn="just"/>
            <a:r>
              <a:rPr lang="en-US" altLang="zh-CN" sz="3600" b="1">
                <a:solidFill>
                  <a:srgbClr val="0000FF"/>
                </a:solidFill>
                <a:latin typeface="Times New Roman" panose="02020603050405020304" pitchFamily="18" charset="0"/>
                <a:cs typeface="Times New Roman" panose="02020603050405020304" pitchFamily="18" charset="0"/>
              </a:rPr>
              <a:t>                   </a:t>
            </a:r>
            <a:r>
              <a:rPr lang="en-US" altLang="zh-CN" sz="3600" b="1">
                <a:solidFill>
                  <a:srgbClr val="FFFF00"/>
                </a:solidFill>
                <a:latin typeface="Times New Roman" panose="02020603050405020304" pitchFamily="18" charset="0"/>
                <a:cs typeface="Times New Roman" panose="02020603050405020304" pitchFamily="18" charset="0"/>
              </a:rPr>
              <a:t>The Eagle</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He claps the crag with crooked hands; </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Close to the sun in lonely lands,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Ringed with the azure world, he stands.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The wrinkled sea beneath him crawls;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He watches from his mountain walls,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And like a thunderbolt he falls.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                              </a:t>
            </a:r>
            <a:r>
              <a:rPr lang="en-US" altLang="zh-CN" sz="3600" b="1" i="1">
                <a:solidFill>
                  <a:srgbClr val="FFFF00"/>
                </a:solidFill>
                <a:latin typeface="Times New Roman" panose="02020603050405020304" pitchFamily="18" charset="0"/>
                <a:cs typeface="Times New Roman" panose="02020603050405020304" pitchFamily="18" charset="0"/>
              </a:rPr>
              <a:t>Alfred, Lord Tennyson</a:t>
            </a:r>
            <a:endParaRPr lang="en-US" altLang="zh-CN" sz="3600" b="1" i="1">
              <a:solidFill>
                <a:srgbClr val="FFFF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885430" y="1470660"/>
            <a:ext cx="62674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sym typeface="+mn-ea"/>
              </a:rPr>
              <a:t>[a]</a:t>
            </a:r>
            <a:endParaRPr lang="en-US" altLang="zh-CN" sz="3600" b="1">
              <a:solidFill>
                <a:srgbClr val="FF0000"/>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6819900" y="2045970"/>
            <a:ext cx="62674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sym typeface="+mn-ea"/>
              </a:rPr>
              <a:t>[a]</a:t>
            </a:r>
            <a:endParaRPr lang="en-US" altLang="zh-CN" sz="3600" b="1">
              <a:solidFill>
                <a:srgbClr val="FF0000"/>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8012430" y="2620645"/>
            <a:ext cx="62674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sym typeface="+mn-ea"/>
              </a:rPr>
              <a:t>[a]</a:t>
            </a:r>
            <a:endParaRPr lang="en-US" altLang="zh-CN" sz="3600" b="1">
              <a:solidFill>
                <a:srgbClr val="FF0000"/>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7885430" y="3660140"/>
            <a:ext cx="62674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sym typeface="+mn-ea"/>
              </a:rPr>
              <a:t>[b]</a:t>
            </a:r>
            <a:endParaRPr lang="en-US" altLang="zh-CN" sz="3600" b="1">
              <a:solidFill>
                <a:srgbClr val="FF0000"/>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7647305" y="4305300"/>
            <a:ext cx="62674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sym typeface="+mn-ea"/>
              </a:rPr>
              <a:t>[b]</a:t>
            </a:r>
            <a:endParaRPr lang="en-US" altLang="zh-CN" sz="3600" b="1">
              <a:solidFill>
                <a:srgbClr val="FF0000"/>
              </a:solidFill>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6654800" y="4805680"/>
            <a:ext cx="62674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sym typeface="+mn-ea"/>
              </a:rPr>
              <a:t>[b]</a:t>
            </a:r>
            <a:endParaRPr lang="en-US" altLang="zh-CN" sz="3600" b="1">
              <a:solidFill>
                <a:srgbClr val="FF0000"/>
              </a:solidFill>
              <a:latin typeface="Times New Roman" panose="02020603050405020304" pitchFamily="18" charset="0"/>
              <a:cs typeface="Times New Roman" panose="02020603050405020304" pitchFamily="18" charset="0"/>
              <a:sym typeface="+mn-ea"/>
            </a:endParaRPr>
          </a:p>
        </p:txBody>
      </p:sp>
    </p:spTree>
    <p:custDataLst>
      <p:tags r:id="rId4"/>
    </p:custDataLst>
  </p:cSld>
  <p:clrMapOvr>
    <a:masterClrMapping/>
  </p:clrMapOvr>
  <p:transition spd="slow">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additive="base">
                                        <p:cTn id="13" dur="500" fill="hold"/>
                                        <p:tgtEl>
                                          <p:spTgt spid="118"/>
                                        </p:tgtEl>
                                        <p:attrNameLst>
                                          <p:attrName>ppt_x</p:attrName>
                                        </p:attrNameLst>
                                      </p:cBhvr>
                                      <p:tavLst>
                                        <p:tav tm="0">
                                          <p:val>
                                            <p:strVal val="#ppt_x"/>
                                          </p:val>
                                        </p:tav>
                                        <p:tav tm="100000">
                                          <p:val>
                                            <p:strVal val="#ppt_x"/>
                                          </p:val>
                                        </p:tav>
                                      </p:tavLst>
                                    </p:anim>
                                    <p:anim calcmode="lin" valueType="num">
                                      <p:cBhvr additive="base">
                                        <p:cTn id="1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bldLvl="0" animBg="1"/>
      <p:bldP spid="3" grpId="0"/>
      <p:bldP spid="5" grpId="0"/>
      <p:bldP spid="6"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图片 117"/>
          <p:cNvPicPr/>
          <p:nvPr/>
        </p:nvPicPr>
        <p:blipFill>
          <a:blip r:embed="rId1"/>
          <a:srcRect l="257" t="-1021" r="12008" b="1021"/>
          <a:stretch>
            <a:fillRect/>
          </a:stretch>
        </p:blipFill>
        <p:spPr>
          <a:xfrm>
            <a:off x="-635" y="788035"/>
            <a:ext cx="12113260" cy="5970270"/>
          </a:xfrm>
          <a:prstGeom prst="rect">
            <a:avLst/>
          </a:prstGeom>
          <a:noFill/>
          <a:ln w="9525">
            <a:noFill/>
          </a:ln>
        </p:spPr>
      </p:pic>
      <p:sp>
        <p:nvSpPr>
          <p:cNvPr id="6148" name="文本框 7"/>
          <p:cNvSpPr txBox="1">
            <a:spLocks noChangeArrowheads="1"/>
          </p:cNvSpPr>
          <p:nvPr>
            <p:custDataLst>
              <p:tags r:id="rId2"/>
            </p:custDataLst>
          </p:nvPr>
        </p:nvSpPr>
        <p:spPr bwMode="auto">
          <a:xfrm>
            <a:off x="1132010" y="265748"/>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4</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17" name="文本框 16"/>
          <p:cNvSpPr txBox="1"/>
          <p:nvPr>
            <p:custDataLst>
              <p:tags r:id="rId3"/>
            </p:custDataLst>
          </p:nvPr>
        </p:nvSpPr>
        <p:spPr>
          <a:xfrm>
            <a:off x="3567430" y="142875"/>
            <a:ext cx="2526030" cy="645160"/>
          </a:xfrm>
          <a:prstGeom prst="rect">
            <a:avLst/>
          </a:prstGeom>
          <a:noFill/>
          <a:ln w="9525" cap="rnd">
            <a:noFill/>
          </a:ln>
        </p:spPr>
        <p:txBody>
          <a:bodyPr wrap="square">
            <a:spAutoFit/>
          </a:bodyPr>
          <a:p>
            <a:r>
              <a:rPr lang="en-US" sz="3600" b="1">
                <a:solidFill>
                  <a:srgbClr val="FF0000"/>
                </a:solidFill>
                <a:latin typeface="Times New Roman" panose="02020603050405020304" pitchFamily="18" charset="0"/>
              </a:rPr>
              <a:t>Writing</a:t>
            </a:r>
            <a:endParaRPr lang="en-US" sz="3600" b="1">
              <a:solidFill>
                <a:srgbClr val="FF0000"/>
              </a:solidFill>
              <a:latin typeface="Times New Roman" panose="02020603050405020304" pitchFamily="18" charset="0"/>
            </a:endParaRPr>
          </a:p>
        </p:txBody>
      </p:sp>
      <p:sp>
        <p:nvSpPr>
          <p:cNvPr id="2" name="文本框 1"/>
          <p:cNvSpPr txBox="1"/>
          <p:nvPr/>
        </p:nvSpPr>
        <p:spPr>
          <a:xfrm>
            <a:off x="85090" y="948055"/>
            <a:ext cx="8335645" cy="5077460"/>
          </a:xfrm>
          <a:prstGeom prst="rect">
            <a:avLst/>
          </a:prstGeom>
          <a:noFill/>
        </p:spPr>
        <p:txBody>
          <a:bodyPr wrap="square" rtlCol="0">
            <a:spAutoFit/>
          </a:bodyPr>
          <a:p>
            <a:pPr algn="just"/>
            <a:r>
              <a:rPr lang="en-US" altLang="zh-CN" sz="3600" b="1">
                <a:solidFill>
                  <a:srgbClr val="0000FF"/>
                </a:solidFill>
                <a:latin typeface="Times New Roman" panose="02020603050405020304" pitchFamily="18" charset="0"/>
                <a:cs typeface="Times New Roman" panose="02020603050405020304" pitchFamily="18" charset="0"/>
              </a:rPr>
              <a:t>                   </a:t>
            </a:r>
            <a:r>
              <a:rPr lang="en-US" altLang="zh-CN" sz="3600" b="1">
                <a:solidFill>
                  <a:srgbClr val="FFFF00"/>
                </a:solidFill>
                <a:latin typeface="Times New Roman" panose="02020603050405020304" pitchFamily="18" charset="0"/>
                <a:cs typeface="Times New Roman" panose="02020603050405020304" pitchFamily="18" charset="0"/>
              </a:rPr>
              <a:t>The Eagle</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He claps the crag with crooked hands;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Close to the sun in lonely lands,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Ringed with the azure world, he stands.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The wrinkled sea beneath him crawls;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He watches from his mountain walls,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And like a thunderbolt he falls.</a:t>
            </a:r>
            <a:endParaRPr lang="en-US" altLang="zh-CN" sz="3600" b="1">
              <a:solidFill>
                <a:srgbClr val="FFFF00"/>
              </a:solidFill>
              <a:latin typeface="Times New Roman" panose="02020603050405020304" pitchFamily="18" charset="0"/>
              <a:cs typeface="Times New Roman" panose="02020603050405020304" pitchFamily="18" charset="0"/>
            </a:endParaRPr>
          </a:p>
          <a:p>
            <a:pPr algn="just"/>
            <a:r>
              <a:rPr lang="en-US" altLang="zh-CN" sz="3600" b="1">
                <a:solidFill>
                  <a:srgbClr val="FFFF00"/>
                </a:solidFill>
                <a:latin typeface="Times New Roman" panose="02020603050405020304" pitchFamily="18" charset="0"/>
                <a:cs typeface="Times New Roman" panose="02020603050405020304" pitchFamily="18" charset="0"/>
              </a:rPr>
              <a:t>                              </a:t>
            </a:r>
            <a:r>
              <a:rPr lang="en-US" altLang="zh-CN" sz="3600" b="1" i="1">
                <a:solidFill>
                  <a:srgbClr val="FFFF00"/>
                </a:solidFill>
                <a:latin typeface="Times New Roman" panose="02020603050405020304" pitchFamily="18" charset="0"/>
                <a:cs typeface="Times New Roman" panose="02020603050405020304" pitchFamily="18" charset="0"/>
              </a:rPr>
              <a:t>Alfred, Lord Tennyson</a:t>
            </a:r>
            <a:endParaRPr lang="en-US" altLang="zh-CN" sz="3600" b="1" i="1">
              <a:solidFill>
                <a:srgbClr val="FFFF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848600" y="1734185"/>
            <a:ext cx="4166235" cy="1383665"/>
          </a:xfrm>
          <a:prstGeom prst="rect">
            <a:avLst/>
          </a:prstGeom>
          <a:noFill/>
        </p:spPr>
        <p:txBody>
          <a:bodyPr wrap="square" rtlCol="0">
            <a:spAutoFit/>
          </a:bodyPr>
          <a:p>
            <a:r>
              <a:rPr lang="zh-CN" altLang="en-US"/>
              <a:t> </a:t>
            </a:r>
            <a:r>
              <a:rPr lang="zh-CN" altLang="en-US" sz="2800" b="1">
                <a:solidFill>
                  <a:schemeClr val="bg1"/>
                </a:solidFill>
                <a:latin typeface="微软雅黑" panose="020B0503020204020204" charset="-122"/>
                <a:ea typeface="微软雅黑" panose="020B0503020204020204" charset="-122"/>
                <a:cs typeface="微软雅黑" panose="020B0503020204020204" charset="-122"/>
              </a:rPr>
              <a:t>利爪如铁钩，紧抓巉岩角；</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bg1"/>
                </a:solidFill>
                <a:latin typeface="微软雅黑" panose="020B0503020204020204" charset="-122"/>
                <a:ea typeface="微软雅黑" panose="020B0503020204020204" charset="-122"/>
                <a:cs typeface="微软雅黑" panose="020B0503020204020204" charset="-122"/>
              </a:rPr>
              <a:t>雄踞红日边，大地正静寂；</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bg1"/>
                </a:solidFill>
                <a:latin typeface="微软雅黑" panose="020B0503020204020204" charset="-122"/>
                <a:ea typeface="微软雅黑" panose="020B0503020204020204" charset="-122"/>
                <a:cs typeface="微软雅黑" panose="020B0503020204020204" charset="-122"/>
              </a:rPr>
              <a:t>蓝天长万里，傲然独耸立。</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946390" y="3951605"/>
            <a:ext cx="4166235" cy="1383665"/>
          </a:xfrm>
          <a:prstGeom prst="rect">
            <a:avLst/>
          </a:prstGeom>
          <a:noFill/>
        </p:spPr>
        <p:txBody>
          <a:bodyPr wrap="square" rtlCol="0">
            <a:spAutoFit/>
          </a:bodyPr>
          <a:p>
            <a:r>
              <a:rPr lang="zh-CN" altLang="en-US"/>
              <a:t> </a:t>
            </a:r>
            <a:r>
              <a:rPr lang="zh-CN" altLang="en-US" sz="2800" b="1">
                <a:solidFill>
                  <a:schemeClr val="bg1"/>
                </a:solidFill>
                <a:latin typeface="微软雅黑" panose="020B0503020204020204" charset="-122"/>
                <a:ea typeface="微软雅黑" panose="020B0503020204020204" charset="-122"/>
                <a:cs typeface="微软雅黑" panose="020B0503020204020204" charset="-122"/>
              </a:rPr>
              <a:t>脚下海涛急，浪花阵阵白；</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bg1"/>
                </a:solidFill>
                <a:latin typeface="微软雅黑" panose="020B0503020204020204" charset="-122"/>
                <a:ea typeface="微软雅黑" panose="020B0503020204020204" charset="-122"/>
                <a:cs typeface="微软雅黑" panose="020B0503020204020204" charset="-122"/>
              </a:rPr>
              <a:t>高瞻峭壁上，俯视瞪双目；</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bg1"/>
                </a:solidFill>
                <a:latin typeface="微软雅黑" panose="020B0503020204020204" charset="-122"/>
                <a:ea typeface="微软雅黑" panose="020B0503020204020204" charset="-122"/>
                <a:cs typeface="微软雅黑" panose="020B0503020204020204" charset="-122"/>
              </a:rPr>
              <a:t>突如闪雷电，降落何神速。</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transition spd="slow">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additive="base">
                                        <p:cTn id="13" dur="500" fill="hold"/>
                                        <p:tgtEl>
                                          <p:spTgt spid="118"/>
                                        </p:tgtEl>
                                        <p:attrNameLst>
                                          <p:attrName>ppt_x</p:attrName>
                                        </p:attrNameLst>
                                      </p:cBhvr>
                                      <p:tavLst>
                                        <p:tav tm="0">
                                          <p:val>
                                            <p:strVal val="#ppt_x"/>
                                          </p:val>
                                        </p:tav>
                                        <p:tav tm="100000">
                                          <p:val>
                                            <p:strVal val="#ppt_x"/>
                                          </p:val>
                                        </p:tav>
                                      </p:tavLst>
                                    </p:anim>
                                    <p:anim calcmode="lin" valueType="num">
                                      <p:cBhvr additive="base">
                                        <p:cTn id="1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bldLvl="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718819" y="207009"/>
            <a:ext cx="262255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rPr>
              <a:t>Show time</a:t>
            </a:r>
            <a:endPar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0356" name="文本框 6"/>
          <p:cNvSpPr txBox="1"/>
          <p:nvPr/>
        </p:nvSpPr>
        <p:spPr>
          <a:xfrm>
            <a:off x="3456305" y="130175"/>
            <a:ext cx="6534785" cy="706755"/>
          </a:xfrm>
          <a:prstGeom prst="rect">
            <a:avLst/>
          </a:prstGeom>
          <a:noFill/>
          <a:ln w="9525">
            <a:noFill/>
          </a:ln>
        </p:spPr>
        <p:txBody>
          <a:bodyPr wrap="square" anchor="t">
            <a:spAutoFit/>
          </a:bodyPr>
          <a:p>
            <a:r>
              <a:rPr lang="en-US" altLang="zh-CN" sz="4000" b="1">
                <a:solidFill>
                  <a:srgbClr val="FF0000"/>
                </a:solidFill>
                <a:latin typeface="Times New Roman" panose="02020603050405020304" pitchFamily="18" charset="0"/>
                <a:ea typeface="宋体" panose="02010600030101010101" pitchFamily="2" charset="-122"/>
                <a:sym typeface="微软雅黑" panose="020B0503020204020204" charset="-122"/>
              </a:rPr>
              <a:t>Writing your </a:t>
            </a:r>
            <a:r>
              <a:rPr lang="en-US" altLang="zh-CN" sz="4000" b="1">
                <a:solidFill>
                  <a:srgbClr val="0000FF"/>
                </a:solidFill>
                <a:latin typeface="Times New Roman" panose="02020603050405020304" pitchFamily="18" charset="0"/>
                <a:cs typeface="Times New Roman" panose="02020603050405020304" pitchFamily="18" charset="0"/>
                <a:sym typeface="+mn-ea"/>
              </a:rPr>
              <a:t>Triplet</a:t>
            </a:r>
            <a:r>
              <a:rPr lang="en-US" altLang="zh-CN" sz="4000" b="1">
                <a:solidFill>
                  <a:srgbClr val="FF0000"/>
                </a:solidFill>
                <a:latin typeface="Times New Roman" panose="02020603050405020304" pitchFamily="18" charset="0"/>
                <a:ea typeface="宋体" panose="02010600030101010101" pitchFamily="2" charset="-122"/>
                <a:sym typeface="微软雅黑" panose="020B0503020204020204" charset="-122"/>
              </a:rPr>
              <a:t> poem .</a:t>
            </a:r>
            <a:endParaRPr lang="en-US" altLang="zh-CN" sz="4000">
              <a:latin typeface="Calibri" panose="020F0502020204030204" pitchFamily="34" charset="0"/>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9265" y="1020445"/>
            <a:ext cx="11179810" cy="55816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387590" y="1080135"/>
            <a:ext cx="4144010" cy="2799715"/>
          </a:xfrm>
          <a:prstGeom prst="rect">
            <a:avLst/>
          </a:prstGeom>
          <a:solidFill>
            <a:schemeClr val="accent1"/>
          </a:solidFill>
          <a:ln w="9525">
            <a:noFill/>
          </a:ln>
        </p:spPr>
        <p:txBody>
          <a:bodyPr wrap="square">
            <a:spAutoFit/>
          </a:bodyPr>
          <a:p>
            <a:r>
              <a:rPr lang="en-US" sz="2800" b="1" i="1">
                <a:solidFill>
                  <a:srgbClr val="FF0000"/>
                </a:solidFill>
                <a:latin typeface="Times New Roman" panose="02020603050405020304" pitchFamily="18" charset="0"/>
              </a:rPr>
              <a:t>       Great Wall</a:t>
            </a:r>
            <a:endParaRPr lang="en-US" sz="2800" b="1" i="1">
              <a:solidFill>
                <a:srgbClr val="FF0000"/>
              </a:solidFill>
              <a:latin typeface="Times New Roman" panose="02020603050405020304" pitchFamily="18" charset="0"/>
            </a:endParaRPr>
          </a:p>
          <a:p>
            <a:endParaRPr lang="en-US" sz="2800" b="1" i="1">
              <a:solidFill>
                <a:srgbClr val="FF0000"/>
              </a:solidFill>
              <a:latin typeface="Times New Roman" panose="02020603050405020304" pitchFamily="18" charset="0"/>
            </a:endParaRPr>
          </a:p>
          <a:p>
            <a:r>
              <a:rPr lang="en-US" sz="2800" b="1" i="1">
                <a:solidFill>
                  <a:srgbClr val="FF0000"/>
                </a:solidFill>
                <a:latin typeface="Times New Roman" panose="02020603050405020304" pitchFamily="18" charset="0"/>
              </a:rPr>
              <a:t>There on the Great Wall</a:t>
            </a:r>
            <a:endParaRPr lang="en-US" sz="2800" b="1" i="1">
              <a:solidFill>
                <a:srgbClr val="FF0000"/>
              </a:solidFill>
              <a:latin typeface="Times New Roman" panose="02020603050405020304" pitchFamily="18" charset="0"/>
            </a:endParaRPr>
          </a:p>
          <a:p>
            <a:r>
              <a:rPr lang="en-US" sz="2800" b="1" i="1">
                <a:solidFill>
                  <a:srgbClr val="FF0000"/>
                </a:solidFill>
                <a:latin typeface="Times New Roman" panose="02020603050405020304" pitchFamily="18" charset="0"/>
              </a:rPr>
              <a:t>Something great</a:t>
            </a:r>
            <a:endParaRPr lang="en-US" sz="2800" b="1" i="1">
              <a:solidFill>
                <a:srgbClr val="FF0000"/>
              </a:solidFill>
              <a:latin typeface="Times New Roman" panose="02020603050405020304" pitchFamily="18" charset="0"/>
            </a:endParaRPr>
          </a:p>
          <a:p>
            <a:r>
              <a:rPr lang="en-US" sz="2800" b="1" i="1">
                <a:solidFill>
                  <a:srgbClr val="FF0000"/>
                </a:solidFill>
                <a:latin typeface="Times New Roman" panose="02020603050405020304" pitchFamily="18" charset="0"/>
              </a:rPr>
              <a:t>Suddenly appears small</a:t>
            </a:r>
            <a:endParaRPr lang="en-US" sz="2800" b="1" i="1">
              <a:solidFill>
                <a:srgbClr val="FF0000"/>
              </a:solidFill>
              <a:latin typeface="Times New Roman" panose="02020603050405020304" pitchFamily="18" charset="0"/>
            </a:endParaRPr>
          </a:p>
          <a:p>
            <a:endParaRPr lang="en-US" sz="3600" b="1">
              <a:latin typeface="Times New Roman" panose="02020603050405020304" pitchFamily="18" charset="0"/>
            </a:endParaRPr>
          </a:p>
        </p:txBody>
      </p:sp>
      <p:sp>
        <p:nvSpPr>
          <p:cNvPr id="6148" name="文本框 7"/>
          <p:cNvSpPr txBox="1">
            <a:spLocks noChangeArrowheads="1"/>
          </p:cNvSpPr>
          <p:nvPr>
            <p:custDataLst>
              <p:tags r:id="rId2"/>
            </p:custDataLst>
          </p:nvPr>
        </p:nvSpPr>
        <p:spPr bwMode="auto">
          <a:xfrm>
            <a:off x="1175825" y="209868"/>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4</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100" name="文本框 99"/>
          <p:cNvSpPr txBox="1"/>
          <p:nvPr>
            <p:custDataLst>
              <p:tags r:id="rId3"/>
            </p:custDataLst>
          </p:nvPr>
        </p:nvSpPr>
        <p:spPr>
          <a:xfrm>
            <a:off x="3261995" y="179705"/>
            <a:ext cx="3333115" cy="583565"/>
          </a:xfrm>
          <a:prstGeom prst="rect">
            <a:avLst/>
          </a:prstGeom>
          <a:noFill/>
          <a:ln w="9525">
            <a:noFill/>
          </a:ln>
        </p:spPr>
        <p:txBody>
          <a:bodyPr wrap="square">
            <a:spAutoFit/>
          </a:bodyPr>
          <a:p>
            <a:r>
              <a:rPr lang="en-US" altLang="en-US" sz="3200" b="1">
                <a:solidFill>
                  <a:srgbClr val="FF0000"/>
                </a:solidFill>
                <a:latin typeface="Times New Roman" panose="02020603050405020304" pitchFamily="18" charset="0"/>
                <a:sym typeface="+mn-ea"/>
              </a:rPr>
              <a:t>Show time.</a:t>
            </a:r>
            <a:endParaRPr lang="en-US" altLang="en-US" sz="3200" b="1">
              <a:solidFill>
                <a:srgbClr val="FF0000"/>
              </a:solidFill>
              <a:latin typeface="Times New Roman" panose="02020603050405020304" pitchFamily="18" charset="0"/>
            </a:endParaRPr>
          </a:p>
        </p:txBody>
      </p:sp>
      <p:pic>
        <p:nvPicPr>
          <p:cNvPr id="4" name="图片 3"/>
          <p:cNvPicPr/>
          <p:nvPr/>
        </p:nvPicPr>
        <p:blipFill>
          <a:blip r:embed="rId4"/>
          <a:srcRect r="11267"/>
          <a:stretch>
            <a:fillRect/>
          </a:stretch>
        </p:blipFill>
        <p:spPr>
          <a:xfrm>
            <a:off x="60960" y="1080135"/>
            <a:ext cx="6984365" cy="5358765"/>
          </a:xfrm>
          <a:prstGeom prst="rect">
            <a:avLst/>
          </a:prstGeom>
          <a:noFill/>
          <a:ln w="9525">
            <a:noFill/>
          </a:ln>
        </p:spPr>
      </p:pic>
      <p:sp>
        <p:nvSpPr>
          <p:cNvPr id="5" name="文本框 4"/>
          <p:cNvSpPr txBox="1"/>
          <p:nvPr>
            <p:custDataLst>
              <p:tags r:id="rId5"/>
            </p:custDataLst>
          </p:nvPr>
        </p:nvSpPr>
        <p:spPr>
          <a:xfrm>
            <a:off x="7387590" y="4335780"/>
            <a:ext cx="4144010" cy="1814830"/>
          </a:xfrm>
          <a:prstGeom prst="rect">
            <a:avLst/>
          </a:prstGeom>
          <a:solidFill>
            <a:schemeClr val="accent1"/>
          </a:solidFill>
          <a:ln w="9525">
            <a:noFill/>
          </a:ln>
        </p:spPr>
        <p:txBody>
          <a:bodyPr wrap="square">
            <a:spAutoFit/>
          </a:bodyPr>
          <a:p>
            <a:r>
              <a:rPr lang="en-US" sz="2800" b="1" i="1">
                <a:solidFill>
                  <a:srgbClr val="FF0000"/>
                </a:solidFill>
                <a:latin typeface="Times New Roman" panose="02020603050405020304" pitchFamily="18" charset="0"/>
              </a:rPr>
              <a:t>        </a:t>
            </a:r>
            <a:r>
              <a:rPr lang="en-US" sz="2800" b="1" i="1">
                <a:solidFill>
                  <a:srgbClr val="FF0000"/>
                </a:solidFill>
                <a:latin typeface="微软雅黑" panose="020B0503020204020204" charset="-122"/>
                <a:ea typeface="微软雅黑" panose="020B0503020204020204" charset="-122"/>
                <a:cs typeface="微软雅黑" panose="020B0503020204020204" charset="-122"/>
              </a:rPr>
              <a:t>  长城</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a:p>
            <a:r>
              <a:rPr lang="en-US" sz="2800" b="1" i="1">
                <a:solidFill>
                  <a:srgbClr val="FF0000"/>
                </a:solidFill>
                <a:latin typeface="微软雅黑" panose="020B0503020204020204" charset="-122"/>
                <a:ea typeface="微软雅黑" panose="020B0503020204020204" charset="-122"/>
                <a:cs typeface="微软雅黑" panose="020B0503020204020204" charset="-122"/>
              </a:rPr>
              <a:t>在长城上我们看到</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a:p>
            <a:r>
              <a:rPr lang="en-US" sz="2800" b="1" i="1">
                <a:solidFill>
                  <a:srgbClr val="FF0000"/>
                </a:solidFill>
                <a:latin typeface="微软雅黑" panose="020B0503020204020204" charset="-122"/>
                <a:ea typeface="微软雅黑" panose="020B0503020204020204" charset="-122"/>
                <a:cs typeface="微软雅黑" panose="020B0503020204020204" charset="-122"/>
              </a:rPr>
              <a:t>一个庞然大物</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a:p>
            <a:r>
              <a:rPr lang="en-US" sz="2800" b="1" i="1">
                <a:solidFill>
                  <a:srgbClr val="FF0000"/>
                </a:solidFill>
                <a:latin typeface="微软雅黑" panose="020B0503020204020204" charset="-122"/>
                <a:ea typeface="微软雅黑" panose="020B0503020204020204" charset="-122"/>
                <a:cs typeface="微软雅黑" panose="020B0503020204020204" charset="-122"/>
              </a:rPr>
              <a:t>突然变小</a:t>
            </a:r>
            <a:endParaRPr lang="en-US" sz="3600" b="1">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transition spd="slow">
    <p:wedge/>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0" grpId="0"/>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34860" y="1193165"/>
            <a:ext cx="4779645" cy="2676525"/>
          </a:xfrm>
          <a:prstGeom prst="rect">
            <a:avLst/>
          </a:prstGeom>
          <a:solidFill>
            <a:srgbClr val="68BC9E"/>
          </a:solidFill>
          <a:ln w="9525">
            <a:noFill/>
          </a:ln>
        </p:spPr>
        <p:txBody>
          <a:bodyPr wrap="square">
            <a:spAutoFit/>
          </a:bodyPr>
          <a:p>
            <a:pPr algn="ctr"/>
            <a:r>
              <a:rPr lang="en-US" sz="2800" b="1" i="1">
                <a:solidFill>
                  <a:srgbClr val="FF0000"/>
                </a:solidFill>
                <a:latin typeface="Times New Roman" panose="02020603050405020304" pitchFamily="18" charset="0"/>
              </a:rPr>
              <a:t>       Internet</a:t>
            </a:r>
            <a:endParaRPr lang="en-US" sz="2800" b="1" i="1">
              <a:solidFill>
                <a:srgbClr val="FF0000"/>
              </a:solidFill>
              <a:latin typeface="Times New Roman" panose="02020603050405020304" pitchFamily="18" charset="0"/>
            </a:endParaRPr>
          </a:p>
          <a:p>
            <a:pPr algn="ctr"/>
            <a:endParaRPr lang="en-US" sz="2800" b="1" i="1">
              <a:solidFill>
                <a:srgbClr val="FF0000"/>
              </a:solidFill>
              <a:latin typeface="Times New Roman" panose="02020603050405020304" pitchFamily="18" charset="0"/>
            </a:endParaRPr>
          </a:p>
          <a:p>
            <a:pPr algn="ctr"/>
            <a:r>
              <a:rPr lang="en-US" sz="2800" b="1" i="1">
                <a:solidFill>
                  <a:srgbClr val="FF0000"/>
                </a:solidFill>
                <a:latin typeface="Times New Roman" panose="02020603050405020304" pitchFamily="18" charset="0"/>
              </a:rPr>
              <a:t>The fisherman and the fish</a:t>
            </a:r>
            <a:endParaRPr lang="en-US" sz="2800" b="1" i="1">
              <a:solidFill>
                <a:srgbClr val="FF0000"/>
              </a:solidFill>
              <a:latin typeface="Times New Roman" panose="02020603050405020304" pitchFamily="18" charset="0"/>
            </a:endParaRPr>
          </a:p>
          <a:p>
            <a:pPr algn="ctr"/>
            <a:r>
              <a:rPr lang="en-US" sz="2800" b="1" i="1">
                <a:solidFill>
                  <a:srgbClr val="FF0000"/>
                </a:solidFill>
                <a:latin typeface="Times New Roman" panose="02020603050405020304" pitchFamily="18" charset="0"/>
              </a:rPr>
              <a:t>Happen to meet</a:t>
            </a:r>
            <a:endParaRPr lang="en-US" sz="2800" b="1" i="1">
              <a:solidFill>
                <a:srgbClr val="FF0000"/>
              </a:solidFill>
              <a:latin typeface="Times New Roman" panose="02020603050405020304" pitchFamily="18" charset="0"/>
            </a:endParaRPr>
          </a:p>
          <a:p>
            <a:pPr algn="ctr"/>
            <a:r>
              <a:rPr lang="en-US" sz="2800" b="1" i="1">
                <a:solidFill>
                  <a:srgbClr val="FF0000"/>
                </a:solidFill>
                <a:latin typeface="Times New Roman" panose="02020603050405020304" pitchFamily="18" charset="0"/>
              </a:rPr>
              <a:t>In the very same dish</a:t>
            </a:r>
            <a:endParaRPr lang="en-US" sz="2800" b="1" i="1">
              <a:solidFill>
                <a:srgbClr val="FF0000"/>
              </a:solidFill>
              <a:latin typeface="Times New Roman" panose="02020603050405020304" pitchFamily="18" charset="0"/>
            </a:endParaRPr>
          </a:p>
          <a:p>
            <a:endParaRPr lang="en-US" sz="2800" b="1" i="1">
              <a:solidFill>
                <a:srgbClr val="FF0000"/>
              </a:solidFill>
              <a:latin typeface="Times New Roman" panose="02020603050405020304" pitchFamily="18" charset="0"/>
            </a:endParaRPr>
          </a:p>
        </p:txBody>
      </p:sp>
      <p:sp>
        <p:nvSpPr>
          <p:cNvPr id="6148" name="文本框 7"/>
          <p:cNvSpPr txBox="1">
            <a:spLocks noChangeArrowheads="1"/>
          </p:cNvSpPr>
          <p:nvPr>
            <p:custDataLst>
              <p:tags r:id="rId2"/>
            </p:custDataLst>
          </p:nvPr>
        </p:nvSpPr>
        <p:spPr bwMode="auto">
          <a:xfrm>
            <a:off x="1175825" y="209868"/>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4</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100" name="文本框 99"/>
          <p:cNvSpPr txBox="1"/>
          <p:nvPr>
            <p:custDataLst>
              <p:tags r:id="rId3"/>
            </p:custDataLst>
          </p:nvPr>
        </p:nvSpPr>
        <p:spPr>
          <a:xfrm>
            <a:off x="3261995" y="179705"/>
            <a:ext cx="3333115" cy="583565"/>
          </a:xfrm>
          <a:prstGeom prst="rect">
            <a:avLst/>
          </a:prstGeom>
          <a:noFill/>
          <a:ln w="9525">
            <a:noFill/>
          </a:ln>
        </p:spPr>
        <p:txBody>
          <a:bodyPr wrap="square">
            <a:spAutoFit/>
          </a:bodyPr>
          <a:p>
            <a:r>
              <a:rPr lang="en-US" altLang="en-US" sz="3200" b="1">
                <a:solidFill>
                  <a:srgbClr val="FF0000"/>
                </a:solidFill>
                <a:latin typeface="Times New Roman" panose="02020603050405020304" pitchFamily="18" charset="0"/>
                <a:sym typeface="+mn-ea"/>
              </a:rPr>
              <a:t>Show time.</a:t>
            </a:r>
            <a:endParaRPr lang="en-US" altLang="en-US" sz="3200" b="1">
              <a:solidFill>
                <a:srgbClr val="FF0000"/>
              </a:solidFill>
              <a:latin typeface="Times New Roman" panose="02020603050405020304" pitchFamily="18" charset="0"/>
            </a:endParaRPr>
          </a:p>
        </p:txBody>
      </p:sp>
      <p:sp>
        <p:nvSpPr>
          <p:cNvPr id="5" name="文本框 4"/>
          <p:cNvSpPr txBox="1"/>
          <p:nvPr>
            <p:custDataLst>
              <p:tags r:id="rId4"/>
            </p:custDataLst>
          </p:nvPr>
        </p:nvSpPr>
        <p:spPr>
          <a:xfrm>
            <a:off x="7134860" y="4292600"/>
            <a:ext cx="4779645" cy="1814830"/>
          </a:xfrm>
          <a:prstGeom prst="rect">
            <a:avLst/>
          </a:prstGeom>
          <a:solidFill>
            <a:srgbClr val="68BC9E"/>
          </a:solidFill>
          <a:ln w="9525">
            <a:noFill/>
          </a:ln>
        </p:spPr>
        <p:txBody>
          <a:bodyPr wrap="square">
            <a:spAutoFit/>
          </a:bodyPr>
          <a:p>
            <a:pPr algn="ctr"/>
            <a:r>
              <a:rPr lang="en-US" sz="2800" b="1" i="1">
                <a:solidFill>
                  <a:srgbClr val="FF0000"/>
                </a:solidFill>
                <a:latin typeface="Times New Roman" panose="02020603050405020304" pitchFamily="18" charset="0"/>
              </a:rPr>
              <a:t>  </a:t>
            </a:r>
            <a:r>
              <a:rPr lang="en-US" sz="2800" b="1" i="1">
                <a:solidFill>
                  <a:srgbClr val="FF0000"/>
                </a:solidFill>
                <a:latin typeface="微软雅黑" panose="020B0503020204020204" charset="-122"/>
                <a:ea typeface="微软雅黑" panose="020B0503020204020204" charset="-122"/>
                <a:cs typeface="微软雅黑" panose="020B0503020204020204" charset="-122"/>
              </a:rPr>
              <a:t>互联网</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a:p>
            <a:pPr algn="ctr"/>
            <a:r>
              <a:rPr lang="en-US" sz="2800" b="1" i="1">
                <a:solidFill>
                  <a:srgbClr val="FF0000"/>
                </a:solidFill>
                <a:latin typeface="微软雅黑" panose="020B0503020204020204" charset="-122"/>
                <a:ea typeface="微软雅黑" panose="020B0503020204020204" charset="-122"/>
                <a:cs typeface="微软雅黑" panose="020B0503020204020204" charset="-122"/>
              </a:rPr>
              <a:t>渔夫和鱼</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a:p>
            <a:pPr algn="ctr"/>
            <a:r>
              <a:rPr lang="en-US" sz="2800" b="1" i="1">
                <a:solidFill>
                  <a:srgbClr val="FF0000"/>
                </a:solidFill>
                <a:latin typeface="微软雅黑" panose="020B0503020204020204" charset="-122"/>
                <a:ea typeface="微软雅黑" panose="020B0503020204020204" charset="-122"/>
                <a:cs typeface="微软雅黑" panose="020B0503020204020204" charset="-122"/>
              </a:rPr>
              <a:t>在同一道菜里</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a:p>
            <a:pPr algn="ctr"/>
            <a:r>
              <a:rPr lang="en-US" sz="2800" b="1" i="1">
                <a:solidFill>
                  <a:srgbClr val="FF0000"/>
                </a:solidFill>
                <a:latin typeface="微软雅黑" panose="020B0503020204020204" charset="-122"/>
                <a:ea typeface="微软雅黑" panose="020B0503020204020204" charset="-122"/>
                <a:cs typeface="微软雅黑" panose="020B0503020204020204" charset="-122"/>
              </a:rPr>
              <a:t>不期而遇</a:t>
            </a:r>
            <a:endParaRPr lang="en-US" sz="2800" b="1" i="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20" name="图片 119"/>
          <p:cNvPicPr/>
          <p:nvPr/>
        </p:nvPicPr>
        <p:blipFill>
          <a:blip r:embed="rId5"/>
          <a:stretch>
            <a:fillRect/>
          </a:stretch>
        </p:blipFill>
        <p:spPr>
          <a:xfrm>
            <a:off x="94615" y="1080135"/>
            <a:ext cx="6649085" cy="5434330"/>
          </a:xfrm>
          <a:prstGeom prst="rect">
            <a:avLst/>
          </a:prstGeom>
          <a:noFill/>
          <a:ln w="9525">
            <a:noFill/>
          </a:ln>
        </p:spPr>
      </p:pic>
    </p:spTree>
    <p:custDataLst>
      <p:tags r:id="rId6"/>
    </p:custDataLst>
  </p:cSld>
  <p:clrMapOvr>
    <a:masterClrMapping/>
  </p:clrMapOvr>
  <p:transition spd="slow">
    <p:wedge/>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0"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34860" y="1193165"/>
            <a:ext cx="4779645" cy="2676525"/>
          </a:xfrm>
          <a:prstGeom prst="rect">
            <a:avLst/>
          </a:prstGeom>
          <a:solidFill>
            <a:srgbClr val="FFC000"/>
          </a:solidFill>
          <a:ln w="9525">
            <a:noFill/>
          </a:ln>
        </p:spPr>
        <p:txBody>
          <a:bodyPr wrap="square">
            <a:spAutoFit/>
          </a:bodyPr>
          <a:p>
            <a:pPr algn="ctr"/>
            <a:r>
              <a:rPr lang="en-US" sz="2800" b="1" i="1">
                <a:solidFill>
                  <a:srgbClr val="FF0000"/>
                </a:solidFill>
                <a:latin typeface="Times New Roman" panose="02020603050405020304" pitchFamily="18" charset="0"/>
              </a:rPr>
              <a:t>       </a:t>
            </a:r>
            <a:r>
              <a:rPr lang="en-US" sz="2800" b="1" i="1">
                <a:solidFill>
                  <a:srgbClr val="7030A0"/>
                </a:solidFill>
                <a:latin typeface="Times New Roman" panose="02020603050405020304" pitchFamily="18" charset="0"/>
              </a:rPr>
              <a:t>Holiday</a:t>
            </a:r>
            <a:endParaRPr lang="en-US" sz="2800" b="1" i="1">
              <a:solidFill>
                <a:srgbClr val="7030A0"/>
              </a:solidFill>
              <a:latin typeface="Times New Roman" panose="02020603050405020304" pitchFamily="18" charset="0"/>
            </a:endParaRPr>
          </a:p>
          <a:p>
            <a:pPr algn="ctr"/>
            <a:endParaRPr lang="en-US" sz="2800" b="1" i="1">
              <a:solidFill>
                <a:srgbClr val="7030A0"/>
              </a:solidFill>
              <a:latin typeface="Times New Roman" panose="02020603050405020304" pitchFamily="18" charset="0"/>
            </a:endParaRPr>
          </a:p>
          <a:p>
            <a:pPr algn="ctr"/>
            <a:r>
              <a:rPr lang="en-US" sz="2800" b="1" i="1">
                <a:solidFill>
                  <a:srgbClr val="7030A0"/>
                </a:solidFill>
                <a:latin typeface="Times New Roman" panose="02020603050405020304" pitchFamily="18" charset="0"/>
              </a:rPr>
              <a:t>Headless a dog</a:t>
            </a:r>
            <a:endParaRPr lang="en-US" sz="2800" b="1" i="1">
              <a:solidFill>
                <a:srgbClr val="7030A0"/>
              </a:solidFill>
              <a:latin typeface="Times New Roman" panose="02020603050405020304" pitchFamily="18" charset="0"/>
            </a:endParaRPr>
          </a:p>
          <a:p>
            <a:pPr algn="ctr"/>
            <a:r>
              <a:rPr lang="en-US" sz="2800" b="1" i="1">
                <a:solidFill>
                  <a:srgbClr val="7030A0"/>
                </a:solidFill>
                <a:latin typeface="Times New Roman" panose="02020603050405020304" pitchFamily="18" charset="0"/>
              </a:rPr>
              <a:t>Heads me</a:t>
            </a:r>
            <a:endParaRPr lang="en-US" sz="2800" b="1" i="1">
              <a:solidFill>
                <a:srgbClr val="7030A0"/>
              </a:solidFill>
              <a:latin typeface="Times New Roman" panose="02020603050405020304" pitchFamily="18" charset="0"/>
            </a:endParaRPr>
          </a:p>
          <a:p>
            <a:pPr algn="ctr"/>
            <a:r>
              <a:rPr lang="en-US" sz="2800" b="1" i="1">
                <a:solidFill>
                  <a:srgbClr val="7030A0"/>
                </a:solidFill>
                <a:latin typeface="Times New Roman" panose="02020603050405020304" pitchFamily="18" charset="0"/>
              </a:rPr>
              <a:t>Into a heavy fog</a:t>
            </a:r>
            <a:endParaRPr lang="en-US" sz="2800" b="1" i="1">
              <a:solidFill>
                <a:srgbClr val="7030A0"/>
              </a:solidFill>
              <a:latin typeface="Times New Roman" panose="02020603050405020304" pitchFamily="18" charset="0"/>
            </a:endParaRPr>
          </a:p>
          <a:p>
            <a:pPr algn="ctr"/>
            <a:endParaRPr lang="en-US" sz="2800" b="1" i="1">
              <a:solidFill>
                <a:srgbClr val="7030A0"/>
              </a:solidFill>
              <a:latin typeface="Times New Roman" panose="02020603050405020304" pitchFamily="18" charset="0"/>
            </a:endParaRPr>
          </a:p>
        </p:txBody>
      </p:sp>
      <p:sp>
        <p:nvSpPr>
          <p:cNvPr id="6148" name="文本框 7"/>
          <p:cNvSpPr txBox="1">
            <a:spLocks noChangeArrowheads="1"/>
          </p:cNvSpPr>
          <p:nvPr>
            <p:custDataLst>
              <p:tags r:id="rId2"/>
            </p:custDataLst>
          </p:nvPr>
        </p:nvSpPr>
        <p:spPr bwMode="auto">
          <a:xfrm>
            <a:off x="1175825" y="209868"/>
            <a:ext cx="1654175" cy="521970"/>
          </a:xfrm>
          <a:prstGeom prst="rect">
            <a:avLst/>
          </a:prstGeom>
          <a:noFill/>
          <a:ln w="9525">
            <a:noFill/>
            <a:miter lim="800000"/>
          </a:ln>
        </p:spPr>
        <p:txBody>
          <a:bodyPr wrap="none">
            <a:spAutoFit/>
          </a:bodyPr>
          <a:lstStyle/>
          <a:p>
            <a:pPr>
              <a:buFont typeface="Arial" panose="020B0604020202020204" pitchFamily="34" charset="0"/>
              <a:buNone/>
            </a:pPr>
            <a:r>
              <a:rPr lang="en-US" altLang="zh-CN" sz="2800" b="1" dirty="0">
                <a:solidFill>
                  <a:schemeClr val="bg1"/>
                </a:solidFill>
                <a:latin typeface="Times New Roman" panose="02020603050405020304" pitchFamily="18" charset="0"/>
                <a:ea typeface="思源黑体 CN Heavy" pitchFamily="34" charset="-122"/>
              </a:rPr>
              <a:t>Activity 4</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100" name="文本框 99"/>
          <p:cNvSpPr txBox="1"/>
          <p:nvPr>
            <p:custDataLst>
              <p:tags r:id="rId3"/>
            </p:custDataLst>
          </p:nvPr>
        </p:nvSpPr>
        <p:spPr>
          <a:xfrm>
            <a:off x="3261995" y="179705"/>
            <a:ext cx="3333115" cy="583565"/>
          </a:xfrm>
          <a:prstGeom prst="rect">
            <a:avLst/>
          </a:prstGeom>
          <a:noFill/>
          <a:ln w="9525">
            <a:noFill/>
          </a:ln>
        </p:spPr>
        <p:txBody>
          <a:bodyPr wrap="square">
            <a:spAutoFit/>
          </a:bodyPr>
          <a:p>
            <a:r>
              <a:rPr lang="en-US" altLang="en-US" sz="3200" b="1">
                <a:solidFill>
                  <a:srgbClr val="FF0000"/>
                </a:solidFill>
                <a:latin typeface="Times New Roman" panose="02020603050405020304" pitchFamily="18" charset="0"/>
                <a:sym typeface="+mn-ea"/>
              </a:rPr>
              <a:t>Show time.</a:t>
            </a:r>
            <a:endParaRPr lang="en-US" altLang="en-US" sz="3200" b="1">
              <a:solidFill>
                <a:srgbClr val="FF0000"/>
              </a:solidFill>
              <a:latin typeface="Times New Roman" panose="02020603050405020304" pitchFamily="18" charset="0"/>
            </a:endParaRPr>
          </a:p>
        </p:txBody>
      </p:sp>
      <p:sp>
        <p:nvSpPr>
          <p:cNvPr id="5" name="文本框 4"/>
          <p:cNvSpPr txBox="1"/>
          <p:nvPr>
            <p:custDataLst>
              <p:tags r:id="rId4"/>
            </p:custDataLst>
          </p:nvPr>
        </p:nvSpPr>
        <p:spPr>
          <a:xfrm>
            <a:off x="7134860" y="4292600"/>
            <a:ext cx="4779645" cy="1814830"/>
          </a:xfrm>
          <a:prstGeom prst="rect">
            <a:avLst/>
          </a:prstGeom>
          <a:solidFill>
            <a:srgbClr val="FFC000"/>
          </a:solidFill>
          <a:ln w="9525">
            <a:noFill/>
          </a:ln>
        </p:spPr>
        <p:txBody>
          <a:bodyPr wrap="square">
            <a:spAutoFit/>
          </a:bodyPr>
          <a:p>
            <a:pPr algn="ctr"/>
            <a:r>
              <a:rPr lang="en-US" sz="2800" b="1" i="1">
                <a:solidFill>
                  <a:srgbClr val="7030A0"/>
                </a:solidFill>
                <a:latin typeface="微软雅黑" panose="020B0503020204020204" charset="-122"/>
                <a:ea typeface="微软雅黑" panose="020B0503020204020204" charset="-122"/>
                <a:cs typeface="微软雅黑" panose="020B0503020204020204" charset="-122"/>
              </a:rPr>
              <a:t>假日</a:t>
            </a:r>
            <a:endParaRPr lang="en-US" sz="2800" b="1" i="1">
              <a:solidFill>
                <a:srgbClr val="7030A0"/>
              </a:solidFill>
              <a:latin typeface="微软雅黑" panose="020B0503020204020204" charset="-122"/>
              <a:ea typeface="微软雅黑" panose="020B0503020204020204" charset="-122"/>
              <a:cs typeface="微软雅黑" panose="020B0503020204020204" charset="-122"/>
            </a:endParaRPr>
          </a:p>
          <a:p>
            <a:pPr algn="ctr"/>
            <a:r>
              <a:rPr lang="en-US" sz="2800" b="1" i="1">
                <a:solidFill>
                  <a:srgbClr val="7030A0"/>
                </a:solidFill>
                <a:latin typeface="微软雅黑" panose="020B0503020204020204" charset="-122"/>
                <a:ea typeface="微软雅黑" panose="020B0503020204020204" charset="-122"/>
                <a:cs typeface="微软雅黑" panose="020B0503020204020204" charset="-122"/>
              </a:rPr>
              <a:t>一只无头之犬</a:t>
            </a:r>
            <a:endParaRPr lang="en-US" sz="2800" b="1" i="1">
              <a:solidFill>
                <a:srgbClr val="7030A0"/>
              </a:solidFill>
              <a:latin typeface="微软雅黑" panose="020B0503020204020204" charset="-122"/>
              <a:ea typeface="微软雅黑" panose="020B0503020204020204" charset="-122"/>
              <a:cs typeface="微软雅黑" panose="020B0503020204020204" charset="-122"/>
            </a:endParaRPr>
          </a:p>
          <a:p>
            <a:pPr algn="ctr"/>
            <a:r>
              <a:rPr lang="en-US" sz="2800" b="1" i="1">
                <a:solidFill>
                  <a:srgbClr val="7030A0"/>
                </a:solidFill>
                <a:latin typeface="微软雅黑" panose="020B0503020204020204" charset="-122"/>
                <a:ea typeface="微软雅黑" panose="020B0503020204020204" charset="-122"/>
                <a:cs typeface="微软雅黑" panose="020B0503020204020204" charset="-122"/>
              </a:rPr>
              <a:t>带我跑进</a:t>
            </a:r>
            <a:endParaRPr lang="en-US" sz="2800" b="1" i="1">
              <a:solidFill>
                <a:srgbClr val="7030A0"/>
              </a:solidFill>
              <a:latin typeface="微软雅黑" panose="020B0503020204020204" charset="-122"/>
              <a:ea typeface="微软雅黑" panose="020B0503020204020204" charset="-122"/>
              <a:cs typeface="微软雅黑" panose="020B0503020204020204" charset="-122"/>
            </a:endParaRPr>
          </a:p>
          <a:p>
            <a:pPr algn="ctr"/>
            <a:r>
              <a:rPr lang="en-US" sz="2800" b="1" i="1">
                <a:solidFill>
                  <a:srgbClr val="7030A0"/>
                </a:solidFill>
                <a:latin typeface="微软雅黑" panose="020B0503020204020204" charset="-122"/>
                <a:ea typeface="微软雅黑" panose="020B0503020204020204" charset="-122"/>
                <a:cs typeface="微软雅黑" panose="020B0503020204020204" charset="-122"/>
              </a:rPr>
              <a:t>大雾一片</a:t>
            </a:r>
            <a:endParaRPr lang="en-US" sz="2800" b="1" i="1">
              <a:solidFill>
                <a:srgbClr val="7030A0"/>
              </a:solidFill>
              <a:latin typeface="微软雅黑" panose="020B0503020204020204" charset="-122"/>
              <a:ea typeface="微软雅黑" panose="020B0503020204020204" charset="-122"/>
              <a:cs typeface="微软雅黑" panose="020B0503020204020204" charset="-122"/>
            </a:endParaRPr>
          </a:p>
        </p:txBody>
      </p:sp>
      <p:pic>
        <p:nvPicPr>
          <p:cNvPr id="121" name="图片 120"/>
          <p:cNvPicPr/>
          <p:nvPr/>
        </p:nvPicPr>
        <p:blipFill>
          <a:blip r:embed="rId5"/>
          <a:stretch>
            <a:fillRect/>
          </a:stretch>
        </p:blipFill>
        <p:spPr>
          <a:xfrm>
            <a:off x="78105" y="1045210"/>
            <a:ext cx="6771640" cy="5492750"/>
          </a:xfrm>
          <a:prstGeom prst="rect">
            <a:avLst/>
          </a:prstGeom>
          <a:noFill/>
          <a:ln w="9525">
            <a:noFill/>
          </a:ln>
        </p:spPr>
      </p:pic>
    </p:spTree>
    <p:custDataLst>
      <p:tags r:id="rId6"/>
    </p:custDataLst>
  </p:cSld>
  <p:clrMapOvr>
    <a:masterClrMapping/>
  </p:clrMapOvr>
  <p:transition spd="slow">
    <p:wedge/>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fill="hold"/>
                                        <p:tgtEl>
                                          <p:spTgt spid="121"/>
                                        </p:tgtEl>
                                        <p:attrNameLst>
                                          <p:attrName>ppt_x</p:attrName>
                                        </p:attrNameLst>
                                      </p:cBhvr>
                                      <p:tavLst>
                                        <p:tav tm="0">
                                          <p:val>
                                            <p:strVal val="#ppt_x"/>
                                          </p:val>
                                        </p:tav>
                                        <p:tav tm="100000">
                                          <p:val>
                                            <p:strVal val="#ppt_x"/>
                                          </p:val>
                                        </p:tav>
                                      </p:tavLst>
                                    </p:anim>
                                    <p:anim calcmode="lin" valueType="num">
                                      <p:cBhvr additive="base">
                                        <p:cTn id="1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0" grpId="0"/>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10"/>
          <p:cNvPicPr>
            <a:picLocks noChangeAspect="1"/>
          </p:cNvPicPr>
          <p:nvPr/>
        </p:nvPicPr>
        <p:blipFill>
          <a:blip r:embed="rId1"/>
          <a:stretch>
            <a:fillRect/>
          </a:stretch>
        </p:blipFill>
        <p:spPr>
          <a:xfrm>
            <a:off x="4960938" y="495300"/>
            <a:ext cx="7053262" cy="6111875"/>
          </a:xfrm>
          <a:prstGeom prst="rect">
            <a:avLst/>
          </a:prstGeom>
          <a:noFill/>
          <a:ln w="9525">
            <a:noFill/>
          </a:ln>
        </p:spPr>
      </p:pic>
      <p:sp>
        <p:nvSpPr>
          <p:cNvPr id="5" name="矩形 4"/>
          <p:cNvSpPr/>
          <p:nvPr/>
        </p:nvSpPr>
        <p:spPr>
          <a:xfrm>
            <a:off x="5074285" y="628015"/>
            <a:ext cx="6826885" cy="5846445"/>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lvl="0" fontAlgn="base">
              <a:lnSpc>
                <a:spcPct val="130000"/>
              </a:lnSpc>
              <a:defRPr/>
            </a:pPr>
            <a:r>
              <a:rPr kumimoji="0" lang="en-US" altLang="zh-CN" sz="2400" b="1" i="0" u="none" strike="noStrike" kern="1200" cap="none" spc="0" normalizeH="0" baseline="0"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rPr>
              <a:t>【</a:t>
            </a:r>
            <a:r>
              <a:rPr kumimoji="0" lang="zh-CN" altLang="en-US" sz="2400" b="1" i="0" u="none" strike="noStrike" kern="1200" cap="none" spc="0" normalizeH="0" baseline="0"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rPr>
              <a:t>词义</a:t>
            </a:r>
            <a:r>
              <a:rPr kumimoji="0" lang="en-US" altLang="zh-CN" sz="24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lang="en-US" altLang="zh-CN" sz="2400" b="1" strike="noStrike" noProof="1" smtClean="0">
                <a:latin typeface="Times New Roman" panose="02020603050405020304" pitchFamily="18" charset="0"/>
                <a:ea typeface="微软雅黑" panose="020B0503020204020204" charset="-122"/>
                <a:cs typeface="Times New Roman" panose="02020603050405020304" pitchFamily="18" charset="0"/>
              </a:rPr>
              <a:t>adj. 复杂的</a:t>
            </a:r>
            <a:endParaRPr lang="en-US" altLang="zh-CN" sz="2400" b="1" strike="noStrike" noProof="1" smtClean="0">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lang="en-US" altLang="zh-CN"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400" b="1" noProof="0">
                <a:ln>
                  <a:noFill/>
                </a:ln>
                <a:solidFill>
                  <a:srgbClr val="C00000"/>
                </a:solidFill>
                <a:effectLst/>
                <a:uLnTx/>
                <a:uFillTx/>
                <a:latin typeface="微软雅黑" panose="020B0503020204020204" charset="-122"/>
                <a:ea typeface="微软雅黑" panose="020B0503020204020204" charset="-122"/>
                <a:cs typeface="Times New Roman" panose="02020603050405020304" pitchFamily="18" charset="0"/>
                <a:sym typeface="+mn-ea"/>
              </a:rPr>
              <a:t>教材原句</a:t>
            </a:r>
            <a:r>
              <a:rPr lang="en-US" altLang="zh-CN" sz="2400" b="1" noProof="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br>
              <a:rPr lang="en-US" altLang="zh-CN" sz="2400" smtClean="0">
                <a:latin typeface="Times New Roman" panose="02020603050405020304" pitchFamily="18" charset="0"/>
                <a:ea typeface="微软雅黑" panose="020B0503020204020204" charset="-122"/>
                <a:cs typeface="Times New Roman" panose="02020603050405020304" pitchFamily="18" charset="0"/>
                <a:sym typeface="+mn-ea"/>
              </a:rPr>
            </a:br>
            <a:r>
              <a:rPr lang="en-US" altLang="zh-CN" sz="2400" smtClean="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rPr>
              <a:t>over time they became more complicated and more polished.</a:t>
            </a:r>
            <a:endPar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rPr>
              <a:t>......随着时间的推移，它们变得更加复杂和完善。</a:t>
            </a:r>
            <a:endPar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rPr>
              <a:t>热点归纳</a:t>
            </a:r>
            <a:r>
              <a:rPr lang="en-US" altLang="zh-CN"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lang="en-US" altLang="zh-CN"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rPr>
              <a:t>complication n.并发症；复杂化；混乱</a:t>
            </a:r>
            <a:endParaRPr lang="en-US" altLang="zh-CN"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lang="en-US" altLang="zh-CN"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rPr>
              <a:t>complicate vt.使复杂化；使恶化；使卷入</a:t>
            </a:r>
            <a:endParaRPr lang="en-US" altLang="zh-CN"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smtClean="0">
                <a:latin typeface="Times New Roman" panose="02020603050405020304" pitchFamily="18" charset="0"/>
                <a:ea typeface="微软雅黑" panose="020B0503020204020204" charset="-122"/>
                <a:cs typeface="Times New Roman" panose="02020603050405020304" pitchFamily="18" charset="0"/>
              </a:rPr>
              <a:t>complex : 侧重内在关系的复杂，需通过仔细研究与了解才能掌握和运用。</a:t>
            </a:r>
            <a:endParaRPr sz="2400" b="1" strike="noStrike" noProof="1" smtClean="0">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smtClean="0">
                <a:latin typeface="Times New Roman" panose="02020603050405020304" pitchFamily="18" charset="0"/>
                <a:ea typeface="微软雅黑" panose="020B0503020204020204" charset="-122"/>
                <a:cs typeface="Times New Roman" panose="02020603050405020304" pitchFamily="18" charset="0"/>
              </a:rPr>
              <a:t>complicated : 与complex的含义接近，但语气更强，着重极其复杂，很难分析、分辨或解释。</a:t>
            </a:r>
            <a:endParaRPr sz="2400" b="1" strike="noStrike" noProof="1" smtClean="0">
              <a:latin typeface="Times New Roman" panose="02020603050405020304" pitchFamily="18" charset="0"/>
              <a:ea typeface="微软雅黑" panose="020B0503020204020204" charset="-122"/>
              <a:cs typeface="Times New Roman" panose="02020603050405020304" pitchFamily="18" charset="0"/>
            </a:endParaRPr>
          </a:p>
        </p:txBody>
      </p:sp>
      <p:grpSp>
        <p:nvGrpSpPr>
          <p:cNvPr id="100356" name="组合 26"/>
          <p:cNvGrpSpPr/>
          <p:nvPr/>
        </p:nvGrpSpPr>
        <p:grpSpPr>
          <a:xfrm>
            <a:off x="345440" y="1270953"/>
            <a:ext cx="4841558" cy="4729162"/>
            <a:chOff x="4247869" y="1031539"/>
            <a:chExt cx="5778129" cy="5373518"/>
          </a:xfrm>
        </p:grpSpPr>
        <p:pic>
          <p:nvPicPr>
            <p:cNvPr id="100357" name="图片 25"/>
            <p:cNvPicPr>
              <a:picLocks noChangeAspect="1"/>
            </p:cNvPicPr>
            <p:nvPr/>
          </p:nvPicPr>
          <p:blipFill>
            <a:blip r:embed="rId2"/>
            <a:stretch>
              <a:fillRect/>
            </a:stretch>
          </p:blipFill>
          <p:spPr>
            <a:xfrm>
              <a:off x="4253174" y="1031539"/>
              <a:ext cx="5772824" cy="5373518"/>
            </a:xfrm>
            <a:prstGeom prst="rect">
              <a:avLst/>
            </a:prstGeom>
            <a:noFill/>
            <a:ln w="9525">
              <a:noFill/>
            </a:ln>
          </p:spPr>
        </p:pic>
        <p:sp>
          <p:nvSpPr>
            <p:cNvPr id="3" name="矩形 2"/>
            <p:cNvSpPr/>
            <p:nvPr/>
          </p:nvSpPr>
          <p:spPr>
            <a:xfrm>
              <a:off x="4247869" y="1331513"/>
              <a:ext cx="3404971" cy="59308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800" b="1" kern="100" dirty="0">
                  <a:latin typeface="Times New Roman" panose="02020603050405020304" pitchFamily="18" charset="0"/>
                  <a:ea typeface="黑体" panose="02010609060101010101" charset="-122"/>
                  <a:cs typeface="Times New Roman" panose="02020603050405020304" pitchFamily="18" charset="0"/>
                  <a:sym typeface="+mn-ea"/>
                </a:rPr>
                <a:t> complicated </a:t>
              </a:r>
              <a:endParaRPr lang="en-US" altLang="zh-CN" sz="2800" b="1" kern="100" dirty="0">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4" name="矩形 3"/>
          <p:cNvSpPr/>
          <p:nvPr/>
        </p:nvSpPr>
        <p:spPr>
          <a:xfrm>
            <a:off x="2821940" y="2861310"/>
            <a:ext cx="2440305" cy="460375"/>
          </a:xfrm>
          <a:prstGeom prst="rect">
            <a:avLst/>
          </a:prstGeom>
        </p:spPr>
        <p:txBody>
          <a:bodyPr wrap="none">
            <a:spAutoFit/>
          </a:bodyPr>
          <a:lstStyle/>
          <a:p>
            <a:pPr lvl="0" algn="l" fontAlgn="base">
              <a:defRPr/>
            </a:pPr>
            <a:r>
              <a:rPr lang="en-US" altLang="zh-CN" sz="2400" strike="noStrike" noProof="1">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[ˈkɑːmplɪkeɪtɪd] </a:t>
            </a:r>
            <a:r>
              <a:rPr lang="en-US" altLang="zh-CN" sz="2400"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0361" name="文本框 7"/>
          <p:cNvSpPr txBox="1"/>
          <p:nvPr/>
        </p:nvSpPr>
        <p:spPr>
          <a:xfrm>
            <a:off x="920115" y="208915"/>
            <a:ext cx="2336165" cy="460375"/>
          </a:xfrm>
          <a:prstGeom prst="rect">
            <a:avLst/>
          </a:prstGeom>
          <a:noFill/>
          <a:ln w="9525">
            <a:noFill/>
          </a:ln>
        </p:spPr>
        <p:txBody>
          <a:bodyPr wrap="square" anchor="t">
            <a:spAutoFit/>
          </a:bodyPr>
          <a:p>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pic>
        <p:nvPicPr>
          <p:cNvPr id="122" name="图片 121"/>
          <p:cNvPicPr/>
          <p:nvPr/>
        </p:nvPicPr>
        <p:blipFill>
          <a:blip r:embed="rId3"/>
          <a:stretch>
            <a:fillRect/>
          </a:stretch>
        </p:blipFill>
        <p:spPr>
          <a:xfrm>
            <a:off x="582930" y="4014470"/>
            <a:ext cx="2239010" cy="176911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10"/>
          <p:cNvPicPr>
            <a:picLocks noChangeAspect="1"/>
          </p:cNvPicPr>
          <p:nvPr/>
        </p:nvPicPr>
        <p:blipFill>
          <a:blip r:embed="rId1"/>
          <a:stretch>
            <a:fillRect/>
          </a:stretch>
        </p:blipFill>
        <p:spPr>
          <a:xfrm>
            <a:off x="4960938" y="495300"/>
            <a:ext cx="7053262" cy="6111875"/>
          </a:xfrm>
          <a:prstGeom prst="rect">
            <a:avLst/>
          </a:prstGeom>
          <a:noFill/>
          <a:ln w="9525">
            <a:noFill/>
          </a:ln>
        </p:spPr>
      </p:pic>
      <p:sp>
        <p:nvSpPr>
          <p:cNvPr id="5" name="矩形 4"/>
          <p:cNvSpPr/>
          <p:nvPr/>
        </p:nvSpPr>
        <p:spPr>
          <a:xfrm>
            <a:off x="5102860" y="347345"/>
            <a:ext cx="6831330" cy="5767705"/>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lvl="0" fontAlgn="base">
              <a:lnSpc>
                <a:spcPct val="130000"/>
              </a:lnSpc>
              <a:defRPr/>
            </a:pPr>
            <a:r>
              <a:rPr lang="en-US" altLang="zh-CN" sz="28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【例句】</a:t>
            </a:r>
            <a:endParaRPr lang="en-US" altLang="zh-CN" sz="28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The text is approachable, coping well with quite complicated subjects. </a:t>
            </a:r>
            <a:endParaRPr lang="en-US" altLang="zh-CN" sz="24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这篇课文把相当复杂的主题讲述得深入浅出、通俗易懂。</a:t>
            </a:r>
            <a:endParaRPr lang="en-US" altLang="zh-CN" sz="24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语法填空</a:t>
            </a:r>
            <a:r>
              <a:rPr lang="en-US" altLang="zh-CN"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800" b="1" strike="noStrike" noProof="1">
                <a:latin typeface="Times New Roman" panose="02020603050405020304" pitchFamily="18" charset="0"/>
                <a:ea typeface="微软雅黑" panose="020B0503020204020204" charset="-122"/>
                <a:cs typeface="Times New Roman" panose="02020603050405020304" pitchFamily="18" charset="0"/>
              </a:rPr>
              <a:t>(1)The situation </a:t>
            </a:r>
            <a:r>
              <a:rPr lang="en-US" sz="2800" b="1" strike="noStrike" noProof="1">
                <a:latin typeface="Times New Roman" panose="02020603050405020304" pitchFamily="18" charset="0"/>
                <a:ea typeface="微软雅黑" panose="020B0503020204020204" charset="-122"/>
                <a:cs typeface="Times New Roman" panose="02020603050405020304" pitchFamily="18" charset="0"/>
              </a:rPr>
              <a:t>__________(</a:t>
            </a:r>
            <a:r>
              <a:rPr sz="2800" b="1" strike="noStrike" noProof="1">
                <a:latin typeface="Times New Roman" panose="02020603050405020304" pitchFamily="18" charset="0"/>
                <a:ea typeface="微软雅黑" panose="020B0503020204020204" charset="-122"/>
                <a:cs typeface="Times New Roman" panose="02020603050405020304" pitchFamily="18" charset="0"/>
              </a:rPr>
              <a:t>complicate</a:t>
            </a:r>
            <a:r>
              <a:rPr lang="en-US" sz="2800" b="1" strike="noStrike" noProof="1">
                <a:latin typeface="Times New Roman" panose="02020603050405020304" pitchFamily="18" charset="0"/>
                <a:ea typeface="微软雅黑" panose="020B0503020204020204" charset="-122"/>
                <a:cs typeface="Times New Roman" panose="02020603050405020304" pitchFamily="18" charset="0"/>
              </a:rPr>
              <a:t>)</a:t>
            </a:r>
            <a:r>
              <a:rPr sz="2800" b="1" strike="noStrike" noProof="1">
                <a:latin typeface="Times New Roman" panose="02020603050405020304" pitchFamily="18" charset="0"/>
                <a:ea typeface="微软雅黑" panose="020B0503020204020204" charset="-122"/>
                <a:cs typeface="Times New Roman" panose="02020603050405020304" pitchFamily="18" charset="0"/>
              </a:rPr>
              <a:t>by the spread of a serious forest fire. </a:t>
            </a:r>
            <a:endParaRPr sz="2800" b="1" strike="noStrike" noProof="1">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800" b="1" strike="noStrike" noProof="1">
                <a:latin typeface="Times New Roman" panose="02020603050405020304" pitchFamily="18" charset="0"/>
                <a:ea typeface="微软雅黑" panose="020B0503020204020204" charset="-122"/>
                <a:cs typeface="Times New Roman" panose="02020603050405020304" pitchFamily="18" charset="0"/>
              </a:rPr>
              <a:t>(2)The age difference was a</a:t>
            </a:r>
            <a:r>
              <a:rPr lang="en-US" sz="2800" b="1" strike="noStrike" noProof="1">
                <a:latin typeface="Times New Roman" panose="02020603050405020304" pitchFamily="18" charset="0"/>
                <a:ea typeface="微软雅黑" panose="020B0503020204020204" charset="-122"/>
                <a:cs typeface="Times New Roman" panose="02020603050405020304" pitchFamily="18" charset="0"/>
              </a:rPr>
              <a:t>____________</a:t>
            </a:r>
            <a:endParaRPr lang="en-US" sz="2800" b="1" strike="noStrike" noProof="1">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lang="en-US" sz="2800" b="1" strike="noStrike" noProof="1">
                <a:latin typeface="Times New Roman" panose="02020603050405020304" pitchFamily="18" charset="0"/>
                <a:ea typeface="微软雅黑" panose="020B0503020204020204" charset="-122"/>
                <a:cs typeface="Times New Roman" panose="02020603050405020304" pitchFamily="18" charset="0"/>
              </a:rPr>
              <a:t>(</a:t>
            </a:r>
            <a:r>
              <a:rPr sz="2800" b="1" strike="noStrike" noProof="1">
                <a:latin typeface="Times New Roman" panose="02020603050405020304" pitchFamily="18" charset="0"/>
                <a:ea typeface="微软雅黑" panose="020B0503020204020204" charset="-122"/>
                <a:cs typeface="Times New Roman" panose="02020603050405020304" pitchFamily="18" charset="0"/>
              </a:rPr>
              <a:t>complicat</a:t>
            </a:r>
            <a:r>
              <a:rPr lang="en-US" sz="2800" b="1" strike="noStrike" noProof="1">
                <a:latin typeface="Times New Roman" panose="02020603050405020304" pitchFamily="18" charset="0"/>
                <a:ea typeface="微软雅黑" panose="020B0503020204020204" charset="-122"/>
                <a:cs typeface="Times New Roman" panose="02020603050405020304" pitchFamily="18" charset="0"/>
              </a:rPr>
              <a:t>e)</a:t>
            </a:r>
            <a:r>
              <a:rPr sz="2800" b="1" strike="noStrike" noProof="1">
                <a:latin typeface="Times New Roman" panose="02020603050405020304" pitchFamily="18" charset="0"/>
                <a:ea typeface="微软雅黑" panose="020B0503020204020204" charset="-122"/>
                <a:cs typeface="Times New Roman" panose="02020603050405020304" pitchFamily="18" charset="0"/>
              </a:rPr>
              <a:t> to the relationship</a:t>
            </a:r>
            <a:r>
              <a:rPr sz="2800" b="1">
                <a:latin typeface="Times New Roman" panose="02020603050405020304" pitchFamily="18" charset="0"/>
                <a:ea typeface="微软雅黑" panose="020B0503020204020204" charset="-122"/>
                <a:cs typeface="Times New Roman" panose="02020603050405020304" pitchFamily="18" charset="0"/>
                <a:sym typeface="+mn-ea"/>
              </a:rPr>
              <a:t>.</a:t>
            </a:r>
            <a:endParaRPr sz="2800" b="1" strike="noStrike" noProof="1">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答案(</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)was complicated</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complication</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00357" name="图片 25"/>
          <p:cNvPicPr>
            <a:picLocks noChangeAspect="1"/>
          </p:cNvPicPr>
          <p:nvPr/>
        </p:nvPicPr>
        <p:blipFill>
          <a:blip r:embed="rId2"/>
          <a:stretch>
            <a:fillRect/>
          </a:stretch>
        </p:blipFill>
        <p:spPr>
          <a:xfrm>
            <a:off x="345440" y="1252855"/>
            <a:ext cx="4837430" cy="4728845"/>
          </a:xfrm>
          <a:prstGeom prst="rect">
            <a:avLst/>
          </a:prstGeom>
          <a:noFill/>
          <a:ln w="9525">
            <a:noFill/>
          </a:ln>
        </p:spPr>
      </p:pic>
      <p:sp>
        <p:nvSpPr>
          <p:cNvPr id="6" name="矩形 5"/>
          <p:cNvSpPr/>
          <p:nvPr/>
        </p:nvSpPr>
        <p:spPr>
          <a:xfrm>
            <a:off x="345440" y="1534956"/>
            <a:ext cx="2853063" cy="521970"/>
          </a:xfrm>
          <a:prstGeom prst="rect">
            <a:avLst/>
          </a:prstGeom>
          <a:noFill/>
        </p:spPr>
        <p:txBody>
          <a:bodyPr wrap="square" lIns="91440" tIns="45720" rIns="91440" bIns="45720">
            <a:spAutoFit/>
          </a:bodyPr>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800" b="1" kern="100" dirty="0">
                <a:latin typeface="Times New Roman" panose="02020603050405020304" pitchFamily="18" charset="0"/>
                <a:ea typeface="黑体" panose="02010609060101010101" charset="-122"/>
                <a:cs typeface="Times New Roman" panose="02020603050405020304" pitchFamily="18" charset="0"/>
                <a:sym typeface="+mn-ea"/>
              </a:rPr>
              <a:t>complicated</a:t>
            </a:r>
            <a:endParaRPr lang="en-US" altLang="zh-CN" sz="2800" b="1" kern="100"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3" name="文本框 7"/>
          <p:cNvSpPr txBox="1"/>
          <p:nvPr/>
        </p:nvSpPr>
        <p:spPr>
          <a:xfrm>
            <a:off x="920115" y="208915"/>
            <a:ext cx="2336165" cy="460375"/>
          </a:xfrm>
          <a:prstGeom prst="rect">
            <a:avLst/>
          </a:prstGeom>
          <a:noFill/>
          <a:ln w="9525">
            <a:noFill/>
          </a:ln>
        </p:spPr>
        <p:txBody>
          <a:bodyPr wrap="square" anchor="t">
            <a:spAutoFit/>
          </a:bodyPr>
          <a:p>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7" name="矩形 6"/>
          <p:cNvSpPr/>
          <p:nvPr/>
        </p:nvSpPr>
        <p:spPr>
          <a:xfrm>
            <a:off x="2499995" y="2872105"/>
            <a:ext cx="2287905" cy="460375"/>
          </a:xfrm>
          <a:prstGeom prst="rect">
            <a:avLst/>
          </a:prstGeom>
        </p:spPr>
        <p:txBody>
          <a:bodyPr wrap="none">
            <a:spAutoFit/>
          </a:bodyPr>
          <a:lstStyle/>
          <a:p>
            <a:pPr lvl="0" algn="l" fontAlgn="base">
              <a:defRPr/>
            </a:pPr>
            <a:r>
              <a:rPr lang="en-US" altLang="zh-CN" sz="2400" strike="noStrike" noProof="1">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smtClean="0">
                <a:solidFill>
                  <a:prstClr val="black"/>
                </a:solidFill>
                <a:latin typeface="Times New Roman" panose="02020603050405020304" pitchFamily="18" charset="0"/>
                <a:cs typeface="Times New Roman" panose="02020603050405020304" pitchFamily="18" charset="0"/>
                <a:sym typeface="+mn-ea"/>
              </a:rPr>
              <a:t>[ˈkɑːmplɪkeɪtɪd] </a:t>
            </a:r>
            <a:endParaRPr lang="en-US" altLang="zh-CN" sz="2400"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2" name="图片 121"/>
          <p:cNvPicPr/>
          <p:nvPr/>
        </p:nvPicPr>
        <p:blipFill>
          <a:blip r:embed="rId3"/>
          <a:stretch>
            <a:fillRect/>
          </a:stretch>
        </p:blipFill>
        <p:spPr>
          <a:xfrm>
            <a:off x="582930" y="4014470"/>
            <a:ext cx="2239010" cy="176911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1143635" y="248285"/>
            <a:ext cx="1901825" cy="521970"/>
          </a:xfrm>
          <a:prstGeom prst="rect">
            <a:avLst/>
          </a:prstGeom>
          <a:noFill/>
          <a:ln w="9525">
            <a:noFill/>
          </a:ln>
        </p:spPr>
        <p:txBody>
          <a:bodyPr wrap="square" anchor="t">
            <a:spAutoFit/>
          </a:bodyPr>
          <a:p>
            <a:r>
              <a:rPr lang="en-US" altLang="zh-CN" sz="2800" b="1" dirty="0">
                <a:solidFill>
                  <a:srgbClr val="EF7509"/>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rgbClr val="EF7509"/>
                </a:solidFill>
                <a:latin typeface="Times New Roman" panose="02020603050405020304" pitchFamily="18" charset="0"/>
                <a:ea typeface="思源黑体 CN Heavy" pitchFamily="34" charset="-122"/>
              </a:rPr>
              <a:t>  </a:t>
            </a:r>
            <a:endParaRPr lang="zh-CN" altLang="en-US" sz="2800" b="1" dirty="0">
              <a:solidFill>
                <a:srgbClr val="EF7509"/>
              </a:solidFill>
              <a:latin typeface="Times New Roman" panose="02020603050405020304" pitchFamily="18" charset="0"/>
              <a:ea typeface="思源黑体 CN Heavy" pitchFamily="34" charset="-122"/>
            </a:endParaRPr>
          </a:p>
        </p:txBody>
      </p:sp>
      <p:sp>
        <p:nvSpPr>
          <p:cNvPr id="2" name="文本框 1"/>
          <p:cNvSpPr txBox="1"/>
          <p:nvPr/>
        </p:nvSpPr>
        <p:spPr>
          <a:xfrm>
            <a:off x="353695" y="1028383"/>
            <a:ext cx="11483975" cy="1198880"/>
          </a:xfrm>
          <a:prstGeom prst="rect">
            <a:avLst/>
          </a:prstGeom>
          <a:noFill/>
          <a:ln w="9525">
            <a:noFill/>
          </a:ln>
        </p:spPr>
        <p:txBody>
          <a:bodyPr wrap="square" anchor="t">
            <a:spAutoFit/>
          </a:bodyPr>
          <a:p>
            <a:r>
              <a:rPr lang="en-US" altLang="zh-CN" sz="3600" b="1">
                <a:latin typeface="Times New Roman" panose="02020603050405020304" pitchFamily="18" charset="0"/>
                <a:ea typeface="黑体" panose="02010609060101010101" charset="-122"/>
                <a:sym typeface="宋体" panose="02010600030101010101" pitchFamily="2" charset="-122"/>
              </a:rPr>
              <a:t>__________ n. a period marked by distinctive character or reckoned from a fixed point or event</a:t>
            </a:r>
            <a:endParaRPr lang="en-US" altLang="zh-CN" sz="36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81985" y="248285"/>
            <a:ext cx="931989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553460" y="2204085"/>
            <a:ext cx="5523230" cy="2251710"/>
          </a:xfrm>
          <a:prstGeom prst="rect">
            <a:avLst/>
          </a:prstGeom>
          <a:noFill/>
          <a:ln w="9525">
            <a:noFill/>
          </a:ln>
        </p:spPr>
        <p:txBody>
          <a:bodyPr wrap="square" anchor="t">
            <a:spAutoFit/>
          </a:bodyPr>
          <a:p>
            <a:pPr>
              <a:lnSpc>
                <a:spcPct val="130000"/>
              </a:lnSpc>
            </a:pP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36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3600" b="1">
              <a:solidFill>
                <a:srgbClr val="FF0000"/>
              </a:solidFill>
              <a:latin typeface="Times New Roman" panose="02020603050405020304" pitchFamily="18" charset="0"/>
              <a:ea typeface="微软雅黑" panose="020B0503020204020204" charset="-122"/>
            </a:endParaRPr>
          </a:p>
          <a:p>
            <a:pPr>
              <a:lnSpc>
                <a:spcPct val="130000"/>
              </a:lnSpc>
            </a:pPr>
            <a:r>
              <a:rPr lang="en-US" altLang="zh-CN" sz="3600" b="1">
                <a:latin typeface="Times New Roman" panose="02020603050405020304" pitchFamily="18" charset="0"/>
                <a:ea typeface="黑体" panose="02010609060101010101" charset="-122"/>
              </a:rPr>
              <a:t>These talks could mark ____ new era of peace. </a:t>
            </a:r>
            <a:endParaRPr lang="en-US" altLang="zh-CN" sz="3600" b="1">
              <a:latin typeface="Times New Roman" panose="02020603050405020304" pitchFamily="18" charset="0"/>
              <a:ea typeface="黑体" panose="02010609060101010101" charset="-122"/>
            </a:endParaRPr>
          </a:p>
        </p:txBody>
      </p:sp>
      <p:sp>
        <p:nvSpPr>
          <p:cNvPr id="10" name="文本框 9"/>
          <p:cNvSpPr txBox="1"/>
          <p:nvPr/>
        </p:nvSpPr>
        <p:spPr>
          <a:xfrm>
            <a:off x="3853180" y="3765550"/>
            <a:ext cx="524510" cy="583565"/>
          </a:xfrm>
          <a:prstGeom prst="rect">
            <a:avLst/>
          </a:prstGeom>
          <a:noFill/>
          <a:ln w="9525">
            <a:noFill/>
          </a:ln>
        </p:spPr>
        <p:txBody>
          <a:bodyPr wrap="square" anchor="t">
            <a:spAutoFit/>
          </a:bodyPr>
          <a:p>
            <a:r>
              <a:rPr lang="en-US" altLang="zh-CN" sz="3200" b="1">
                <a:solidFill>
                  <a:srgbClr val="0000FF"/>
                </a:solidFill>
                <a:latin typeface="Times New Roman" panose="02020603050405020304" pitchFamily="18" charset="0"/>
                <a:ea typeface="宋体" panose="02010600030101010101" pitchFamily="2" charset="-122"/>
              </a:rPr>
              <a:t>a</a:t>
            </a:r>
            <a:endParaRPr lang="en-US" altLang="zh-CN" sz="32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641350" y="948690"/>
            <a:ext cx="1250315" cy="645160"/>
          </a:xfrm>
          <a:prstGeom prst="rect">
            <a:avLst/>
          </a:prstGeom>
          <a:noFill/>
        </p:spPr>
        <p:txBody>
          <a:bodyPr wrap="square" rtlCol="0">
            <a:spAutoFit/>
          </a:bodyPr>
          <a:p>
            <a:r>
              <a:rPr lang="en-US" altLang="zh-CN" sz="3600" b="1">
                <a:solidFill>
                  <a:srgbClr val="0000FF"/>
                </a:solidFill>
                <a:latin typeface="Times New Roman" panose="02020603050405020304" pitchFamily="18" charset="0"/>
                <a:cs typeface="Times New Roman" panose="02020603050405020304" pitchFamily="18" charset="0"/>
                <a:sym typeface="+mn-ea"/>
              </a:rPr>
              <a:t>era</a:t>
            </a:r>
            <a:endParaRPr lang="en-US" altLang="zh-CN" sz="3600" b="1">
              <a:solidFill>
                <a:srgbClr val="0000FF"/>
              </a:solidFill>
              <a:latin typeface="Times New Roman" panose="02020603050405020304" pitchFamily="18" charset="0"/>
              <a:cs typeface="Times New Roman" panose="02020603050405020304" pitchFamily="18" charset="0"/>
              <a:sym typeface="+mn-ea"/>
            </a:endParaRPr>
          </a:p>
        </p:txBody>
      </p:sp>
      <p:pic>
        <p:nvPicPr>
          <p:cNvPr id="102" name="图片 101"/>
          <p:cNvPicPr/>
          <p:nvPr/>
        </p:nvPicPr>
        <p:blipFill>
          <a:blip r:embed="rId2"/>
          <a:stretch>
            <a:fillRect/>
          </a:stretch>
        </p:blipFill>
        <p:spPr>
          <a:xfrm>
            <a:off x="8445500" y="2204085"/>
            <a:ext cx="3746500" cy="3603625"/>
          </a:xfrm>
          <a:prstGeom prst="rect">
            <a:avLst/>
          </a:prstGeom>
          <a:noFill/>
          <a:ln w="9525">
            <a:noFill/>
          </a:ln>
        </p:spPr>
      </p:pic>
      <p:pic>
        <p:nvPicPr>
          <p:cNvPr id="5" name="图片 4"/>
          <p:cNvPicPr/>
          <p:nvPr/>
        </p:nvPicPr>
        <p:blipFill>
          <a:blip r:embed="rId3"/>
          <a:srcRect l="18479" r="17852"/>
          <a:stretch>
            <a:fillRect/>
          </a:stretch>
        </p:blipFill>
        <p:spPr>
          <a:xfrm>
            <a:off x="0" y="2369820"/>
            <a:ext cx="3321050" cy="37611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fill="hold"/>
                                        <p:tgtEl>
                                          <p:spTgt spid="102"/>
                                        </p:tgtEl>
                                        <p:attrNameLst>
                                          <p:attrName>ppt_x</p:attrName>
                                        </p:attrNameLst>
                                      </p:cBhvr>
                                      <p:tavLst>
                                        <p:tav tm="0">
                                          <p:val>
                                            <p:strVal val="#ppt_x"/>
                                          </p:val>
                                        </p:tav>
                                        <p:tav tm="100000">
                                          <p:val>
                                            <p:strVal val="#ppt_x"/>
                                          </p:val>
                                        </p:tav>
                                      </p:tavLst>
                                    </p:anim>
                                    <p:anim calcmode="lin" valueType="num">
                                      <p:cBhvr additive="base">
                                        <p:cTn id="26"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10"/>
          <p:cNvPicPr>
            <a:picLocks noChangeAspect="1"/>
          </p:cNvPicPr>
          <p:nvPr/>
        </p:nvPicPr>
        <p:blipFill>
          <a:blip r:embed="rId1"/>
          <a:stretch>
            <a:fillRect/>
          </a:stretch>
        </p:blipFill>
        <p:spPr>
          <a:xfrm>
            <a:off x="4960938" y="495300"/>
            <a:ext cx="7053262" cy="6111875"/>
          </a:xfrm>
          <a:prstGeom prst="rect">
            <a:avLst/>
          </a:prstGeom>
          <a:noFill/>
          <a:ln w="9525">
            <a:noFill/>
          </a:ln>
        </p:spPr>
      </p:pic>
      <p:sp>
        <p:nvSpPr>
          <p:cNvPr id="5" name="矩形 4"/>
          <p:cNvSpPr/>
          <p:nvPr/>
        </p:nvSpPr>
        <p:spPr>
          <a:xfrm>
            <a:off x="5187315" y="867410"/>
            <a:ext cx="6826885" cy="536702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lvl="0" fontAlgn="base">
              <a:lnSpc>
                <a:spcPct val="130000"/>
              </a:lnSpc>
              <a:defRPr/>
            </a:pPr>
            <a:r>
              <a:rPr lang="en-US" altLang="zh-CN"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en-US" altLang="zh-CN"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词义</a:t>
            </a:r>
            <a:r>
              <a:rPr lang="en-US" altLang="zh-CN" sz="2400" b="1" noProof="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n. 偏见；成见 vt. 使怀有(或形成)偏见</a:t>
            </a:r>
            <a:endParaRPr lang="en-US" altLang="zh-CN"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endParaRPr>
          </a:p>
          <a:p>
            <a:pPr lvl="0" fontAlgn="base">
              <a:lnSpc>
                <a:spcPct val="130000"/>
              </a:lnSpc>
              <a:defRPr/>
            </a:pPr>
            <a:r>
              <a:rPr lang="en-US" altLang="zh-CN" sz="24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400" b="1" noProof="0">
                <a:ln>
                  <a:noFill/>
                </a:ln>
                <a:solidFill>
                  <a:srgbClr val="C00000"/>
                </a:solidFill>
                <a:effectLst/>
                <a:uLnTx/>
                <a:uFillTx/>
                <a:latin typeface="微软雅黑" panose="020B0503020204020204" charset="-122"/>
                <a:ea typeface="微软雅黑" panose="020B0503020204020204" charset="-122"/>
                <a:cs typeface="Times New Roman" panose="02020603050405020304" pitchFamily="18" charset="0"/>
                <a:sym typeface="+mn-ea"/>
              </a:rPr>
              <a:t>教材原句</a:t>
            </a:r>
            <a:r>
              <a:rPr lang="en-US" altLang="zh-CN" sz="2400" b="1" noProof="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br>
              <a:rPr lang="en-US" altLang="zh-CN" sz="2400" smtClean="0">
                <a:latin typeface="Times New Roman" panose="02020603050405020304" pitchFamily="18" charset="0"/>
                <a:ea typeface="微软雅黑" panose="020B0503020204020204" charset="-122"/>
                <a:cs typeface="Times New Roman" panose="02020603050405020304" pitchFamily="18" charset="0"/>
                <a:sym typeface="+mn-ea"/>
              </a:rPr>
            </a:br>
            <a:r>
              <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rPr>
              <a:t>The poem is about the dream of a world free of inequality and racial prejudice. </a:t>
            </a:r>
            <a:endPar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rPr>
              <a:t>这首诗是关于一个没有不平等和种族偏见的世界的梦想。</a:t>
            </a:r>
            <a:endParaRPr lang="en-US" altLang="zh-CN" sz="2400" b="1" smtClean="0">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【例句】</a:t>
            </a:r>
            <a:endParaRPr lang="en-US" altLang="zh-CN" sz="2400" b="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rPr>
              <a:t>This will result in social prejudice.</a:t>
            </a:r>
            <a:endPar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rPr>
              <a:t>这会产生社会偏见。</a:t>
            </a:r>
            <a:endPar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rPr>
              <a:t>A judge must be away from prejudice.</a:t>
            </a:r>
            <a:endPar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rPr>
              <a:t>法官不应存有偏见。</a:t>
            </a:r>
            <a:endParaRPr sz="2400" b="1" strike="noStrike" noProof="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00356" name="组合 26"/>
          <p:cNvGrpSpPr/>
          <p:nvPr/>
        </p:nvGrpSpPr>
        <p:grpSpPr>
          <a:xfrm>
            <a:off x="119380" y="1303973"/>
            <a:ext cx="4841558" cy="4729162"/>
            <a:chOff x="4247869" y="1031539"/>
            <a:chExt cx="5778129" cy="5373518"/>
          </a:xfrm>
        </p:grpSpPr>
        <p:pic>
          <p:nvPicPr>
            <p:cNvPr id="100357" name="图片 25"/>
            <p:cNvPicPr>
              <a:picLocks noChangeAspect="1"/>
            </p:cNvPicPr>
            <p:nvPr/>
          </p:nvPicPr>
          <p:blipFill>
            <a:blip r:embed="rId2"/>
            <a:stretch>
              <a:fillRect/>
            </a:stretch>
          </p:blipFill>
          <p:spPr>
            <a:xfrm>
              <a:off x="4253174" y="1031539"/>
              <a:ext cx="5772824" cy="5373518"/>
            </a:xfrm>
            <a:prstGeom prst="rect">
              <a:avLst/>
            </a:prstGeom>
            <a:noFill/>
            <a:ln w="9525">
              <a:noFill/>
            </a:ln>
          </p:spPr>
        </p:pic>
        <p:sp>
          <p:nvSpPr>
            <p:cNvPr id="3" name="矩形 2"/>
            <p:cNvSpPr/>
            <p:nvPr/>
          </p:nvSpPr>
          <p:spPr>
            <a:xfrm>
              <a:off x="4247869" y="1331513"/>
              <a:ext cx="3404971" cy="59308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8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prejudice</a:t>
              </a:r>
              <a:endParaRPr lang="en-US" altLang="zh-CN" sz="2800" b="1" kern="100" dirty="0">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4" name="矩形 3"/>
          <p:cNvSpPr/>
          <p:nvPr/>
        </p:nvSpPr>
        <p:spPr>
          <a:xfrm>
            <a:off x="2726690" y="2875280"/>
            <a:ext cx="2061210" cy="460375"/>
          </a:xfrm>
          <a:prstGeom prst="rect">
            <a:avLst/>
          </a:prstGeom>
        </p:spPr>
        <p:txBody>
          <a:bodyPr wrap="none">
            <a:spAutoFit/>
          </a:bodyPr>
          <a:lstStyle/>
          <a:p>
            <a:pPr lvl="0" algn="l" fontAlgn="base">
              <a:defRPr/>
            </a:pPr>
            <a:r>
              <a:rPr lang="en-US" altLang="zh-CN" sz="2400" strike="noStrike" noProof="1">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sz="2400" b="1"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 'predʒudis ]</a:t>
            </a:r>
            <a:endParaRPr sz="2400" b="1"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0361" name="文本框 7"/>
          <p:cNvSpPr txBox="1"/>
          <p:nvPr/>
        </p:nvSpPr>
        <p:spPr>
          <a:xfrm>
            <a:off x="920115" y="208915"/>
            <a:ext cx="2336165" cy="460375"/>
          </a:xfrm>
          <a:prstGeom prst="rect">
            <a:avLst/>
          </a:prstGeom>
          <a:noFill/>
          <a:ln w="9525">
            <a:noFill/>
          </a:ln>
        </p:spPr>
        <p:txBody>
          <a:bodyPr wrap="square" anchor="t">
            <a:spAutoFit/>
          </a:bodyPr>
          <a:p>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pic>
        <p:nvPicPr>
          <p:cNvPr id="123" name="图片 122"/>
          <p:cNvPicPr/>
          <p:nvPr/>
        </p:nvPicPr>
        <p:blipFill>
          <a:blip r:embed="rId3"/>
          <a:srcRect t="5708" b="33708"/>
          <a:stretch>
            <a:fillRect/>
          </a:stretch>
        </p:blipFill>
        <p:spPr>
          <a:xfrm>
            <a:off x="543560" y="4010660"/>
            <a:ext cx="2004060" cy="18465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10"/>
          <p:cNvPicPr>
            <a:picLocks noChangeAspect="1"/>
          </p:cNvPicPr>
          <p:nvPr/>
        </p:nvPicPr>
        <p:blipFill>
          <a:blip r:embed="rId1"/>
          <a:stretch>
            <a:fillRect/>
          </a:stretch>
        </p:blipFill>
        <p:spPr>
          <a:xfrm>
            <a:off x="4960938" y="495300"/>
            <a:ext cx="7053262" cy="6111875"/>
          </a:xfrm>
          <a:prstGeom prst="rect">
            <a:avLst/>
          </a:prstGeom>
          <a:noFill/>
          <a:ln w="9525">
            <a:noFill/>
          </a:ln>
        </p:spPr>
      </p:pic>
      <p:sp>
        <p:nvSpPr>
          <p:cNvPr id="5" name="矩形 4"/>
          <p:cNvSpPr/>
          <p:nvPr/>
        </p:nvSpPr>
        <p:spPr>
          <a:xfrm>
            <a:off x="5102860" y="347345"/>
            <a:ext cx="6831330" cy="6409055"/>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lvl="0" fontAlgn="base">
              <a:lnSpc>
                <a:spcPct val="130000"/>
              </a:lnSpc>
              <a:defRPr/>
            </a:pPr>
            <a:r>
              <a:rPr lang="en-US" altLang="zh-CN" sz="28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8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热点归纳</a:t>
            </a:r>
            <a:r>
              <a:rPr lang="en-US" altLang="zh-CN" sz="28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8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have a prejudice against… </a:t>
            </a:r>
            <a:endPar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对……有偏见</a:t>
            </a:r>
            <a:endPar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prejudice sb. against… </a:t>
            </a:r>
            <a:endPar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使某人反感……</a:t>
            </a:r>
            <a:endParaRPr lang="en-US" altLang="zh-CN" sz="3200" b="1" strike="noStrike" noProof="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fontAlgn="base">
              <a:lnSpc>
                <a:spcPct val="130000"/>
              </a:lnSpc>
              <a:defRPr/>
            </a:pPr>
            <a:r>
              <a:rPr lang="en-US" altLang="zh-CN" sz="2400" b="1" strike="noStrike" noProof="1"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语法填空</a:t>
            </a:r>
            <a:r>
              <a:rPr lang="en-US" altLang="zh-CN"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400" b="1" strike="noStrike" noProof="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800" b="1">
                <a:latin typeface="Times New Roman" panose="02020603050405020304" pitchFamily="18" charset="0"/>
                <a:ea typeface="微软雅黑" panose="020B0503020204020204" charset="-122"/>
                <a:cs typeface="Times New Roman" panose="02020603050405020304" pitchFamily="18" charset="0"/>
              </a:rPr>
              <a:t>①He </a:t>
            </a:r>
            <a:r>
              <a:rPr lang="en-US" sz="2800" b="1">
                <a:latin typeface="Times New Roman" panose="02020603050405020304" pitchFamily="18" charset="0"/>
                <a:ea typeface="微软雅黑" panose="020B0503020204020204" charset="-122"/>
                <a:cs typeface="Times New Roman" panose="02020603050405020304" pitchFamily="18" charset="0"/>
              </a:rPr>
              <a:t>has </a:t>
            </a:r>
            <a:r>
              <a:rPr sz="2800" b="1">
                <a:latin typeface="Times New Roman" panose="02020603050405020304" pitchFamily="18" charset="0"/>
                <a:ea typeface="微软雅黑" panose="020B0503020204020204" charset="-122"/>
                <a:cs typeface="Times New Roman" panose="02020603050405020304" pitchFamily="18" charset="0"/>
              </a:rPr>
              <a:t>___ strong prejudice against modern poetry.</a:t>
            </a:r>
            <a:endParaRPr sz="2800" b="1">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800" b="1">
                <a:latin typeface="Times New Roman" panose="02020603050405020304" pitchFamily="18" charset="0"/>
                <a:ea typeface="微软雅黑" panose="020B0503020204020204" charset="-122"/>
                <a:cs typeface="Times New Roman" panose="02020603050405020304" pitchFamily="18" charset="0"/>
              </a:rPr>
              <a:t>②I want to make it clear  </a:t>
            </a:r>
            <a:r>
              <a:rPr lang="en-US" sz="2800" b="1">
                <a:latin typeface="Times New Roman" panose="02020603050405020304" pitchFamily="18" charset="0"/>
                <a:ea typeface="微软雅黑" panose="020B0503020204020204" charset="-122"/>
                <a:cs typeface="Times New Roman" panose="02020603050405020304" pitchFamily="18" charset="0"/>
              </a:rPr>
              <a:t>_____</a:t>
            </a:r>
            <a:r>
              <a:rPr sz="2800" b="1">
                <a:latin typeface="Times New Roman" panose="02020603050405020304" pitchFamily="18" charset="0"/>
                <a:ea typeface="微软雅黑" panose="020B0503020204020204" charset="-122"/>
                <a:cs typeface="Times New Roman" panose="02020603050405020304" pitchFamily="18" charset="0"/>
              </a:rPr>
              <a:t>I have no prejudice against you.</a:t>
            </a:r>
            <a:endParaRPr sz="2800" b="1">
              <a:latin typeface="Times New Roman" panose="02020603050405020304" pitchFamily="18" charset="0"/>
              <a:ea typeface="微软雅黑" panose="020B0503020204020204" charset="-122"/>
              <a:cs typeface="Times New Roman" panose="02020603050405020304" pitchFamily="18" charset="0"/>
            </a:endParaRPr>
          </a:p>
          <a:p>
            <a:pPr lvl="0" fontAlgn="base">
              <a:lnSpc>
                <a:spcPct val="130000"/>
              </a:lnSpc>
              <a:defRPr/>
            </a:pP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答案(</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a</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that</a:t>
            </a:r>
            <a:r>
              <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en-US" sz="2400" b="1"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00357" name="图片 25"/>
          <p:cNvPicPr>
            <a:picLocks noChangeAspect="1"/>
          </p:cNvPicPr>
          <p:nvPr/>
        </p:nvPicPr>
        <p:blipFill>
          <a:blip r:embed="rId2"/>
          <a:stretch>
            <a:fillRect/>
          </a:stretch>
        </p:blipFill>
        <p:spPr>
          <a:xfrm>
            <a:off x="345440" y="1252855"/>
            <a:ext cx="4837430" cy="4728845"/>
          </a:xfrm>
          <a:prstGeom prst="rect">
            <a:avLst/>
          </a:prstGeom>
          <a:noFill/>
          <a:ln w="9525">
            <a:noFill/>
          </a:ln>
        </p:spPr>
      </p:pic>
      <p:sp>
        <p:nvSpPr>
          <p:cNvPr id="3" name="文本框 7"/>
          <p:cNvSpPr txBox="1"/>
          <p:nvPr/>
        </p:nvSpPr>
        <p:spPr>
          <a:xfrm>
            <a:off x="920115" y="208915"/>
            <a:ext cx="2336165" cy="460375"/>
          </a:xfrm>
          <a:prstGeom prst="rect">
            <a:avLst/>
          </a:prstGeom>
          <a:noFill/>
          <a:ln w="9525">
            <a:noFill/>
          </a:ln>
        </p:spPr>
        <p:txBody>
          <a:bodyPr wrap="square" anchor="t">
            <a:spAutoFit/>
          </a:bodyPr>
          <a:p>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4" name="矩形 3"/>
          <p:cNvSpPr/>
          <p:nvPr/>
        </p:nvSpPr>
        <p:spPr>
          <a:xfrm>
            <a:off x="459105" y="1550196"/>
            <a:ext cx="2853063" cy="521970"/>
          </a:xfrm>
          <a:prstGeom prst="rect">
            <a:avLst/>
          </a:prstGeom>
          <a:noFill/>
        </p:spPr>
        <p:txBody>
          <a:bodyPr wrap="square" lIns="91440" tIns="45720" rIns="91440" bIns="45720">
            <a:spAutoFit/>
          </a:bodyPr>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800" b="1" noProof="0">
                <a:ln>
                  <a:noFill/>
                </a:ln>
                <a:solidFill>
                  <a:srgbClr val="C00000"/>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prejudice</a:t>
            </a:r>
            <a:endParaRPr lang="en-US" altLang="zh-CN" sz="2800" b="1" kern="100"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8" name="矩形 7"/>
          <p:cNvSpPr/>
          <p:nvPr/>
        </p:nvSpPr>
        <p:spPr>
          <a:xfrm>
            <a:off x="2489200" y="2849245"/>
            <a:ext cx="2329180" cy="521970"/>
          </a:xfrm>
          <a:prstGeom prst="rect">
            <a:avLst/>
          </a:prstGeom>
        </p:spPr>
        <p:txBody>
          <a:bodyPr wrap="none">
            <a:spAutoFit/>
          </a:bodyPr>
          <a:p>
            <a:pPr lvl="0" algn="l" fontAlgn="base">
              <a:defRPr/>
            </a:pPr>
            <a:r>
              <a:rPr lang="en-US" altLang="zh-CN" sz="2400" strike="noStrike" noProof="1">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sz="1800" b="1" smtClean="0">
                <a:solidFill>
                  <a:prstClr val="black"/>
                </a:solidFill>
                <a:latin typeface="Times New Roman" panose="02020603050405020304" pitchFamily="18" charset="0"/>
                <a:cs typeface="Times New Roman" panose="02020603050405020304" pitchFamily="18" charset="0"/>
                <a:sym typeface="+mn-ea"/>
              </a:rPr>
              <a:t> </a:t>
            </a:r>
            <a:r>
              <a:rPr sz="2800" b="1" smtClean="0">
                <a:solidFill>
                  <a:prstClr val="black"/>
                </a:solidFill>
                <a:latin typeface="Times New Roman" panose="02020603050405020304" pitchFamily="18" charset="0"/>
                <a:cs typeface="Times New Roman" panose="02020603050405020304" pitchFamily="18" charset="0"/>
                <a:sym typeface="+mn-ea"/>
              </a:rPr>
              <a:t>[ 'predʒudis ]</a:t>
            </a:r>
            <a:endParaRPr lang="zh-CN" altLang="en-US" sz="2800" b="1" strike="noStrike" noProof="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3" name="图片 122"/>
          <p:cNvPicPr/>
          <p:nvPr/>
        </p:nvPicPr>
        <p:blipFill>
          <a:blip r:embed="rId3"/>
          <a:srcRect t="5708" b="33708"/>
          <a:stretch>
            <a:fillRect/>
          </a:stretch>
        </p:blipFill>
        <p:spPr>
          <a:xfrm>
            <a:off x="543560" y="4010660"/>
            <a:ext cx="2004060" cy="18465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2" name="矩形 1814531"/>
          <p:cNvSpPr/>
          <p:nvPr/>
        </p:nvSpPr>
        <p:spPr>
          <a:xfrm>
            <a:off x="5132236" y="3411816"/>
            <a:ext cx="309880" cy="1463040"/>
          </a:xfrm>
          <a:prstGeom prst="rect">
            <a:avLst/>
          </a:prstGeom>
          <a:noFill/>
          <a:ln w="9525">
            <a:noFill/>
          </a:ln>
        </p:spPr>
        <p:txBody>
          <a:bodyPr wrap="none" anchor="ctr">
            <a:spAutoFit/>
          </a:bodyPr>
          <a:lstStyle/>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050290" y="236855"/>
            <a:ext cx="2124710" cy="583565"/>
          </a:xfrm>
          <a:prstGeom prst="rect">
            <a:avLst/>
          </a:prstGeom>
          <a:noFill/>
          <a:ln w="9525">
            <a:noFill/>
            <a:miter lim="800000"/>
          </a:ln>
        </p:spPr>
        <p:txBody>
          <a:bodyPr wrap="square">
            <a:spAutoFit/>
          </a:bodyPr>
          <a:p>
            <a:pPr>
              <a:buFont typeface="Arial" panose="020B0604020202020204" pitchFamily="34" charset="0"/>
              <a:buNone/>
            </a:pPr>
            <a:r>
              <a:rPr lang="en-US" altLang="zh-CN" sz="3200" b="1" dirty="0">
                <a:solidFill>
                  <a:schemeClr val="bg1"/>
                </a:solidFill>
                <a:latin typeface="Times New Roman" panose="02020603050405020304" pitchFamily="18" charset="0"/>
                <a:ea typeface="思源黑体 CN Heavy" pitchFamily="34" charset="-122"/>
              </a:rPr>
              <a:t>Practice </a:t>
            </a:r>
            <a:endParaRPr lang="en-US" altLang="zh-CN" sz="3200" b="1" dirty="0">
              <a:solidFill>
                <a:schemeClr val="bg1"/>
              </a:solidFill>
              <a:latin typeface="Times New Roman" panose="02020603050405020304" pitchFamily="18" charset="0"/>
              <a:ea typeface="思源黑体 CN Heavy" pitchFamily="34" charset="-122"/>
            </a:endParaRPr>
          </a:p>
        </p:txBody>
      </p:sp>
      <p:pic>
        <p:nvPicPr>
          <p:cNvPr id="113" name="图片 112"/>
          <p:cNvPicPr/>
          <p:nvPr/>
        </p:nvPicPr>
        <p:blipFill>
          <a:blip r:embed="rId2"/>
          <a:srcRect l="13974" r="13583"/>
          <a:stretch>
            <a:fillRect/>
          </a:stretch>
        </p:blipFill>
        <p:spPr>
          <a:xfrm>
            <a:off x="0" y="1428750"/>
            <a:ext cx="3109595" cy="5016500"/>
          </a:xfrm>
          <a:prstGeom prst="rect">
            <a:avLst/>
          </a:prstGeom>
          <a:noFill/>
          <a:ln w="9525">
            <a:noFill/>
          </a:ln>
        </p:spPr>
      </p:pic>
      <p:sp>
        <p:nvSpPr>
          <p:cNvPr id="2" name="文本框 1"/>
          <p:cNvSpPr txBox="1"/>
          <p:nvPr/>
        </p:nvSpPr>
        <p:spPr>
          <a:xfrm>
            <a:off x="3109595" y="1342390"/>
            <a:ext cx="8853805" cy="4831080"/>
          </a:xfrm>
          <a:prstGeom prst="rect">
            <a:avLst/>
          </a:prstGeom>
          <a:noFill/>
        </p:spPr>
        <p:txBody>
          <a:bodyPr wrap="square" rtlCol="0">
            <a:spAutoFit/>
          </a:bodyPr>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请将下面的英文短诗，以“</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Reading Is Valuable</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”为题改写成为一篇短文。</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I love reading books，</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Which are my best friends.</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They are an important bridge to a new world，</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Always helping me avoid getting puzzled.</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They remove all troubles just like a sharp knife，</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And bring happiness to me in daily life.</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As for me a book is the angel’s sweetest kiss.</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注意：1．词数：80个左右；</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2．展开合理想象，突出主题，但不得照抄短诗原文。</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7"/>
          <p:cNvSpPr txBox="1">
            <a:spLocks noChangeArrowheads="1"/>
          </p:cNvSpPr>
          <p:nvPr>
            <p:custDataLst>
              <p:tags r:id="rId3"/>
            </p:custDataLst>
          </p:nvPr>
        </p:nvSpPr>
        <p:spPr bwMode="auto">
          <a:xfrm>
            <a:off x="3529025" y="579835"/>
            <a:ext cx="2868295" cy="706755"/>
          </a:xfrm>
          <a:prstGeom prst="rect">
            <a:avLst/>
          </a:prstGeom>
          <a:noFill/>
          <a:ln w="9525">
            <a:noFill/>
            <a:miter lim="800000"/>
          </a:ln>
        </p:spPr>
        <p:txBody>
          <a:bodyPr wrap="none">
            <a:spAutoFit/>
          </a:bodyPr>
          <a:p>
            <a:pPr>
              <a:buFont typeface="Arial" panose="020B0604020202020204" pitchFamily="34" charset="0"/>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应用文写作</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 </a:t>
            </a:r>
            <a:endParaRPr lang="en-US" altLang="zh-CN"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2" name="矩形 1814531"/>
          <p:cNvSpPr/>
          <p:nvPr/>
        </p:nvSpPr>
        <p:spPr>
          <a:xfrm>
            <a:off x="5132236" y="3411816"/>
            <a:ext cx="309880" cy="1463040"/>
          </a:xfrm>
          <a:prstGeom prst="rect">
            <a:avLst/>
          </a:prstGeom>
          <a:noFill/>
          <a:ln w="9525">
            <a:noFill/>
          </a:ln>
        </p:spPr>
        <p:txBody>
          <a:bodyPr wrap="none" anchor="ctr">
            <a:spAutoFit/>
          </a:bodyPr>
          <a:lstStyle/>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050290" y="236855"/>
            <a:ext cx="2124710" cy="583565"/>
          </a:xfrm>
          <a:prstGeom prst="rect">
            <a:avLst/>
          </a:prstGeom>
          <a:noFill/>
          <a:ln w="9525">
            <a:noFill/>
            <a:miter lim="800000"/>
          </a:ln>
        </p:spPr>
        <p:txBody>
          <a:bodyPr wrap="square">
            <a:spAutoFit/>
          </a:bodyPr>
          <a:p>
            <a:pPr>
              <a:buFont typeface="Arial" panose="020B0604020202020204" pitchFamily="34" charset="0"/>
              <a:buNone/>
            </a:pPr>
            <a:r>
              <a:rPr lang="en-US" altLang="zh-CN" sz="3200" b="1" dirty="0">
                <a:solidFill>
                  <a:schemeClr val="bg1"/>
                </a:solidFill>
                <a:latin typeface="Times New Roman" panose="02020603050405020304" pitchFamily="18" charset="0"/>
                <a:ea typeface="思源黑体 CN Heavy" pitchFamily="34" charset="-122"/>
              </a:rPr>
              <a:t>Practice </a:t>
            </a:r>
            <a:endParaRPr lang="en-US" altLang="zh-CN" sz="3200" b="1" dirty="0">
              <a:solidFill>
                <a:schemeClr val="bg1"/>
              </a:solidFill>
              <a:latin typeface="Times New Roman" panose="02020603050405020304" pitchFamily="18" charset="0"/>
              <a:ea typeface="思源黑体 CN Heavy" pitchFamily="34" charset="-122"/>
            </a:endParaRPr>
          </a:p>
        </p:txBody>
      </p:sp>
      <p:pic>
        <p:nvPicPr>
          <p:cNvPr id="113" name="图片 112"/>
          <p:cNvPicPr/>
          <p:nvPr/>
        </p:nvPicPr>
        <p:blipFill>
          <a:blip r:embed="rId2"/>
          <a:srcRect l="13974" r="13583"/>
          <a:stretch>
            <a:fillRect/>
          </a:stretch>
        </p:blipFill>
        <p:spPr>
          <a:xfrm>
            <a:off x="0" y="1428750"/>
            <a:ext cx="3109595" cy="5016500"/>
          </a:xfrm>
          <a:prstGeom prst="rect">
            <a:avLst/>
          </a:prstGeom>
          <a:noFill/>
          <a:ln w="9525">
            <a:noFill/>
          </a:ln>
        </p:spPr>
      </p:pic>
      <p:sp>
        <p:nvSpPr>
          <p:cNvPr id="2" name="文本框 1"/>
          <p:cNvSpPr txBox="1"/>
          <p:nvPr/>
        </p:nvSpPr>
        <p:spPr>
          <a:xfrm>
            <a:off x="3175000" y="924560"/>
            <a:ext cx="8853805" cy="5507990"/>
          </a:xfrm>
          <a:prstGeom prst="rect">
            <a:avLst/>
          </a:prstGeom>
          <a:noFill/>
        </p:spPr>
        <p:txBody>
          <a:bodyPr wrap="square" rtlCol="0">
            <a:spAutoFit/>
          </a:bodyPr>
          <a:p>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审题谋篇</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endParaRPr>
          </a:p>
          <a:p>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第一步　明确要求</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1．确定体裁：本次写作是改写诗歌，内容为阅读；</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2．确定人称：本文要用第_________；</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3．确定时态：时态以_____________为主。</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endParaRPr>
          </a:p>
          <a:p>
            <a:r>
              <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rPr>
              <a:t>第</a:t>
            </a:r>
            <a:r>
              <a:rPr lang="zh-CN" altLang="en-US" sz="3200" b="1">
                <a:solidFill>
                  <a:srgbClr val="0000FF"/>
                </a:solidFill>
                <a:latin typeface="微软雅黑" panose="020B0503020204020204" charset="-122"/>
                <a:ea typeface="微软雅黑" panose="020B0503020204020204" charset="-122"/>
                <a:cs typeface="微软雅黑" panose="020B0503020204020204" charset="-122"/>
                <a:sym typeface="+mn-ea"/>
              </a:rPr>
              <a:t>二</a:t>
            </a:r>
            <a:r>
              <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rPr>
              <a:t>步</a:t>
            </a:r>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、谋篇布局</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本文属于说明文，可以从以下几个方面入手：</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Para 1：我为什么喜欢阅读书籍；</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Para 2：阅读在几个方面给我带来的益处；</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Para 3：综述阅读给我带来的影响。</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7"/>
          <p:cNvSpPr txBox="1">
            <a:spLocks noChangeArrowheads="1"/>
          </p:cNvSpPr>
          <p:nvPr>
            <p:custDataLst>
              <p:tags r:id="rId3"/>
            </p:custDataLst>
          </p:nvPr>
        </p:nvSpPr>
        <p:spPr bwMode="auto">
          <a:xfrm>
            <a:off x="3355035" y="113745"/>
            <a:ext cx="2511425" cy="706755"/>
          </a:xfrm>
          <a:prstGeom prst="rect">
            <a:avLst/>
          </a:prstGeom>
          <a:noFill/>
          <a:ln w="9525">
            <a:noFill/>
            <a:miter lim="800000"/>
          </a:ln>
        </p:spPr>
        <p:txBody>
          <a:bodyPr wrap="none">
            <a:spAutoFit/>
          </a:bodyPr>
          <a:p>
            <a:pPr>
              <a:buFont typeface="Arial" panose="020B0604020202020204" pitchFamily="34" charset="0"/>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写作指导</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 </a:t>
            </a:r>
            <a:endParaRPr lang="en-US" altLang="zh-CN"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Rectangle 3"/>
          <p:cNvSpPr>
            <a:spLocks noChangeArrowheads="1"/>
          </p:cNvSpPr>
          <p:nvPr/>
        </p:nvSpPr>
        <p:spPr bwMode="auto">
          <a:xfrm>
            <a:off x="8076541" y="2889627"/>
            <a:ext cx="160528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zh-CN" altLang="zh-CN" sz="2800" b="1" kern="100" dirty="0">
                <a:solidFill>
                  <a:srgbClr val="FF0000"/>
                </a:solidFill>
                <a:latin typeface="微软雅黑" panose="020B0503020204020204" charset="-122"/>
                <a:ea typeface="微软雅黑" panose="020B0503020204020204" charset="-122"/>
              </a:rPr>
              <a:t>一人称　</a:t>
            </a:r>
            <a:endParaRPr lang="zh-CN" altLang="zh-CN" sz="2800" b="1" kern="100" dirty="0">
              <a:solidFill>
                <a:srgbClr val="FF0000"/>
              </a:solidFill>
              <a:latin typeface="微软雅黑" panose="020B0503020204020204" charset="-122"/>
              <a:ea typeface="微软雅黑" panose="020B0503020204020204" charset="-122"/>
            </a:endParaRPr>
          </a:p>
        </p:txBody>
      </p:sp>
      <p:sp>
        <p:nvSpPr>
          <p:cNvPr id="5" name="Rectangle 3"/>
          <p:cNvSpPr>
            <a:spLocks noChangeArrowheads="1"/>
          </p:cNvSpPr>
          <p:nvPr/>
        </p:nvSpPr>
        <p:spPr bwMode="auto">
          <a:xfrm>
            <a:off x="7185130" y="3412680"/>
            <a:ext cx="231648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zh-CN" altLang="zh-CN" sz="2800" b="1" kern="100" dirty="0">
                <a:solidFill>
                  <a:srgbClr val="FF0000"/>
                </a:solidFill>
                <a:latin typeface="微软雅黑" panose="020B0503020204020204" charset="-122"/>
                <a:ea typeface="微软雅黑" panose="020B0503020204020204" charset="-122"/>
              </a:rPr>
              <a:t>一般现在时</a:t>
            </a:r>
            <a:r>
              <a:rPr lang="zh-CN" altLang="zh-CN" sz="2800" kern="100" dirty="0">
                <a:solidFill>
                  <a:srgbClr val="FF0000"/>
                </a:solidFill>
              </a:rPr>
              <a:t>　</a:t>
            </a:r>
            <a:endParaRPr lang="zh-CN" altLang="zh-CN" sz="1050" kern="1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linds(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linds(horizontal)">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2" name="矩形 1814531"/>
          <p:cNvSpPr/>
          <p:nvPr/>
        </p:nvSpPr>
        <p:spPr>
          <a:xfrm>
            <a:off x="5132236" y="3411816"/>
            <a:ext cx="309880" cy="1463040"/>
          </a:xfrm>
          <a:prstGeom prst="rect">
            <a:avLst/>
          </a:prstGeom>
          <a:noFill/>
          <a:ln w="9525">
            <a:noFill/>
          </a:ln>
        </p:spPr>
        <p:txBody>
          <a:bodyPr wrap="none" anchor="ctr">
            <a:spAutoFit/>
          </a:bodyPr>
          <a:lstStyle/>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050290" y="236855"/>
            <a:ext cx="2124710" cy="583565"/>
          </a:xfrm>
          <a:prstGeom prst="rect">
            <a:avLst/>
          </a:prstGeom>
          <a:noFill/>
          <a:ln w="9525">
            <a:noFill/>
            <a:miter lim="800000"/>
          </a:ln>
        </p:spPr>
        <p:txBody>
          <a:bodyPr wrap="square">
            <a:spAutoFit/>
          </a:bodyPr>
          <a:p>
            <a:pPr>
              <a:buFont typeface="Arial" panose="020B0604020202020204" pitchFamily="34" charset="0"/>
              <a:buNone/>
            </a:pPr>
            <a:r>
              <a:rPr lang="en-US" altLang="zh-CN" sz="3200" b="1" dirty="0">
                <a:solidFill>
                  <a:schemeClr val="bg1"/>
                </a:solidFill>
                <a:latin typeface="Times New Roman" panose="02020603050405020304" pitchFamily="18" charset="0"/>
                <a:ea typeface="思源黑体 CN Heavy" pitchFamily="34" charset="-122"/>
              </a:rPr>
              <a:t>Practice </a:t>
            </a:r>
            <a:endParaRPr lang="en-US" altLang="zh-CN" sz="3200" b="1" dirty="0">
              <a:solidFill>
                <a:schemeClr val="bg1"/>
              </a:solidFill>
              <a:latin typeface="Times New Roman" panose="02020603050405020304" pitchFamily="18" charset="0"/>
              <a:ea typeface="思源黑体 CN Heavy" pitchFamily="34" charset="-122"/>
            </a:endParaRPr>
          </a:p>
        </p:txBody>
      </p:sp>
      <p:pic>
        <p:nvPicPr>
          <p:cNvPr id="113" name="图片 112"/>
          <p:cNvPicPr/>
          <p:nvPr/>
        </p:nvPicPr>
        <p:blipFill>
          <a:blip r:embed="rId2"/>
          <a:srcRect l="13974" r="13583"/>
          <a:stretch>
            <a:fillRect/>
          </a:stretch>
        </p:blipFill>
        <p:spPr>
          <a:xfrm>
            <a:off x="0" y="1428750"/>
            <a:ext cx="3109595" cy="5016500"/>
          </a:xfrm>
          <a:prstGeom prst="rect">
            <a:avLst/>
          </a:prstGeom>
          <a:noFill/>
          <a:ln w="9525">
            <a:noFill/>
          </a:ln>
        </p:spPr>
      </p:pic>
      <p:sp>
        <p:nvSpPr>
          <p:cNvPr id="2" name="文本框 1"/>
          <p:cNvSpPr txBox="1"/>
          <p:nvPr/>
        </p:nvSpPr>
        <p:spPr>
          <a:xfrm>
            <a:off x="3109595" y="1342390"/>
            <a:ext cx="8853805" cy="4399915"/>
          </a:xfrm>
          <a:prstGeom prst="rect">
            <a:avLst/>
          </a:prstGeom>
          <a:noFill/>
        </p:spPr>
        <p:txBody>
          <a:bodyPr wrap="square" rtlCol="0">
            <a:spAutoFit/>
          </a:bodyPr>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600" b="1">
                <a:solidFill>
                  <a:schemeClr val="tx1"/>
                </a:solidFill>
                <a:latin typeface="微软雅黑" panose="020B0503020204020204" charset="-122"/>
                <a:ea typeface="微软雅黑" panose="020B0503020204020204" charset="-122"/>
                <a:cs typeface="微软雅黑" panose="020B0503020204020204" charset="-122"/>
              </a:rPr>
              <a:t>1．____________ 通过</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600" b="1">
                <a:solidFill>
                  <a:schemeClr val="tx1"/>
                </a:solidFill>
                <a:latin typeface="微软雅黑" panose="020B0503020204020204" charset="-122"/>
                <a:ea typeface="微软雅黑" panose="020B0503020204020204" charset="-122"/>
                <a:cs typeface="微软雅黑" panose="020B0503020204020204" charset="-122"/>
              </a:rPr>
              <a:t>2．_____________________ 用许多灵活的方式</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600" b="1">
                <a:solidFill>
                  <a:schemeClr val="tx1"/>
                </a:solidFill>
                <a:latin typeface="微软雅黑" panose="020B0503020204020204" charset="-122"/>
                <a:ea typeface="微软雅黑" panose="020B0503020204020204" charset="-122"/>
                <a:cs typeface="微软雅黑" panose="020B0503020204020204" charset="-122"/>
              </a:rPr>
              <a:t>3．_______________________ 阅读一些译本</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600" b="1">
                <a:solidFill>
                  <a:schemeClr val="tx1"/>
                </a:solidFill>
                <a:latin typeface="微软雅黑" panose="020B0503020204020204" charset="-122"/>
                <a:ea typeface="微软雅黑" panose="020B0503020204020204" charset="-122"/>
                <a:cs typeface="微软雅黑" panose="020B0503020204020204" charset="-122"/>
              </a:rPr>
              <a:t>4．__________________ 摆脱困境</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600" b="1">
                <a:solidFill>
                  <a:schemeClr val="tx1"/>
                </a:solidFill>
                <a:latin typeface="微软雅黑" panose="020B0503020204020204" charset="-122"/>
                <a:ea typeface="微软雅黑" panose="020B0503020204020204" charset="-122"/>
                <a:cs typeface="微软雅黑" panose="020B0503020204020204" charset="-122"/>
              </a:rPr>
              <a:t>5．________________ 感到沮丧</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3600" b="1">
                <a:solidFill>
                  <a:schemeClr val="tx1"/>
                </a:solidFill>
                <a:latin typeface="微软雅黑" panose="020B0503020204020204" charset="-122"/>
                <a:ea typeface="微软雅黑" panose="020B0503020204020204" charset="-122"/>
                <a:cs typeface="微软雅黑" panose="020B0503020204020204" charset="-122"/>
              </a:rPr>
              <a:t>6．_______________________ 欣赏美丽风景</a:t>
            </a: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7"/>
          <p:cNvSpPr txBox="1">
            <a:spLocks noChangeArrowheads="1"/>
          </p:cNvSpPr>
          <p:nvPr>
            <p:custDataLst>
              <p:tags r:id="rId3"/>
            </p:custDataLst>
          </p:nvPr>
        </p:nvSpPr>
        <p:spPr bwMode="auto">
          <a:xfrm>
            <a:off x="3529025" y="236935"/>
            <a:ext cx="4398010" cy="706755"/>
          </a:xfrm>
          <a:prstGeom prst="rect">
            <a:avLst/>
          </a:prstGeom>
          <a:noFill/>
          <a:ln w="9525">
            <a:noFill/>
            <a:miter lim="800000"/>
          </a:ln>
        </p:spPr>
        <p:txBody>
          <a:bodyPr wrap="none">
            <a:spAutoFit/>
          </a:bodyPr>
          <a:p>
            <a:pPr algn="l">
              <a:buFont typeface="Arial" panose="020B0604020202020204" pitchFamily="34" charset="0"/>
              <a:buNone/>
            </a:pPr>
            <a:r>
              <a:rPr sz="4000" b="1" dirty="0">
                <a:solidFill>
                  <a:srgbClr val="FF0000"/>
                </a:solidFill>
                <a:latin typeface="微软雅黑" panose="020B0503020204020204" charset="-122"/>
                <a:ea typeface="微软雅黑" panose="020B0503020204020204" charset="-122"/>
                <a:cs typeface="微软雅黑" panose="020B0503020204020204" charset="-122"/>
              </a:rPr>
              <a:t>第三步　核心词汇</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 </a:t>
            </a:r>
            <a:endParaRPr lang="en-US" altLang="zh-CN"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Rectangle 3"/>
          <p:cNvSpPr>
            <a:spLocks noChangeArrowheads="1"/>
          </p:cNvSpPr>
          <p:nvPr/>
        </p:nvSpPr>
        <p:spPr bwMode="auto">
          <a:xfrm>
            <a:off x="3840386" y="1862793"/>
            <a:ext cx="4511675" cy="387921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a:lnSpc>
                <a:spcPct val="110000"/>
              </a:lnSpc>
            </a:pPr>
            <a:r>
              <a:rPr lang="en-US" altLang="zh-CN" sz="3200" b="1" kern="100" dirty="0">
                <a:solidFill>
                  <a:srgbClr val="FF0000"/>
                </a:solidFill>
                <a:latin typeface="Times New Roman" panose="02020603050405020304" pitchFamily="18" charset="0"/>
                <a:cs typeface="Times New Roman" panose="02020603050405020304" pitchFamily="18" charset="0"/>
              </a:rPr>
              <a:t>by means of</a:t>
            </a:r>
            <a:r>
              <a:rPr lang="zh-CN" altLang="zh-CN" sz="3200" b="1" kern="100" dirty="0">
                <a:solidFill>
                  <a:srgbClr val="FF0000"/>
                </a:solidFill>
                <a:latin typeface="Times New Roman" panose="02020603050405020304" pitchFamily="18" charset="0"/>
                <a:cs typeface="Times New Roman" panose="02020603050405020304" pitchFamily="18" charset="0"/>
              </a:rPr>
              <a:t>　</a:t>
            </a:r>
            <a:endParaRPr lang="zh-CN" altLang="zh-CN" sz="3200" b="1" kern="100" dirty="0">
              <a:latin typeface="Times New Roman" panose="02020603050405020304" pitchFamily="18" charset="0"/>
              <a:cs typeface="Times New Roman" panose="02020603050405020304" pitchFamily="18" charset="0"/>
            </a:endParaRPr>
          </a:p>
          <a:p>
            <a:pPr>
              <a:lnSpc>
                <a:spcPct val="110000"/>
              </a:lnSpc>
            </a:pPr>
            <a:r>
              <a:rPr lang="en-US" altLang="zh-CN" sz="3200" b="1" kern="100" dirty="0">
                <a:solidFill>
                  <a:srgbClr val="FF0000"/>
                </a:solidFill>
                <a:latin typeface="Times New Roman" panose="02020603050405020304" pitchFamily="18" charset="0"/>
                <a:cs typeface="Times New Roman" panose="02020603050405020304" pitchFamily="18" charset="0"/>
              </a:rPr>
              <a:t>in many flexible ways</a:t>
            </a:r>
            <a:r>
              <a:rPr lang="zh-CN" altLang="zh-CN" sz="3200" b="1" kern="100" dirty="0">
                <a:solidFill>
                  <a:srgbClr val="FF0000"/>
                </a:solidFill>
                <a:latin typeface="Times New Roman" panose="02020603050405020304" pitchFamily="18" charset="0"/>
                <a:cs typeface="Times New Roman" panose="02020603050405020304" pitchFamily="18" charset="0"/>
              </a:rPr>
              <a:t>　</a:t>
            </a:r>
            <a:endParaRPr lang="zh-CN" altLang="zh-CN" sz="3200" b="1" kern="100" dirty="0">
              <a:latin typeface="Times New Roman" panose="02020603050405020304" pitchFamily="18" charset="0"/>
              <a:cs typeface="Times New Roman" panose="02020603050405020304" pitchFamily="18" charset="0"/>
            </a:endParaRPr>
          </a:p>
          <a:p>
            <a:pPr>
              <a:lnSpc>
                <a:spcPct val="110000"/>
              </a:lnSpc>
            </a:pPr>
            <a:endParaRPr lang="en-US" altLang="zh-CN" sz="3200" b="1" kern="100" dirty="0">
              <a:solidFill>
                <a:srgbClr val="FF0000"/>
              </a:solidFill>
              <a:latin typeface="Times New Roman" panose="02020603050405020304" pitchFamily="18" charset="0"/>
              <a:cs typeface="Times New Roman" panose="02020603050405020304" pitchFamily="18" charset="0"/>
            </a:endParaRPr>
          </a:p>
          <a:p>
            <a:pPr>
              <a:lnSpc>
                <a:spcPct val="110000"/>
              </a:lnSpc>
            </a:pPr>
            <a:r>
              <a:rPr lang="en-US" altLang="zh-CN" sz="3200" b="1" kern="100" dirty="0">
                <a:solidFill>
                  <a:srgbClr val="FF0000"/>
                </a:solidFill>
                <a:latin typeface="Times New Roman" panose="02020603050405020304" pitchFamily="18" charset="0"/>
                <a:cs typeface="Times New Roman" panose="02020603050405020304" pitchFamily="18" charset="0"/>
              </a:rPr>
              <a:t>read some translations</a:t>
            </a:r>
            <a:r>
              <a:rPr lang="zh-CN" altLang="zh-CN" sz="3200" b="1" kern="100" dirty="0">
                <a:solidFill>
                  <a:srgbClr val="FF0000"/>
                </a:solidFill>
                <a:latin typeface="Times New Roman" panose="02020603050405020304" pitchFamily="18" charset="0"/>
                <a:cs typeface="Times New Roman" panose="02020603050405020304" pitchFamily="18" charset="0"/>
              </a:rPr>
              <a:t>　</a:t>
            </a:r>
            <a:endParaRPr lang="zh-CN" altLang="zh-CN" sz="3200" b="1" kern="100" dirty="0">
              <a:latin typeface="Times New Roman" panose="02020603050405020304" pitchFamily="18" charset="0"/>
              <a:cs typeface="Times New Roman" panose="02020603050405020304" pitchFamily="18" charset="0"/>
            </a:endParaRPr>
          </a:p>
          <a:p>
            <a:pPr>
              <a:lnSpc>
                <a:spcPct val="110000"/>
              </a:lnSpc>
            </a:pPr>
            <a:r>
              <a:rPr lang="en-US" altLang="zh-CN" sz="3200" b="1" kern="100" dirty="0">
                <a:solidFill>
                  <a:srgbClr val="FF0000"/>
                </a:solidFill>
                <a:latin typeface="Times New Roman" panose="02020603050405020304" pitchFamily="18" charset="0"/>
                <a:cs typeface="Times New Roman" panose="02020603050405020304" pitchFamily="18" charset="0"/>
              </a:rPr>
              <a:t>get out of trouble</a:t>
            </a:r>
            <a:r>
              <a:rPr lang="zh-CN" altLang="zh-CN" sz="3200" b="1" kern="100" dirty="0">
                <a:solidFill>
                  <a:srgbClr val="FF0000"/>
                </a:solidFill>
                <a:latin typeface="Times New Roman" panose="02020603050405020304" pitchFamily="18" charset="0"/>
                <a:cs typeface="Times New Roman" panose="02020603050405020304" pitchFamily="18" charset="0"/>
              </a:rPr>
              <a:t>　</a:t>
            </a:r>
            <a:endParaRPr lang="zh-CN" altLang="zh-CN" sz="3200" b="1" kern="100" dirty="0">
              <a:latin typeface="Times New Roman" panose="02020603050405020304" pitchFamily="18" charset="0"/>
              <a:cs typeface="Times New Roman" panose="02020603050405020304" pitchFamily="18" charset="0"/>
            </a:endParaRPr>
          </a:p>
          <a:p>
            <a:pPr>
              <a:lnSpc>
                <a:spcPct val="110000"/>
              </a:lnSpc>
            </a:pPr>
            <a:r>
              <a:rPr lang="en-US" altLang="zh-CN" sz="3200" b="1" kern="100" dirty="0">
                <a:solidFill>
                  <a:srgbClr val="FF0000"/>
                </a:solidFill>
                <a:latin typeface="Times New Roman" panose="02020603050405020304" pitchFamily="18" charset="0"/>
                <a:cs typeface="Times New Roman" panose="02020603050405020304" pitchFamily="18" charset="0"/>
              </a:rPr>
              <a:t>feel depressed</a:t>
            </a:r>
            <a:r>
              <a:rPr lang="zh-CN" altLang="zh-CN" sz="3200" b="1" kern="100" dirty="0">
                <a:solidFill>
                  <a:srgbClr val="FF0000"/>
                </a:solidFill>
                <a:latin typeface="Times New Roman" panose="02020603050405020304" pitchFamily="18" charset="0"/>
                <a:cs typeface="Times New Roman" panose="02020603050405020304" pitchFamily="18" charset="0"/>
              </a:rPr>
              <a:t>　</a:t>
            </a:r>
            <a:endParaRPr lang="zh-CN" altLang="zh-CN" sz="3200" b="1" kern="100" dirty="0">
              <a:latin typeface="Times New Roman" panose="02020603050405020304" pitchFamily="18" charset="0"/>
              <a:cs typeface="Times New Roman" panose="02020603050405020304" pitchFamily="18" charset="0"/>
            </a:endParaRPr>
          </a:p>
          <a:p>
            <a:pPr>
              <a:lnSpc>
                <a:spcPct val="110000"/>
              </a:lnSpc>
            </a:pPr>
            <a:r>
              <a:rPr lang="en-US" altLang="zh-CN" sz="3200" b="1" kern="100" dirty="0">
                <a:solidFill>
                  <a:srgbClr val="FF0000"/>
                </a:solidFill>
                <a:latin typeface="Times New Roman" panose="02020603050405020304" pitchFamily="18" charset="0"/>
                <a:cs typeface="Times New Roman" panose="02020603050405020304" pitchFamily="18" charset="0"/>
              </a:rPr>
              <a:t>enjoy beautiful scenes</a:t>
            </a:r>
            <a:r>
              <a:rPr lang="zh-CN" altLang="zh-CN" sz="2800" kern="100" dirty="0">
                <a:solidFill>
                  <a:srgbClr val="FF0000"/>
                </a:solidFill>
              </a:rPr>
              <a:t>　</a:t>
            </a:r>
            <a:endParaRPr lang="zh-CN" altLang="zh-CN" sz="1050" kern="1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linds(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linds(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linds(horizont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linds(horizont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blinds(horizontal)">
                                      <p:cBhvr>
                                        <p:cTn id="5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2" name="矩形 1814531"/>
          <p:cNvSpPr/>
          <p:nvPr/>
        </p:nvSpPr>
        <p:spPr>
          <a:xfrm>
            <a:off x="5132236" y="3411816"/>
            <a:ext cx="309880" cy="1463040"/>
          </a:xfrm>
          <a:prstGeom prst="rect">
            <a:avLst/>
          </a:prstGeom>
          <a:noFill/>
          <a:ln w="9525">
            <a:noFill/>
          </a:ln>
        </p:spPr>
        <p:txBody>
          <a:bodyPr wrap="none" anchor="ctr">
            <a:spAutoFit/>
          </a:bodyPr>
          <a:lstStyle/>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050290" y="236855"/>
            <a:ext cx="2124710" cy="583565"/>
          </a:xfrm>
          <a:prstGeom prst="rect">
            <a:avLst/>
          </a:prstGeom>
          <a:noFill/>
          <a:ln w="9525">
            <a:noFill/>
            <a:miter lim="800000"/>
          </a:ln>
        </p:spPr>
        <p:txBody>
          <a:bodyPr wrap="square">
            <a:spAutoFit/>
          </a:bodyPr>
          <a:p>
            <a:pPr>
              <a:buFont typeface="Arial" panose="020B0604020202020204" pitchFamily="34" charset="0"/>
              <a:buNone/>
            </a:pPr>
            <a:r>
              <a:rPr lang="en-US" altLang="zh-CN" sz="3200" b="1" dirty="0">
                <a:solidFill>
                  <a:schemeClr val="bg1"/>
                </a:solidFill>
                <a:latin typeface="Times New Roman" panose="02020603050405020304" pitchFamily="18" charset="0"/>
                <a:ea typeface="思源黑体 CN Heavy" pitchFamily="34" charset="-122"/>
              </a:rPr>
              <a:t>Practice </a:t>
            </a:r>
            <a:endParaRPr lang="en-US" altLang="zh-CN" sz="3200" b="1" dirty="0">
              <a:solidFill>
                <a:schemeClr val="bg1"/>
              </a:solidFill>
              <a:latin typeface="Times New Roman" panose="02020603050405020304" pitchFamily="18" charset="0"/>
              <a:ea typeface="思源黑体 CN Heavy" pitchFamily="34" charset="-122"/>
            </a:endParaRPr>
          </a:p>
        </p:txBody>
      </p:sp>
      <p:pic>
        <p:nvPicPr>
          <p:cNvPr id="113" name="图片 112"/>
          <p:cNvPicPr/>
          <p:nvPr/>
        </p:nvPicPr>
        <p:blipFill>
          <a:blip r:embed="rId2"/>
          <a:srcRect l="13974" r="13583"/>
          <a:stretch>
            <a:fillRect/>
          </a:stretch>
        </p:blipFill>
        <p:spPr>
          <a:xfrm>
            <a:off x="0" y="1428750"/>
            <a:ext cx="3109595" cy="5016500"/>
          </a:xfrm>
          <a:prstGeom prst="rect">
            <a:avLst/>
          </a:prstGeom>
          <a:noFill/>
          <a:ln w="9525">
            <a:noFill/>
          </a:ln>
        </p:spPr>
      </p:pic>
      <p:sp>
        <p:nvSpPr>
          <p:cNvPr id="2" name="文本框 1"/>
          <p:cNvSpPr txBox="1"/>
          <p:nvPr/>
        </p:nvSpPr>
        <p:spPr>
          <a:xfrm>
            <a:off x="3109595" y="857250"/>
            <a:ext cx="9082405" cy="5507990"/>
          </a:xfrm>
          <a:prstGeom prst="rect">
            <a:avLst/>
          </a:prstGeom>
          <a:noFill/>
        </p:spPr>
        <p:txBody>
          <a:bodyPr wrap="square" rtlCol="0">
            <a:spAutoFit/>
          </a:bodyPr>
          <a:p>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1．那就是我这么喜欢读书的原因。(why引导表语从句)</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That is _____________________________.</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2．每当感到沮丧时，阅读帮助我把消极情绪转化为快乐和勇气。(让步状语从句)</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_________________________，reading helps me transform negative moods into joy and courage.</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3． 总之，我从阅读中受益匪浅，这使我成为一个更好的人。(非限制性定语从句)</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All in all, I have benefited a lot from reading, ________________ _____________.</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7"/>
          <p:cNvSpPr txBox="1">
            <a:spLocks noChangeArrowheads="1"/>
          </p:cNvSpPr>
          <p:nvPr>
            <p:custDataLst>
              <p:tags r:id="rId3"/>
            </p:custDataLst>
          </p:nvPr>
        </p:nvSpPr>
        <p:spPr bwMode="auto">
          <a:xfrm>
            <a:off x="3233115" y="113745"/>
            <a:ext cx="4398010" cy="706755"/>
          </a:xfrm>
          <a:prstGeom prst="rect">
            <a:avLst/>
          </a:prstGeom>
          <a:noFill/>
          <a:ln w="9525">
            <a:noFill/>
            <a:miter lim="800000"/>
          </a:ln>
        </p:spPr>
        <p:txBody>
          <a:bodyPr wrap="none">
            <a:spAutoFit/>
          </a:bodyPr>
          <a:p>
            <a:pPr algn="l">
              <a:buFont typeface="Arial" panose="020B0604020202020204" pitchFamily="34" charset="0"/>
              <a:buNone/>
            </a:pPr>
            <a:r>
              <a:rPr sz="4000" b="1" dirty="0">
                <a:solidFill>
                  <a:srgbClr val="FF0000"/>
                </a:solidFill>
                <a:latin typeface="微软雅黑" panose="020B0503020204020204" charset="-122"/>
                <a:ea typeface="微软雅黑" panose="020B0503020204020204" charset="-122"/>
                <a:cs typeface="微软雅黑" panose="020B0503020204020204" charset="-122"/>
              </a:rPr>
              <a:t>第四步　句式升级</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 </a:t>
            </a:r>
            <a:endParaRPr lang="en-US" altLang="zh-CN"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Rectangle 3"/>
          <p:cNvSpPr>
            <a:spLocks noChangeArrowheads="1"/>
          </p:cNvSpPr>
          <p:nvPr/>
        </p:nvSpPr>
        <p:spPr bwMode="auto">
          <a:xfrm>
            <a:off x="4424924" y="1787212"/>
            <a:ext cx="645287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cs typeface="Times New Roman" panose="02020603050405020304" pitchFamily="18" charset="0"/>
              </a:rPr>
              <a:t>why I love reading books so much</a:t>
            </a:r>
            <a:r>
              <a:rPr lang="zh-CN" altLang="zh-CN" sz="3200" kern="100" dirty="0">
                <a:solidFill>
                  <a:srgbClr val="FF0000"/>
                </a:solidFill>
                <a:latin typeface="Times New Roman" panose="02020603050405020304" pitchFamily="18" charset="0"/>
                <a:cs typeface="Times New Roman" panose="02020603050405020304" pitchFamily="18" charset="0"/>
              </a:rPr>
              <a:t>　</a:t>
            </a:r>
            <a:endParaRPr lang="zh-CN" altLang="zh-CN" sz="3200" kern="100" dirty="0">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2991878" y="3316902"/>
            <a:ext cx="514477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Whenever I feel depressed</a:t>
            </a:r>
            <a:r>
              <a:rPr lang="zh-CN" altLang="zh-CN" sz="3200" b="1" kern="1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zh-CN" sz="3200" b="1" kern="1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3"/>
          <p:cNvSpPr>
            <a:spLocks noChangeArrowheads="1"/>
          </p:cNvSpPr>
          <p:nvPr/>
        </p:nvSpPr>
        <p:spPr bwMode="auto">
          <a:xfrm>
            <a:off x="3109664" y="5671761"/>
            <a:ext cx="6170295"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cs typeface="Times New Roman" panose="02020603050405020304" pitchFamily="18" charset="0"/>
              </a:rPr>
              <a:t>which makes me a better person</a:t>
            </a:r>
            <a:r>
              <a:rPr lang="zh-CN" altLang="zh-CN" sz="3200" b="1" kern="100" dirty="0">
                <a:solidFill>
                  <a:srgbClr val="FF0000"/>
                </a:solidFill>
                <a:latin typeface="Times New Roman" panose="02020603050405020304" pitchFamily="18" charset="0"/>
                <a:cs typeface="Times New Roman" panose="02020603050405020304" pitchFamily="18" charset="0"/>
              </a:rPr>
              <a:t>　</a:t>
            </a:r>
            <a:endParaRPr lang="zh-CN" altLang="zh-CN" sz="3200" b="1" kern="1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linds(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linds(horizont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2" name="矩形 1814531"/>
          <p:cNvSpPr/>
          <p:nvPr/>
        </p:nvSpPr>
        <p:spPr>
          <a:xfrm>
            <a:off x="5132236" y="3411816"/>
            <a:ext cx="309880" cy="1463040"/>
          </a:xfrm>
          <a:prstGeom prst="rect">
            <a:avLst/>
          </a:prstGeom>
          <a:noFill/>
          <a:ln w="9525">
            <a:noFill/>
          </a:ln>
        </p:spPr>
        <p:txBody>
          <a:bodyPr wrap="none" anchor="ctr">
            <a:spAutoFit/>
          </a:bodyPr>
          <a:lstStyle/>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040765" y="227965"/>
            <a:ext cx="2124710" cy="583565"/>
          </a:xfrm>
          <a:prstGeom prst="rect">
            <a:avLst/>
          </a:prstGeom>
          <a:noFill/>
          <a:ln w="9525">
            <a:noFill/>
            <a:miter lim="800000"/>
          </a:ln>
        </p:spPr>
        <p:txBody>
          <a:bodyPr wrap="square">
            <a:spAutoFit/>
          </a:bodyPr>
          <a:p>
            <a:pPr>
              <a:buFont typeface="Arial" panose="020B0604020202020204" pitchFamily="34" charset="0"/>
              <a:buNone/>
            </a:pPr>
            <a:r>
              <a:rPr lang="en-US" altLang="zh-CN" sz="3200" b="1" dirty="0">
                <a:solidFill>
                  <a:schemeClr val="bg1"/>
                </a:solidFill>
                <a:latin typeface="Times New Roman" panose="02020603050405020304" pitchFamily="18" charset="0"/>
                <a:ea typeface="思源黑体 CN Heavy" pitchFamily="34" charset="-122"/>
              </a:rPr>
              <a:t>Practice </a:t>
            </a:r>
            <a:endParaRPr lang="en-US" altLang="zh-CN" sz="3200" b="1" dirty="0">
              <a:solidFill>
                <a:schemeClr val="bg1"/>
              </a:solidFill>
              <a:latin typeface="Times New Roman" panose="02020603050405020304" pitchFamily="18" charset="0"/>
              <a:ea typeface="思源黑体 CN Heavy" pitchFamily="34" charset="-122"/>
            </a:endParaRPr>
          </a:p>
        </p:txBody>
      </p:sp>
      <p:sp>
        <p:nvSpPr>
          <p:cNvPr id="4" name="矩形 3"/>
          <p:cNvSpPr/>
          <p:nvPr/>
        </p:nvSpPr>
        <p:spPr>
          <a:xfrm>
            <a:off x="297815" y="811530"/>
            <a:ext cx="11963400" cy="5631180"/>
          </a:xfrm>
          <a:prstGeom prst="rect">
            <a:avLst/>
          </a:prstGeom>
          <a:noFill/>
          <a:ln w="9525">
            <a:noFill/>
          </a:ln>
        </p:spPr>
        <p:txBody>
          <a:bodyPr wrap="square" anchor="t">
            <a:spAutoFit/>
          </a:bodyPr>
          <a:p>
            <a:pPr algn="l" defTabSz="863600"/>
            <a:r>
              <a:rPr lang="en-US" altLang="zh-CN" sz="4000" b="1">
                <a:solidFill>
                  <a:srgbClr val="0000FF"/>
                </a:solidFill>
                <a:latin typeface="Times New Roman" panose="02020603050405020304" pitchFamily="18" charset="0"/>
                <a:cs typeface="Times New Roman" panose="02020603050405020304" pitchFamily="18" charset="0"/>
              </a:rPr>
              <a:t>                    Reading Is Valuable</a:t>
            </a:r>
            <a:endParaRPr lang="en-US" altLang="zh-CN" sz="4000" b="1">
              <a:solidFill>
                <a:srgbClr val="0000FF"/>
              </a:solidFill>
              <a:latin typeface="Times New Roman" panose="02020603050405020304" pitchFamily="18" charset="0"/>
              <a:cs typeface="Times New Roman" panose="02020603050405020304" pitchFamily="18" charset="0"/>
            </a:endParaRPr>
          </a:p>
          <a:p>
            <a:pPr algn="l" defTabSz="863600"/>
            <a:r>
              <a:rPr lang="en-US" altLang="zh-CN" sz="4000" b="1">
                <a:solidFill>
                  <a:srgbClr val="0000FF"/>
                </a:solidFill>
                <a:latin typeface="Times New Roman" panose="02020603050405020304" pitchFamily="18" charset="0"/>
                <a:cs typeface="Times New Roman" panose="02020603050405020304" pitchFamily="18" charset="0"/>
              </a:rPr>
              <a:t>   Although the Internet is becoming more and more popular, books are still very important and valuable to people. That’s why I love reading books so much.</a:t>
            </a:r>
            <a:endParaRPr lang="en-US" altLang="zh-CN" sz="4000" b="1">
              <a:solidFill>
                <a:srgbClr val="0000FF"/>
              </a:solidFill>
              <a:latin typeface="Times New Roman" panose="02020603050405020304" pitchFamily="18" charset="0"/>
              <a:cs typeface="Times New Roman" panose="02020603050405020304" pitchFamily="18" charset="0"/>
            </a:endParaRPr>
          </a:p>
          <a:p>
            <a:pPr algn="l" defTabSz="863600"/>
            <a:r>
              <a:rPr lang="en-US" altLang="zh-CN" sz="4000" b="1">
                <a:solidFill>
                  <a:srgbClr val="0000FF"/>
                </a:solidFill>
                <a:latin typeface="Times New Roman" panose="02020603050405020304" pitchFamily="18" charset="0"/>
                <a:cs typeface="Times New Roman" panose="02020603050405020304" pitchFamily="18" charset="0"/>
              </a:rPr>
              <a:t>    Reading is valuable in many ways. Firstly, by means of reading, I can get to know the writers’ thoughts and feelings that writers express in books in many flexible ways. Secondly, I can learn about </a:t>
            </a:r>
            <a:r>
              <a:rPr lang="en-US" altLang="zh-CN" sz="4000" b="1">
                <a:solidFill>
                  <a:srgbClr val="0000FF"/>
                </a:solidFill>
                <a:latin typeface="Times New Roman" panose="02020603050405020304" pitchFamily="18" charset="0"/>
                <a:cs typeface="Times New Roman" panose="02020603050405020304" pitchFamily="18" charset="0"/>
                <a:sym typeface="+mn-ea"/>
              </a:rPr>
              <a:t>the writing styles of many foreign writers by reading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6" name="文本框 7"/>
          <p:cNvSpPr txBox="1">
            <a:spLocks noChangeArrowheads="1"/>
          </p:cNvSpPr>
          <p:nvPr>
            <p:custDataLst>
              <p:tags r:id="rId2"/>
            </p:custDataLst>
          </p:nvPr>
        </p:nvSpPr>
        <p:spPr bwMode="auto">
          <a:xfrm>
            <a:off x="3413455" y="166450"/>
            <a:ext cx="4900295" cy="706755"/>
          </a:xfrm>
          <a:prstGeom prst="rect">
            <a:avLst/>
          </a:prstGeom>
          <a:noFill/>
          <a:ln w="9525">
            <a:noFill/>
            <a:miter lim="800000"/>
          </a:ln>
        </p:spPr>
        <p:txBody>
          <a:bodyPr wrap="none">
            <a:spAutoFit/>
          </a:bodyPr>
          <a:p>
            <a:pPr algn="l">
              <a:buFont typeface="Arial" panose="020B0604020202020204" pitchFamily="34" charset="0"/>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应用文写作</a:t>
            </a:r>
            <a:r>
              <a:rPr lang="en-US" altLang="zh-CN" sz="4000" b="1">
                <a:solidFill>
                  <a:srgbClr val="FF0000"/>
                </a:solidFill>
                <a:latin typeface="微软雅黑" panose="020B0503020204020204" charset="-122"/>
                <a:ea typeface="微软雅黑" panose="020B0503020204020204" charset="-122"/>
                <a:cs typeface="微软雅黑" panose="020B0503020204020204" charset="-122"/>
                <a:sym typeface="+mn-ea"/>
              </a:rPr>
              <a:t>参考范文:</a:t>
            </a:r>
            <a:endParaRPr lang="en-US" altLang="zh-CN"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500"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2" name="矩形 1814531"/>
          <p:cNvSpPr/>
          <p:nvPr/>
        </p:nvSpPr>
        <p:spPr>
          <a:xfrm>
            <a:off x="5132236" y="3411816"/>
            <a:ext cx="309880" cy="1463040"/>
          </a:xfrm>
          <a:prstGeom prst="rect">
            <a:avLst/>
          </a:prstGeom>
          <a:noFill/>
          <a:ln w="9525">
            <a:noFill/>
          </a:ln>
        </p:spPr>
        <p:txBody>
          <a:bodyPr wrap="none" anchor="ctr">
            <a:spAutoFit/>
          </a:bodyPr>
          <a:lstStyle/>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a:p>
            <a:pPr algn="ctr"/>
            <a:endParaRPr lang="en-US" altLang="zh-CN" sz="2225" b="0">
              <a:latin typeface="Times New Roman" panose="02020603050405020304" pitchFamily="18" charset="0"/>
            </a:endParaRPr>
          </a:p>
        </p:txBody>
      </p:sp>
      <p:sp>
        <p:nvSpPr>
          <p:cNvPr id="6148" name="文本框 7"/>
          <p:cNvSpPr txBox="1">
            <a:spLocks noChangeArrowheads="1"/>
          </p:cNvSpPr>
          <p:nvPr>
            <p:custDataLst>
              <p:tags r:id="rId1"/>
            </p:custDataLst>
          </p:nvPr>
        </p:nvSpPr>
        <p:spPr bwMode="auto">
          <a:xfrm>
            <a:off x="1078230" y="218440"/>
            <a:ext cx="2124710" cy="583565"/>
          </a:xfrm>
          <a:prstGeom prst="rect">
            <a:avLst/>
          </a:prstGeom>
          <a:noFill/>
          <a:ln w="9525">
            <a:noFill/>
            <a:miter lim="800000"/>
          </a:ln>
        </p:spPr>
        <p:txBody>
          <a:bodyPr wrap="square">
            <a:spAutoFit/>
          </a:bodyPr>
          <a:p>
            <a:pPr>
              <a:buFont typeface="Arial" panose="020B0604020202020204" pitchFamily="34" charset="0"/>
              <a:buNone/>
            </a:pPr>
            <a:r>
              <a:rPr lang="en-US" altLang="zh-CN" sz="3200" b="1" dirty="0">
                <a:solidFill>
                  <a:schemeClr val="bg2"/>
                </a:solidFill>
                <a:latin typeface="Times New Roman" panose="02020603050405020304" pitchFamily="18" charset="0"/>
                <a:ea typeface="思源黑体 CN Heavy" pitchFamily="34" charset="-122"/>
              </a:rPr>
              <a:t>Practice </a:t>
            </a:r>
            <a:endParaRPr lang="en-US" altLang="zh-CN" sz="3200" b="1" dirty="0">
              <a:solidFill>
                <a:schemeClr val="bg2"/>
              </a:solidFill>
              <a:latin typeface="Times New Roman" panose="02020603050405020304" pitchFamily="18" charset="0"/>
              <a:ea typeface="思源黑体 CN Heavy" pitchFamily="34" charset="-122"/>
            </a:endParaRPr>
          </a:p>
        </p:txBody>
      </p:sp>
      <p:sp>
        <p:nvSpPr>
          <p:cNvPr id="4" name="矩形 3"/>
          <p:cNvSpPr/>
          <p:nvPr/>
        </p:nvSpPr>
        <p:spPr>
          <a:xfrm>
            <a:off x="254000" y="1167765"/>
            <a:ext cx="11684000" cy="5077460"/>
          </a:xfrm>
          <a:prstGeom prst="rect">
            <a:avLst/>
          </a:prstGeom>
          <a:noFill/>
          <a:ln w="9525">
            <a:noFill/>
          </a:ln>
        </p:spPr>
        <p:txBody>
          <a:bodyPr wrap="square" anchor="t">
            <a:spAutoFit/>
          </a:bodyPr>
          <a:p>
            <a:pPr algn="l" defTabSz="863600"/>
            <a:r>
              <a:rPr lang="en-US" altLang="zh-CN" sz="3600" b="1">
                <a:solidFill>
                  <a:srgbClr val="0000FF"/>
                </a:solidFill>
                <a:latin typeface="Times New Roman" panose="02020603050405020304" pitchFamily="18" charset="0"/>
                <a:cs typeface="Times New Roman" panose="02020603050405020304" pitchFamily="18" charset="0"/>
              </a:rPr>
              <a:t>some translations and even get to know the appropriate words and action in different situations by reading. Besides，reading can help me solve many difficult problems and get me out of trouble. Whenever I feel depressed, reading helps me transform negative moods into joy and courage.                                                               </a:t>
            </a:r>
            <a:endParaRPr lang="en-US" altLang="zh-CN" sz="3600" b="1">
              <a:solidFill>
                <a:srgbClr val="0000FF"/>
              </a:solidFill>
              <a:latin typeface="Times New Roman" panose="02020603050405020304" pitchFamily="18" charset="0"/>
              <a:cs typeface="Times New Roman" panose="02020603050405020304" pitchFamily="18" charset="0"/>
            </a:endParaRPr>
          </a:p>
          <a:p>
            <a:pPr algn="l" defTabSz="863600"/>
            <a:r>
              <a:rPr lang="en-US" altLang="zh-CN" sz="3600" b="1">
                <a:solidFill>
                  <a:srgbClr val="0000FF"/>
                </a:solidFill>
                <a:latin typeface="Times New Roman" panose="02020603050405020304" pitchFamily="18" charset="0"/>
                <a:cs typeface="Times New Roman" panose="02020603050405020304" pitchFamily="18" charset="0"/>
              </a:rPr>
              <a:t>     All in all, I have benefited a lot from reading, which makes me a better person. I think books are the best gifts that God has given me.</a:t>
            </a:r>
            <a:endParaRPr lang="en-US" altLang="zh-CN" sz="3600" b="1">
              <a:solidFill>
                <a:srgbClr val="0000FF"/>
              </a:solidFill>
              <a:latin typeface="Times New Roman" panose="02020603050405020304" pitchFamily="18" charset="0"/>
              <a:cs typeface="Times New Roman" panose="02020603050405020304" pitchFamily="18" charset="0"/>
            </a:endParaRPr>
          </a:p>
        </p:txBody>
      </p:sp>
      <p:sp>
        <p:nvSpPr>
          <p:cNvPr id="6" name="文本框 7"/>
          <p:cNvSpPr txBox="1">
            <a:spLocks noChangeArrowheads="1"/>
          </p:cNvSpPr>
          <p:nvPr>
            <p:custDataLst>
              <p:tags r:id="rId2"/>
            </p:custDataLst>
          </p:nvPr>
        </p:nvSpPr>
        <p:spPr bwMode="auto">
          <a:xfrm>
            <a:off x="3385515" y="218520"/>
            <a:ext cx="2868295" cy="706755"/>
          </a:xfrm>
          <a:prstGeom prst="rect">
            <a:avLst/>
          </a:prstGeom>
          <a:noFill/>
          <a:ln w="9525">
            <a:noFill/>
            <a:miter lim="800000"/>
          </a:ln>
        </p:spPr>
        <p:txBody>
          <a:bodyPr wrap="none">
            <a:spAutoFit/>
          </a:bodyPr>
          <a:p>
            <a:pPr>
              <a:buFont typeface="Arial" panose="020B0604020202020204" pitchFamily="34" charset="0"/>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应用文写作</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 </a:t>
            </a:r>
            <a:endParaRPr lang="en-US" altLang="zh-CN"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500"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2" name="文本框 7"/>
          <p:cNvSpPr txBox="1"/>
          <p:nvPr/>
        </p:nvSpPr>
        <p:spPr>
          <a:xfrm>
            <a:off x="565785" y="1041400"/>
            <a:ext cx="2951480" cy="829945"/>
          </a:xfrm>
          <a:prstGeom prst="rect">
            <a:avLst/>
          </a:prstGeom>
          <a:noFill/>
          <a:ln w="9525">
            <a:noFill/>
          </a:ln>
        </p:spPr>
        <p:txBody>
          <a:bodyPr wrap="square" anchor="t">
            <a:spAutoFit/>
          </a:bodyPr>
          <a:p>
            <a:pPr algn="l" eaLnBrk="0" hangingPunct="0">
              <a:lnSpc>
                <a:spcPct val="120000"/>
              </a:lnSpc>
            </a:pPr>
            <a:r>
              <a:rPr lang="en-US" altLang="zh-CN" sz="4000" b="1" dirty="0">
                <a:solidFill>
                  <a:srgbClr val="FF0000"/>
                </a:solidFill>
                <a:latin typeface="Times New Roman" panose="02020603050405020304" pitchFamily="18" charset="0"/>
                <a:ea typeface="宋体" panose="02010600030101010101" pitchFamily="2" charset="-122"/>
              </a:rPr>
              <a:t>Homework</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113669" name="TextBox 4"/>
          <p:cNvSpPr txBox="1"/>
          <p:nvPr/>
        </p:nvSpPr>
        <p:spPr>
          <a:xfrm>
            <a:off x="773430" y="2281555"/>
            <a:ext cx="6072505" cy="1938020"/>
          </a:xfrm>
          <a:prstGeom prst="rect">
            <a:avLst/>
          </a:prstGeom>
          <a:noFill/>
          <a:ln w="9525">
            <a:noFill/>
          </a:ln>
        </p:spPr>
        <p:txBody>
          <a:bodyPr wrap="square" anchor="t">
            <a:spAutoFit/>
          </a:bodyPr>
          <a:p>
            <a:pPr eaLnBrk="0" hangingPunct="0"/>
            <a:r>
              <a:rPr lang="en-US" altLang="zh-CN" sz="3600" b="1" dirty="0">
                <a:latin typeface="Times New Roman" panose="02020603050405020304" pitchFamily="18" charset="0"/>
                <a:ea typeface="宋体" panose="02010600030101010101" pitchFamily="2" charset="-122"/>
              </a:rPr>
              <a:t>      </a:t>
            </a:r>
            <a:r>
              <a:rPr lang="en-US" altLang="zh-CN" sz="4000" b="1" dirty="0">
                <a:latin typeface="Times New Roman" panose="02020603050405020304" pitchFamily="18" charset="0"/>
                <a:ea typeface="宋体" panose="02010600030101010101" pitchFamily="2" charset="-122"/>
              </a:rPr>
              <a:t>Review the important words and phrases of this unit.</a:t>
            </a:r>
            <a:endParaRPr lang="en-US" altLang="zh-CN" sz="4000" b="1"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500" fill="hold"/>
                                        <p:tgtEl>
                                          <p:spTgt spid="114692"/>
                                        </p:tgtEl>
                                        <p:attrNameLst>
                                          <p:attrName>ppt_x</p:attrName>
                                        </p:attrNameLst>
                                      </p:cBhvr>
                                      <p:tavLst>
                                        <p:tav tm="0">
                                          <p:val>
                                            <p:strVal val="#ppt_x"/>
                                          </p:val>
                                        </p:tav>
                                        <p:tav tm="100000">
                                          <p:val>
                                            <p:strVal val="#ppt_x"/>
                                          </p:val>
                                        </p:tav>
                                      </p:tavLst>
                                    </p:anim>
                                    <p:anim calcmode="lin" valueType="num">
                                      <p:cBhvr additive="base">
                                        <p:cTn id="8" dur="500" fill="hold"/>
                                        <p:tgtEl>
                                          <p:spTgt spid="1146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9"/>
                                        </p:tgtEl>
                                        <p:attrNameLst>
                                          <p:attrName>style.visibility</p:attrName>
                                        </p:attrNameLst>
                                      </p:cBhvr>
                                      <p:to>
                                        <p:strVal val="visible"/>
                                      </p:to>
                                    </p:set>
                                    <p:anim calcmode="lin" valueType="num">
                                      <p:cBhvr additive="base">
                                        <p:cTn id="13" dur="500" fill="hold"/>
                                        <p:tgtEl>
                                          <p:spTgt spid="113669"/>
                                        </p:tgtEl>
                                        <p:attrNameLst>
                                          <p:attrName>ppt_x</p:attrName>
                                        </p:attrNameLst>
                                      </p:cBhvr>
                                      <p:tavLst>
                                        <p:tav tm="0">
                                          <p:val>
                                            <p:strVal val="#ppt_x"/>
                                          </p:val>
                                        </p:tav>
                                        <p:tav tm="100000">
                                          <p:val>
                                            <p:strVal val="#ppt_x"/>
                                          </p:val>
                                        </p:tav>
                                      </p:tavLst>
                                    </p:anim>
                                    <p:anim calcmode="lin" valueType="num">
                                      <p:cBhvr additive="base">
                                        <p:cTn id="14"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46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1070610" y="247968"/>
            <a:ext cx="404177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rgbClr val="EF7509"/>
                </a:solidFill>
                <a:latin typeface="Times New Roman" panose="02020603050405020304" pitchFamily="18" charset="0"/>
                <a:ea typeface="思源黑体 CN Heavy" pitchFamily="34" charset="-122"/>
              </a:rPr>
              <a:t>  </a:t>
            </a:r>
            <a:endParaRPr lang="zh-CN" altLang="en-US" sz="2800" b="1" dirty="0">
              <a:solidFill>
                <a:srgbClr val="EF7509"/>
              </a:solidFill>
              <a:latin typeface="Times New Roman" panose="02020603050405020304" pitchFamily="18" charset="0"/>
              <a:ea typeface="思源黑体 CN Heavy" pitchFamily="34" charset="-122"/>
            </a:endParaRPr>
          </a:p>
        </p:txBody>
      </p:sp>
      <p:sp>
        <p:nvSpPr>
          <p:cNvPr id="2" name="文本框 1"/>
          <p:cNvSpPr txBox="1"/>
          <p:nvPr/>
        </p:nvSpPr>
        <p:spPr>
          <a:xfrm>
            <a:off x="370840" y="1210628"/>
            <a:ext cx="11483975" cy="645160"/>
          </a:xfrm>
          <a:prstGeom prst="rect">
            <a:avLst/>
          </a:prstGeom>
          <a:noFill/>
          <a:ln w="9525">
            <a:noFill/>
          </a:ln>
        </p:spPr>
        <p:txBody>
          <a:bodyPr wrap="square" anchor="t">
            <a:spAutoFit/>
          </a:bodyPr>
          <a:p>
            <a:r>
              <a:rPr lang="en-US" altLang="zh-CN" sz="3600" b="1" i="1" u="sng">
                <a:solidFill>
                  <a:srgbClr val="000000"/>
                </a:solidFill>
                <a:latin typeface="Times New Roman" panose="02020603050405020304" pitchFamily="18" charset="0"/>
                <a:ea typeface="黑体" panose="02010609060101010101" charset="-122"/>
                <a:sym typeface="宋体" panose="02010600030101010101" pitchFamily="2" charset="-122"/>
              </a:rPr>
              <a:t>                    </a:t>
            </a:r>
            <a:r>
              <a:rPr lang="en-US" altLang="zh-CN" sz="3600" b="1">
                <a:latin typeface="Times New Roman" panose="02020603050405020304" pitchFamily="18" charset="0"/>
                <a:ea typeface="黑体" panose="02010609060101010101" charset="-122"/>
                <a:sym typeface="宋体" panose="02010600030101010101" pitchFamily="2" charset="-122"/>
              </a:rPr>
              <a:t>n.the shape and size of a book, magazine, etc.</a:t>
            </a:r>
            <a:endParaRPr lang="en-US" altLang="zh-CN" sz="36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08960" y="192405"/>
            <a:ext cx="9443720"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725545" y="2480310"/>
            <a:ext cx="5140325" cy="2651125"/>
          </a:xfrm>
          <a:prstGeom prst="rect">
            <a:avLst/>
          </a:prstGeom>
          <a:noFill/>
          <a:ln w="9525">
            <a:noFill/>
          </a:ln>
        </p:spPr>
        <p:txBody>
          <a:bodyPr wrap="square" anchor="t">
            <a:spAutoFit/>
          </a:bodyPr>
          <a:p>
            <a:pPr>
              <a:lnSpc>
                <a:spcPct val="130000"/>
              </a:lnSpc>
            </a:pPr>
            <a:r>
              <a:rPr lang="en-US" altLang="zh-CN" sz="32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32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32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3200" b="1">
              <a:solidFill>
                <a:srgbClr val="FF0000"/>
              </a:solidFill>
              <a:latin typeface="Times New Roman" panose="02020603050405020304" pitchFamily="18" charset="0"/>
              <a:ea typeface="微软雅黑" panose="020B0503020204020204" charset="-122"/>
            </a:endParaRPr>
          </a:p>
          <a:p>
            <a:pPr>
              <a:lnSpc>
                <a:spcPct val="130000"/>
              </a:lnSpc>
            </a:pPr>
            <a:r>
              <a:rPr sz="3200" b="1">
                <a:latin typeface="Times New Roman" panose="02020603050405020304" pitchFamily="18" charset="0"/>
                <a:ea typeface="黑体" panose="02010609060101010101" charset="-122"/>
              </a:rPr>
              <a:t>They've brought out the magazine </a:t>
            </a:r>
            <a:r>
              <a:rPr lang="en-US" sz="3200" b="1">
                <a:latin typeface="Times New Roman" panose="02020603050405020304" pitchFamily="18" charset="0"/>
                <a:ea typeface="黑体" panose="02010609060101010101" charset="-122"/>
              </a:rPr>
              <a:t>____</a:t>
            </a:r>
            <a:r>
              <a:rPr sz="3200" b="1">
                <a:latin typeface="Times New Roman" panose="02020603050405020304" pitchFamily="18" charset="0"/>
                <a:ea typeface="黑体" panose="02010609060101010101" charset="-122"/>
              </a:rPr>
              <a:t> a new format.</a:t>
            </a:r>
            <a:endParaRPr sz="3200" b="1">
              <a:latin typeface="Times New Roman" panose="02020603050405020304" pitchFamily="18" charset="0"/>
              <a:ea typeface="黑体" panose="02010609060101010101" charset="-122"/>
            </a:endParaRPr>
          </a:p>
        </p:txBody>
      </p:sp>
      <p:sp>
        <p:nvSpPr>
          <p:cNvPr id="10" name="文本框 9"/>
          <p:cNvSpPr txBox="1"/>
          <p:nvPr/>
        </p:nvSpPr>
        <p:spPr>
          <a:xfrm>
            <a:off x="5582920" y="3848735"/>
            <a:ext cx="863600" cy="583565"/>
          </a:xfrm>
          <a:prstGeom prst="rect">
            <a:avLst/>
          </a:prstGeom>
          <a:noFill/>
          <a:ln w="9525">
            <a:noFill/>
          </a:ln>
        </p:spPr>
        <p:txBody>
          <a:bodyPr wrap="square" anchor="t">
            <a:spAutoFit/>
          </a:bodyPr>
          <a:p>
            <a:r>
              <a:rPr lang="en-US" altLang="zh-CN" sz="3200" b="1">
                <a:solidFill>
                  <a:srgbClr val="0000FF"/>
                </a:solidFill>
                <a:latin typeface="Times New Roman" panose="02020603050405020304" pitchFamily="18" charset="0"/>
                <a:ea typeface="宋体" panose="02010600030101010101" pitchFamily="2" charset="-122"/>
              </a:rPr>
              <a:t>in</a:t>
            </a:r>
            <a:endParaRPr lang="en-US" altLang="zh-CN" sz="32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429895" y="1146810"/>
            <a:ext cx="2207260" cy="645160"/>
          </a:xfrm>
          <a:prstGeom prst="rect">
            <a:avLst/>
          </a:prstGeom>
          <a:noFill/>
        </p:spPr>
        <p:txBody>
          <a:bodyPr wrap="square" rtlCol="0">
            <a:spAutoFit/>
          </a:bodyPr>
          <a:p>
            <a:r>
              <a:rPr lang="en-US" altLang="zh-CN" sz="3600" b="1">
                <a:solidFill>
                  <a:srgbClr val="0000FF"/>
                </a:solidFill>
                <a:latin typeface="Times New Roman" panose="02020603050405020304"/>
                <a:cs typeface="Times New Roman" panose="02020603050405020304" pitchFamily="18" charset="0"/>
                <a:sym typeface="+mn-ea"/>
              </a:rPr>
              <a:t>format</a:t>
            </a:r>
            <a:endParaRPr lang="en-US" altLang="zh-CN" sz="3600" b="1">
              <a:solidFill>
                <a:srgbClr val="0000FF"/>
              </a:solidFill>
              <a:latin typeface="Times New Roman" panose="02020603050405020304"/>
              <a:cs typeface="Times New Roman" panose="02020603050405020304" pitchFamily="18" charset="0"/>
              <a:sym typeface="+mn-ea"/>
            </a:endParaRPr>
          </a:p>
        </p:txBody>
      </p:sp>
      <p:pic>
        <p:nvPicPr>
          <p:cNvPr id="4" name="图片 3"/>
          <p:cNvPicPr/>
          <p:nvPr/>
        </p:nvPicPr>
        <p:blipFill>
          <a:blip r:embed="rId2"/>
          <a:stretch>
            <a:fillRect/>
          </a:stretch>
        </p:blipFill>
        <p:spPr>
          <a:xfrm>
            <a:off x="8580755" y="2200275"/>
            <a:ext cx="3611245" cy="4391025"/>
          </a:xfrm>
          <a:prstGeom prst="rect">
            <a:avLst/>
          </a:prstGeom>
          <a:noFill/>
          <a:ln w="9525">
            <a:noFill/>
          </a:ln>
        </p:spPr>
      </p:pic>
      <p:pic>
        <p:nvPicPr>
          <p:cNvPr id="106" name="图片 105"/>
          <p:cNvPicPr/>
          <p:nvPr/>
        </p:nvPicPr>
        <p:blipFill>
          <a:blip r:embed="rId3"/>
          <a:srcRect l="9472" t="1556" r="10639" b="1556"/>
          <a:stretch>
            <a:fillRect/>
          </a:stretch>
        </p:blipFill>
        <p:spPr>
          <a:xfrm>
            <a:off x="-635" y="2189480"/>
            <a:ext cx="3601085" cy="44551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additive="base">
                                        <p:cTn id="19" dur="500" fill="hold"/>
                                        <p:tgtEl>
                                          <p:spTgt spid="106"/>
                                        </p:tgtEl>
                                        <p:attrNameLst>
                                          <p:attrName>ppt_x</p:attrName>
                                        </p:attrNameLst>
                                      </p:cBhvr>
                                      <p:tavLst>
                                        <p:tav tm="0">
                                          <p:val>
                                            <p:strVal val="#ppt_x"/>
                                          </p:val>
                                        </p:tav>
                                        <p:tav tm="100000">
                                          <p:val>
                                            <p:strVal val="#ppt_x"/>
                                          </p:val>
                                        </p:tav>
                                      </p:tavLst>
                                    </p:anim>
                                    <p:anim calcmode="lin" valueType="num">
                                      <p:cBhvr additive="base">
                                        <p:cTn id="20"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988060" y="239078"/>
            <a:ext cx="4041775" cy="521970"/>
          </a:xfrm>
          <a:prstGeom prst="rect">
            <a:avLst/>
          </a:prstGeom>
          <a:noFill/>
          <a:ln w="9525">
            <a:noFill/>
          </a:ln>
        </p:spPr>
        <p:txBody>
          <a:bodyPr wrap="square" anchor="t">
            <a:spAutoFit/>
          </a:bodyPr>
          <a:p>
            <a:r>
              <a:rPr lang="en-US" altLang="zh-CN" sz="2800" b="1" dirty="0">
                <a:solidFill>
                  <a:srgbClr val="EF7509"/>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chemeClr val="bg1"/>
                </a:solidFill>
                <a:latin typeface="Times New Roman" panose="02020603050405020304" pitchFamily="18" charset="0"/>
                <a:ea typeface="思源黑体 CN Heavy" pitchFamily="34" charset="-122"/>
              </a:rPr>
              <a:t>  </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269875" y="816610"/>
            <a:ext cx="11652250" cy="1198880"/>
          </a:xfrm>
          <a:prstGeom prst="rect">
            <a:avLst/>
          </a:prstGeom>
          <a:noFill/>
          <a:ln w="9525">
            <a:noFill/>
          </a:ln>
        </p:spPr>
        <p:txBody>
          <a:bodyPr wrap="square" anchor="t">
            <a:spAutoFit/>
          </a:bodyPr>
          <a:p>
            <a:r>
              <a:rPr lang="en-US" altLang="zh-CN" sz="3600" b="1" i="1" u="sng">
                <a:solidFill>
                  <a:srgbClr val="000000"/>
                </a:solidFill>
                <a:latin typeface="Times New Roman" panose="02020603050405020304" pitchFamily="18" charset="0"/>
                <a:ea typeface="黑体" panose="02010609060101010101" charset="-122"/>
                <a:sym typeface="宋体" panose="02010600030101010101" pitchFamily="2" charset="-122"/>
              </a:rPr>
              <a:t>                        </a:t>
            </a:r>
            <a:r>
              <a:rPr lang="en-US" altLang="zh-CN" sz="3600" b="1">
                <a:solidFill>
                  <a:srgbClr val="000000"/>
                </a:solidFill>
                <a:latin typeface="Times New Roman" panose="02020603050405020304" pitchFamily="18" charset="0"/>
                <a:ea typeface="黑体" panose="02010609060101010101" charset="-122"/>
                <a:sym typeface="宋体" panose="02010600030101010101" pitchFamily="2" charset="-122"/>
              </a:rPr>
              <a:t>v</a:t>
            </a:r>
            <a:r>
              <a:rPr lang="en-US" altLang="zh-CN" sz="3600" b="1">
                <a:latin typeface="Times New Roman" panose="02020603050405020304" pitchFamily="18" charset="0"/>
                <a:ea typeface="黑体" panose="02010609060101010101" charset="-122"/>
                <a:sym typeface="宋体" panose="02010600030101010101" pitchFamily="2" charset="-122"/>
              </a:rPr>
              <a:t>.  to say a poem, piece of literature, etc. that you have learned, especially to an audience</a:t>
            </a:r>
            <a:endParaRPr lang="en-US" altLang="zh-CN" sz="36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17850" y="155575"/>
            <a:ext cx="1172908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394710" y="2299970"/>
            <a:ext cx="5401945" cy="2251710"/>
          </a:xfrm>
          <a:prstGeom prst="rect">
            <a:avLst/>
          </a:prstGeom>
          <a:noFill/>
          <a:ln w="9525">
            <a:noFill/>
          </a:ln>
        </p:spPr>
        <p:txBody>
          <a:bodyPr wrap="square" anchor="t">
            <a:spAutoFit/>
          </a:bodyPr>
          <a:p>
            <a:pPr>
              <a:lnSpc>
                <a:spcPct val="130000"/>
              </a:lnSpc>
            </a:pP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36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3600" b="1">
              <a:solidFill>
                <a:srgbClr val="FF0000"/>
              </a:solidFill>
              <a:latin typeface="Times New Roman" panose="02020603050405020304" pitchFamily="18" charset="0"/>
              <a:ea typeface="微软雅黑" panose="020B0503020204020204" charset="-122"/>
            </a:endParaRPr>
          </a:p>
          <a:p>
            <a:pPr>
              <a:lnSpc>
                <a:spcPct val="130000"/>
              </a:lnSpc>
            </a:pPr>
            <a:r>
              <a:rPr lang="en-US" altLang="zh-CN" sz="3600" b="1">
                <a:latin typeface="Times New Roman" panose="02020603050405020304" pitchFamily="18" charset="0"/>
                <a:ea typeface="黑体" panose="02010609060101010101" charset="-122"/>
              </a:rPr>
              <a:t>Students ______(recite) poetry to one another.</a:t>
            </a:r>
            <a:endParaRPr lang="en-US" altLang="zh-CN" sz="3600" b="1">
              <a:latin typeface="Times New Roman" panose="02020603050405020304" pitchFamily="18" charset="0"/>
              <a:ea typeface="黑体" panose="02010609060101010101" charset="-122"/>
            </a:endParaRPr>
          </a:p>
        </p:txBody>
      </p:sp>
      <p:sp>
        <p:nvSpPr>
          <p:cNvPr id="10" name="文本框 9"/>
          <p:cNvSpPr txBox="1"/>
          <p:nvPr/>
        </p:nvSpPr>
        <p:spPr>
          <a:xfrm>
            <a:off x="5257165" y="3188970"/>
            <a:ext cx="1680210" cy="645160"/>
          </a:xfrm>
          <a:prstGeom prst="rect">
            <a:avLst/>
          </a:prstGeom>
          <a:noFill/>
          <a:ln w="9525">
            <a:noFill/>
          </a:ln>
        </p:spPr>
        <p:txBody>
          <a:bodyPr wrap="square" anchor="t">
            <a:spAutoFit/>
          </a:bodyPr>
          <a:p>
            <a:r>
              <a:rPr lang="en-US" altLang="zh-CN" sz="3600" b="1">
                <a:solidFill>
                  <a:srgbClr val="0000FF"/>
                </a:solidFill>
                <a:latin typeface="Times New Roman" panose="02020603050405020304" pitchFamily="18" charset="0"/>
                <a:ea typeface="宋体" panose="02010600030101010101" pitchFamily="2" charset="-122"/>
              </a:rPr>
              <a:t>recited</a:t>
            </a:r>
            <a:endParaRPr lang="en-US" altLang="zh-CN" sz="36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454660" y="761365"/>
            <a:ext cx="2393315" cy="645160"/>
          </a:xfrm>
          <a:prstGeom prst="rect">
            <a:avLst/>
          </a:prstGeom>
          <a:noFill/>
        </p:spPr>
        <p:txBody>
          <a:bodyPr wrap="square" rtlCol="0">
            <a:spAutoFit/>
          </a:bodyPr>
          <a:p>
            <a:r>
              <a:rPr lang="en-US" altLang="zh-CN" sz="2800">
                <a:solidFill>
                  <a:srgbClr val="4F0FBD"/>
                </a:solidFill>
                <a:latin typeface="Times New Roman" panose="02020603050405020304"/>
                <a:cs typeface="Times New Roman" panose="02020603050405020304" pitchFamily="18" charset="0"/>
                <a:sym typeface="+mn-ea"/>
              </a:rPr>
              <a:t> </a:t>
            </a:r>
            <a:r>
              <a:rPr lang="en-US" altLang="zh-CN" sz="3600" b="1">
                <a:solidFill>
                  <a:srgbClr val="0000FF"/>
                </a:solidFill>
                <a:latin typeface="Times New Roman" panose="02020603050405020304"/>
                <a:cs typeface="Times New Roman" panose="02020603050405020304" pitchFamily="18" charset="0"/>
                <a:sym typeface="+mn-ea"/>
              </a:rPr>
              <a:t>recite</a:t>
            </a:r>
            <a:endParaRPr lang="en-US" altLang="zh-CN" sz="3600" b="1">
              <a:solidFill>
                <a:srgbClr val="0000FF"/>
              </a:solidFill>
              <a:latin typeface="Times New Roman" panose="02020603050405020304"/>
              <a:cs typeface="Times New Roman" panose="02020603050405020304" pitchFamily="18" charset="0"/>
              <a:sym typeface="+mn-ea"/>
            </a:endParaRPr>
          </a:p>
        </p:txBody>
      </p:sp>
      <p:pic>
        <p:nvPicPr>
          <p:cNvPr id="107" name="图片 106"/>
          <p:cNvPicPr/>
          <p:nvPr/>
        </p:nvPicPr>
        <p:blipFill>
          <a:blip r:embed="rId2"/>
          <a:srcRect l="11675" r="12115" b="17513"/>
          <a:stretch>
            <a:fillRect/>
          </a:stretch>
        </p:blipFill>
        <p:spPr>
          <a:xfrm>
            <a:off x="8552180" y="2154555"/>
            <a:ext cx="3639820" cy="3920490"/>
          </a:xfrm>
          <a:prstGeom prst="rect">
            <a:avLst/>
          </a:prstGeom>
          <a:noFill/>
          <a:ln w="9525">
            <a:noFill/>
          </a:ln>
        </p:spPr>
      </p:pic>
      <p:pic>
        <p:nvPicPr>
          <p:cNvPr id="4" name="图片 3"/>
          <p:cNvPicPr/>
          <p:nvPr/>
        </p:nvPicPr>
        <p:blipFill>
          <a:blip r:embed="rId3"/>
          <a:srcRect l="31683" r="26431"/>
          <a:stretch>
            <a:fillRect/>
          </a:stretch>
        </p:blipFill>
        <p:spPr>
          <a:xfrm>
            <a:off x="55245" y="2173605"/>
            <a:ext cx="3192780" cy="37966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ppt_x"/>
                                          </p:val>
                                        </p:tav>
                                        <p:tav tm="100000">
                                          <p:val>
                                            <p:strVal val="#ppt_x"/>
                                          </p:val>
                                        </p:tav>
                                      </p:tavLst>
                                    </p:anim>
                                    <p:anim calcmode="lin" valueType="num">
                                      <p:cBhvr additive="base">
                                        <p:cTn id="2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934085" y="239078"/>
            <a:ext cx="4041775" cy="521970"/>
          </a:xfrm>
          <a:prstGeom prst="rect">
            <a:avLst/>
          </a:prstGeom>
          <a:noFill/>
          <a:ln w="9525">
            <a:noFill/>
          </a:ln>
        </p:spPr>
        <p:txBody>
          <a:bodyPr wrap="square" anchor="t">
            <a:spAutoFit/>
          </a:bodyPr>
          <a:p>
            <a:r>
              <a:rPr lang="en-US" altLang="zh-CN" sz="2800" b="1" dirty="0">
                <a:solidFill>
                  <a:srgbClr val="EF7509"/>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chemeClr val="bg1"/>
                </a:solidFill>
                <a:latin typeface="Times New Roman" panose="02020603050405020304" pitchFamily="18" charset="0"/>
                <a:ea typeface="思源黑体 CN Heavy" pitchFamily="34" charset="-122"/>
              </a:rPr>
              <a:t>  </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269875" y="1045210"/>
            <a:ext cx="11652250" cy="1198880"/>
          </a:xfrm>
          <a:prstGeom prst="rect">
            <a:avLst/>
          </a:prstGeom>
          <a:noFill/>
          <a:ln w="9525">
            <a:noFill/>
          </a:ln>
        </p:spPr>
        <p:txBody>
          <a:bodyPr wrap="square" anchor="t">
            <a:spAutoFit/>
          </a:bodyPr>
          <a:p>
            <a:r>
              <a:rPr lang="en-US" altLang="zh-CN" sz="3600" b="1" i="1" u="sng">
                <a:solidFill>
                  <a:srgbClr val="000000"/>
                </a:solidFill>
                <a:latin typeface="Times New Roman" panose="02020603050405020304" pitchFamily="18" charset="0"/>
                <a:ea typeface="黑体" panose="02010609060101010101" charset="-122"/>
                <a:sym typeface="宋体" panose="02010600030101010101" pitchFamily="2" charset="-122"/>
              </a:rPr>
              <a:t>                        </a:t>
            </a:r>
            <a:r>
              <a:rPr lang="en-US" altLang="zh-CN" sz="3600" b="1">
                <a:solidFill>
                  <a:srgbClr val="000000"/>
                </a:solidFill>
                <a:latin typeface="Times New Roman" panose="02020603050405020304" pitchFamily="18" charset="0"/>
                <a:ea typeface="黑体" panose="02010609060101010101" charset="-122"/>
                <a:sym typeface="宋体" panose="02010600030101010101" pitchFamily="2" charset="-122"/>
              </a:rPr>
              <a:t>adj</a:t>
            </a:r>
            <a:r>
              <a:rPr lang="en-US" altLang="zh-CN" sz="3600" b="1">
                <a:latin typeface="Times New Roman" panose="02020603050405020304" pitchFamily="18" charset="0"/>
                <a:ea typeface="黑体" panose="02010609060101010101" charset="-122"/>
                <a:sym typeface="宋体" panose="02010600030101010101" pitchFamily="2" charset="-122"/>
              </a:rPr>
              <a:t>.  belonging or relating separately to each of the people or things already mentioned</a:t>
            </a:r>
            <a:endParaRPr lang="en-US" altLang="zh-CN" sz="36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38805" y="239395"/>
            <a:ext cx="1172908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228340" y="2154555"/>
            <a:ext cx="5610225" cy="4092575"/>
          </a:xfrm>
          <a:prstGeom prst="rect">
            <a:avLst/>
          </a:prstGeom>
          <a:noFill/>
          <a:ln w="9525">
            <a:noFill/>
          </a:ln>
        </p:spPr>
        <p:txBody>
          <a:bodyPr wrap="square" anchor="t">
            <a:spAutoFit/>
          </a:bodyPr>
          <a:p>
            <a:pPr>
              <a:lnSpc>
                <a:spcPct val="130000"/>
              </a:lnSpc>
            </a:pPr>
            <a:r>
              <a:rPr lang="en-US" altLang="zh-CN" sz="40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40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40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4000" b="1">
              <a:solidFill>
                <a:srgbClr val="FF0000"/>
              </a:solidFill>
              <a:latin typeface="Times New Roman" panose="02020603050405020304" pitchFamily="18" charset="0"/>
              <a:ea typeface="微软雅黑" panose="020B0503020204020204" charset="-122"/>
            </a:endParaRPr>
          </a:p>
          <a:p>
            <a:pPr>
              <a:lnSpc>
                <a:spcPct val="130000"/>
              </a:lnSpc>
            </a:pPr>
            <a:r>
              <a:rPr lang="en-US" altLang="zh-CN" sz="4000" b="1">
                <a:latin typeface="Times New Roman" panose="02020603050405020304" pitchFamily="18" charset="0"/>
                <a:ea typeface="黑体" panose="02010609060101010101" charset="-122"/>
              </a:rPr>
              <a:t>Their sons, Ben and Jonathan, were three and six ___________</a:t>
            </a:r>
            <a:endParaRPr lang="en-US" altLang="zh-CN" sz="4000" b="1">
              <a:latin typeface="Times New Roman" panose="02020603050405020304" pitchFamily="18" charset="0"/>
              <a:ea typeface="黑体" panose="02010609060101010101" charset="-122"/>
            </a:endParaRPr>
          </a:p>
          <a:p>
            <a:pPr>
              <a:lnSpc>
                <a:spcPct val="130000"/>
              </a:lnSpc>
            </a:pPr>
            <a:r>
              <a:rPr lang="en-US" altLang="zh-CN" sz="4000" b="1">
                <a:latin typeface="Times New Roman" panose="02020603050405020304" pitchFamily="18" charset="0"/>
                <a:ea typeface="黑体" panose="02010609060101010101" charset="-122"/>
              </a:rPr>
              <a:t>(respective).</a:t>
            </a:r>
            <a:endParaRPr lang="en-US" altLang="zh-CN" sz="4000" b="1">
              <a:latin typeface="Times New Roman" panose="02020603050405020304" pitchFamily="18" charset="0"/>
              <a:ea typeface="黑体" panose="02010609060101010101" charset="-122"/>
            </a:endParaRPr>
          </a:p>
        </p:txBody>
      </p:sp>
      <p:sp>
        <p:nvSpPr>
          <p:cNvPr id="10" name="文本框 9"/>
          <p:cNvSpPr txBox="1"/>
          <p:nvPr/>
        </p:nvSpPr>
        <p:spPr>
          <a:xfrm>
            <a:off x="4975860" y="4680585"/>
            <a:ext cx="3145790" cy="706755"/>
          </a:xfrm>
          <a:prstGeom prst="rect">
            <a:avLst/>
          </a:prstGeom>
          <a:noFill/>
          <a:ln w="9525">
            <a:noFill/>
          </a:ln>
        </p:spPr>
        <p:txBody>
          <a:bodyPr wrap="square" anchor="t">
            <a:spAutoFit/>
          </a:bodyPr>
          <a:p>
            <a:r>
              <a:rPr lang="en-US" altLang="zh-CN" sz="4000" b="1">
                <a:solidFill>
                  <a:srgbClr val="0000FF"/>
                </a:solidFill>
                <a:latin typeface="Times New Roman" panose="02020603050405020304" pitchFamily="18" charset="0"/>
                <a:ea typeface="宋体" panose="02010600030101010101" pitchFamily="2" charset="-122"/>
              </a:rPr>
              <a:t>respectively</a:t>
            </a:r>
            <a:endParaRPr lang="en-US" altLang="zh-CN" sz="40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633095" y="1045210"/>
            <a:ext cx="2363470" cy="645160"/>
          </a:xfrm>
          <a:prstGeom prst="rect">
            <a:avLst/>
          </a:prstGeom>
          <a:noFill/>
        </p:spPr>
        <p:txBody>
          <a:bodyPr wrap="square" rtlCol="0">
            <a:spAutoFit/>
          </a:bodyPr>
          <a:p>
            <a:r>
              <a:rPr lang="en-US" altLang="zh-CN" sz="2800">
                <a:solidFill>
                  <a:srgbClr val="4F0FBD"/>
                </a:solidFill>
                <a:latin typeface="Times New Roman" panose="02020603050405020304"/>
                <a:cs typeface="Times New Roman" panose="02020603050405020304" pitchFamily="18" charset="0"/>
                <a:sym typeface="+mn-ea"/>
              </a:rPr>
              <a:t> </a:t>
            </a:r>
            <a:r>
              <a:rPr lang="en-US" altLang="zh-CN" sz="3600" b="1">
                <a:solidFill>
                  <a:srgbClr val="0000FF"/>
                </a:solidFill>
                <a:latin typeface="Times New Roman" panose="02020603050405020304"/>
                <a:cs typeface="Times New Roman" panose="02020603050405020304" pitchFamily="18" charset="0"/>
                <a:sym typeface="+mn-ea"/>
              </a:rPr>
              <a:t>respective</a:t>
            </a:r>
            <a:endParaRPr lang="en-US" altLang="zh-CN" sz="3600" b="1">
              <a:solidFill>
                <a:srgbClr val="0000FF"/>
              </a:solidFill>
              <a:latin typeface="Times New Roman" panose="02020603050405020304"/>
              <a:cs typeface="Times New Roman" panose="02020603050405020304" pitchFamily="18" charset="0"/>
              <a:sym typeface="+mn-ea"/>
            </a:endParaRPr>
          </a:p>
        </p:txBody>
      </p:sp>
      <p:pic>
        <p:nvPicPr>
          <p:cNvPr id="109" name="图片 108"/>
          <p:cNvPicPr/>
          <p:nvPr/>
        </p:nvPicPr>
        <p:blipFill>
          <a:blip r:embed="rId2"/>
          <a:stretch>
            <a:fillRect/>
          </a:stretch>
        </p:blipFill>
        <p:spPr>
          <a:xfrm>
            <a:off x="109855" y="2416810"/>
            <a:ext cx="2886710" cy="3568700"/>
          </a:xfrm>
          <a:prstGeom prst="rect">
            <a:avLst/>
          </a:prstGeom>
          <a:noFill/>
          <a:ln w="9525">
            <a:noFill/>
          </a:ln>
        </p:spPr>
      </p:pic>
      <p:pic>
        <p:nvPicPr>
          <p:cNvPr id="4" name="图片 3"/>
          <p:cNvPicPr/>
          <p:nvPr/>
        </p:nvPicPr>
        <p:blipFill>
          <a:blip r:embed="rId3"/>
          <a:srcRect l="20203" t="9936" r="20716" b="10279"/>
          <a:stretch>
            <a:fillRect/>
          </a:stretch>
        </p:blipFill>
        <p:spPr>
          <a:xfrm>
            <a:off x="9004300" y="2416810"/>
            <a:ext cx="3069590" cy="37014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979805" y="220663"/>
            <a:ext cx="4041775" cy="521970"/>
          </a:xfrm>
          <a:prstGeom prst="rect">
            <a:avLst/>
          </a:prstGeom>
          <a:noFill/>
          <a:ln w="9525">
            <a:noFill/>
          </a:ln>
        </p:spPr>
        <p:txBody>
          <a:bodyPr wrap="square" anchor="t">
            <a:spAutoFit/>
          </a:bodyPr>
          <a:p>
            <a:r>
              <a:rPr lang="en-US" altLang="zh-CN" sz="2800" b="1" dirty="0">
                <a:solidFill>
                  <a:schemeClr val="bg1"/>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chemeClr val="bg1"/>
                </a:solidFill>
                <a:latin typeface="Times New Roman" panose="02020603050405020304" pitchFamily="18" charset="0"/>
                <a:ea typeface="思源黑体 CN Heavy" pitchFamily="34" charset="-122"/>
              </a:rPr>
              <a:t>  </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323215" y="742950"/>
            <a:ext cx="11652250" cy="1322070"/>
          </a:xfrm>
          <a:prstGeom prst="rect">
            <a:avLst/>
          </a:prstGeom>
          <a:noFill/>
          <a:ln w="9525">
            <a:noFill/>
          </a:ln>
        </p:spPr>
        <p:txBody>
          <a:bodyPr wrap="square" anchor="t">
            <a:spAutoFit/>
          </a:bodyPr>
          <a:p>
            <a:r>
              <a:rPr lang="en-US" altLang="zh-CN" sz="4000" b="1" i="1" u="sng">
                <a:solidFill>
                  <a:srgbClr val="000000"/>
                </a:solidFill>
                <a:latin typeface="Times New Roman" panose="02020603050405020304" pitchFamily="18" charset="0"/>
                <a:ea typeface="黑体" panose="02010609060101010101" charset="-122"/>
                <a:sym typeface="宋体" panose="02010600030101010101" pitchFamily="2" charset="-122"/>
              </a:rPr>
              <a:t>                        </a:t>
            </a:r>
            <a:r>
              <a:rPr lang="en-US" altLang="zh-CN" sz="4000" b="1">
                <a:solidFill>
                  <a:srgbClr val="000000"/>
                </a:solidFill>
                <a:latin typeface="Times New Roman" panose="02020603050405020304" pitchFamily="18" charset="0"/>
                <a:ea typeface="黑体" panose="02010609060101010101" charset="-122"/>
                <a:sym typeface="宋体" panose="02010600030101010101" pitchFamily="2" charset="-122"/>
              </a:rPr>
              <a:t>n</a:t>
            </a:r>
            <a:r>
              <a:rPr lang="en-US" altLang="zh-CN" sz="4000" b="1">
                <a:latin typeface="Times New Roman" panose="02020603050405020304" pitchFamily="18" charset="0"/>
                <a:ea typeface="黑体" panose="02010609060101010101" charset="-122"/>
                <a:sym typeface="宋体" panose="02010600030101010101" pitchFamily="2" charset="-122"/>
              </a:rPr>
              <a:t>.  a word that has the same sound or ends with the same sound as another word</a:t>
            </a:r>
            <a:endParaRPr lang="en-US" altLang="zh-CN" sz="40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73095" y="220980"/>
            <a:ext cx="925258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173095" y="2204720"/>
            <a:ext cx="6147435" cy="2251710"/>
          </a:xfrm>
          <a:prstGeom prst="rect">
            <a:avLst/>
          </a:prstGeom>
          <a:noFill/>
          <a:ln w="9525">
            <a:noFill/>
          </a:ln>
        </p:spPr>
        <p:txBody>
          <a:bodyPr wrap="square" anchor="t">
            <a:spAutoFit/>
          </a:bodyPr>
          <a:p>
            <a:pPr>
              <a:lnSpc>
                <a:spcPct val="130000"/>
              </a:lnSpc>
            </a:pP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36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3600" b="1">
              <a:solidFill>
                <a:srgbClr val="FF0000"/>
              </a:solidFill>
              <a:latin typeface="Times New Roman" panose="02020603050405020304" pitchFamily="18" charset="0"/>
              <a:ea typeface="微软雅黑" panose="020B0503020204020204" charset="-122"/>
            </a:endParaRPr>
          </a:p>
          <a:p>
            <a:pPr>
              <a:lnSpc>
                <a:spcPct val="130000"/>
              </a:lnSpc>
            </a:pPr>
            <a:r>
              <a:rPr lang="en-US" altLang="zh-CN" sz="3600" b="1">
                <a:latin typeface="Times New Roman" panose="02020603050405020304" pitchFamily="18" charset="0"/>
                <a:ea typeface="黑体" panose="02010609060101010101" charset="-122"/>
              </a:rPr>
              <a:t>Can you think of a rhyme </a:t>
            </a:r>
            <a:endParaRPr lang="en-US" altLang="zh-CN" sz="3600" b="1">
              <a:latin typeface="Times New Roman" panose="02020603050405020304" pitchFamily="18" charset="0"/>
              <a:ea typeface="黑体" panose="02010609060101010101" charset="-122"/>
            </a:endParaRPr>
          </a:p>
          <a:p>
            <a:pPr>
              <a:lnSpc>
                <a:spcPct val="130000"/>
              </a:lnSpc>
            </a:pPr>
            <a:r>
              <a:rPr lang="en-US" altLang="zh-CN" sz="3600" b="1">
                <a:latin typeface="Times New Roman" panose="02020603050405020304" pitchFamily="18" charset="0"/>
                <a:ea typeface="黑体" panose="02010609060101010101" charset="-122"/>
              </a:rPr>
              <a:t>______ ‘beauty’?</a:t>
            </a:r>
            <a:endParaRPr lang="en-US" altLang="zh-CN" sz="3600" b="1">
              <a:latin typeface="Times New Roman" panose="02020603050405020304" pitchFamily="18" charset="0"/>
              <a:ea typeface="黑体" panose="02010609060101010101" charset="-122"/>
            </a:endParaRPr>
          </a:p>
        </p:txBody>
      </p:sp>
      <p:sp>
        <p:nvSpPr>
          <p:cNvPr id="10" name="文本框 9"/>
          <p:cNvSpPr txBox="1"/>
          <p:nvPr/>
        </p:nvSpPr>
        <p:spPr>
          <a:xfrm>
            <a:off x="3307080" y="3716655"/>
            <a:ext cx="1527175" cy="645160"/>
          </a:xfrm>
          <a:prstGeom prst="rect">
            <a:avLst/>
          </a:prstGeom>
          <a:noFill/>
          <a:ln w="9525">
            <a:noFill/>
          </a:ln>
        </p:spPr>
        <p:txBody>
          <a:bodyPr wrap="square" anchor="t">
            <a:spAutoFit/>
          </a:bodyPr>
          <a:p>
            <a:r>
              <a:rPr lang="en-US" altLang="zh-CN" sz="3600" b="1">
                <a:solidFill>
                  <a:srgbClr val="0000FF"/>
                </a:solidFill>
                <a:latin typeface="Times New Roman" panose="02020603050405020304" pitchFamily="18" charset="0"/>
                <a:ea typeface="宋体" panose="02010600030101010101" pitchFamily="2" charset="-122"/>
              </a:rPr>
              <a:t>for</a:t>
            </a:r>
            <a:endParaRPr lang="en-US" altLang="zh-CN" sz="36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451485" y="805180"/>
            <a:ext cx="2855595" cy="583565"/>
          </a:xfrm>
          <a:prstGeom prst="rect">
            <a:avLst/>
          </a:prstGeom>
          <a:noFill/>
        </p:spPr>
        <p:txBody>
          <a:bodyPr wrap="square" rtlCol="0">
            <a:spAutoFit/>
          </a:bodyPr>
          <a:p>
            <a:r>
              <a:rPr lang="en-US" altLang="zh-CN" sz="3200" b="1">
                <a:solidFill>
                  <a:srgbClr val="0000FF"/>
                </a:solidFill>
                <a:latin typeface="Times New Roman" panose="02020603050405020304"/>
                <a:cs typeface="Times New Roman" panose="02020603050405020304" pitchFamily="18" charset="0"/>
                <a:sym typeface="+mn-ea"/>
              </a:rPr>
              <a:t>rhyme</a:t>
            </a:r>
            <a:endParaRPr lang="en-US" altLang="zh-CN" sz="3200" b="1">
              <a:solidFill>
                <a:srgbClr val="0000FF"/>
              </a:solidFill>
              <a:latin typeface="Times New Roman" panose="02020603050405020304"/>
              <a:cs typeface="Times New Roman" panose="02020603050405020304" pitchFamily="18" charset="0"/>
              <a:sym typeface="+mn-ea"/>
            </a:endParaRPr>
          </a:p>
        </p:txBody>
      </p:sp>
      <p:pic>
        <p:nvPicPr>
          <p:cNvPr id="111" name="图片 110"/>
          <p:cNvPicPr/>
          <p:nvPr/>
        </p:nvPicPr>
        <p:blipFill>
          <a:blip r:embed="rId2"/>
          <a:stretch>
            <a:fillRect/>
          </a:stretch>
        </p:blipFill>
        <p:spPr>
          <a:xfrm>
            <a:off x="99060" y="2002790"/>
            <a:ext cx="3073400" cy="4008120"/>
          </a:xfrm>
          <a:prstGeom prst="rect">
            <a:avLst/>
          </a:prstGeom>
          <a:noFill/>
          <a:ln w="9525">
            <a:noFill/>
          </a:ln>
        </p:spPr>
      </p:pic>
      <p:pic>
        <p:nvPicPr>
          <p:cNvPr id="4" name="图片 3"/>
          <p:cNvPicPr/>
          <p:nvPr/>
        </p:nvPicPr>
        <p:blipFill>
          <a:blip r:embed="rId3"/>
          <a:srcRect b="9940"/>
          <a:stretch>
            <a:fillRect/>
          </a:stretch>
        </p:blipFill>
        <p:spPr>
          <a:xfrm>
            <a:off x="8828405" y="2002155"/>
            <a:ext cx="3363595" cy="40741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997585" y="230188"/>
            <a:ext cx="4041775" cy="521970"/>
          </a:xfrm>
          <a:prstGeom prst="rect">
            <a:avLst/>
          </a:prstGeom>
          <a:noFill/>
          <a:ln w="9525">
            <a:noFill/>
          </a:ln>
        </p:spPr>
        <p:txBody>
          <a:bodyPr wrap="square" anchor="t">
            <a:spAutoFit/>
          </a:bodyPr>
          <a:p>
            <a:r>
              <a:rPr lang="en-US" altLang="zh-CN" sz="2800" b="1" dirty="0">
                <a:solidFill>
                  <a:srgbClr val="EF7509"/>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chemeClr val="bg1"/>
                </a:solidFill>
                <a:latin typeface="Times New Roman" panose="02020603050405020304" pitchFamily="18" charset="0"/>
                <a:ea typeface="思源黑体 CN Heavy" pitchFamily="34" charset="-122"/>
              </a:rPr>
              <a:t>  </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539750" y="993140"/>
            <a:ext cx="11652250" cy="1198880"/>
          </a:xfrm>
          <a:prstGeom prst="rect">
            <a:avLst/>
          </a:prstGeom>
          <a:noFill/>
          <a:ln w="9525">
            <a:noFill/>
          </a:ln>
        </p:spPr>
        <p:txBody>
          <a:bodyPr wrap="square" anchor="t">
            <a:spAutoFit/>
          </a:bodyPr>
          <a:p>
            <a:r>
              <a:rPr lang="en-US" altLang="zh-CN" sz="3600" b="1" i="1" u="sng">
                <a:solidFill>
                  <a:srgbClr val="000000"/>
                </a:solidFill>
                <a:latin typeface="Times New Roman" panose="02020603050405020304" pitchFamily="18" charset="0"/>
                <a:ea typeface="黑体" panose="02010609060101010101" charset="-122"/>
                <a:sym typeface="宋体" panose="02010600030101010101" pitchFamily="2" charset="-122"/>
              </a:rPr>
              <a:t>                        </a:t>
            </a:r>
            <a:r>
              <a:rPr lang="en-US" altLang="zh-CN" sz="3600" b="1">
                <a:solidFill>
                  <a:srgbClr val="000000"/>
                </a:solidFill>
                <a:latin typeface="Times New Roman" panose="02020603050405020304" pitchFamily="18" charset="0"/>
                <a:ea typeface="黑体" panose="02010609060101010101" charset="-122"/>
                <a:sym typeface="宋体" panose="02010600030101010101" pitchFamily="2" charset="-122"/>
              </a:rPr>
              <a:t>v</a:t>
            </a:r>
            <a:r>
              <a:rPr lang="en-US" altLang="zh-CN" sz="3600" b="1">
                <a:latin typeface="Times New Roman" panose="02020603050405020304" pitchFamily="18" charset="0"/>
                <a:ea typeface="黑体" panose="02010609060101010101" charset="-122"/>
                <a:sym typeface="宋体" panose="02010600030101010101" pitchFamily="2" charset="-122"/>
              </a:rPr>
              <a:t>.  to plant or spread seeds in or on the ground</a:t>
            </a:r>
            <a:endParaRPr lang="en-US" altLang="zh-CN" sz="36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81985" y="165100"/>
            <a:ext cx="1172908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359785" y="2106930"/>
            <a:ext cx="5627370" cy="4011930"/>
          </a:xfrm>
          <a:prstGeom prst="rect">
            <a:avLst/>
          </a:prstGeom>
          <a:noFill/>
          <a:ln w="9525">
            <a:noFill/>
          </a:ln>
        </p:spPr>
        <p:txBody>
          <a:bodyPr wrap="square" anchor="t">
            <a:spAutoFit/>
          </a:bodyPr>
          <a:p>
            <a:pPr>
              <a:lnSpc>
                <a:spcPct val="130000"/>
              </a:lnSpc>
            </a:pP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36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3600" b="1">
              <a:solidFill>
                <a:srgbClr val="FF0000"/>
              </a:solidFill>
              <a:latin typeface="Times New Roman" panose="02020603050405020304" pitchFamily="18" charset="0"/>
              <a:ea typeface="微软雅黑" panose="020B0503020204020204" charset="-122"/>
            </a:endParaRPr>
          </a:p>
          <a:p>
            <a:pPr>
              <a:lnSpc>
                <a:spcPct val="130000"/>
              </a:lnSpc>
            </a:pPr>
            <a:r>
              <a:rPr lang="en-US" altLang="zh-CN" sz="4000" b="1">
                <a:latin typeface="Times New Roman" panose="02020603050405020304" pitchFamily="18" charset="0"/>
                <a:ea typeface="黑体" panose="02010609060101010101" charset="-122"/>
              </a:rPr>
              <a:t>The fields around __________________</a:t>
            </a:r>
            <a:endParaRPr lang="en-US" altLang="zh-CN" sz="4000" b="1">
              <a:latin typeface="Times New Roman" panose="02020603050405020304" pitchFamily="18" charset="0"/>
              <a:ea typeface="黑体" panose="02010609060101010101" charset="-122"/>
            </a:endParaRPr>
          </a:p>
          <a:p>
            <a:pPr>
              <a:lnSpc>
                <a:spcPct val="130000"/>
              </a:lnSpc>
            </a:pPr>
            <a:r>
              <a:rPr lang="en-US" altLang="zh-CN" sz="4000" b="1">
                <a:latin typeface="Times New Roman" panose="02020603050405020304" pitchFamily="18" charset="0"/>
                <a:ea typeface="黑体" panose="02010609060101010101" charset="-122"/>
              </a:rPr>
              <a:t>(sow) with wheat before they came.</a:t>
            </a:r>
            <a:endParaRPr lang="en-US" altLang="zh-CN" sz="4000" b="1">
              <a:latin typeface="Times New Roman" panose="02020603050405020304" pitchFamily="18" charset="0"/>
              <a:ea typeface="黑体" panose="02010609060101010101" charset="-122"/>
            </a:endParaRPr>
          </a:p>
        </p:txBody>
      </p:sp>
      <p:sp>
        <p:nvSpPr>
          <p:cNvPr id="10" name="文本框 9"/>
          <p:cNvSpPr txBox="1"/>
          <p:nvPr/>
        </p:nvSpPr>
        <p:spPr>
          <a:xfrm>
            <a:off x="3545205" y="3722370"/>
            <a:ext cx="3145155" cy="645160"/>
          </a:xfrm>
          <a:prstGeom prst="rect">
            <a:avLst/>
          </a:prstGeom>
          <a:noFill/>
          <a:ln w="9525">
            <a:noFill/>
          </a:ln>
        </p:spPr>
        <p:txBody>
          <a:bodyPr wrap="square" anchor="t">
            <a:spAutoFit/>
          </a:bodyPr>
          <a:p>
            <a:r>
              <a:rPr lang="en-US" altLang="zh-CN" sz="3600" b="1">
                <a:solidFill>
                  <a:srgbClr val="0000FF"/>
                </a:solidFill>
                <a:latin typeface="Times New Roman" panose="02020603050405020304" pitchFamily="18" charset="0"/>
                <a:ea typeface="宋体" panose="02010600030101010101" pitchFamily="2" charset="-122"/>
              </a:rPr>
              <a:t>had been sown</a:t>
            </a:r>
            <a:endParaRPr lang="en-US" altLang="zh-CN" sz="36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829310" y="993140"/>
            <a:ext cx="1936750" cy="583565"/>
          </a:xfrm>
          <a:prstGeom prst="rect">
            <a:avLst/>
          </a:prstGeom>
          <a:noFill/>
        </p:spPr>
        <p:txBody>
          <a:bodyPr wrap="square" rtlCol="0">
            <a:spAutoFit/>
          </a:bodyPr>
          <a:p>
            <a:r>
              <a:rPr lang="en-US" altLang="zh-CN" sz="2800">
                <a:solidFill>
                  <a:srgbClr val="4F0FBD"/>
                </a:solidFill>
                <a:latin typeface="Times New Roman" panose="02020603050405020304"/>
                <a:cs typeface="Times New Roman" panose="02020603050405020304" pitchFamily="18" charset="0"/>
                <a:sym typeface="+mn-ea"/>
              </a:rPr>
              <a:t> </a:t>
            </a:r>
            <a:r>
              <a:rPr lang="en-US" altLang="zh-CN" sz="3200" b="1">
                <a:solidFill>
                  <a:srgbClr val="0000FF"/>
                </a:solidFill>
                <a:latin typeface="Times New Roman" panose="02020603050405020304"/>
                <a:cs typeface="Times New Roman" panose="02020603050405020304" pitchFamily="18" charset="0"/>
                <a:sym typeface="+mn-ea"/>
              </a:rPr>
              <a:t>sow</a:t>
            </a:r>
            <a:endParaRPr lang="en-US" altLang="zh-CN" sz="3200" b="1">
              <a:solidFill>
                <a:srgbClr val="0000FF"/>
              </a:solidFill>
              <a:latin typeface="Times New Roman" panose="02020603050405020304"/>
              <a:cs typeface="Times New Roman" panose="02020603050405020304" pitchFamily="18" charset="0"/>
              <a:sym typeface="+mn-ea"/>
            </a:endParaRPr>
          </a:p>
        </p:txBody>
      </p:sp>
      <p:pic>
        <p:nvPicPr>
          <p:cNvPr id="113" name="图片 112"/>
          <p:cNvPicPr/>
          <p:nvPr/>
        </p:nvPicPr>
        <p:blipFill>
          <a:blip r:embed="rId2"/>
          <a:srcRect l="17639" r="17250" b="21667"/>
          <a:stretch>
            <a:fillRect/>
          </a:stretch>
        </p:blipFill>
        <p:spPr>
          <a:xfrm>
            <a:off x="0" y="2304415"/>
            <a:ext cx="3336290" cy="4215765"/>
          </a:xfrm>
          <a:prstGeom prst="rect">
            <a:avLst/>
          </a:prstGeom>
          <a:noFill/>
          <a:ln w="9525">
            <a:noFill/>
          </a:ln>
        </p:spPr>
      </p:pic>
      <p:pic>
        <p:nvPicPr>
          <p:cNvPr id="4" name="图片 3"/>
          <p:cNvPicPr/>
          <p:nvPr/>
        </p:nvPicPr>
        <p:blipFill>
          <a:blip r:embed="rId3"/>
          <a:srcRect l="49027"/>
          <a:stretch>
            <a:fillRect/>
          </a:stretch>
        </p:blipFill>
        <p:spPr>
          <a:xfrm>
            <a:off x="8729345" y="2305050"/>
            <a:ext cx="3462655" cy="42151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9" name="文本框 7"/>
          <p:cNvSpPr txBox="1"/>
          <p:nvPr/>
        </p:nvSpPr>
        <p:spPr>
          <a:xfrm>
            <a:off x="997585" y="230188"/>
            <a:ext cx="4041775" cy="521970"/>
          </a:xfrm>
          <a:prstGeom prst="rect">
            <a:avLst/>
          </a:prstGeom>
          <a:noFill/>
          <a:ln w="9525">
            <a:noFill/>
          </a:ln>
        </p:spPr>
        <p:txBody>
          <a:bodyPr wrap="square" anchor="t">
            <a:spAutoFit/>
          </a:bodyPr>
          <a:p>
            <a:r>
              <a:rPr lang="en-US" altLang="zh-CN" sz="2800" b="1" dirty="0">
                <a:solidFill>
                  <a:srgbClr val="EF7509"/>
                </a:solidFill>
                <a:latin typeface="Times New Roman" panose="02020603050405020304" pitchFamily="18" charset="0"/>
                <a:ea typeface="思源黑体 CN Heavy" pitchFamily="34" charset="-122"/>
              </a:rPr>
              <a:t> </a:t>
            </a:r>
            <a:r>
              <a:rPr lang="en-US" sz="2800" b="1" dirty="0">
                <a:solidFill>
                  <a:schemeClr val="bg1"/>
                </a:solidFill>
                <a:latin typeface="Times New Roman" panose="02020603050405020304" pitchFamily="18" charset="0"/>
                <a:ea typeface="思源黑体 CN Heavy" pitchFamily="34" charset="-122"/>
              </a:rPr>
              <a:t>Revision</a:t>
            </a:r>
            <a:r>
              <a:rPr lang="en-US" altLang="zh-CN" sz="2800" b="1" dirty="0">
                <a:solidFill>
                  <a:schemeClr val="bg1"/>
                </a:solidFill>
                <a:latin typeface="Times New Roman" panose="02020603050405020304" pitchFamily="18" charset="0"/>
                <a:ea typeface="思源黑体 CN Heavy" pitchFamily="34" charset="-122"/>
              </a:rPr>
              <a:t>  </a:t>
            </a:r>
            <a:endParaRPr lang="en-US" altLang="zh-CN" sz="2800" b="1" dirty="0">
              <a:solidFill>
                <a:schemeClr val="bg1"/>
              </a:solidFill>
              <a:latin typeface="Times New Roman" panose="02020603050405020304" pitchFamily="18" charset="0"/>
              <a:ea typeface="思源黑体 CN Heavy" pitchFamily="34" charset="-122"/>
            </a:endParaRPr>
          </a:p>
        </p:txBody>
      </p:sp>
      <p:sp>
        <p:nvSpPr>
          <p:cNvPr id="2" name="文本框 1"/>
          <p:cNvSpPr txBox="1"/>
          <p:nvPr/>
        </p:nvSpPr>
        <p:spPr>
          <a:xfrm>
            <a:off x="477520" y="752475"/>
            <a:ext cx="11652250" cy="1753235"/>
          </a:xfrm>
          <a:prstGeom prst="rect">
            <a:avLst/>
          </a:prstGeom>
          <a:noFill/>
          <a:ln w="9525">
            <a:noFill/>
          </a:ln>
        </p:spPr>
        <p:txBody>
          <a:bodyPr wrap="square" anchor="t">
            <a:spAutoFit/>
          </a:bodyPr>
          <a:p>
            <a:r>
              <a:rPr lang="en-US" altLang="zh-CN" sz="3600" b="1" i="1" u="sng">
                <a:solidFill>
                  <a:srgbClr val="000000"/>
                </a:solidFill>
                <a:latin typeface="Times New Roman" panose="02020603050405020304" pitchFamily="18" charset="0"/>
                <a:ea typeface="黑体" panose="02010609060101010101" charset="-122"/>
                <a:sym typeface="宋体" panose="02010600030101010101" pitchFamily="2" charset="-122"/>
              </a:rPr>
              <a:t>                        </a:t>
            </a:r>
            <a:r>
              <a:rPr lang="en-US" altLang="zh-CN" sz="3600" b="1">
                <a:solidFill>
                  <a:srgbClr val="000000"/>
                </a:solidFill>
                <a:latin typeface="Times New Roman" panose="02020603050405020304" pitchFamily="18" charset="0"/>
                <a:ea typeface="黑体" panose="02010609060101010101" charset="-122"/>
                <a:sym typeface="宋体" panose="02010600030101010101" pitchFamily="2" charset="-122"/>
              </a:rPr>
              <a:t>n</a:t>
            </a:r>
            <a:r>
              <a:rPr lang="en-US" altLang="zh-CN" sz="3600" b="1">
                <a:latin typeface="Times New Roman" panose="02020603050405020304" pitchFamily="18" charset="0"/>
                <a:ea typeface="黑体" panose="02010609060101010101" charset="-122"/>
                <a:sym typeface="宋体" panose="02010600030101010101" pitchFamily="2" charset="-122"/>
              </a:rPr>
              <a:t>.  a film, play, piece of music, etc. that is based on a particular piece of work but is in a different form, style or language</a:t>
            </a:r>
            <a:endParaRPr lang="en-US" altLang="zh-CN" sz="3600" b="1">
              <a:latin typeface="Times New Roman" panose="02020603050405020304" pitchFamily="18" charset="0"/>
              <a:ea typeface="黑体" panose="02010609060101010101" charset="-122"/>
              <a:sym typeface="宋体" panose="02010600030101010101" pitchFamily="2" charset="-122"/>
            </a:endParaRPr>
          </a:p>
        </p:txBody>
      </p:sp>
      <p:sp>
        <p:nvSpPr>
          <p:cNvPr id="80901" name="文本框 2"/>
          <p:cNvSpPr txBox="1"/>
          <p:nvPr/>
        </p:nvSpPr>
        <p:spPr>
          <a:xfrm>
            <a:off x="3181985" y="165100"/>
            <a:ext cx="11729085" cy="521970"/>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rPr>
              <a:t>Write down the word that matches each English definition.</a:t>
            </a:r>
            <a:endParaRPr lang="en-US" altLang="zh-CN" sz="2800" b="1" dirty="0">
              <a:solidFill>
                <a:srgbClr val="FF0000"/>
              </a:solidFill>
              <a:latin typeface="Times New Roman" panose="02020603050405020304" pitchFamily="18" charset="0"/>
              <a:ea typeface="思源黑体 CN Heavy" pitchFamily="34" charset="-122"/>
              <a:sym typeface="宋体" panose="02010600030101010101" pitchFamily="2" charset="-122"/>
            </a:endParaRPr>
          </a:p>
        </p:txBody>
      </p:sp>
      <p:sp>
        <p:nvSpPr>
          <p:cNvPr id="6" name="文本框 5"/>
          <p:cNvSpPr txBox="1"/>
          <p:nvPr/>
        </p:nvSpPr>
        <p:spPr>
          <a:xfrm>
            <a:off x="3261995" y="2462530"/>
            <a:ext cx="5627370" cy="3211830"/>
          </a:xfrm>
          <a:prstGeom prst="rect">
            <a:avLst/>
          </a:prstGeom>
          <a:noFill/>
          <a:ln w="9525">
            <a:noFill/>
          </a:ln>
        </p:spPr>
        <p:txBody>
          <a:bodyPr wrap="square" anchor="t">
            <a:spAutoFit/>
          </a:bodyPr>
          <a:p>
            <a:pPr>
              <a:lnSpc>
                <a:spcPct val="130000"/>
              </a:lnSpc>
            </a:pP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r>
              <a:rPr lang="zh-CN" altLang="en-US" sz="3600" b="1">
                <a:solidFill>
                  <a:srgbClr val="FF0000"/>
                </a:solidFill>
                <a:latin typeface="Times New Roman" panose="02020603050405020304" pitchFamily="18" charset="0"/>
                <a:ea typeface="微软雅黑" panose="020B0503020204020204" charset="-122"/>
                <a:sym typeface="宋体" panose="02010600030101010101" pitchFamily="2" charset="-122"/>
              </a:rPr>
              <a:t>语法填空</a:t>
            </a:r>
            <a:r>
              <a:rPr lang="en-US" altLang="zh-CN" sz="3600" b="1">
                <a:solidFill>
                  <a:srgbClr val="FF0000"/>
                </a:solidFill>
                <a:latin typeface="Times New Roman" panose="02020603050405020304" pitchFamily="18" charset="0"/>
                <a:ea typeface="微软雅黑" panose="020B0503020204020204" charset="-122"/>
                <a:sym typeface="宋体" panose="02010600030101010101" pitchFamily="2" charset="-122"/>
              </a:rPr>
              <a:t>】</a:t>
            </a:r>
            <a:endParaRPr lang="en-US" altLang="zh-CN" sz="3600" b="1">
              <a:solidFill>
                <a:srgbClr val="FF0000"/>
              </a:solidFill>
              <a:latin typeface="Times New Roman" panose="02020603050405020304" pitchFamily="18" charset="0"/>
              <a:ea typeface="微软雅黑" panose="020B0503020204020204" charset="-122"/>
            </a:endParaRPr>
          </a:p>
          <a:p>
            <a:pPr>
              <a:lnSpc>
                <a:spcPct val="130000"/>
              </a:lnSpc>
            </a:pPr>
            <a:r>
              <a:rPr lang="en-US" altLang="zh-CN" sz="4000" b="1">
                <a:latin typeface="Times New Roman" panose="02020603050405020304" pitchFamily="18" charset="0"/>
                <a:ea typeface="黑体" panose="02010609060101010101" charset="-122"/>
              </a:rPr>
              <a:t>The English version ___</a:t>
            </a:r>
            <a:endParaRPr lang="en-US" altLang="zh-CN" sz="4000" b="1">
              <a:latin typeface="Times New Roman" panose="02020603050405020304" pitchFamily="18" charset="0"/>
              <a:ea typeface="黑体" panose="02010609060101010101" charset="-122"/>
            </a:endParaRPr>
          </a:p>
          <a:p>
            <a:pPr>
              <a:lnSpc>
                <a:spcPct val="130000"/>
              </a:lnSpc>
            </a:pPr>
            <a:r>
              <a:rPr lang="en-US" altLang="zh-CN" sz="4000" b="1">
                <a:latin typeface="Times New Roman" panose="02020603050405020304" pitchFamily="18" charset="0"/>
                <a:ea typeface="黑体" panose="02010609060101010101" charset="-122"/>
              </a:rPr>
              <a:t> the novel is due for publication next year.</a:t>
            </a:r>
            <a:endParaRPr lang="en-US" altLang="zh-CN" sz="4000" b="1">
              <a:latin typeface="Times New Roman" panose="02020603050405020304" pitchFamily="18" charset="0"/>
              <a:ea typeface="黑体" panose="02010609060101010101" charset="-122"/>
            </a:endParaRPr>
          </a:p>
        </p:txBody>
      </p:sp>
      <p:sp>
        <p:nvSpPr>
          <p:cNvPr id="10" name="文本框 9"/>
          <p:cNvSpPr txBox="1"/>
          <p:nvPr/>
        </p:nvSpPr>
        <p:spPr>
          <a:xfrm>
            <a:off x="7719695" y="3311525"/>
            <a:ext cx="1028065" cy="645160"/>
          </a:xfrm>
          <a:prstGeom prst="rect">
            <a:avLst/>
          </a:prstGeom>
          <a:noFill/>
          <a:ln w="9525">
            <a:noFill/>
          </a:ln>
        </p:spPr>
        <p:txBody>
          <a:bodyPr wrap="square" anchor="t">
            <a:spAutoFit/>
          </a:bodyPr>
          <a:p>
            <a:r>
              <a:rPr lang="en-US" altLang="zh-CN" sz="3600" b="1">
                <a:solidFill>
                  <a:srgbClr val="0000FF"/>
                </a:solidFill>
                <a:latin typeface="Times New Roman" panose="02020603050405020304" pitchFamily="18" charset="0"/>
                <a:ea typeface="宋体" panose="02010600030101010101" pitchFamily="2" charset="-122"/>
              </a:rPr>
              <a:t>of</a:t>
            </a:r>
            <a:endParaRPr lang="en-US" altLang="zh-CN" sz="3600" b="1">
              <a:solidFill>
                <a:srgbClr val="0000FF"/>
              </a:solidFill>
              <a:latin typeface="Times New Roman" panose="02020603050405020304" pitchFamily="18" charset="0"/>
              <a:ea typeface="宋体" panose="02010600030101010101" pitchFamily="2" charset="-122"/>
            </a:endParaRPr>
          </a:p>
        </p:txBody>
      </p:sp>
      <p:sp>
        <p:nvSpPr>
          <p:cNvPr id="3" name="文本框 2"/>
          <p:cNvSpPr txBox="1"/>
          <p:nvPr>
            <p:custDataLst>
              <p:tags r:id="rId1"/>
            </p:custDataLst>
          </p:nvPr>
        </p:nvSpPr>
        <p:spPr>
          <a:xfrm>
            <a:off x="838200" y="752475"/>
            <a:ext cx="1936750" cy="583565"/>
          </a:xfrm>
          <a:prstGeom prst="rect">
            <a:avLst/>
          </a:prstGeom>
          <a:noFill/>
        </p:spPr>
        <p:txBody>
          <a:bodyPr wrap="square" rtlCol="0">
            <a:spAutoFit/>
          </a:bodyPr>
          <a:p>
            <a:r>
              <a:rPr lang="en-US" altLang="zh-CN" sz="2800">
                <a:solidFill>
                  <a:srgbClr val="4F0FBD"/>
                </a:solidFill>
                <a:latin typeface="Times New Roman" panose="02020603050405020304"/>
                <a:cs typeface="Times New Roman" panose="02020603050405020304" pitchFamily="18" charset="0"/>
                <a:sym typeface="+mn-ea"/>
              </a:rPr>
              <a:t> </a:t>
            </a:r>
            <a:r>
              <a:rPr lang="en-US" altLang="zh-CN" sz="3200" b="1">
                <a:solidFill>
                  <a:srgbClr val="0000FF"/>
                </a:solidFill>
                <a:latin typeface="Times New Roman" panose="02020603050405020304"/>
                <a:cs typeface="Times New Roman" panose="02020603050405020304" pitchFamily="18" charset="0"/>
                <a:sym typeface="+mn-ea"/>
              </a:rPr>
              <a:t>version</a:t>
            </a:r>
            <a:endParaRPr lang="en-US" altLang="zh-CN" sz="3200" b="1">
              <a:solidFill>
                <a:srgbClr val="0000FF"/>
              </a:solidFill>
              <a:latin typeface="Times New Roman" panose="02020603050405020304"/>
              <a:cs typeface="Times New Roman" panose="02020603050405020304" pitchFamily="18" charset="0"/>
              <a:sym typeface="+mn-ea"/>
            </a:endParaRPr>
          </a:p>
        </p:txBody>
      </p:sp>
      <p:pic>
        <p:nvPicPr>
          <p:cNvPr id="115" name="图片 114"/>
          <p:cNvPicPr/>
          <p:nvPr/>
        </p:nvPicPr>
        <p:blipFill>
          <a:blip r:embed="rId2"/>
          <a:stretch>
            <a:fillRect/>
          </a:stretch>
        </p:blipFill>
        <p:spPr>
          <a:xfrm>
            <a:off x="0" y="2720975"/>
            <a:ext cx="3181350" cy="3584575"/>
          </a:xfrm>
          <a:prstGeom prst="rect">
            <a:avLst/>
          </a:prstGeom>
          <a:noFill/>
          <a:ln w="9525">
            <a:noFill/>
          </a:ln>
        </p:spPr>
      </p:pic>
      <p:pic>
        <p:nvPicPr>
          <p:cNvPr id="4" name="图片 3"/>
          <p:cNvPicPr/>
          <p:nvPr/>
        </p:nvPicPr>
        <p:blipFill>
          <a:blip r:embed="rId3"/>
          <a:stretch>
            <a:fillRect/>
          </a:stretch>
        </p:blipFill>
        <p:spPr>
          <a:xfrm>
            <a:off x="8889365" y="2673350"/>
            <a:ext cx="3302635" cy="35566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 grpId="0"/>
      <p:bldP spid="80901" grpId="0"/>
    </p:bldLst>
  </p:timing>
</p:sld>
</file>

<file path=ppt/tags/tag1.xml><?xml version="1.0" encoding="utf-8"?>
<p:tagLst xmlns:p="http://schemas.openxmlformats.org/presentationml/2006/main">
  <p:tag name="KSO_WM_FULL_TEXT_BEAUTIFY_COPY_ID" val="37"/>
</p:tagLst>
</file>

<file path=ppt/tags/tag10.xml><?xml version="1.0" encoding="utf-8"?>
<p:tagLst xmlns:p="http://schemas.openxmlformats.org/presentationml/2006/main">
  <p:tag name="KSO_WM_FULL_TEXT_BEAUTIFY_COPY_ID" val="7"/>
</p:tagLst>
</file>

<file path=ppt/tags/tag11.xml><?xml version="1.0" encoding="utf-8"?>
<p:tagLst xmlns:p="http://schemas.openxmlformats.org/presentationml/2006/main">
  <p:tag name="KSO_WM_FULL_TEXT_BEAUTIFY_COPY_ID" val="7"/>
</p:tagLst>
</file>

<file path=ppt/tags/tag12.xml><?xml version="1.0" encoding="utf-8"?>
<p:tagLst xmlns:p="http://schemas.openxmlformats.org/presentationml/2006/main">
  <p:tag name="KSO_WM_FULL_TEXT_BEAUTIFY_COPY_ID" val="7"/>
</p:tagLst>
</file>

<file path=ppt/tags/tag13.xml><?xml version="1.0" encoding="utf-8"?>
<p:tagLst xmlns:p="http://schemas.openxmlformats.org/presentationml/2006/main">
  <p:tag name="KSO_WM_FULL_TEXT_BEAUTIFY_COPY_ID" val="7"/>
</p:tagLst>
</file>

<file path=ppt/tags/tag14.xml><?xml version="1.0" encoding="utf-8"?>
<p:tagLst xmlns:p="http://schemas.openxmlformats.org/presentationml/2006/main">
  <p:tag name="KSO_WM_FULL_TEXT_BEAUTIFY_COPY_ID" val="6148"/>
</p:tagLst>
</file>

<file path=ppt/tags/tag15.xml><?xml version="1.0" encoding="utf-8"?>
<p:tagLst xmlns:p="http://schemas.openxmlformats.org/presentationml/2006/main">
  <p:tag name="KSO_WM_FULL_TEXT_BEAUTIFY_COPY_ID" val="150995772"/>
</p:tagLst>
</file>

<file path=ppt/tags/tag16.xml><?xml version="1.0" encoding="utf-8"?>
<p:tagLst xmlns:p="http://schemas.openxmlformats.org/presentationml/2006/main">
  <p:tag name="KSO_WM_FULL_TEXT_BEAUTIFY_COPY_ID" val="6148"/>
</p:tagLst>
</file>

<file path=ppt/tags/tag17.xml><?xml version="1.0" encoding="utf-8"?>
<p:tagLst xmlns:p="http://schemas.openxmlformats.org/presentationml/2006/main">
  <p:tag name="KSO_WM_FULL_TEXT_BEAUTIFY_COPY_ID" val="150995772"/>
</p:tagLst>
</file>

<file path=ppt/tags/tag18.xml><?xml version="1.0" encoding="utf-8"?>
<p:tagLst xmlns:p="http://schemas.openxmlformats.org/presentationml/2006/main">
  <p:tag name="KSO_WM_FULL_TEXT_BEAUTIFY_COPY_ID" val="6148"/>
</p:tagLst>
</file>

<file path=ppt/tags/tag19.xml><?xml version="1.0" encoding="utf-8"?>
<p:tagLst xmlns:p="http://schemas.openxmlformats.org/presentationml/2006/main">
  <p:tag name="KSO_WM_FULL_TEXT_BEAUTIFY_COPY_ID" val="150995772"/>
</p:tagLst>
</file>

<file path=ppt/tags/tag2.xml><?xml version="1.0" encoding="utf-8"?>
<p:tagLst xmlns:p="http://schemas.openxmlformats.org/presentationml/2006/main">
  <p:tag name="KSO_WM_FULL_TEXT_BEAUTIFY_COPY_ID" val="45059"/>
</p:tagLst>
</file>

<file path=ppt/tags/tag20.xml><?xml version="1.0" encoding="utf-8"?>
<p:tagLst xmlns:p="http://schemas.openxmlformats.org/presentationml/2006/main">
  <p:tag name="KSO_WM_FULL_TEXT_BEAUTIFY_COPY_ID" val="6148"/>
</p:tagLst>
</file>

<file path=ppt/tags/tag21.xml><?xml version="1.0" encoding="utf-8"?>
<p:tagLst xmlns:p="http://schemas.openxmlformats.org/presentationml/2006/main">
  <p:tag name="KSO_WM_FULL_TEXT_BEAUTIFY_COPY_ID" val="150995772"/>
</p:tagLst>
</file>

<file path=ppt/tags/tag22.xml><?xml version="1.0" encoding="utf-8"?>
<p:tagLst xmlns:p="http://schemas.openxmlformats.org/presentationml/2006/main">
  <p:tag name="KSO_WM_FULL_TEXT_BEAUTIFY_COPY_ID" val="6148"/>
</p:tagLst>
</file>

<file path=ppt/tags/tag23.xml><?xml version="1.0" encoding="utf-8"?>
<p:tagLst xmlns:p="http://schemas.openxmlformats.org/presentationml/2006/main">
  <p:tag name="KSO_WM_FULL_TEXT_BEAUTIFY_COPY_ID" val="150995772"/>
</p:tagLst>
</file>

<file path=ppt/tags/tag24.xml><?xml version="1.0" encoding="utf-8"?>
<p:tagLst xmlns:p="http://schemas.openxmlformats.org/presentationml/2006/main">
  <p:tag name="KSO_WM_FULL_TEXT_BEAUTIFY_COPY_ID" val="6148"/>
</p:tagLst>
</file>

<file path=ppt/tags/tag25.xml><?xml version="1.0" encoding="utf-8"?>
<p:tagLst xmlns:p="http://schemas.openxmlformats.org/presentationml/2006/main">
  <p:tag name="KSO_WM_FULL_TEXT_BEAUTIFY_COPY_ID" val="150995772"/>
</p:tagLst>
</file>

<file path=ppt/tags/tag26.xml><?xml version="1.0" encoding="utf-8"?>
<p:tagLst xmlns:p="http://schemas.openxmlformats.org/presentationml/2006/main">
  <p:tag name="KSO_WM_FULL_TEXT_BEAUTIFY_COPY_ID" val="6148"/>
</p:tagLst>
</file>

<file path=ppt/tags/tag27.xml><?xml version="1.0" encoding="utf-8"?>
<p:tagLst xmlns:p="http://schemas.openxmlformats.org/presentationml/2006/main">
  <p:tag name="KSO_WM_FULL_TEXT_BEAUTIFY_COPY_ID" val="150995772"/>
</p:tagLst>
</file>

<file path=ppt/tags/tag28.xml><?xml version="1.0" encoding="utf-8"?>
<p:tagLst xmlns:p="http://schemas.openxmlformats.org/presentationml/2006/main">
  <p:tag name="KSO_WM_FULL_TEXT_BEAUTIFY_COPY_ID" val="6148"/>
</p:tagLst>
</file>

<file path=ppt/tags/tag29.xml><?xml version="1.0" encoding="utf-8"?>
<p:tagLst xmlns:p="http://schemas.openxmlformats.org/presentationml/2006/main">
  <p:tag name="KSO_WM_FULL_TEXT_BEAUTIFY_COPY_ID" val="150995772"/>
</p:tagLst>
</file>

<file path=ppt/tags/tag3.xml><?xml version="1.0" encoding="utf-8"?>
<p:tagLst xmlns:p="http://schemas.openxmlformats.org/presentationml/2006/main">
  <p:tag name="KSO_WM_FULL_TEXT_BEAUTIFY_COPY_ID" val="5124"/>
</p:tagLst>
</file>

<file path=ppt/tags/tag30.xml><?xml version="1.0" encoding="utf-8"?>
<p:tagLst xmlns:p="http://schemas.openxmlformats.org/presentationml/2006/main">
  <p:tag name="KSO_WM_FULL_TEXT_BEAUTIFY_COPY_ID" val="6148"/>
</p:tagLst>
</file>

<file path=ppt/tags/tag31.xml><?xml version="1.0" encoding="utf-8"?>
<p:tagLst xmlns:p="http://schemas.openxmlformats.org/presentationml/2006/main">
  <p:tag name="KSO_WM_FULL_TEXT_BEAUTIFY_COPY_ID" val="150995772"/>
</p:tagLst>
</file>

<file path=ppt/tags/tag32.xml><?xml version="1.0" encoding="utf-8"?>
<p:tagLst xmlns:p="http://schemas.openxmlformats.org/presentationml/2006/main">
  <p:tag name="KSO_WM_FULL_TEXT_BEAUTIFY_COPY_ID" val="6148"/>
</p:tagLst>
</file>

<file path=ppt/tags/tag33.xml><?xml version="1.0" encoding="utf-8"?>
<p:tagLst xmlns:p="http://schemas.openxmlformats.org/presentationml/2006/main">
  <p:tag name="KSO_WM_FULL_TEXT_BEAUTIFY_COPY_ID" val="6148"/>
</p:tagLst>
</file>

<file path=ppt/tags/tag34.xml><?xml version="1.0" encoding="utf-8"?>
<p:tagLst xmlns:p="http://schemas.openxmlformats.org/presentationml/2006/main">
  <p:tag name="KSO_WM_FULL_TEXT_BEAUTIFY_COPY_ID" val="6148"/>
</p:tagLst>
</file>

<file path=ppt/tags/tag35.xml><?xml version="1.0" encoding="utf-8"?>
<p:tagLst xmlns:p="http://schemas.openxmlformats.org/presentationml/2006/main">
  <p:tag name="KSO_WM_FULL_TEXT_BEAUTIFY_COPY_ID" val="100"/>
</p:tagLst>
</file>

<file path=ppt/tags/tag36.xml><?xml version="1.0" encoding="utf-8"?>
<p:tagLst xmlns:p="http://schemas.openxmlformats.org/presentationml/2006/main">
  <p:tag name="KSO_WM_FULL_TEXT_BEAUTIFY_COPY_ID" val="150995772"/>
</p:tagLst>
</file>

<file path=ppt/tags/tag37.xml><?xml version="1.0" encoding="utf-8"?>
<p:tagLst xmlns:p="http://schemas.openxmlformats.org/presentationml/2006/main">
  <p:tag name="KSO_WM_FULL_TEXT_BEAUTIFY_COPY_ID" val="6148"/>
</p:tagLst>
</file>

<file path=ppt/tags/tag38.xml><?xml version="1.0" encoding="utf-8"?>
<p:tagLst xmlns:p="http://schemas.openxmlformats.org/presentationml/2006/main">
  <p:tag name="KSO_WM_FULL_TEXT_BEAUTIFY_COPY_ID" val="100"/>
</p:tagLst>
</file>

<file path=ppt/tags/tag39.xml><?xml version="1.0" encoding="utf-8"?>
<p:tagLst xmlns:p="http://schemas.openxmlformats.org/presentationml/2006/main">
  <p:tag name="KSO_WM_FULL_TEXT_BEAUTIFY_COPY_ID" val="150995772"/>
</p:tagLst>
</file>

<file path=ppt/tags/tag4.xml><?xml version="1.0" encoding="utf-8"?>
<p:tagLst xmlns:p="http://schemas.openxmlformats.org/presentationml/2006/main">
  <p:tag name="KSO_WM_FULL_TEXT_BEAUTIFY_COPY_ID" val="8"/>
</p:tagLst>
</file>

<file path=ppt/tags/tag40.xml><?xml version="1.0" encoding="utf-8"?>
<p:tagLst xmlns:p="http://schemas.openxmlformats.org/presentationml/2006/main">
  <p:tag name="KSO_WM_FULL_TEXT_BEAUTIFY_COPY_ID" val="6148"/>
</p:tagLst>
</file>

<file path=ppt/tags/tag41.xml><?xml version="1.0" encoding="utf-8"?>
<p:tagLst xmlns:p="http://schemas.openxmlformats.org/presentationml/2006/main">
  <p:tag name="KSO_WM_FULL_TEXT_BEAUTIFY_COPY_ID" val="100"/>
</p:tagLst>
</file>

<file path=ppt/tags/tag42.xml><?xml version="1.0" encoding="utf-8"?>
<p:tagLst xmlns:p="http://schemas.openxmlformats.org/presentationml/2006/main">
  <p:tag name="KSO_WM_FULL_TEXT_BEAUTIFY_COPY_ID" val="150995772"/>
</p:tagLst>
</file>

<file path=ppt/tags/tag43.xml><?xml version="1.0" encoding="utf-8"?>
<p:tagLst xmlns:p="http://schemas.openxmlformats.org/presentationml/2006/main">
  <p:tag name="KSO_WM_FULL_TEXT_BEAUTIFY_COPY_ID" val="3"/>
</p:tagLst>
</file>

<file path=ppt/tags/tag44.xml><?xml version="1.0" encoding="utf-8"?>
<p:tagLst xmlns:p="http://schemas.openxmlformats.org/presentationml/2006/main">
  <p:tag name="KSO_WM_FULL_TEXT_BEAUTIFY_COPY_ID" val="6148"/>
</p:tagLst>
</file>

<file path=ppt/tags/tag45.xml><?xml version="1.0" encoding="utf-8"?>
<p:tagLst xmlns:p="http://schemas.openxmlformats.org/presentationml/2006/main">
  <p:tag name="KSO_WM_FULL_TEXT_BEAUTIFY_COPY_ID" val="100"/>
</p:tagLst>
</file>

<file path=ppt/tags/tag46.xml><?xml version="1.0" encoding="utf-8"?>
<p:tagLst xmlns:p="http://schemas.openxmlformats.org/presentationml/2006/main">
  <p:tag name="KSO_WM_FULL_TEXT_BEAUTIFY_COPY_ID" val="3"/>
</p:tagLst>
</file>

<file path=ppt/tags/tag47.xml><?xml version="1.0" encoding="utf-8"?>
<p:tagLst xmlns:p="http://schemas.openxmlformats.org/presentationml/2006/main">
  <p:tag name="KSO_WM_FULL_TEXT_BEAUTIFY_COPY_ID" val="150995772"/>
</p:tagLst>
</file>

<file path=ppt/tags/tag48.xml><?xml version="1.0" encoding="utf-8"?>
<p:tagLst xmlns:p="http://schemas.openxmlformats.org/presentationml/2006/main">
  <p:tag name="KSO_WM_FULL_TEXT_BEAUTIFY_COPY_ID" val="3"/>
</p:tagLst>
</file>

<file path=ppt/tags/tag49.xml><?xml version="1.0" encoding="utf-8"?>
<p:tagLst xmlns:p="http://schemas.openxmlformats.org/presentationml/2006/main">
  <p:tag name="KSO_WM_FULL_TEXT_BEAUTIFY_COPY_ID" val="6148"/>
</p:tagLst>
</file>

<file path=ppt/tags/tag5.xml><?xml version="1.0" encoding="utf-8"?>
<p:tagLst xmlns:p="http://schemas.openxmlformats.org/presentationml/2006/main">
  <p:tag name="KSO_WM_FULL_TEXT_BEAUTIFY_COPY_ID" val="150995200"/>
</p:tagLst>
</file>

<file path=ppt/tags/tag50.xml><?xml version="1.0" encoding="utf-8"?>
<p:tagLst xmlns:p="http://schemas.openxmlformats.org/presentationml/2006/main">
  <p:tag name="KSO_WM_FULL_TEXT_BEAUTIFY_COPY_ID" val="100"/>
</p:tagLst>
</file>

<file path=ppt/tags/tag51.xml><?xml version="1.0" encoding="utf-8"?>
<p:tagLst xmlns:p="http://schemas.openxmlformats.org/presentationml/2006/main">
  <p:tag name="KSO_WM_FULL_TEXT_BEAUTIFY_COPY_ID" val="3"/>
</p:tagLst>
</file>

<file path=ppt/tags/tag52.xml><?xml version="1.0" encoding="utf-8"?>
<p:tagLst xmlns:p="http://schemas.openxmlformats.org/presentationml/2006/main">
  <p:tag name="KSO_WM_FULL_TEXT_BEAUTIFY_COPY_ID" val="150995772"/>
</p:tagLst>
</file>

<file path=ppt/tags/tag53.xml><?xml version="1.0" encoding="utf-8"?>
<p:tagLst xmlns:p="http://schemas.openxmlformats.org/presentationml/2006/main">
  <p:tag name="KSO_WM_FULL_TEXT_BEAUTIFY_COPY_ID" val="3"/>
</p:tagLst>
</file>

<file path=ppt/tags/tag54.xml><?xml version="1.0" encoding="utf-8"?>
<p:tagLst xmlns:p="http://schemas.openxmlformats.org/presentationml/2006/main">
  <p:tag name="KSO_WM_FULL_TEXT_BEAUTIFY_COPY_ID" val="6148"/>
</p:tagLst>
</file>

<file path=ppt/tags/tag55.xml><?xml version="1.0" encoding="utf-8"?>
<p:tagLst xmlns:p="http://schemas.openxmlformats.org/presentationml/2006/main">
  <p:tag name="KSO_WM_FULL_TEXT_BEAUTIFY_COPY_ID" val="100"/>
</p:tagLst>
</file>

<file path=ppt/tags/tag56.xml><?xml version="1.0" encoding="utf-8"?>
<p:tagLst xmlns:p="http://schemas.openxmlformats.org/presentationml/2006/main">
  <p:tag name="KSO_WM_FULL_TEXT_BEAUTIFY_COPY_ID" val="3"/>
</p:tagLst>
</file>

<file path=ppt/tags/tag57.xml><?xml version="1.0" encoding="utf-8"?>
<p:tagLst xmlns:p="http://schemas.openxmlformats.org/presentationml/2006/main">
  <p:tag name="KSO_WM_FULL_TEXT_BEAUTIFY_COPY_ID" val="150995772"/>
</p:tagLst>
</file>

<file path=ppt/tags/tag58.xml><?xml version="1.0" encoding="utf-8"?>
<p:tagLst xmlns:p="http://schemas.openxmlformats.org/presentationml/2006/main">
  <p:tag name="KSO_WM_FULL_TEXT_BEAUTIFY_COPY_ID" val="6148"/>
</p:tagLst>
</file>

<file path=ppt/tags/tag59.xml><?xml version="1.0" encoding="utf-8"?>
<p:tagLst xmlns:p="http://schemas.openxmlformats.org/presentationml/2006/main">
  <p:tag name="KSO_WM_FULL_TEXT_BEAUTIFY_COPY_ID" val="6148"/>
</p:tagLst>
</file>

<file path=ppt/tags/tag6.xml><?xml version="1.0" encoding="utf-8"?>
<p:tagLst xmlns:p="http://schemas.openxmlformats.org/presentationml/2006/main">
  <p:tag name="KSO_WM_FULL_TEXT_BEAUTIFY_COPY_ID" val="7"/>
</p:tagLst>
</file>

<file path=ppt/tags/tag60.xml><?xml version="1.0" encoding="utf-8"?>
<p:tagLst xmlns:p="http://schemas.openxmlformats.org/presentationml/2006/main">
  <p:tag name="KSO_WM_FULL_TEXT_BEAUTIFY_COPY_ID" val="6148"/>
</p:tagLst>
</file>

<file path=ppt/tags/tag61.xml><?xml version="1.0" encoding="utf-8"?>
<p:tagLst xmlns:p="http://schemas.openxmlformats.org/presentationml/2006/main">
  <p:tag name="KSO_WM_FULL_TEXT_BEAUTIFY_COPY_ID" val="6148"/>
</p:tagLst>
</file>

<file path=ppt/tags/tag62.xml><?xml version="1.0" encoding="utf-8"?>
<p:tagLst xmlns:p="http://schemas.openxmlformats.org/presentationml/2006/main">
  <p:tag name="KSO_WM_FULL_TEXT_BEAUTIFY_COPY_ID" val="6148"/>
</p:tagLst>
</file>

<file path=ppt/tags/tag63.xml><?xml version="1.0" encoding="utf-8"?>
<p:tagLst xmlns:p="http://schemas.openxmlformats.org/presentationml/2006/main">
  <p:tag name="KSO_WM_FULL_TEXT_BEAUTIFY_COPY_ID" val="6148"/>
</p:tagLst>
</file>

<file path=ppt/tags/tag64.xml><?xml version="1.0" encoding="utf-8"?>
<p:tagLst xmlns:p="http://schemas.openxmlformats.org/presentationml/2006/main">
  <p:tag name="KSO_WM_FULL_TEXT_BEAUTIFY_COPY_ID" val="6148"/>
</p:tagLst>
</file>

<file path=ppt/tags/tag65.xml><?xml version="1.0" encoding="utf-8"?>
<p:tagLst xmlns:p="http://schemas.openxmlformats.org/presentationml/2006/main">
  <p:tag name="KSO_WM_FULL_TEXT_BEAUTIFY_COPY_ID" val="6148"/>
</p:tagLst>
</file>

<file path=ppt/tags/tag66.xml><?xml version="1.0" encoding="utf-8"?>
<p:tagLst xmlns:p="http://schemas.openxmlformats.org/presentationml/2006/main">
  <p:tag name="KSO_WM_FULL_TEXT_BEAUTIFY_COPY_ID" val="6148"/>
</p:tagLst>
</file>

<file path=ppt/tags/tag67.xml><?xml version="1.0" encoding="utf-8"?>
<p:tagLst xmlns:p="http://schemas.openxmlformats.org/presentationml/2006/main">
  <p:tag name="KSO_WM_FULL_TEXT_BEAUTIFY_COPY_ID" val="6148"/>
</p:tagLst>
</file>

<file path=ppt/tags/tag68.xml><?xml version="1.0" encoding="utf-8"?>
<p:tagLst xmlns:p="http://schemas.openxmlformats.org/presentationml/2006/main">
  <p:tag name="KSO_WM_FULL_TEXT_BEAUTIFY_COPY_ID" val="6148"/>
</p:tagLst>
</file>

<file path=ppt/tags/tag69.xml><?xml version="1.0" encoding="utf-8"?>
<p:tagLst xmlns:p="http://schemas.openxmlformats.org/presentationml/2006/main">
  <p:tag name="KSO_WM_FULL_TEXT_BEAUTIFY_COPY_ID" val="6148"/>
</p:tagLst>
</file>

<file path=ppt/tags/tag7.xml><?xml version="1.0" encoding="utf-8"?>
<p:tagLst xmlns:p="http://schemas.openxmlformats.org/presentationml/2006/main">
  <p:tag name="KSO_WM_FULL_TEXT_BEAUTIFY_COPY_ID" val="7"/>
</p:tagLst>
</file>

<file path=ppt/tags/tag70.xml><?xml version="1.0" encoding="utf-8"?>
<p:tagLst xmlns:p="http://schemas.openxmlformats.org/presentationml/2006/main">
  <p:tag name="KSO_WPP_MARK_KEY" val="ab27764e-7053-4227-8462-5e3133683cfc"/>
  <p:tag name="COMMONDATA" val="eyJoZGlkIjoiOTAxZTgxNGVlMDk5ODQ5MGQ2MTFkZjA5MDI0NzYxYjIifQ=="/>
</p:tagLst>
</file>

<file path=ppt/tags/tag8.xml><?xml version="1.0" encoding="utf-8"?>
<p:tagLst xmlns:p="http://schemas.openxmlformats.org/presentationml/2006/main">
  <p:tag name="KSO_WM_FULL_TEXT_BEAUTIFY_COPY_ID" val="7"/>
</p:tagLst>
</file>

<file path=ppt/tags/tag9.xml><?xml version="1.0" encoding="utf-8"?>
<p:tagLst xmlns:p="http://schemas.openxmlformats.org/presentationml/2006/main">
  <p:tag name="KSO_WM_FULL_TEXT_BEAUTIFY_COPY_ID" val="7"/>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spAutoFit/>
      </a:bodyPr>
      <a:lstStyle>
        <a:defPPr eaLnBrk="0" hangingPunct="0">
          <a:defRPr lang="en-US" altLang="zh-CN" sz="4800" b="1" dirty="0">
            <a:solidFill>
              <a:srgbClr val="FF0000"/>
            </a:solidFill>
            <a:latin typeface="Times New Roman" panose="02020603050405020304" pitchFamily="18" charset="0"/>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11437</Words>
  <Application>WPS 演示</Application>
  <PresentationFormat>自定义</PresentationFormat>
  <Paragraphs>531</Paragraphs>
  <Slides>38</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Arial</vt:lpstr>
      <vt:lpstr>宋体</vt:lpstr>
      <vt:lpstr>Wingdings</vt:lpstr>
      <vt:lpstr>Calibri</vt:lpstr>
      <vt:lpstr>Times New Roman</vt:lpstr>
      <vt:lpstr>Calibri Light</vt:lpstr>
      <vt:lpstr>微软雅黑</vt:lpstr>
      <vt:lpstr>思源黑体 CN Heavy</vt:lpstr>
      <vt:lpstr>黑体</vt:lpstr>
      <vt:lpstr>Times New Roman</vt:lpstr>
      <vt:lpstr>Arial Unicode MS</vt:lpstr>
      <vt:lpstr>Calibri</vt:lpstr>
      <vt:lpstr>思源黑体 CN Bold</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514</cp:revision>
  <dcterms:created xsi:type="dcterms:W3CDTF">2017-11-13T08:28:00Z</dcterms:created>
  <dcterms:modified xsi:type="dcterms:W3CDTF">2023-09-26T14:55:43Z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648829950_btnclosed</vt:lpwstr>
  </property>
  <property fmtid="{D5CDD505-2E9C-101B-9397-08002B2CF9AE}" pid="4" name="ICV">
    <vt:lpwstr>1EE11E6C1F174A36A16657AB95A20B0A</vt:lpwstr>
  </property>
</Properties>
</file>