
<file path=[Content_Types].xml><?xml version="1.0" encoding="utf-8"?>
<Types xmlns="http://schemas.openxmlformats.org/package/2006/content-types">
  <Default Extension="jpeg" ContentType="image/jpeg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46" r:id="rId4"/>
    <p:sldId id="329" r:id="rId5"/>
    <p:sldId id="330" r:id="rId6"/>
    <p:sldId id="331" r:id="rId7"/>
    <p:sldId id="333" r:id="rId8"/>
    <p:sldId id="334" r:id="rId9"/>
    <p:sldId id="298" r:id="rId10"/>
    <p:sldId id="259" r:id="rId11"/>
    <p:sldId id="336" r:id="rId12"/>
    <p:sldId id="323" r:id="rId13"/>
    <p:sldId id="337" r:id="rId14"/>
    <p:sldId id="322" r:id="rId15"/>
    <p:sldId id="321" r:id="rId16"/>
    <p:sldId id="345" r:id="rId17"/>
    <p:sldId id="325" r:id="rId18"/>
    <p:sldId id="338" r:id="rId19"/>
    <p:sldId id="261" r:id="rId20"/>
    <p:sldId id="265" r:id="rId21"/>
    <p:sldId id="339" r:id="rId22"/>
    <p:sldId id="270" r:id="rId23"/>
    <p:sldId id="276" r:id="rId24"/>
    <p:sldId id="340" r:id="rId25"/>
    <p:sldId id="343" r:id="rId26"/>
    <p:sldId id="341" r:id="rId27"/>
    <p:sldId id="273" r:id="rId28"/>
    <p:sldId id="342" r:id="rId29"/>
    <p:sldId id="279" r:id="rId30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D60093"/>
    <a:srgbClr val="0033CC"/>
    <a:srgbClr val="0066FF"/>
    <a:srgbClr val="009900"/>
    <a:srgbClr val="FF0000"/>
    <a:srgbClr val="CC66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  <p:transition>
    <p:wheel spokes="4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  <p:transition>
    <p:wheel spokes="4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  <p:transition>
    <p:wheel spokes="4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  <p:transition>
    <p:wheel spokes="4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  <p:transition>
    <p:wheel spokes="4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  <p:transition>
    <p:wheel spokes="4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  <p:transition>
    <p:wheel spokes="4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  <p:transition>
    <p:wheel spokes="4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  <p:transition>
    <p:wheel spokes="4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  <p:transition>
    <p:wheel spokes="4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  <p:transition>
    <p:wheel spokes="4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4"/>
  </p:transition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hyperlink" Target="SectionA2a.mp3" TargetMode="External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hyperlink" Target="SectionA2b.mp3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hyperlink" Target="SectionA2d.mp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GIF"/><Relationship Id="rId1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hyperlink" Target="SectionA1b.mp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文本框 4"/>
          <p:cNvSpPr txBox="1"/>
          <p:nvPr/>
        </p:nvSpPr>
        <p:spPr>
          <a:xfrm>
            <a:off x="323850" y="1844675"/>
            <a:ext cx="8569325" cy="203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2" charset="0"/>
                <a:ea typeface="宋体" panose="02010600030101010101" pitchFamily="2" charset="-122"/>
              </a:rPr>
              <a:t>Unit10 </a:t>
            </a:r>
            <a:endParaRPr lang="en-US" altLang="zh-CN" sz="28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2" charset="0"/>
                <a:ea typeface="宋体" panose="02010600030101010101" pitchFamily="2" charset="-122"/>
              </a:rPr>
              <a:t>If you go to the party, you’ll have a great time!</a:t>
            </a:r>
            <a:endParaRPr lang="en-US" altLang="zh-CN" sz="28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Section A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1a-2d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over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圆角矩形标注 7"/>
          <p:cNvSpPr/>
          <p:nvPr/>
        </p:nvSpPr>
        <p:spPr>
          <a:xfrm>
            <a:off x="468313" y="333375"/>
            <a:ext cx="3132137" cy="1223963"/>
          </a:xfrm>
          <a:prstGeom prst="wedgeRoundRectCallout">
            <a:avLst>
              <a:gd name="adj1" fmla="val 44375"/>
              <a:gd name="adj2" fmla="val 124449"/>
              <a:gd name="adj3" fmla="val 16667"/>
            </a:avLst>
          </a:prstGeom>
          <a:noFill/>
          <a:ln w="25400" cap="flat" cmpd="sng">
            <a:solidFill>
              <a:srgbClr val="FF99C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Who will you go with?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2291" name="圆角矩形标注 8"/>
          <p:cNvSpPr/>
          <p:nvPr/>
        </p:nvSpPr>
        <p:spPr>
          <a:xfrm>
            <a:off x="395288" y="4941888"/>
            <a:ext cx="3995737" cy="1395412"/>
          </a:xfrm>
          <a:prstGeom prst="wedgeRoundRectCallout">
            <a:avLst>
              <a:gd name="adj1" fmla="val 40782"/>
              <a:gd name="adj2" fmla="val -123037"/>
              <a:gd name="adj3" fmla="val 16667"/>
            </a:avLst>
          </a:prstGeom>
          <a:noFill/>
          <a:ln w="25400" cap="flat" cmpd="sng">
            <a:solidFill>
              <a:srgbClr val="FF99C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If you do, you’ll have a great time. 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2292" name="圆角矩形标注 9"/>
          <p:cNvSpPr/>
          <p:nvPr/>
        </p:nvSpPr>
        <p:spPr>
          <a:xfrm>
            <a:off x="5292725" y="4221163"/>
            <a:ext cx="3529013" cy="1800225"/>
          </a:xfrm>
          <a:prstGeom prst="wedgeRoundRectCallout">
            <a:avLst>
              <a:gd name="adj1" fmla="val -10097"/>
              <a:gd name="adj2" fmla="val -120546"/>
              <a:gd name="adj3" fmla="val 16667"/>
            </a:avLst>
          </a:prstGeom>
          <a:noFill/>
          <a:ln w="25400" cap="flat" cmpd="sng">
            <a:solidFill>
              <a:srgbClr val="CCFFC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I think I’ll go with Karen and Anna. 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pic>
        <p:nvPicPr>
          <p:cNvPr id="11268" name="Picture 7" descr="对话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6325" y="981075"/>
            <a:ext cx="1966913" cy="2976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8" descr="对话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196975"/>
            <a:ext cx="1746250" cy="30337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 animBg="1"/>
      <p:bldP spid="122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WordArt 4"/>
          <p:cNvSpPr>
            <a:spLocks noTextEdit="1"/>
          </p:cNvSpPr>
          <p:nvPr/>
        </p:nvSpPr>
        <p:spPr>
          <a:xfrm>
            <a:off x="2411413" y="549275"/>
            <a:ext cx="4752975" cy="8191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 eaLnBrk="0" hangingPunct="0"/>
            <a:r>
              <a:rPr lang="zh-CN" altLang="en-US" sz="4000" b="1" spc="-400">
                <a:ln w="12700" cap="flat" cmpd="sng">
                  <a:solidFill>
                    <a:srgbClr val="000099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chemeClr val="folHlink"/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New  words</a:t>
            </a:r>
            <a:endParaRPr lang="zh-CN" altLang="en-US" sz="4000" b="1" spc="-400">
              <a:ln w="12700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chemeClr val="folHlink"/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315" name="Text Box 19"/>
          <p:cNvSpPr txBox="1"/>
          <p:nvPr/>
        </p:nvSpPr>
        <p:spPr>
          <a:xfrm>
            <a:off x="2411413" y="3074988"/>
            <a:ext cx="5654675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video 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n.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录像带；录像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3316" name="Text Box 21"/>
          <p:cNvSpPr txBox="1"/>
          <p:nvPr/>
        </p:nvSpPr>
        <p:spPr>
          <a:xfrm>
            <a:off x="1690688" y="5589588"/>
            <a:ext cx="6913562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potato chips  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炸土豆片；炸薯条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3317" name="Text Box 20"/>
          <p:cNvSpPr txBox="1"/>
          <p:nvPr/>
        </p:nvSpPr>
        <p:spPr>
          <a:xfrm>
            <a:off x="2339975" y="1587500"/>
            <a:ext cx="5976938" cy="1409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Is the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video</a:t>
            </a: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 on the bookshelf?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录像带在书架上吗？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3318" name="Text Box 19"/>
          <p:cNvSpPr txBox="1"/>
          <p:nvPr/>
        </p:nvSpPr>
        <p:spPr>
          <a:xfrm>
            <a:off x="1800225" y="3860800"/>
            <a:ext cx="6804025" cy="15208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I’d like some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potato chips</a:t>
            </a: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, please.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我想买些薯条。</a:t>
            </a: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pic>
        <p:nvPicPr>
          <p:cNvPr id="13319" name="Picture 18" descr="http://t2.baidu.com/it/u=128009108,3004276451&amp;fm=23&amp;gp=0.jpg"/>
          <p:cNvPicPr>
            <a:picLocks noChangeAspect="1"/>
          </p:cNvPicPr>
          <p:nvPr/>
        </p:nvPicPr>
        <p:blipFill>
          <a:blip r:embed="rId1"/>
          <a:srcRect b="4945"/>
          <a:stretch>
            <a:fillRect/>
          </a:stretch>
        </p:blipFill>
        <p:spPr>
          <a:xfrm>
            <a:off x="96838" y="3860800"/>
            <a:ext cx="1595437" cy="180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412875"/>
            <a:ext cx="1658938" cy="25161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17" grpId="0"/>
      <p:bldP spid="133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ext Box 21"/>
          <p:cNvSpPr txBox="1"/>
          <p:nvPr/>
        </p:nvSpPr>
        <p:spPr>
          <a:xfrm>
            <a:off x="2268538" y="1995488"/>
            <a:ext cx="4392612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chocolate   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n.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巧克力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4339" name="Text Box 19"/>
          <p:cNvSpPr txBox="1"/>
          <p:nvPr/>
        </p:nvSpPr>
        <p:spPr>
          <a:xfrm>
            <a:off x="2268538" y="549275"/>
            <a:ext cx="6408737" cy="1409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I like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chocolate</a:t>
            </a: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 ice-cream best.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我最喜欢巧克力冰淇淋。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pic>
        <p:nvPicPr>
          <p:cNvPr id="13315" name="Picture 20" descr="http://t2.baidu.com/it/u=275897133,2713858801&amp;fm=23&amp;gp=0.jpg"/>
          <p:cNvPicPr>
            <a:picLocks noChangeAspect="1"/>
          </p:cNvPicPr>
          <p:nvPr/>
        </p:nvPicPr>
        <p:blipFill>
          <a:blip r:embed="rId1"/>
          <a:srcRect b="2831"/>
          <a:stretch>
            <a:fillRect/>
          </a:stretch>
        </p:blipFill>
        <p:spPr>
          <a:xfrm>
            <a:off x="468313" y="333375"/>
            <a:ext cx="1719262" cy="2016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TextBox 1"/>
          <p:cNvSpPr txBox="1"/>
          <p:nvPr/>
        </p:nvSpPr>
        <p:spPr>
          <a:xfrm>
            <a:off x="1042988" y="5516563"/>
            <a:ext cx="7380287" cy="750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meeting   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n.  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会议；集会；会面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 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4342" name="TextBox 2"/>
          <p:cNvSpPr txBox="1"/>
          <p:nvPr/>
        </p:nvSpPr>
        <p:spPr>
          <a:xfrm>
            <a:off x="3563938" y="3141663"/>
            <a:ext cx="5184775" cy="1987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5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Is the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meeting</a:t>
            </a: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 on Wednesday?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zh-CN" altLang="en-US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会议是在星期三吗？</a:t>
            </a: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  </a:t>
            </a:r>
            <a:endParaRPr lang="zh-CN" altLang="en-US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pic>
        <p:nvPicPr>
          <p:cNvPr id="14343" name="Picture 9" descr="http://t1.baidu.com/it/u=2959723576,2029545495&amp;fm=23&amp;gp=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3213100"/>
            <a:ext cx="2689225" cy="2016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  <p:bldP spid="14341" grpId="0"/>
      <p:bldP spid="143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extBox 3"/>
          <p:cNvSpPr txBox="1"/>
          <p:nvPr/>
        </p:nvSpPr>
        <p:spPr>
          <a:xfrm>
            <a:off x="1366838" y="5445125"/>
            <a:ext cx="6300787" cy="7508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organize    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v.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组织；筹备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4338" name="TextBox 4"/>
          <p:cNvSpPr txBox="1"/>
          <p:nvPr/>
        </p:nvSpPr>
        <p:spPr>
          <a:xfrm>
            <a:off x="1295400" y="3860800"/>
            <a:ext cx="6227763" cy="14668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5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Let’s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organize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a soccer game. 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让我们组织一次足球比赛吧。</a:t>
            </a:r>
            <a:endParaRPr lang="zh-CN" altLang="en-US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pic>
        <p:nvPicPr>
          <p:cNvPr id="14339" name="Picture 8" descr="足球比赛"/>
          <p:cNvPicPr>
            <a:picLocks noChangeAspect="1"/>
          </p:cNvPicPr>
          <p:nvPr/>
        </p:nvPicPr>
        <p:blipFill>
          <a:blip r:embed="rId1"/>
          <a:srcRect b="14323"/>
          <a:stretch>
            <a:fillRect/>
          </a:stretch>
        </p:blipFill>
        <p:spPr>
          <a:xfrm>
            <a:off x="1763713" y="765175"/>
            <a:ext cx="4824412" cy="3022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WordArt 5"/>
          <p:cNvSpPr>
            <a:spLocks noTextEdit="1"/>
          </p:cNvSpPr>
          <p:nvPr/>
        </p:nvSpPr>
        <p:spPr>
          <a:xfrm>
            <a:off x="250825" y="908050"/>
            <a:ext cx="3203575" cy="935038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13"/>
              </a:avLst>
            </a:prstTxWarp>
            <a:normAutofit/>
          </a:bodyPr>
          <a:p>
            <a:pPr algn="ctr" eaLnBrk="0" hangingPunct="0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CC9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Listening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CC99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362" name="Text Box 5"/>
          <p:cNvSpPr txBox="1"/>
          <p:nvPr/>
        </p:nvSpPr>
        <p:spPr>
          <a:xfrm>
            <a:off x="3671888" y="404813"/>
            <a:ext cx="5472112" cy="20685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CC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Listen and circle the correct answers to complete the sentences. </a:t>
            </a:r>
            <a:endParaRPr lang="en-US" altLang="zh-CN" sz="3600" b="1" dirty="0">
              <a:solidFill>
                <a:srgbClr val="CC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3" name="Oval 2"/>
          <p:cNvSpPr/>
          <p:nvPr/>
        </p:nvSpPr>
        <p:spPr>
          <a:xfrm>
            <a:off x="1187450" y="1484313"/>
            <a:ext cx="898525" cy="990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 b="1" dirty="0">
                <a:latin typeface="Times New Roman" panose="02020603050405020304" pitchFamily="2" charset="0"/>
                <a:ea typeface="宋体" panose="02010600030101010101" pitchFamily="2" charset="-122"/>
              </a:rPr>
              <a:t>2a</a:t>
            </a:r>
            <a:endParaRPr lang="en-US" altLang="zh-CN" sz="40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6389" name="Text Box 19"/>
          <p:cNvSpPr txBox="1"/>
          <p:nvPr/>
        </p:nvSpPr>
        <p:spPr>
          <a:xfrm>
            <a:off x="395288" y="2781300"/>
            <a:ext cx="8353425" cy="2727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742950" indent="-74295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1. The students are talking about when to 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742950" indent="-74295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    have (a class party/ 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742950" indent="-74295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    a class meeting / a 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742950" indent="-74295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    birthday party). 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5365" name="椭圆 20"/>
          <p:cNvSpPr/>
          <p:nvPr/>
        </p:nvSpPr>
        <p:spPr>
          <a:xfrm>
            <a:off x="6084888" y="476250"/>
            <a:ext cx="1223962" cy="720725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1" name="椭圆 21"/>
          <p:cNvSpPr/>
          <p:nvPr/>
        </p:nvSpPr>
        <p:spPr>
          <a:xfrm>
            <a:off x="1979613" y="3573463"/>
            <a:ext cx="2736850" cy="574675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6392" name="Picture 13" descr="CIMG5564"/>
          <p:cNvPicPr>
            <a:picLocks noChangeAspect="1"/>
          </p:cNvPicPr>
          <p:nvPr/>
        </p:nvPicPr>
        <p:blipFill>
          <a:blip r:embed="rId1"/>
          <a:srcRect t="13356"/>
          <a:stretch>
            <a:fillRect/>
          </a:stretch>
        </p:blipFill>
        <p:spPr>
          <a:xfrm>
            <a:off x="4860925" y="3644900"/>
            <a:ext cx="4032250" cy="2852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图片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575" y="1809750"/>
            <a:ext cx="504825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ext Box 19"/>
          <p:cNvSpPr txBox="1"/>
          <p:nvPr/>
        </p:nvSpPr>
        <p:spPr>
          <a:xfrm>
            <a:off x="395288" y="4076700"/>
            <a:ext cx="8748712" cy="1409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742950" indent="-74295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2. They plan to have it on (Friday evening / 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742950" indent="-74295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    Saturday afternoon/ Saturday evening). 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7411" name="椭圆 22"/>
          <p:cNvSpPr/>
          <p:nvPr/>
        </p:nvSpPr>
        <p:spPr>
          <a:xfrm>
            <a:off x="611188" y="4868863"/>
            <a:ext cx="4103687" cy="720725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6387" name="Picture 12" descr="CIMG5564"/>
          <p:cNvPicPr>
            <a:picLocks noChangeAspect="1"/>
          </p:cNvPicPr>
          <p:nvPr/>
        </p:nvPicPr>
        <p:blipFill>
          <a:blip r:embed="rId1"/>
          <a:srcRect t="13356"/>
          <a:stretch>
            <a:fillRect/>
          </a:stretch>
        </p:blipFill>
        <p:spPr>
          <a:xfrm>
            <a:off x="2413000" y="765175"/>
            <a:ext cx="4752975" cy="3362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4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Text Box 6"/>
          <p:cNvSpPr txBox="1"/>
          <p:nvPr/>
        </p:nvSpPr>
        <p:spPr>
          <a:xfrm>
            <a:off x="468313" y="2349500"/>
            <a:ext cx="8243887" cy="2000250"/>
          </a:xfrm>
          <a:prstGeom prst="rect">
            <a:avLst/>
          </a:pr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lnSpc>
                <a:spcPct val="115000"/>
              </a:lnSpc>
            </a:pPr>
            <a:r>
              <a:rPr lang="en-US" altLang="zh-CN" sz="3600" b="1" dirty="0">
                <a:solidFill>
                  <a:srgbClr val="CC66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half the class won’t come;  some students will be bored;  make some food; students will leave early; the party games</a:t>
            </a:r>
            <a:endParaRPr lang="en-US" altLang="zh-CN" sz="3600" b="1" dirty="0">
              <a:solidFill>
                <a:srgbClr val="CC66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8435" name="Text Box 6"/>
          <p:cNvSpPr txBox="1"/>
          <p:nvPr/>
        </p:nvSpPr>
        <p:spPr>
          <a:xfrm>
            <a:off x="576263" y="4402138"/>
            <a:ext cx="7596187" cy="19065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609600" indent="-609600"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1. What will happen if they have the 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609600" indent="-609600"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    party today? 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609600" indent="-609600"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    _____________________________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8436" name="Text Box 19"/>
          <p:cNvSpPr txBox="1"/>
          <p:nvPr/>
        </p:nvSpPr>
        <p:spPr>
          <a:xfrm>
            <a:off x="1042988" y="5661025"/>
            <a:ext cx="6408737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dirty="0">
                <a:solidFill>
                  <a:srgbClr val="CC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Half the class won’t come. </a:t>
            </a:r>
            <a:endParaRPr lang="en-US" altLang="zh-CN" sz="3600" b="1" dirty="0">
              <a:solidFill>
                <a:srgbClr val="CC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7412" name="Text Box 5"/>
          <p:cNvSpPr txBox="1"/>
          <p:nvPr/>
        </p:nvSpPr>
        <p:spPr>
          <a:xfrm>
            <a:off x="1044575" y="260350"/>
            <a:ext cx="7488238" cy="20685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Listen again. Choose the correct short answer in the box to answer each question. </a:t>
            </a:r>
            <a:endParaRPr lang="en-US" altLang="zh-CN" sz="36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3" name="Oval 2"/>
          <p:cNvSpPr/>
          <p:nvPr/>
        </p:nvSpPr>
        <p:spPr>
          <a:xfrm>
            <a:off x="73025" y="404813"/>
            <a:ext cx="898525" cy="990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 b="1" dirty="0">
                <a:latin typeface="Times New Roman" panose="02020603050405020304" pitchFamily="2" charset="0"/>
                <a:ea typeface="宋体" panose="02010600030101010101" pitchFamily="2" charset="-122"/>
              </a:rPr>
              <a:t>2b</a:t>
            </a:r>
            <a:endParaRPr lang="en-US" altLang="zh-CN" sz="40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pic>
        <p:nvPicPr>
          <p:cNvPr id="17414" name="图片 1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788" y="1670050"/>
            <a:ext cx="504825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5" grpId="0"/>
      <p:bldP spid="184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Text Box 6"/>
          <p:cNvSpPr txBox="1"/>
          <p:nvPr/>
        </p:nvSpPr>
        <p:spPr>
          <a:xfrm>
            <a:off x="323850" y="1246188"/>
            <a:ext cx="8424863" cy="47037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2. What will happen if they have the party 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    tomorrow? 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    ________________________________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3. What will happen if they watch a video 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    at the party? 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    ________________________________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9459" name="Text Box 22"/>
          <p:cNvSpPr txBox="1"/>
          <p:nvPr/>
        </p:nvSpPr>
        <p:spPr>
          <a:xfrm>
            <a:off x="827088" y="2492375"/>
            <a:ext cx="7129462" cy="7508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CC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Students will leave early. </a:t>
            </a:r>
            <a:endParaRPr lang="en-US" altLang="zh-CN" sz="3600" b="1" dirty="0">
              <a:solidFill>
                <a:srgbClr val="CC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9460" name="Text Box 6"/>
          <p:cNvSpPr txBox="1"/>
          <p:nvPr/>
        </p:nvSpPr>
        <p:spPr>
          <a:xfrm>
            <a:off x="827088" y="4581525"/>
            <a:ext cx="7704137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dirty="0">
                <a:solidFill>
                  <a:srgbClr val="CC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Some students will be bored.    </a:t>
            </a:r>
            <a:endParaRPr lang="en-US" altLang="zh-CN" sz="3600" b="1" dirty="0">
              <a:solidFill>
                <a:srgbClr val="CC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矩形 15"/>
          <p:cNvSpPr/>
          <p:nvPr/>
        </p:nvSpPr>
        <p:spPr>
          <a:xfrm>
            <a:off x="503238" y="1925638"/>
            <a:ext cx="8101012" cy="29495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4. What will Mark organize?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    _____________________________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5. What will Nelly do?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    _____________________________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0483" name="Text Box 6"/>
          <p:cNvSpPr txBox="1"/>
          <p:nvPr/>
        </p:nvSpPr>
        <p:spPr>
          <a:xfrm>
            <a:off x="1042988" y="2708275"/>
            <a:ext cx="3887787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CC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The party games. </a:t>
            </a:r>
            <a:endParaRPr lang="en-US" altLang="zh-CN" sz="3600" b="1" dirty="0">
              <a:solidFill>
                <a:srgbClr val="CC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0484" name="Text Box 19"/>
          <p:cNvSpPr txBox="1"/>
          <p:nvPr/>
        </p:nvSpPr>
        <p:spPr>
          <a:xfrm>
            <a:off x="971550" y="4227513"/>
            <a:ext cx="554355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dirty="0">
                <a:solidFill>
                  <a:srgbClr val="CC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She will make some food.</a:t>
            </a:r>
            <a:endParaRPr lang="en-US" altLang="zh-CN" sz="3600" b="1" dirty="0">
              <a:solidFill>
                <a:srgbClr val="CC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WordArt 4"/>
          <p:cNvSpPr>
            <a:spLocks noTextEdit="1"/>
          </p:cNvSpPr>
          <p:nvPr/>
        </p:nvSpPr>
        <p:spPr>
          <a:xfrm>
            <a:off x="2411413" y="333375"/>
            <a:ext cx="4176712" cy="10080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 eaLnBrk="0" hangingPunct="0"/>
            <a:r>
              <a:rPr lang="zh-CN" altLang="en-US" sz="4000" b="1" spc="-400">
                <a:ln w="12700" cap="flat" cmpd="sng">
                  <a:solidFill>
                    <a:srgbClr val="000099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33CCFF"/>
                    </a:gs>
                    <a:gs pos="100000">
                      <a:schemeClr val="folHlink"/>
                    </a:gs>
                  </a:gsLst>
                  <a:lin ang="5400000" scaled="1"/>
                  <a:tileRect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Pair work</a:t>
            </a:r>
            <a:endParaRPr lang="zh-CN" altLang="en-US" sz="4000" b="1" spc="-400">
              <a:ln w="12700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33CCFF"/>
                  </a:gs>
                  <a:gs pos="100000">
                    <a:schemeClr val="folHlink"/>
                  </a:gs>
                </a:gsLst>
                <a:lin ang="5400000" scaled="1"/>
                <a:tileRect/>
              </a:gra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482" name="Text Box 5"/>
          <p:cNvSpPr txBox="1"/>
          <p:nvPr/>
        </p:nvSpPr>
        <p:spPr>
          <a:xfrm>
            <a:off x="1116013" y="1227138"/>
            <a:ext cx="7597775" cy="1409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CC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Role-play a conversation between Nelly and Mark.</a:t>
            </a:r>
            <a:endParaRPr lang="en-US" altLang="zh-CN" sz="3600" b="1" dirty="0">
              <a:solidFill>
                <a:srgbClr val="CC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8" name="圆角矩形标注 5"/>
          <p:cNvSpPr/>
          <p:nvPr/>
        </p:nvSpPr>
        <p:spPr>
          <a:xfrm>
            <a:off x="431800" y="2811463"/>
            <a:ext cx="5795963" cy="1439862"/>
          </a:xfrm>
          <a:prstGeom prst="wedgeRoundRectCallout">
            <a:avLst>
              <a:gd name="adj1" fmla="val 810"/>
              <a:gd name="adj2" fmla="val 102810"/>
              <a:gd name="adj3" fmla="val 16667"/>
            </a:avLst>
          </a:prstGeom>
          <a:noFill/>
          <a:ln w="2540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OK, when is a good time  to have the party?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1509" name="圆角矩形标注 6"/>
          <p:cNvSpPr/>
          <p:nvPr/>
        </p:nvSpPr>
        <p:spPr>
          <a:xfrm>
            <a:off x="4751388" y="4827588"/>
            <a:ext cx="2771775" cy="1368425"/>
          </a:xfrm>
          <a:prstGeom prst="wedgeRoundRectCallout">
            <a:avLst>
              <a:gd name="adj1" fmla="val 33278"/>
              <a:gd name="adj2" fmla="val -89213"/>
              <a:gd name="adj3" fmla="val 16667"/>
            </a:avLst>
          </a:prstGeom>
          <a:noFill/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Let’s have it today.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0485" name="Oval 2"/>
          <p:cNvSpPr/>
          <p:nvPr/>
        </p:nvSpPr>
        <p:spPr>
          <a:xfrm>
            <a:off x="217488" y="1412875"/>
            <a:ext cx="825500" cy="863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 b="1" dirty="0">
                <a:latin typeface="Times New Roman" panose="02020603050405020304" pitchFamily="2" charset="0"/>
                <a:ea typeface="宋体" panose="02010600030101010101" pitchFamily="2" charset="-122"/>
              </a:rPr>
              <a:t>2c</a:t>
            </a:r>
            <a:endParaRPr lang="en-US" altLang="zh-CN" sz="40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pic>
        <p:nvPicPr>
          <p:cNvPr id="20486" name="Picture 9" descr="卡通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4425" y="4395788"/>
            <a:ext cx="1724025" cy="2273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7" name="Picture 10" descr="卡通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875" y="2486025"/>
            <a:ext cx="1066800" cy="2095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TextBox 1"/>
          <p:cNvSpPr txBox="1"/>
          <p:nvPr/>
        </p:nvSpPr>
        <p:spPr>
          <a:xfrm>
            <a:off x="1143000" y="785813"/>
            <a:ext cx="6786563" cy="4648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sz="4000" b="1" i="1" dirty="0">
                <a:solidFill>
                  <a:srgbClr val="CC00FF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自主学习题</a:t>
            </a:r>
            <a:endParaRPr lang="zh-CN" altLang="en-US" sz="4000" b="1" i="1" dirty="0">
              <a:solidFill>
                <a:srgbClr val="CC00FF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eaLnBrk="0" hangingPunct="0"/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1.</a:t>
            </a:r>
            <a:r>
              <a:rPr lang="zh-CN" altLang="en-US" dirty="0">
                <a:solidFill>
                  <a:srgbClr val="00B0F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为了考试做准备</a:t>
            </a:r>
            <a:endParaRPr lang="zh-CN" altLang="en-US" dirty="0">
              <a:solidFill>
                <a:srgbClr val="00B0F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2.</a:t>
            </a:r>
            <a:r>
              <a:rPr lang="zh-CN" altLang="en-US" dirty="0">
                <a:solidFill>
                  <a:srgbClr val="00B0F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帮我父母</a:t>
            </a:r>
            <a:endParaRPr lang="zh-CN" altLang="en-US" dirty="0">
              <a:solidFill>
                <a:srgbClr val="00B0F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3.</a:t>
            </a:r>
            <a:r>
              <a:rPr lang="zh-CN" altLang="en-US" dirty="0">
                <a:solidFill>
                  <a:srgbClr val="00B0F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看医生</a:t>
            </a:r>
            <a:endParaRPr lang="zh-CN" altLang="en-US" dirty="0">
              <a:solidFill>
                <a:srgbClr val="00B0F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4.</a:t>
            </a:r>
            <a:r>
              <a:rPr lang="zh-CN" altLang="en-US" dirty="0">
                <a:solidFill>
                  <a:srgbClr val="00B0F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得流感</a:t>
            </a:r>
            <a:endParaRPr lang="zh-CN" altLang="en-US" dirty="0">
              <a:solidFill>
                <a:srgbClr val="00B0F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5.</a:t>
            </a:r>
            <a:r>
              <a:rPr lang="zh-CN" altLang="en-US" dirty="0">
                <a:solidFill>
                  <a:srgbClr val="00B0F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和我的朋友见面</a:t>
            </a:r>
            <a:endParaRPr lang="zh-CN" altLang="en-US" dirty="0">
              <a:solidFill>
                <a:srgbClr val="00B0F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6.</a:t>
            </a:r>
            <a:r>
              <a:rPr lang="zh-CN" altLang="en-US" dirty="0">
                <a:solidFill>
                  <a:srgbClr val="00B0F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谢谢你的邀请</a:t>
            </a:r>
            <a:endParaRPr lang="zh-CN" altLang="en-US" dirty="0">
              <a:solidFill>
                <a:srgbClr val="00B0F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7.</a:t>
            </a:r>
            <a:r>
              <a:rPr lang="zh-CN" altLang="en-US" dirty="0">
                <a:solidFill>
                  <a:srgbClr val="00B0F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下一次</a:t>
            </a:r>
            <a:endParaRPr lang="zh-CN" altLang="en-US" dirty="0">
              <a:solidFill>
                <a:srgbClr val="00B0F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8.</a:t>
            </a:r>
            <a:r>
              <a:rPr lang="zh-CN" altLang="en-US" dirty="0">
                <a:solidFill>
                  <a:srgbClr val="00B0F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和我们闲逛</a:t>
            </a:r>
            <a:endParaRPr lang="zh-CN" altLang="en-US" dirty="0">
              <a:solidFill>
                <a:srgbClr val="00B0F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heel spokes="4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5" name="Picture 4" descr="卡通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59113" y="2565400"/>
            <a:ext cx="1724025" cy="2273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Picture 5" descr="卡通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250" y="2276475"/>
            <a:ext cx="1176338" cy="2311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2" name="圆角矩形标注 7"/>
          <p:cNvSpPr/>
          <p:nvPr/>
        </p:nvSpPr>
        <p:spPr>
          <a:xfrm>
            <a:off x="971550" y="476250"/>
            <a:ext cx="5834063" cy="1368425"/>
          </a:xfrm>
          <a:prstGeom prst="wedgeRoundRectCallout">
            <a:avLst>
              <a:gd name="adj1" fmla="val 6981"/>
              <a:gd name="adj2" fmla="val 105917"/>
              <a:gd name="adj3" fmla="val 16667"/>
            </a:avLst>
          </a:prstGeom>
          <a:noFill/>
          <a:ln w="2540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>
              <a:lnSpc>
                <a:spcPct val="115000"/>
              </a:lnSpc>
            </a:pP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Hmm. If we have it today, half the class won’t come. 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2533" name="圆角矩形标注 7"/>
          <p:cNvSpPr/>
          <p:nvPr/>
        </p:nvSpPr>
        <p:spPr>
          <a:xfrm>
            <a:off x="3275013" y="5013325"/>
            <a:ext cx="5184775" cy="1368425"/>
          </a:xfrm>
          <a:prstGeom prst="wedgeRoundRectCallout">
            <a:avLst>
              <a:gd name="adj1" fmla="val 22259"/>
              <a:gd name="adj2" fmla="val -115083"/>
              <a:gd name="adj3" fmla="val 16667"/>
            </a:avLst>
          </a:prstGeom>
          <a:noFill/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>
              <a:lnSpc>
                <a:spcPct val="115000"/>
              </a:lnSpc>
            </a:pP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Why not have it on the weekend?</a:t>
            </a:r>
            <a:endParaRPr lang="en-US" altLang="zh-CN" sz="3600" b="1" dirty="0">
              <a:solidFill>
                <a:srgbClr val="C0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2534" name="圆角矩形标注 6"/>
          <p:cNvSpPr/>
          <p:nvPr/>
        </p:nvSpPr>
        <p:spPr>
          <a:xfrm>
            <a:off x="682625" y="3789363"/>
            <a:ext cx="2376488" cy="1368425"/>
          </a:xfrm>
          <a:prstGeom prst="wedgeRoundRectCallout">
            <a:avLst>
              <a:gd name="adj1" fmla="val 63625"/>
              <a:gd name="adj2" fmla="val -70648"/>
              <a:gd name="adj3" fmla="val 16667"/>
            </a:avLst>
          </a:prstGeom>
          <a:noFill/>
          <a:ln w="2540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Ok, good idea.</a:t>
            </a:r>
            <a:endParaRPr lang="en-US" altLang="zh-CN" sz="3600" b="1" dirty="0">
              <a:solidFill>
                <a:srgbClr val="C0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  <p:bldP spid="225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Oval 2"/>
          <p:cNvSpPr/>
          <p:nvPr/>
        </p:nvSpPr>
        <p:spPr>
          <a:xfrm>
            <a:off x="1585913" y="854075"/>
            <a:ext cx="898525" cy="990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 b="1" dirty="0">
                <a:latin typeface="Times New Roman" panose="02020603050405020304" pitchFamily="2" charset="0"/>
                <a:ea typeface="宋体" panose="02010600030101010101" pitchFamily="2" charset="-122"/>
              </a:rPr>
              <a:t>2d</a:t>
            </a:r>
            <a:endParaRPr lang="en-US" altLang="zh-CN" sz="40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2530" name="WordArt 4"/>
          <p:cNvSpPr>
            <a:spLocks noTextEdit="1"/>
          </p:cNvSpPr>
          <p:nvPr/>
        </p:nvSpPr>
        <p:spPr>
          <a:xfrm>
            <a:off x="255588" y="100013"/>
            <a:ext cx="2228850" cy="904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 eaLnBrk="0" hangingPunct="0"/>
            <a:r>
              <a:rPr lang="zh-CN" altLang="en-US" sz="4000" b="1">
                <a:ln w="9525" cap="flat" cmpd="sng">
                  <a:solidFill>
                    <a:srgbClr val="CC99FF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8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Reading</a:t>
            </a:r>
            <a:endParaRPr lang="zh-CN" altLang="en-US" sz="4000" b="1">
              <a:ln w="9525" cap="flat" cmpd="sng">
                <a:solidFill>
                  <a:srgbClr val="CC99FF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8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531" name="Text Box 5"/>
          <p:cNvSpPr txBox="1"/>
          <p:nvPr/>
        </p:nvSpPr>
        <p:spPr>
          <a:xfrm>
            <a:off x="2519363" y="588963"/>
            <a:ext cx="6156325" cy="13557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5000"/>
              </a:lnSpc>
            </a:pPr>
            <a:r>
              <a:rPr lang="en-US" altLang="zh-CN" sz="3600" b="1" dirty="0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Read the conversation and answer the questions.</a:t>
            </a:r>
            <a:endParaRPr lang="en-US" altLang="zh-CN" sz="3600" b="1" dirty="0">
              <a:solidFill>
                <a:srgbClr val="0099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7" name="Text Box 5"/>
          <p:cNvSpPr txBox="1"/>
          <p:nvPr/>
        </p:nvSpPr>
        <p:spPr>
          <a:xfrm>
            <a:off x="180975" y="1800225"/>
            <a:ext cx="8604250" cy="44370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609600" indent="-609600">
              <a:lnSpc>
                <a:spcPct val="120000"/>
              </a:lnSpc>
            </a:pPr>
            <a:r>
              <a:rPr lang="en-US" altLang="zh-CN" sz="3400" b="1" dirty="0">
                <a:latin typeface="Times New Roman" panose="02020603050405020304" pitchFamily="2" charset="0"/>
                <a:ea typeface="宋体" panose="02010600030101010101" pitchFamily="2" charset="-122"/>
              </a:rPr>
              <a:t>1. What will happen if we ask people to </a:t>
            </a:r>
            <a:endParaRPr lang="en-US" altLang="zh-CN" sz="34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609600" indent="-609600">
              <a:lnSpc>
                <a:spcPct val="120000"/>
              </a:lnSpc>
            </a:pPr>
            <a:r>
              <a:rPr lang="en-US" altLang="zh-CN" sz="3400" b="1" dirty="0">
                <a:latin typeface="Times New Roman" panose="02020603050405020304" pitchFamily="2" charset="0"/>
                <a:ea typeface="宋体" panose="02010600030101010101" pitchFamily="2" charset="-122"/>
              </a:rPr>
              <a:t>    bring food? </a:t>
            </a:r>
            <a:endParaRPr lang="en-US" altLang="zh-CN" sz="34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609600" indent="-609600">
              <a:lnSpc>
                <a:spcPct val="120000"/>
              </a:lnSpc>
            </a:pPr>
            <a:r>
              <a:rPr lang="en-US" altLang="zh-CN" sz="3400" b="1" dirty="0">
                <a:latin typeface="Times New Roman" panose="02020603050405020304" pitchFamily="2" charset="0"/>
                <a:ea typeface="宋体" panose="02010600030101010101" pitchFamily="2" charset="-122"/>
              </a:rPr>
              <a:t>    _____________________________________</a:t>
            </a:r>
            <a:endParaRPr lang="en-US" altLang="zh-CN" sz="34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609600" indent="-609600">
              <a:lnSpc>
                <a:spcPct val="120000"/>
              </a:lnSpc>
            </a:pPr>
            <a:r>
              <a:rPr lang="en-US" altLang="zh-CN" sz="3400" b="1" dirty="0">
                <a:latin typeface="Times New Roman" panose="02020603050405020304" pitchFamily="2" charset="0"/>
                <a:ea typeface="宋体" panose="02010600030101010101" pitchFamily="2" charset="-122"/>
              </a:rPr>
              <a:t>    _____________________________________</a:t>
            </a:r>
            <a:endParaRPr lang="en-US" altLang="zh-CN" sz="34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609600" indent="-609600">
              <a:lnSpc>
                <a:spcPct val="120000"/>
              </a:lnSpc>
            </a:pPr>
            <a:r>
              <a:rPr lang="en-US" altLang="zh-CN" sz="3400" b="1" dirty="0">
                <a:latin typeface="Times New Roman" panose="02020603050405020304" pitchFamily="2" charset="0"/>
                <a:ea typeface="宋体" panose="02010600030101010101" pitchFamily="2" charset="-122"/>
              </a:rPr>
              <a:t>2. What will happen if we give people some </a:t>
            </a:r>
            <a:endParaRPr lang="en-US" altLang="zh-CN" sz="34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609600" indent="-609600">
              <a:lnSpc>
                <a:spcPct val="120000"/>
              </a:lnSpc>
            </a:pPr>
            <a:r>
              <a:rPr lang="en-US" altLang="zh-CN" sz="3400" b="1" dirty="0">
                <a:latin typeface="Times New Roman" panose="02020603050405020304" pitchFamily="2" charset="0"/>
                <a:ea typeface="宋体" panose="02010600030101010101" pitchFamily="2" charset="-122"/>
              </a:rPr>
              <a:t>    small gifts if they win? </a:t>
            </a:r>
            <a:endParaRPr lang="en-US" altLang="zh-CN" sz="34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609600" indent="-609600">
              <a:lnSpc>
                <a:spcPct val="120000"/>
              </a:lnSpc>
            </a:pPr>
            <a:r>
              <a:rPr lang="en-US" altLang="zh-CN" sz="3400" b="1" dirty="0">
                <a:latin typeface="Times New Roman" panose="02020603050405020304" pitchFamily="2" charset="0"/>
                <a:ea typeface="宋体" panose="02010600030101010101" pitchFamily="2" charset="-122"/>
              </a:rPr>
              <a:t>    ___________________________________</a:t>
            </a:r>
            <a:endParaRPr lang="en-US" altLang="zh-CN" sz="34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3558" name="Text Box 6"/>
          <p:cNvSpPr txBox="1"/>
          <p:nvPr/>
        </p:nvSpPr>
        <p:spPr>
          <a:xfrm>
            <a:off x="576263" y="5543550"/>
            <a:ext cx="7848600" cy="6096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400" b="1" dirty="0">
                <a:solidFill>
                  <a:srgbClr val="0066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More people will want to play the games. </a:t>
            </a:r>
            <a:endParaRPr lang="en-US" altLang="zh-CN" sz="3400" b="1" dirty="0">
              <a:solidFill>
                <a:srgbClr val="0066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3559" name="Text Box 6"/>
          <p:cNvSpPr txBox="1"/>
          <p:nvPr/>
        </p:nvSpPr>
        <p:spPr>
          <a:xfrm>
            <a:off x="576263" y="3024188"/>
            <a:ext cx="8318500" cy="13335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400" b="1" dirty="0">
                <a:solidFill>
                  <a:srgbClr val="0066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They’ll just bring potato chips and chocolate because they’ll be too lazy to cook. </a:t>
            </a:r>
            <a:endParaRPr lang="en-US" altLang="zh-CN" sz="3400" b="1" dirty="0">
              <a:solidFill>
                <a:srgbClr val="0066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pic>
        <p:nvPicPr>
          <p:cNvPr id="22535" name="图片 1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725" y="1290638"/>
            <a:ext cx="504825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圆角矩形标注 6"/>
          <p:cNvSpPr/>
          <p:nvPr/>
        </p:nvSpPr>
        <p:spPr>
          <a:xfrm>
            <a:off x="395288" y="1474788"/>
            <a:ext cx="3960812" cy="2952750"/>
          </a:xfrm>
          <a:prstGeom prst="wedgeRoundRectCallout">
            <a:avLst>
              <a:gd name="adj1" fmla="val -12764"/>
              <a:gd name="adj2" fmla="val 73278"/>
              <a:gd name="adj3" fmla="val 16667"/>
            </a:avLst>
          </a:prstGeom>
          <a:noFill/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Hey, Ben. For the party next week, should we ask people to bring food?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4579" name="圆角矩形标注 7"/>
          <p:cNvSpPr/>
          <p:nvPr/>
        </p:nvSpPr>
        <p:spPr>
          <a:xfrm>
            <a:off x="4500563" y="2349500"/>
            <a:ext cx="4464050" cy="1079500"/>
          </a:xfrm>
          <a:prstGeom prst="wedgeRoundRectCallout">
            <a:avLst>
              <a:gd name="adj1" fmla="val -15398"/>
              <a:gd name="adj2" fmla="val 103972"/>
              <a:gd name="adj3" fmla="val 16667"/>
            </a:avLst>
          </a:prstGeom>
          <a:noFill/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No, let’s order food from a restaurant</a:t>
            </a:r>
            <a:r>
              <a:rPr lang="en-US" altLang="zh-CN" sz="3600" b="1" dirty="0">
                <a:latin typeface="Times New Roman" panose="02020603050405020304" pitchFamily="2" charset="0"/>
                <a:ea typeface="Times New Roman" panose="02020603050405020304" pitchFamily="2" charset="0"/>
              </a:rPr>
              <a:t>…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3555" name="Text Box 5"/>
          <p:cNvSpPr txBox="1"/>
          <p:nvPr/>
        </p:nvSpPr>
        <p:spPr>
          <a:xfrm>
            <a:off x="2700338" y="755650"/>
            <a:ext cx="6300787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Role-play the conversation.</a:t>
            </a:r>
            <a:endParaRPr lang="en-US" altLang="zh-CN" sz="36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4581" name="Picture 8" descr="对话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0425" y="3573463"/>
            <a:ext cx="1966913" cy="2976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Picture 9" descr="对话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175" y="3824288"/>
            <a:ext cx="1746250" cy="3033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3" name="圆角矩形标注 7"/>
          <p:cNvSpPr/>
          <p:nvPr/>
        </p:nvSpPr>
        <p:spPr>
          <a:xfrm>
            <a:off x="4572000" y="5805488"/>
            <a:ext cx="1368425" cy="649287"/>
          </a:xfrm>
          <a:prstGeom prst="wedgeRoundRectCallout">
            <a:avLst>
              <a:gd name="adj1" fmla="val -115199"/>
              <a:gd name="adj2" fmla="val -111370"/>
              <a:gd name="adj3" fmla="val 16667"/>
            </a:avLst>
          </a:prstGeom>
          <a:noFill/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Times New Roman" panose="02020603050405020304" pitchFamily="2" charset="0"/>
              </a:rPr>
              <a:t>…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3559" name="WordArt 11"/>
          <p:cNvSpPr>
            <a:spLocks noTextEdit="1"/>
          </p:cNvSpPr>
          <p:nvPr/>
        </p:nvSpPr>
        <p:spPr>
          <a:xfrm>
            <a:off x="174625" y="188913"/>
            <a:ext cx="2452688" cy="12001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CC99FF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8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Role-play</a:t>
            </a:r>
            <a:endParaRPr lang="zh-CN" altLang="en-US" sz="3600" b="1">
              <a:ln w="9525" cap="flat" cmpd="sng">
                <a:solidFill>
                  <a:srgbClr val="CC99FF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8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79" grpId="0" animBg="1"/>
      <p:bldP spid="2458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844675"/>
            <a:ext cx="8507413" cy="4176713"/>
          </a:xfrm>
          <a:ln/>
        </p:spPr>
        <p:txBody>
          <a:bodyPr wrap="square" anchor="t"/>
          <a:p>
            <a:pPr marL="609600" indent="-6096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latin typeface="Times New Roman" panose="02020603050405020304" pitchFamily="2" charset="0"/>
              </a:rPr>
              <a:t>1. If we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ask</a:t>
            </a:r>
            <a:r>
              <a:rPr lang="en-US" altLang="zh-CN" sz="3600" b="1" dirty="0">
                <a:latin typeface="Times New Roman" panose="02020603050405020304" pitchFamily="2" charset="0"/>
              </a:rPr>
              <a:t> people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to</a:t>
            </a:r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2" charset="0"/>
              </a:rPr>
              <a:t> </a:t>
            </a:r>
            <a:r>
              <a:rPr lang="en-US" altLang="zh-CN" sz="3600" b="1" dirty="0">
                <a:latin typeface="Times New Roman" panose="02020603050405020304" pitchFamily="2" charset="0"/>
              </a:rPr>
              <a:t>bring food, they’ll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latin typeface="Times New Roman" panose="02020603050405020304" pitchFamily="2" charset="0"/>
              </a:rPr>
              <a:t>    just bring potato chips and chocolate…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latin typeface="Times New Roman" panose="02020603050405020304" pitchFamily="2" charset="0"/>
              </a:rPr>
              <a:t>   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ask sb. to do sth.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请求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要求某人做某事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latin typeface="Times New Roman" panose="02020603050405020304" pitchFamily="2" charset="0"/>
              </a:rPr>
              <a:t>    e.g. He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asked</a:t>
            </a:r>
            <a:r>
              <a:rPr lang="en-US" altLang="zh-CN" sz="3600" b="1" dirty="0">
                <a:latin typeface="Times New Roman" panose="02020603050405020304" pitchFamily="2" charset="0"/>
              </a:rPr>
              <a:t> the doctor</a:t>
            </a:r>
            <a:r>
              <a:rPr lang="en-US" altLang="zh-CN" sz="3600" b="1" dirty="0">
                <a:solidFill>
                  <a:srgbClr val="0066FF"/>
                </a:solidFill>
                <a:latin typeface="Times New Roman" panose="02020603050405020304" pitchFamily="2" charset="0"/>
              </a:rPr>
              <a:t>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to</a:t>
            </a:r>
            <a:r>
              <a:rPr lang="en-US" altLang="zh-CN" sz="3600" b="1" dirty="0">
                <a:solidFill>
                  <a:srgbClr val="0066FF"/>
                </a:solidFill>
                <a:latin typeface="Times New Roman" panose="02020603050405020304" pitchFamily="2" charset="0"/>
              </a:rPr>
              <a:t> </a:t>
            </a:r>
            <a:r>
              <a:rPr lang="en-US" altLang="zh-CN" sz="3600" b="1" dirty="0">
                <a:latin typeface="Times New Roman" panose="02020603050405020304" pitchFamily="2" charset="0"/>
              </a:rPr>
              <a:t>tell him the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latin typeface="Times New Roman" panose="02020603050405020304" pitchFamily="2" charset="0"/>
              </a:rPr>
              <a:t>           truth.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latin typeface="Times New Roman" panose="02020603050405020304" pitchFamily="2" charset="0"/>
              </a:rPr>
              <a:t>           他请求医生告诉他真相。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24578" name="WordArt 5"/>
          <p:cNvSpPr>
            <a:spLocks noTextEdit="1"/>
          </p:cNvSpPr>
          <p:nvPr/>
        </p:nvSpPr>
        <p:spPr>
          <a:xfrm>
            <a:off x="1692275" y="620713"/>
            <a:ext cx="575945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8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Language points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8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charRg st="44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02">
                                            <p:txEl>
                                              <p:charRg st="44" end="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charRg st="87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602">
                                            <p:txEl>
                                              <p:charRg st="87" end="1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charRg st="121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5602">
                                            <p:txEl>
                                              <p:charRg st="121" end="1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charRg st="167" end="1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602">
                                            <p:txEl>
                                              <p:charRg st="167" end="1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charRg st="185" end="2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5602">
                                            <p:txEl>
                                              <p:charRg st="185" end="20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4"/>
          <p:cNvSpPr/>
          <p:nvPr/>
        </p:nvSpPr>
        <p:spPr>
          <a:xfrm>
            <a:off x="109538" y="622300"/>
            <a:ext cx="8928100" cy="47529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441325" indent="-441325" eaLnBrk="0" hangingPunct="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2. Yes, the games will be more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exciting</a:t>
            </a: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, too.    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441325" indent="-441325" eaLnBrk="0" hangingPunct="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   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exciting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意为“令人兴奋的, 令人激动的”。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441325" indent="-441325" eaLnBrk="0" hangingPunct="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    e.g. The movie has an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exciting</a:t>
            </a: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 opening.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441325" indent="-441325" eaLnBrk="0" hangingPunct="0"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           电影的开头非常刺激。</a:t>
            </a:r>
            <a:endParaRPr lang="zh-CN" altLang="en-US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charRg st="50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charRg st="50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charRg st="81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charRg st="81" end="1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charRg st="125" end="1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6626">
                                            <p:txEl>
                                              <p:charRg st="125" end="1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4"/>
          <p:cNvSpPr/>
          <p:nvPr/>
        </p:nvSpPr>
        <p:spPr>
          <a:xfrm>
            <a:off x="252413" y="1557338"/>
            <a:ext cx="8569325" cy="46974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前者是“对</a:t>
            </a:r>
            <a:r>
              <a:rPr lang="en-US" altLang="zh-CN" sz="3600" dirty="0">
                <a:solidFill>
                  <a:srgbClr val="FF0000"/>
                </a:solidFill>
                <a:latin typeface="宋体" panose="02010600030101010101" pitchFamily="2" charset="-122"/>
                <a:ea typeface="Times New Roman" panose="02020603050405020304" pitchFamily="2" charset="0"/>
              </a:rPr>
              <a:t>……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感到兴奋”，通常主语是人，后者是“令人感到兴奋的”，通常主语是物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事件。</a:t>
            </a:r>
            <a:endParaRPr lang="zh-CN" altLang="en-US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e.g. </a:t>
            </a: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Are you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excited</a:t>
            </a:r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about going to Beijing? </a:t>
            </a:r>
            <a:r>
              <a:rPr lang="zh-CN" altLang="en-US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   </a:t>
            </a:r>
            <a:endParaRPr lang="zh-CN" altLang="en-US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      你要去北京了，感到兴奋吗？ </a:t>
            </a:r>
            <a:br>
              <a:rPr lang="zh-CN" altLang="en-US" sz="3600" b="1" dirty="0">
                <a:latin typeface="Times New Roman" panose="02020603050405020304" pitchFamily="2" charset="0"/>
                <a:ea typeface="宋体" panose="02010600030101010101" pitchFamily="2" charset="-122"/>
              </a:rPr>
            </a:br>
            <a:r>
              <a:rPr lang="zh-CN" altLang="en-US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      </a:t>
            </a: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He told us an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exciting</a:t>
            </a: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 story yesterday.    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     他昨天给我们讲了一个使人激动的故事。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pic>
        <p:nvPicPr>
          <p:cNvPr id="26626" name="Picture 6" descr="辨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988" y="0"/>
            <a:ext cx="1625600" cy="162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WordArt 7"/>
          <p:cNvSpPr>
            <a:spLocks noTextEdit="1"/>
          </p:cNvSpPr>
          <p:nvPr/>
        </p:nvSpPr>
        <p:spPr>
          <a:xfrm>
            <a:off x="2843213" y="504825"/>
            <a:ext cx="496887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8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exciting&amp;excited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8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charRg st="44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650">
                                            <p:txEl>
                                              <p:charRg st="44" end="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charRg st="93" end="1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650">
                                            <p:txEl>
                                              <p:charRg st="93" end="1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charRg st="164" end="1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650">
                                            <p:txEl>
                                              <p:charRg st="164" end="1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WordArt 4"/>
          <p:cNvSpPr>
            <a:spLocks noTextEdit="1"/>
          </p:cNvSpPr>
          <p:nvPr/>
        </p:nvSpPr>
        <p:spPr>
          <a:xfrm>
            <a:off x="2771775" y="765175"/>
            <a:ext cx="3600450" cy="7651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1537"/>
              </a:avLst>
            </a:prstTxWarp>
            <a:normAutofit/>
          </a:bodyPr>
          <a:p>
            <a:pPr algn="ctr" eaLnBrk="0" hangingPunct="0"/>
            <a:r>
              <a:rPr lang="zh-CN" altLang="en-US" sz="4000" b="1">
                <a:ln w="9525" cap="flat" cmpd="sng">
                  <a:solidFill>
                    <a:srgbClr val="99CC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CC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Exercises</a:t>
            </a:r>
            <a:endParaRPr lang="zh-CN" altLang="en-US" sz="4000" b="1">
              <a:ln w="9525" cap="flat" cmpd="sng">
                <a:solidFill>
                  <a:srgbClr val="99CC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CC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650" name="Text Box 5"/>
          <p:cNvSpPr txBox="1"/>
          <p:nvPr/>
        </p:nvSpPr>
        <p:spPr>
          <a:xfrm>
            <a:off x="503238" y="1925638"/>
            <a:ext cx="774065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66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用括号内所给单词的正确形式填空。</a:t>
            </a:r>
            <a:endParaRPr lang="en-US" altLang="zh-CN" sz="3600" b="1" dirty="0">
              <a:solidFill>
                <a:srgbClr val="0066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8676" name="Text Box 4"/>
          <p:cNvSpPr txBox="1"/>
          <p:nvPr/>
        </p:nvSpPr>
        <p:spPr>
          <a:xfrm>
            <a:off x="431800" y="2646363"/>
            <a:ext cx="8172450" cy="29495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609600" indent="-609600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1. I’ll buy a computer if I _______ (have) 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pPr marL="609600" indent="-609600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   enough money.</a:t>
            </a:r>
            <a:endParaRPr lang="zh-CN" altLang="en-US" sz="3600" b="1" dirty="0"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pPr marL="609600" indent="-609600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2. I’m sure if he _____ (go) to the party, 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pPr marL="609600" indent="-609600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   he ________  (have) a great time.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8677" name="Text Box 6"/>
          <p:cNvSpPr txBox="1"/>
          <p:nvPr/>
        </p:nvSpPr>
        <p:spPr>
          <a:xfrm>
            <a:off x="5868988" y="2622550"/>
            <a:ext cx="1008062" cy="806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has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8678" name="Text Box 6"/>
          <p:cNvSpPr txBox="1"/>
          <p:nvPr/>
        </p:nvSpPr>
        <p:spPr>
          <a:xfrm>
            <a:off x="3706813" y="4156075"/>
            <a:ext cx="1152525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goes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8679" name="Text Box 19"/>
          <p:cNvSpPr txBox="1"/>
          <p:nvPr/>
        </p:nvSpPr>
        <p:spPr>
          <a:xfrm>
            <a:off x="1476375" y="4948238"/>
            <a:ext cx="2016125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will have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/>
      <p:bldP spid="28678" grpId="0"/>
      <p:bldP spid="2867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Text Box 4"/>
          <p:cNvSpPr txBox="1"/>
          <p:nvPr/>
        </p:nvSpPr>
        <p:spPr>
          <a:xfrm>
            <a:off x="360363" y="1196975"/>
            <a:ext cx="8459787" cy="4378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3. You ___________ (not get) nervous if 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    you _____ (do ) enough exercise.</a:t>
            </a:r>
            <a:endParaRPr lang="zh-CN" altLang="en-US" sz="3600" b="1" dirty="0"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4. If she _______ (finish ) work early, she 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   ______ (go) home.</a:t>
            </a:r>
            <a:endParaRPr lang="zh-CN" altLang="en-US" sz="3600" b="1" dirty="0"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5. If it _____(rain), we ________ (stay) at 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   home.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9699" name="Text Box 22"/>
          <p:cNvSpPr txBox="1"/>
          <p:nvPr/>
        </p:nvSpPr>
        <p:spPr>
          <a:xfrm>
            <a:off x="2122488" y="2066925"/>
            <a:ext cx="936625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do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9700" name="Text Box 6"/>
          <p:cNvSpPr txBox="1"/>
          <p:nvPr/>
        </p:nvSpPr>
        <p:spPr>
          <a:xfrm>
            <a:off x="2051050" y="2781300"/>
            <a:ext cx="1871663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finishes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9701" name="Text Box 19"/>
          <p:cNvSpPr txBox="1"/>
          <p:nvPr/>
        </p:nvSpPr>
        <p:spPr>
          <a:xfrm>
            <a:off x="885825" y="3457575"/>
            <a:ext cx="1620838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will go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9702" name="Text Box 19"/>
          <p:cNvSpPr txBox="1"/>
          <p:nvPr/>
        </p:nvSpPr>
        <p:spPr>
          <a:xfrm>
            <a:off x="1619250" y="4198938"/>
            <a:ext cx="6048375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rains                    will stay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9703" name="Text Box 19"/>
          <p:cNvSpPr txBox="1"/>
          <p:nvPr/>
        </p:nvSpPr>
        <p:spPr>
          <a:xfrm>
            <a:off x="2124075" y="1268413"/>
            <a:ext cx="2376488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won’t get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0" grpId="0"/>
      <p:bldP spid="29701" grpId="0"/>
      <p:bldP spid="29702" grpId="0"/>
      <p:bldP spid="2970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Text Box 4"/>
          <p:cNvSpPr txBox="1"/>
          <p:nvPr/>
        </p:nvSpPr>
        <p:spPr>
          <a:xfrm>
            <a:off x="1260475" y="2143125"/>
            <a:ext cx="6624638" cy="3749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en-US" altLang="zh-CN" sz="2400" dirty="0">
                <a:solidFill>
                  <a:srgbClr val="CC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1. Recite the conversation in 2d after school.  </a:t>
            </a:r>
            <a:endParaRPr lang="zh-CN" altLang="en-US" sz="2400" dirty="0">
              <a:solidFill>
                <a:srgbClr val="CC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 sz="2400" dirty="0">
                <a:solidFill>
                  <a:srgbClr val="CC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2. </a:t>
            </a:r>
            <a:r>
              <a:rPr lang="zh-CN" altLang="en-US" sz="2400" dirty="0">
                <a:solidFill>
                  <a:srgbClr val="CC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用括号里所给词的适当形式补全句子。</a:t>
            </a:r>
            <a:endParaRPr lang="zh-CN" altLang="en-US" sz="2400" dirty="0">
              <a:solidFill>
                <a:srgbClr val="CC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 sz="2400" dirty="0">
                <a:solidFill>
                  <a:srgbClr val="CC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(1) If she stops smoking, _______________ (be </a:t>
            </a:r>
            <a:endParaRPr lang="en-US" altLang="zh-CN" sz="2400" dirty="0">
              <a:solidFill>
                <a:srgbClr val="CC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sz="2400" dirty="0">
                <a:solidFill>
                  <a:srgbClr val="CC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   </a:t>
            </a:r>
            <a:r>
              <a:rPr lang="en-US" altLang="zh-CN" sz="2400" dirty="0">
                <a:solidFill>
                  <a:srgbClr val="CC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more healthy)</a:t>
            </a:r>
            <a:r>
              <a:rPr lang="zh-CN" altLang="en-US" sz="2400" dirty="0">
                <a:solidFill>
                  <a:srgbClr val="CC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.</a:t>
            </a:r>
            <a:endParaRPr lang="zh-CN" altLang="en-US" sz="2400" dirty="0">
              <a:solidFill>
                <a:srgbClr val="CC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 sz="2400" dirty="0">
                <a:solidFill>
                  <a:srgbClr val="CC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(2) If it rains, ____________.(stay at home)</a:t>
            </a:r>
            <a:r>
              <a:rPr lang="zh-CN" altLang="en-US" sz="2400" dirty="0">
                <a:solidFill>
                  <a:srgbClr val="CC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.</a:t>
            </a:r>
            <a:endParaRPr lang="zh-CN" altLang="en-US" sz="2400" dirty="0">
              <a:solidFill>
                <a:srgbClr val="CC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 sz="2400" dirty="0">
                <a:solidFill>
                  <a:srgbClr val="CC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(3) If I go on a diet, ___________ (lose weight)</a:t>
            </a:r>
            <a:r>
              <a:rPr lang="zh-CN" altLang="en-US" sz="2400" dirty="0">
                <a:solidFill>
                  <a:srgbClr val="CC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.</a:t>
            </a:r>
            <a:endParaRPr lang="zh-CN" altLang="en-US" sz="2400" dirty="0">
              <a:solidFill>
                <a:srgbClr val="CC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 sz="2400" dirty="0">
                <a:solidFill>
                  <a:srgbClr val="CC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(4) If we get up early, ________________ (go out </a:t>
            </a:r>
            <a:endParaRPr lang="en-US" altLang="zh-CN" sz="2400" dirty="0">
              <a:solidFill>
                <a:srgbClr val="CC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sz="2400" dirty="0">
                <a:solidFill>
                  <a:srgbClr val="CC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  </a:t>
            </a:r>
            <a:r>
              <a:rPr lang="en-US" altLang="zh-CN" sz="2400" dirty="0">
                <a:solidFill>
                  <a:srgbClr val="CC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for the day)</a:t>
            </a:r>
            <a:r>
              <a:rPr lang="zh-CN" altLang="en-US" sz="2400" dirty="0">
                <a:solidFill>
                  <a:srgbClr val="CC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.</a:t>
            </a:r>
            <a:r>
              <a:rPr lang="en-US" altLang="zh-CN" sz="2400" dirty="0">
                <a:solidFill>
                  <a:srgbClr val="CC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endParaRPr lang="zh-CN" altLang="en-US" sz="2400" dirty="0">
              <a:solidFill>
                <a:srgbClr val="CC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 sz="2400" dirty="0">
                <a:solidFill>
                  <a:srgbClr val="CC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(5) If he gets a job, _____________</a:t>
            </a:r>
            <a:r>
              <a:rPr lang="zh-CN" altLang="en-US" sz="2400" dirty="0">
                <a:solidFill>
                  <a:srgbClr val="CC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sz="2400" dirty="0">
                <a:solidFill>
                  <a:srgbClr val="CC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(earn lots of </a:t>
            </a:r>
            <a:endParaRPr lang="en-US" altLang="zh-CN" sz="2400" dirty="0">
              <a:solidFill>
                <a:srgbClr val="CC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sz="2400" dirty="0">
                <a:solidFill>
                  <a:srgbClr val="CC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  </a:t>
            </a:r>
            <a:r>
              <a:rPr lang="en-US" altLang="zh-CN" sz="2400" dirty="0">
                <a:solidFill>
                  <a:srgbClr val="CC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money) </a:t>
            </a:r>
            <a:r>
              <a:rPr lang="zh-CN" altLang="en-US" sz="2400" dirty="0">
                <a:solidFill>
                  <a:srgbClr val="CC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.</a:t>
            </a:r>
            <a:endParaRPr lang="zh-CN" altLang="en-US" sz="2400" dirty="0">
              <a:solidFill>
                <a:srgbClr val="CC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pic>
        <p:nvPicPr>
          <p:cNvPr id="29698" name="Picture 5" descr="homework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9325" y="765175"/>
            <a:ext cx="4513263" cy="13065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6" descr="MCj03436130000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4663" y="1095375"/>
            <a:ext cx="4032250" cy="3095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Text Box 8"/>
          <p:cNvSpPr txBox="1"/>
          <p:nvPr/>
        </p:nvSpPr>
        <p:spPr>
          <a:xfrm>
            <a:off x="4787900" y="4237038"/>
            <a:ext cx="3529013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dirty="0">
                <a:solidFill>
                  <a:srgbClr val="0066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She will be late.</a:t>
            </a:r>
            <a:endParaRPr lang="en-US" altLang="zh-CN" sz="3600" b="1" dirty="0">
              <a:solidFill>
                <a:srgbClr val="0066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5124" name="Rectangle 9"/>
          <p:cNvSpPr/>
          <p:nvPr/>
        </p:nvSpPr>
        <p:spPr>
          <a:xfrm>
            <a:off x="611188" y="5595938"/>
            <a:ext cx="8532812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If she _____ to school, she _____ ___late.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pic>
        <p:nvPicPr>
          <p:cNvPr id="5125" name="Picture 17" descr="MMj0356712000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1412875"/>
            <a:ext cx="2160588" cy="2160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Text Box 18"/>
          <p:cNvSpPr txBox="1"/>
          <p:nvPr/>
        </p:nvSpPr>
        <p:spPr>
          <a:xfrm>
            <a:off x="395288" y="3803650"/>
            <a:ext cx="3181350" cy="13017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0066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She is going to</a:t>
            </a:r>
            <a:endParaRPr lang="en-US" altLang="zh-CN" sz="3600" b="1" dirty="0">
              <a:solidFill>
                <a:srgbClr val="0066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0066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walk to school.</a:t>
            </a:r>
            <a:endParaRPr lang="en-US" altLang="zh-CN" sz="3600" b="1" dirty="0">
              <a:solidFill>
                <a:srgbClr val="0066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5127" name="Rectangle 19"/>
          <p:cNvSpPr/>
          <p:nvPr/>
        </p:nvSpPr>
        <p:spPr>
          <a:xfrm>
            <a:off x="1908175" y="5676900"/>
            <a:ext cx="1081088" cy="4318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walks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5128" name="Rectangle 20"/>
          <p:cNvSpPr/>
          <p:nvPr/>
        </p:nvSpPr>
        <p:spPr>
          <a:xfrm>
            <a:off x="5867400" y="5668963"/>
            <a:ext cx="863600" cy="4318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will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5129" name="Rectangle 24"/>
          <p:cNvSpPr/>
          <p:nvPr/>
        </p:nvSpPr>
        <p:spPr>
          <a:xfrm>
            <a:off x="7092950" y="5668963"/>
            <a:ext cx="647700" cy="4318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be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5130" name="Line 25"/>
          <p:cNvSpPr/>
          <p:nvPr/>
        </p:nvSpPr>
        <p:spPr>
          <a:xfrm>
            <a:off x="2771775" y="4956175"/>
            <a:ext cx="1223963" cy="855663"/>
          </a:xfrm>
          <a:prstGeom prst="line">
            <a:avLst/>
          </a:prstGeom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triangle" w="sm" len="sm"/>
          </a:ln>
        </p:spPr>
      </p:sp>
      <p:sp>
        <p:nvSpPr>
          <p:cNvPr id="5131" name="Line 26"/>
          <p:cNvSpPr/>
          <p:nvPr/>
        </p:nvSpPr>
        <p:spPr>
          <a:xfrm flipH="1">
            <a:off x="4284663" y="4803775"/>
            <a:ext cx="1150937" cy="936625"/>
          </a:xfrm>
          <a:prstGeom prst="line">
            <a:avLst/>
          </a:prstGeom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triangle" w="sm" len="sm"/>
          </a:ln>
        </p:spPr>
      </p:sp>
      <p:sp>
        <p:nvSpPr>
          <p:cNvPr id="4107" name="WordArt 4"/>
          <p:cNvSpPr>
            <a:spLocks noTextEdit="1"/>
          </p:cNvSpPr>
          <p:nvPr/>
        </p:nvSpPr>
        <p:spPr>
          <a:xfrm>
            <a:off x="252413" y="333375"/>
            <a:ext cx="4681537" cy="10080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 eaLnBrk="0" hangingPunct="0"/>
            <a:r>
              <a:rPr lang="zh-CN" altLang="en-US" sz="4000" b="1" spc="-400">
                <a:ln w="12700" cap="flat" cmpd="sng">
                  <a:solidFill>
                    <a:srgbClr val="000099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Warm-up</a:t>
            </a:r>
            <a:endParaRPr lang="zh-CN" altLang="en-US" sz="4000" b="1" spc="-400">
              <a:ln w="12700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6" grpId="0"/>
      <p:bldP spid="5127" grpId="0" animBg="1"/>
      <p:bldP spid="5128" grpId="0" animBg="1"/>
      <p:bldP spid="51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3"/>
          <p:cNvSpPr>
            <a:spLocks noGrp="1" noRot="1"/>
          </p:cNvSpPr>
          <p:nvPr>
            <p:ph type="body" idx="4294967295"/>
          </p:nvPr>
        </p:nvSpPr>
        <p:spPr>
          <a:xfrm>
            <a:off x="323850" y="3716338"/>
            <a:ext cx="4248150" cy="1223962"/>
          </a:xfrm>
          <a:ln/>
        </p:spPr>
        <p:txBody>
          <a:bodyPr wrap="square" anchor="t"/>
          <a:p>
            <a:pPr marL="0" indent="0">
              <a:lnSpc>
                <a:spcPct val="115000"/>
              </a:lnSpc>
              <a:spcBef>
                <a:spcPct val="0"/>
              </a:spcBef>
              <a:buFont typeface="Wingdings 2" panose="05020102010507070707" pitchFamily="2" charset="2"/>
              <a:buNone/>
            </a:pPr>
            <a:r>
              <a:rPr lang="en-US" altLang="zh-CN" sz="3600" b="1" dirty="0">
                <a:solidFill>
                  <a:srgbClr val="0066FF"/>
                </a:solidFill>
                <a:latin typeface="Times New Roman" panose="02020603050405020304" pitchFamily="2" charset="0"/>
              </a:rPr>
              <a:t>It is going to rain tomorrow.</a:t>
            </a:r>
            <a:r>
              <a:rPr lang="en-US" altLang="zh-CN" sz="3600" dirty="0">
                <a:solidFill>
                  <a:srgbClr val="0066FF"/>
                </a:solidFill>
                <a:latin typeface="Times New Roman" panose="02020603050405020304" pitchFamily="2" charset="0"/>
              </a:rPr>
              <a:t>  </a:t>
            </a:r>
            <a:endParaRPr lang="en-US" altLang="zh-CN" sz="3600" dirty="0">
              <a:solidFill>
                <a:srgbClr val="0066FF"/>
              </a:solidFill>
              <a:latin typeface="Times New Roman" panose="02020603050405020304" pitchFamily="2" charset="0"/>
            </a:endParaRPr>
          </a:p>
        </p:txBody>
      </p:sp>
      <p:pic>
        <p:nvPicPr>
          <p:cNvPr id="5122" name="Picture 4" descr="142804957"/>
          <p:cNvPicPr>
            <a:picLocks noGrp="1" noChangeAspect="1"/>
          </p:cNvPicPr>
          <p:nvPr>
            <p:ph type="title" idx="4294967295"/>
          </p:nvPr>
        </p:nvPicPr>
        <p:blipFill>
          <a:blip r:embed="rId1"/>
          <a:stretch>
            <a:fillRect/>
          </a:stretch>
        </p:blipFill>
        <p:spPr>
          <a:xfrm>
            <a:off x="684213" y="549275"/>
            <a:ext cx="3052762" cy="3052763"/>
          </a:xfrm>
          <a:ln/>
        </p:spPr>
      </p:pic>
      <p:sp>
        <p:nvSpPr>
          <p:cNvPr id="6148" name="Rectangle 6"/>
          <p:cNvSpPr/>
          <p:nvPr/>
        </p:nvSpPr>
        <p:spPr>
          <a:xfrm>
            <a:off x="4581525" y="3922713"/>
            <a:ext cx="4167188" cy="5857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0066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I will stay at home.</a:t>
            </a:r>
            <a:r>
              <a:rPr lang="en-US" altLang="zh-CN" sz="3600" dirty="0">
                <a:solidFill>
                  <a:srgbClr val="0066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endParaRPr lang="en-US" altLang="zh-CN" sz="3600" dirty="0">
              <a:solidFill>
                <a:srgbClr val="0066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6149" name="Rectangle 7"/>
          <p:cNvSpPr/>
          <p:nvPr/>
        </p:nvSpPr>
        <p:spPr>
          <a:xfrm>
            <a:off x="287338" y="5589588"/>
            <a:ext cx="8856662" cy="5318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If it _____ tomorrow, I _____ _____ at home.</a:t>
            </a:r>
            <a:r>
              <a:rPr lang="en-US" altLang="zh-CN" sz="3600" dirty="0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endParaRPr lang="en-US" altLang="zh-CN" sz="3600" dirty="0">
              <a:solidFill>
                <a:srgbClr val="00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6150" name="Rectangle 11"/>
          <p:cNvSpPr/>
          <p:nvPr/>
        </p:nvSpPr>
        <p:spPr>
          <a:xfrm>
            <a:off x="1187450" y="5518150"/>
            <a:ext cx="1152525" cy="503238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rains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6151" name="Rectangle 12"/>
          <p:cNvSpPr/>
          <p:nvPr/>
        </p:nvSpPr>
        <p:spPr>
          <a:xfrm>
            <a:off x="5003800" y="5518150"/>
            <a:ext cx="1081088" cy="503238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will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6152" name="Rectangle 13"/>
          <p:cNvSpPr/>
          <p:nvPr/>
        </p:nvSpPr>
        <p:spPr>
          <a:xfrm>
            <a:off x="6156325" y="5518150"/>
            <a:ext cx="1223963" cy="503238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stay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6153" name="Line 14"/>
          <p:cNvSpPr/>
          <p:nvPr/>
        </p:nvSpPr>
        <p:spPr>
          <a:xfrm>
            <a:off x="2700338" y="4654550"/>
            <a:ext cx="1223962" cy="935038"/>
          </a:xfrm>
          <a:prstGeom prst="line">
            <a:avLst/>
          </a:prstGeom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triangle" w="sm" len="sm"/>
          </a:ln>
        </p:spPr>
      </p:sp>
      <p:sp>
        <p:nvSpPr>
          <p:cNvPr id="6154" name="Line 15"/>
          <p:cNvSpPr/>
          <p:nvPr/>
        </p:nvSpPr>
        <p:spPr>
          <a:xfrm flipH="1">
            <a:off x="3924300" y="4438650"/>
            <a:ext cx="1295400" cy="1150938"/>
          </a:xfrm>
          <a:prstGeom prst="line">
            <a:avLst/>
          </a:prstGeom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triangle" w="sm" len="sm"/>
          </a:ln>
        </p:spPr>
      </p:sp>
      <p:pic>
        <p:nvPicPr>
          <p:cNvPr id="6155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700" y="620713"/>
            <a:ext cx="2686050" cy="32400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  <p:bldP spid="6148" grpId="0"/>
      <p:bldP spid="6149" grpId="0"/>
      <p:bldP spid="6150" grpId="0" animBg="1"/>
      <p:bldP spid="6151" grpId="0" animBg="1"/>
      <p:bldP spid="61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3"/>
          <p:cNvSpPr>
            <a:spLocks noGrp="1" noRot="1"/>
          </p:cNvSpPr>
          <p:nvPr>
            <p:ph type="body" idx="4294967295"/>
          </p:nvPr>
        </p:nvSpPr>
        <p:spPr>
          <a:xfrm>
            <a:off x="647700" y="4868863"/>
            <a:ext cx="8245475" cy="1655762"/>
          </a:xfrm>
          <a:ln/>
        </p:spPr>
        <p:txBody>
          <a:bodyPr wrap="square" anchor="t"/>
          <a:p>
            <a:pPr marL="0" indent="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3600" b="1" dirty="0">
                <a:latin typeface="Times New Roman" panose="02020603050405020304" pitchFamily="2" charset="0"/>
              </a:rPr>
              <a:t>If it ____</a:t>
            </a:r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2" charset="0"/>
              </a:rPr>
              <a:t> </a:t>
            </a:r>
            <a:r>
              <a:rPr lang="en-US" altLang="zh-CN" sz="3600" b="1" dirty="0">
                <a:latin typeface="Times New Roman" panose="02020603050405020304" pitchFamily="2" charset="0"/>
              </a:rPr>
              <a:t>sunny tomorrow, they _____ ______ a trip.</a:t>
            </a:r>
            <a:endParaRPr lang="en-US" altLang="zh-CN" sz="3600" dirty="0">
              <a:latin typeface="Times New Roman" panose="02020603050405020304" pitchFamily="2" charset="0"/>
            </a:endParaRPr>
          </a:p>
        </p:txBody>
      </p:sp>
      <p:pic>
        <p:nvPicPr>
          <p:cNvPr id="7171" name="Picture 5" descr="1441520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9700" y="403225"/>
            <a:ext cx="2736850" cy="2736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Rectangle 6"/>
          <p:cNvSpPr/>
          <p:nvPr/>
        </p:nvSpPr>
        <p:spPr>
          <a:xfrm>
            <a:off x="611188" y="3211513"/>
            <a:ext cx="3602037" cy="13017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0066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It will be sunny tomorrow.</a:t>
            </a:r>
            <a:endParaRPr lang="en-US" altLang="zh-CN" sz="3600" b="1" dirty="0">
              <a:solidFill>
                <a:srgbClr val="0066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7173" name="Rectangle 7"/>
          <p:cNvSpPr/>
          <p:nvPr/>
        </p:nvSpPr>
        <p:spPr>
          <a:xfrm>
            <a:off x="4500563" y="3284538"/>
            <a:ext cx="4392612" cy="13017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0066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They will have a trip   </a:t>
            </a:r>
            <a:endParaRPr lang="en-US" altLang="zh-CN" sz="3600" b="1" dirty="0">
              <a:solidFill>
                <a:srgbClr val="0066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0066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tomorrow.</a:t>
            </a:r>
            <a:endParaRPr lang="en-US" altLang="zh-CN" sz="3600" b="1" dirty="0">
              <a:solidFill>
                <a:srgbClr val="0066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7174" name="Rectangle 10"/>
          <p:cNvSpPr/>
          <p:nvPr/>
        </p:nvSpPr>
        <p:spPr>
          <a:xfrm>
            <a:off x="1547813" y="5013325"/>
            <a:ext cx="865187" cy="4318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is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7175" name="Rectangle 11"/>
          <p:cNvSpPr/>
          <p:nvPr/>
        </p:nvSpPr>
        <p:spPr>
          <a:xfrm>
            <a:off x="7019925" y="5013325"/>
            <a:ext cx="1008063" cy="4318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will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7176" name="Rectangle 12"/>
          <p:cNvSpPr/>
          <p:nvPr/>
        </p:nvSpPr>
        <p:spPr>
          <a:xfrm>
            <a:off x="828675" y="5661025"/>
            <a:ext cx="1079500" cy="503238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have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7177" name="Line 13"/>
          <p:cNvSpPr/>
          <p:nvPr/>
        </p:nvSpPr>
        <p:spPr>
          <a:xfrm>
            <a:off x="2555875" y="4292600"/>
            <a:ext cx="1152525" cy="863600"/>
          </a:xfrm>
          <a:prstGeom prst="line">
            <a:avLst/>
          </a:prstGeom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triangle" w="sm" len="sm"/>
          </a:ln>
        </p:spPr>
      </p:sp>
      <p:sp>
        <p:nvSpPr>
          <p:cNvPr id="7178" name="Line 14"/>
          <p:cNvSpPr/>
          <p:nvPr/>
        </p:nvSpPr>
        <p:spPr>
          <a:xfrm flipH="1">
            <a:off x="3708400" y="4292600"/>
            <a:ext cx="792163" cy="792163"/>
          </a:xfrm>
          <a:prstGeom prst="line">
            <a:avLst/>
          </a:prstGeom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triangle" w="sm" len="sm"/>
          </a:ln>
        </p:spPr>
      </p:sp>
      <p:pic>
        <p:nvPicPr>
          <p:cNvPr id="6154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13" y="549275"/>
            <a:ext cx="2447925" cy="2359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170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  <p:bldP spid="7172" grpId="0"/>
      <p:bldP spid="7173" grpId="0"/>
      <p:bldP spid="7174" grpId="0" animBg="1"/>
      <p:bldP spid="7175" grpId="0" animBg="1"/>
      <p:bldP spid="71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 Box 3"/>
          <p:cNvSpPr txBox="1"/>
          <p:nvPr/>
        </p:nvSpPr>
        <p:spPr>
          <a:xfrm>
            <a:off x="576263" y="3573463"/>
            <a:ext cx="3563937" cy="1409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66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He won’t study hard.</a:t>
            </a:r>
            <a:endParaRPr lang="en-US" altLang="zh-CN" sz="3600" b="1" dirty="0">
              <a:solidFill>
                <a:srgbClr val="0066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8195" name="Text Box 6"/>
          <p:cNvSpPr txBox="1"/>
          <p:nvPr/>
        </p:nvSpPr>
        <p:spPr>
          <a:xfrm>
            <a:off x="4932363" y="3716338"/>
            <a:ext cx="3743325" cy="13557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5000"/>
              </a:lnSpc>
            </a:pPr>
            <a:r>
              <a:rPr lang="en-US" altLang="zh-CN" sz="3600" b="1" dirty="0">
                <a:solidFill>
                  <a:srgbClr val="0066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He will fail in the exam.</a:t>
            </a:r>
            <a:endParaRPr lang="en-US" altLang="zh-CN" sz="3600" b="1" dirty="0">
              <a:solidFill>
                <a:srgbClr val="0066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8196" name="Text Box 8"/>
          <p:cNvSpPr txBox="1"/>
          <p:nvPr/>
        </p:nvSpPr>
        <p:spPr>
          <a:xfrm>
            <a:off x="539750" y="5229225"/>
            <a:ext cx="7561263" cy="1409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“If he _______ study hard. He ____ _____ in the exam.”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8197" name="Rectangle 10"/>
          <p:cNvSpPr/>
          <p:nvPr/>
        </p:nvSpPr>
        <p:spPr>
          <a:xfrm>
            <a:off x="1906588" y="5372100"/>
            <a:ext cx="1512887" cy="50482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doesn’t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8198" name="Rectangle 11"/>
          <p:cNvSpPr/>
          <p:nvPr/>
        </p:nvSpPr>
        <p:spPr>
          <a:xfrm>
            <a:off x="6659563" y="5372100"/>
            <a:ext cx="865187" cy="50482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will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8199" name="Rectangle 12"/>
          <p:cNvSpPr/>
          <p:nvPr/>
        </p:nvSpPr>
        <p:spPr>
          <a:xfrm>
            <a:off x="684213" y="6021388"/>
            <a:ext cx="935037" cy="503237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fail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8200" name="Line 16"/>
          <p:cNvSpPr/>
          <p:nvPr/>
        </p:nvSpPr>
        <p:spPr>
          <a:xfrm>
            <a:off x="2771775" y="4508500"/>
            <a:ext cx="1079500" cy="792163"/>
          </a:xfrm>
          <a:prstGeom prst="line">
            <a:avLst/>
          </a:prstGeom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triangle" w="sm" len="sm"/>
          </a:ln>
        </p:spPr>
      </p:sp>
      <p:sp>
        <p:nvSpPr>
          <p:cNvPr id="8201" name="Line 17"/>
          <p:cNvSpPr/>
          <p:nvPr/>
        </p:nvSpPr>
        <p:spPr>
          <a:xfrm flipH="1">
            <a:off x="3851275" y="4437063"/>
            <a:ext cx="1008063" cy="863600"/>
          </a:xfrm>
          <a:prstGeom prst="line">
            <a:avLst/>
          </a:prstGeom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triangle" w="sm" len="sm"/>
          </a:ln>
        </p:spPr>
      </p:sp>
      <p:pic>
        <p:nvPicPr>
          <p:cNvPr id="8202" name="Picture 12" descr="不及格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9700" y="476250"/>
            <a:ext cx="3025775" cy="3025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Picture 6" descr="1455061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476250"/>
            <a:ext cx="3240087" cy="29098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  <p:bldP spid="8196" grpId="0"/>
      <p:bldP spid="8197" grpId="0" animBg="1"/>
      <p:bldP spid="8198" grpId="0" animBg="1"/>
      <p:bldP spid="81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Text Box 5"/>
          <p:cNvSpPr txBox="1"/>
          <p:nvPr/>
        </p:nvSpPr>
        <p:spPr>
          <a:xfrm>
            <a:off x="1692275" y="115888"/>
            <a:ext cx="6948488" cy="14668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5000"/>
              </a:lnSpc>
            </a:pPr>
            <a:r>
              <a:rPr lang="en-US" altLang="zh-CN" sz="3600" b="1" dirty="0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Match the statements with the pictures [a-d]. </a:t>
            </a:r>
            <a:endParaRPr lang="en-US" altLang="zh-CN" sz="3600" b="1" dirty="0">
              <a:solidFill>
                <a:srgbClr val="FF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4" name="Oval 2"/>
          <p:cNvSpPr/>
          <p:nvPr/>
        </p:nvSpPr>
        <p:spPr>
          <a:xfrm>
            <a:off x="684213" y="333375"/>
            <a:ext cx="863600" cy="935038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 b="1" dirty="0">
                <a:latin typeface="Times New Roman" panose="02020603050405020304" pitchFamily="2" charset="0"/>
                <a:ea typeface="宋体" panose="02010600030101010101" pitchFamily="2" charset="-122"/>
              </a:rPr>
              <a:t>1a</a:t>
            </a:r>
            <a:endParaRPr lang="en-US" altLang="zh-CN" sz="40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9220" name="Rectangle 3"/>
          <p:cNvSpPr/>
          <p:nvPr/>
        </p:nvSpPr>
        <p:spPr>
          <a:xfrm>
            <a:off x="395288" y="1412875"/>
            <a:ext cx="8604250" cy="53467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1608455" indent="-1608455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1. ___ </a:t>
            </a:r>
            <a:r>
              <a:rPr lang="en-US" altLang="zh-CN" b="1" dirty="0">
                <a:latin typeface="Times New Roman" panose="02020603050405020304" pitchFamily="2" charset="0"/>
                <a:ea typeface="宋体" panose="02010600030101010101" pitchFamily="2" charset="-122"/>
              </a:rPr>
              <a:t>I think I’ll wear jeans to the party.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1608455" indent="-1608455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2.</a:t>
            </a:r>
            <a:r>
              <a:rPr lang="zh-CN" altLang="en-US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___ </a:t>
            </a:r>
            <a:r>
              <a:rPr lang="en-US" altLang="zh-CN" b="1" dirty="0">
                <a:latin typeface="Times New Roman" panose="02020603050405020304" pitchFamily="2" charset="0"/>
                <a:ea typeface="宋体" panose="02010600030101010101" pitchFamily="2" charset="-122"/>
              </a:rPr>
              <a:t>I think I’ll stay at home. </a:t>
            </a:r>
            <a:endParaRPr lang="zh-CN" altLang="en-US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1608455" indent="-1608455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3. ___ I think I’ll take the bus to the party</a:t>
            </a:r>
            <a:r>
              <a:rPr lang="zh-CN" altLang="en-US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.</a:t>
            </a:r>
            <a:endParaRPr lang="zh-CN" altLang="en-US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1608455" indent="-1608455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4. ___ </a:t>
            </a:r>
            <a:r>
              <a:rPr lang="en-US" altLang="zh-CN" b="1" dirty="0">
                <a:latin typeface="Times New Roman" panose="02020603050405020304" pitchFamily="2" charset="0"/>
                <a:ea typeface="宋体" panose="02010600030101010101" pitchFamily="2" charset="-122"/>
              </a:rPr>
              <a:t>I think I’ll go </a:t>
            </a:r>
            <a:endParaRPr lang="en-US" altLang="zh-CN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1608455" indent="-1608455">
              <a:lnSpc>
                <a:spcPct val="130000"/>
              </a:lnSpc>
            </a:pPr>
            <a:r>
              <a:rPr lang="en-US" altLang="zh-CN" b="1" dirty="0">
                <a:latin typeface="Times New Roman" panose="02020603050405020304" pitchFamily="2" charset="0"/>
                <a:ea typeface="宋体" panose="02010600030101010101" pitchFamily="2" charset="-122"/>
              </a:rPr>
              <a:t>            to the party </a:t>
            </a:r>
            <a:endParaRPr lang="en-US" altLang="zh-CN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1608455" indent="-1608455">
              <a:lnSpc>
                <a:spcPct val="130000"/>
              </a:lnSpc>
            </a:pPr>
            <a:r>
              <a:rPr lang="en-US" altLang="zh-CN" b="1" dirty="0">
                <a:latin typeface="Times New Roman" panose="02020603050405020304" pitchFamily="2" charset="0"/>
                <a:ea typeface="宋体" panose="02010600030101010101" pitchFamily="2" charset="-122"/>
              </a:rPr>
              <a:t>            with Karen </a:t>
            </a:r>
            <a:endParaRPr lang="en-US" altLang="zh-CN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1608455" indent="-1608455">
              <a:lnSpc>
                <a:spcPct val="130000"/>
              </a:lnSpc>
            </a:pPr>
            <a:r>
              <a:rPr lang="en-US" altLang="zh-CN" b="1" dirty="0">
                <a:latin typeface="Times New Roman" panose="02020603050405020304" pitchFamily="2" charset="0"/>
                <a:ea typeface="宋体" panose="02010600030101010101" pitchFamily="2" charset="-122"/>
              </a:rPr>
              <a:t>            and Anna. </a:t>
            </a:r>
            <a:endParaRPr lang="zh-CN" altLang="en-US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9221" name="Oval 8"/>
          <p:cNvSpPr/>
          <p:nvPr/>
        </p:nvSpPr>
        <p:spPr>
          <a:xfrm>
            <a:off x="971550" y="3644900"/>
            <a:ext cx="647700" cy="576263"/>
          </a:xfrm>
          <a:prstGeom prst="ellipse">
            <a:avLst/>
          </a:prstGeom>
          <a:solidFill>
            <a:schemeClr val="accent1">
              <a:alpha val="65999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2" name="Oval 9"/>
          <p:cNvSpPr/>
          <p:nvPr/>
        </p:nvSpPr>
        <p:spPr>
          <a:xfrm>
            <a:off x="971550" y="1484313"/>
            <a:ext cx="649288" cy="576262"/>
          </a:xfrm>
          <a:prstGeom prst="ellipse">
            <a:avLst/>
          </a:prstGeom>
          <a:solidFill>
            <a:schemeClr val="accent1">
              <a:alpha val="65999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3" name="Oval 11"/>
          <p:cNvSpPr/>
          <p:nvPr/>
        </p:nvSpPr>
        <p:spPr>
          <a:xfrm>
            <a:off x="971550" y="2924175"/>
            <a:ext cx="647700" cy="576263"/>
          </a:xfrm>
          <a:prstGeom prst="ellipse">
            <a:avLst/>
          </a:prstGeom>
          <a:solidFill>
            <a:schemeClr val="accent1">
              <a:alpha val="65999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4" name="Oval 12"/>
          <p:cNvSpPr/>
          <p:nvPr/>
        </p:nvSpPr>
        <p:spPr>
          <a:xfrm>
            <a:off x="971550" y="2205038"/>
            <a:ext cx="617538" cy="576262"/>
          </a:xfrm>
          <a:prstGeom prst="ellipse">
            <a:avLst/>
          </a:prstGeom>
          <a:solidFill>
            <a:schemeClr val="accent1">
              <a:alpha val="65999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225" name="Picture 11" descr="CIMG5563"/>
          <p:cNvPicPr>
            <a:picLocks noChangeAspect="1"/>
          </p:cNvPicPr>
          <p:nvPr/>
        </p:nvPicPr>
        <p:blipFill>
          <a:blip r:embed="rId1">
            <a:lum bright="-12000" contrast="17999"/>
          </a:blip>
          <a:stretch>
            <a:fillRect/>
          </a:stretch>
        </p:blipFill>
        <p:spPr>
          <a:xfrm>
            <a:off x="4319588" y="3535363"/>
            <a:ext cx="4824412" cy="32051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 animBg="1"/>
      <p:bldP spid="9222" grpId="0" animBg="1"/>
      <p:bldP spid="9223" grpId="0" animBg="1"/>
      <p:bldP spid="92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WordArt 5"/>
          <p:cNvSpPr>
            <a:spLocks noTextEdit="1"/>
          </p:cNvSpPr>
          <p:nvPr/>
        </p:nvSpPr>
        <p:spPr>
          <a:xfrm>
            <a:off x="2987675" y="549275"/>
            <a:ext cx="3743325" cy="69215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p>
            <a:pPr algn="ctr" eaLnBrk="0" hangingPunct="0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CC9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Listening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CC99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218" name="Text Box 5"/>
          <p:cNvSpPr txBox="1"/>
          <p:nvPr/>
        </p:nvSpPr>
        <p:spPr>
          <a:xfrm>
            <a:off x="1908175" y="1341438"/>
            <a:ext cx="6948488" cy="1409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Listen and complete the responses in 1a. </a:t>
            </a:r>
            <a:endParaRPr lang="en-US" altLang="zh-CN" sz="3600" b="1" dirty="0">
              <a:solidFill>
                <a:srgbClr val="FF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19" name="Oval 2"/>
          <p:cNvSpPr/>
          <p:nvPr/>
        </p:nvSpPr>
        <p:spPr>
          <a:xfrm>
            <a:off x="755650" y="1311275"/>
            <a:ext cx="898525" cy="990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 b="1" dirty="0">
                <a:latin typeface="Times New Roman" panose="02020603050405020304" pitchFamily="2" charset="0"/>
                <a:ea typeface="宋体" panose="02010600030101010101" pitchFamily="2" charset="-122"/>
              </a:rPr>
              <a:t>1b</a:t>
            </a:r>
            <a:endParaRPr lang="en-US" altLang="zh-CN" sz="40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245" name="Rectangle 3"/>
          <p:cNvSpPr/>
          <p:nvPr/>
        </p:nvSpPr>
        <p:spPr>
          <a:xfrm>
            <a:off x="576263" y="2852738"/>
            <a:ext cx="8316912" cy="324008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457200" indent="-457200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If you do, the teachers won’t ________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457200" indent="-457200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If you do, you’ll _______________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457200" indent="-457200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If you do, you’ll _______________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457200" indent="-457200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If you do, you’ll _______________</a:t>
            </a:r>
            <a:endParaRPr lang="zh-CN" altLang="en-US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246" name="Text Box 19"/>
          <p:cNvSpPr txBox="1"/>
          <p:nvPr/>
        </p:nvSpPr>
        <p:spPr>
          <a:xfrm>
            <a:off x="3852863" y="5164138"/>
            <a:ext cx="3887787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have a great time.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247" name="Text Box 21"/>
          <p:cNvSpPr txBox="1"/>
          <p:nvPr/>
        </p:nvSpPr>
        <p:spPr>
          <a:xfrm>
            <a:off x="3851275" y="4443413"/>
            <a:ext cx="208915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be late.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248" name="Text Box 20"/>
          <p:cNvSpPr txBox="1"/>
          <p:nvPr/>
        </p:nvSpPr>
        <p:spPr>
          <a:xfrm>
            <a:off x="6300788" y="3001963"/>
            <a:ext cx="2449512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let you in.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249" name="Text Box 19"/>
          <p:cNvSpPr txBox="1"/>
          <p:nvPr/>
        </p:nvSpPr>
        <p:spPr>
          <a:xfrm>
            <a:off x="3851275" y="3724275"/>
            <a:ext cx="2160588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be sorry.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pic>
        <p:nvPicPr>
          <p:cNvPr id="9225" name="图片 1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963" y="2146300"/>
            <a:ext cx="504825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  <p:bldP spid="10247" grpId="0"/>
      <p:bldP spid="10248" grpId="0"/>
      <p:bldP spid="102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圆角矩形标注 10"/>
          <p:cNvSpPr/>
          <p:nvPr/>
        </p:nvSpPr>
        <p:spPr>
          <a:xfrm>
            <a:off x="865188" y="2278063"/>
            <a:ext cx="5075237" cy="1295400"/>
          </a:xfrm>
          <a:prstGeom prst="wedgeRoundRectCallout">
            <a:avLst>
              <a:gd name="adj1" fmla="val -5491"/>
              <a:gd name="adj2" fmla="val 98282"/>
              <a:gd name="adj3" fmla="val 16667"/>
            </a:avLst>
          </a:prstGeom>
          <a:noFill/>
          <a:ln w="25400" cap="flat" cmpd="sng">
            <a:solidFill>
              <a:srgbClr val="FF99C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Are you going to the party tomorrow night?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1267" name="圆角矩形标注 11"/>
          <p:cNvSpPr/>
          <p:nvPr/>
        </p:nvSpPr>
        <p:spPr>
          <a:xfrm>
            <a:off x="4284663" y="4292600"/>
            <a:ext cx="2232025" cy="935038"/>
          </a:xfrm>
          <a:prstGeom prst="wedgeRoundRectCallout">
            <a:avLst>
              <a:gd name="adj1" fmla="val 81866"/>
              <a:gd name="adj2" fmla="val -37435"/>
              <a:gd name="adj3" fmla="val 16667"/>
            </a:avLst>
          </a:prstGeom>
          <a:noFill/>
          <a:ln w="25400" cap="flat" cmpd="sng">
            <a:solidFill>
              <a:srgbClr val="CCFFC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Yes, I am.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0243" name="WordArt 4"/>
          <p:cNvSpPr>
            <a:spLocks noTextEdit="1"/>
          </p:cNvSpPr>
          <p:nvPr/>
        </p:nvSpPr>
        <p:spPr>
          <a:xfrm>
            <a:off x="2771775" y="260350"/>
            <a:ext cx="3384550" cy="620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4000" b="1">
                <a:ln w="19050" cap="flat" cmpd="sng">
                  <a:solidFill>
                    <a:srgbClr val="339966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Pair work</a:t>
            </a:r>
            <a:endParaRPr lang="zh-CN" altLang="en-US" sz="4000" b="1">
              <a:ln w="19050" cap="flat" cmpd="sng">
                <a:solidFill>
                  <a:srgbClr val="339966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244" name="Oval 2"/>
          <p:cNvSpPr/>
          <p:nvPr/>
        </p:nvSpPr>
        <p:spPr>
          <a:xfrm>
            <a:off x="468313" y="946150"/>
            <a:ext cx="898525" cy="990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 b="1" dirty="0">
                <a:latin typeface="Times New Roman" panose="02020603050405020304" pitchFamily="2" charset="0"/>
                <a:ea typeface="宋体" panose="02010600030101010101" pitchFamily="2" charset="-122"/>
              </a:rPr>
              <a:t>1c</a:t>
            </a:r>
            <a:endParaRPr lang="en-US" altLang="zh-CN" sz="40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245" name="Text Box 5"/>
          <p:cNvSpPr txBox="1"/>
          <p:nvPr/>
        </p:nvSpPr>
        <p:spPr>
          <a:xfrm>
            <a:off x="1476375" y="836613"/>
            <a:ext cx="7272338" cy="13335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400" b="1" dirty="0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Look at the pictures and make conversations. </a:t>
            </a:r>
            <a:endParaRPr lang="en-US" altLang="zh-CN" sz="3400" b="1" dirty="0">
              <a:solidFill>
                <a:srgbClr val="0099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1271" name="Picture 12" descr="对话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4075" y="4184650"/>
            <a:ext cx="1538288" cy="2673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2" name="Picture 13" descr="对话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25" y="4005263"/>
            <a:ext cx="1776413" cy="26876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4762</Words>
  <Application>WPS 演示</Application>
  <PresentationFormat>全屏显示(4:3)</PresentationFormat>
  <Paragraphs>303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63" baseType="lpstr">
      <vt:lpstr>Arial</vt:lpstr>
      <vt:lpstr>宋体</vt:lpstr>
      <vt:lpstr>Wingdings</vt:lpstr>
      <vt:lpstr>Times New Roman</vt:lpstr>
      <vt:lpstr>Calibri</vt:lpstr>
      <vt:lpstr>微软雅黑</vt:lpstr>
      <vt:lpstr>Wingdings 2</vt:lpstr>
      <vt:lpstr>Latha</vt:lpstr>
      <vt:lpstr>华文中宋</vt:lpstr>
      <vt:lpstr>幼圆</vt:lpstr>
      <vt:lpstr>Comic Sans MS</vt:lpstr>
      <vt:lpstr>Arial Black</vt:lpstr>
      <vt:lpstr>Franklin Gothic Demi</vt:lpstr>
      <vt:lpstr>Segoe Print</vt:lpstr>
      <vt:lpstr>Calligraph421 BT</vt:lpstr>
      <vt:lpstr>华文彩云</vt:lpstr>
      <vt:lpstr>Arial Narrow</vt:lpstr>
      <vt:lpstr>Edwardian Script ITC</vt:lpstr>
      <vt:lpstr>华文新魏</vt:lpstr>
      <vt:lpstr>方正舒体</vt:lpstr>
      <vt:lpstr>Tahoma</vt:lpstr>
      <vt:lpstr>MingLiU</vt:lpstr>
      <vt:lpstr>Microsoft JhengHei</vt:lpstr>
      <vt:lpstr>Microsoft Sans Serif</vt:lpstr>
      <vt:lpstr>MT Extra</vt:lpstr>
      <vt:lpstr>MS PMincho</vt:lpstr>
      <vt:lpstr>Meiryo</vt:lpstr>
      <vt:lpstr>楷体_GB2312</vt:lpstr>
      <vt:lpstr>新宋体</vt:lpstr>
      <vt:lpstr>MS Gothic</vt:lpstr>
      <vt:lpstr>仿宋_GB2312</vt:lpstr>
      <vt:lpstr>仿宋</vt:lpstr>
      <vt:lpstr>Wingdings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海派甜心</cp:lastModifiedBy>
  <cp:revision>312</cp:revision>
  <dcterms:created xsi:type="dcterms:W3CDTF">2013-03-17T02:35:29Z</dcterms:created>
  <dcterms:modified xsi:type="dcterms:W3CDTF">2021-05-07T05:58:53Z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