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26"/>
  </p:handoutMasterIdLst>
  <p:sldIdLst>
    <p:sldId id="310" r:id="rId3"/>
    <p:sldId id="426" r:id="rId4"/>
    <p:sldId id="427" r:id="rId5"/>
    <p:sldId id="428" r:id="rId6"/>
    <p:sldId id="429" r:id="rId7"/>
    <p:sldId id="424" r:id="rId8"/>
    <p:sldId id="433" r:id="rId9"/>
    <p:sldId id="389" r:id="rId10"/>
    <p:sldId id="435" r:id="rId11"/>
    <p:sldId id="436" r:id="rId12"/>
    <p:sldId id="437" r:id="rId13"/>
    <p:sldId id="438" r:id="rId14"/>
    <p:sldId id="392" r:id="rId15"/>
    <p:sldId id="449" r:id="rId17"/>
    <p:sldId id="395" r:id="rId18"/>
    <p:sldId id="397" r:id="rId19"/>
    <p:sldId id="440" r:id="rId20"/>
    <p:sldId id="442" r:id="rId21"/>
    <p:sldId id="443" r:id="rId22"/>
    <p:sldId id="444" r:id="rId23"/>
    <p:sldId id="344" r:id="rId24"/>
    <p:sldId id="311" r:id="rId2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36700" y="1083310"/>
            <a:ext cx="948563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5  What are the shirts made of?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267" y="1451399"/>
            <a:ext cx="10041467" cy="140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1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否定句</a:t>
            </a:r>
            <a:r>
              <a:rPr kumimoji="1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: </a:t>
            </a:r>
            <a:r>
              <a:rPr kumimoji="1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 </a:t>
            </a:r>
            <a:r>
              <a:rPr kumimoji="1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be + not + V-</a:t>
            </a:r>
            <a:r>
              <a:rPr kumimoji="1" lang="en-US" altLang="zh-CN" sz="426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ed</a:t>
            </a:r>
            <a:r>
              <a:rPr kumimoji="1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+ (by…)</a:t>
            </a:r>
            <a:endParaRPr kumimoji="1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75454" y="3374179"/>
            <a:ext cx="11040533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This coin isn't made of gold.</a:t>
            </a:r>
            <a:endParaRPr kumimoji="1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49758"/>
          <a:stretch>
            <a:fillRect/>
          </a:stretch>
        </p:blipFill>
        <p:spPr>
          <a:xfrm>
            <a:off x="7911465" y="2570480"/>
            <a:ext cx="2964180" cy="294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08517" y="1240367"/>
            <a:ext cx="1065741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一般疑问句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: Be + 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 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V-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ed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+ (by…)?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07652" y="3075305"/>
            <a:ext cx="9518651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Is this coin made of gold?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49439"/>
          <a:stretch>
            <a:fillRect/>
          </a:stretch>
        </p:blipFill>
        <p:spPr>
          <a:xfrm>
            <a:off x="7266305" y="2445385"/>
            <a:ext cx="2921000" cy="307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27592" y="1717040"/>
            <a:ext cx="11514667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特殊疑问句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: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疑问词 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be + </a:t>
            </a: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 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V-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ed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+ (by…)?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38132" y="2644775"/>
            <a:ext cx="9518651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Where is the coin made?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38132" y="3569970"/>
            <a:ext cx="9518651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When is the coin made?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38132" y="4466590"/>
            <a:ext cx="9518651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How is the coin made?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77490" y="1118870"/>
            <a:ext cx="719074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0070C0"/>
                </a:solidFill>
                <a:latin typeface="+mj-ea"/>
                <a:ea typeface="+mj-ea"/>
                <a:cs typeface="+mj-ea"/>
              </a:rPr>
              <a:t>二、主动语态</a:t>
            </a:r>
            <a:r>
              <a:rPr kumimoji="0" lang="en-US" altLang="zh-CN" sz="4000" b="1" kern="1200" cap="none" spc="0" normalizeH="0" baseline="0" noProof="0" dirty="0">
                <a:solidFill>
                  <a:srgbClr val="0070C0"/>
                </a:solidFill>
                <a:latin typeface="+mj-ea"/>
                <a:ea typeface="+mj-ea"/>
                <a:cs typeface="+mj-ea"/>
              </a:rPr>
              <a:t>→</a:t>
            </a:r>
            <a:r>
              <a:rPr kumimoji="0" lang="zh-CN" altLang="en-US" sz="4000" b="1" kern="1200" cap="none" spc="0" normalizeH="0" baseline="0" noProof="0" dirty="0">
                <a:solidFill>
                  <a:srgbClr val="0070C0"/>
                </a:solidFill>
                <a:latin typeface="+mj-ea"/>
                <a:ea typeface="+mj-ea"/>
                <a:cs typeface="+mj-ea"/>
              </a:rPr>
              <a:t>被动语态</a:t>
            </a:r>
            <a:endParaRPr kumimoji="0" lang="zh-CN" altLang="en-US" sz="4000" b="1" kern="1200" cap="none" spc="0" normalizeH="0" baseline="0" noProof="0" dirty="0">
              <a:solidFill>
                <a:srgbClr val="0070C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35711" y="2073911"/>
            <a:ext cx="102743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把主动语态的宾语变为被动语态的主语。</a:t>
            </a:r>
            <a:endParaRPr kumimoji="0" lang="zh-CN" altLang="en-US" sz="40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35499" y="2845436"/>
            <a:ext cx="9666817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把谓语变成被动结构（</a:t>
            </a: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＋过去分词）。</a:t>
            </a:r>
            <a:endParaRPr kumimoji="0" lang="zh-CN" altLang="en-US" sz="40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35710" y="3431540"/>
            <a:ext cx="99187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把主动语态中的主语放在介词</a:t>
            </a: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之后作宾语，将主格改为宾格，如主语是人称代词，一般省略。</a:t>
            </a:r>
            <a:endParaRPr kumimoji="0" lang="zh-CN" altLang="en-US" sz="40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72117" y="1928284"/>
            <a:ext cx="985520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 often use a recorder in our English class.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72117" y="3013076"/>
            <a:ext cx="10022417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 recorder is often used in our English class </a:t>
            </a:r>
            <a:endParaRPr kumimoji="0" lang="en-US" altLang="zh-CN" sz="40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(by us).</a:t>
            </a:r>
            <a:endParaRPr kumimoji="0" lang="en-US" altLang="zh-CN" sz="40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3345" y="1254125"/>
            <a:ext cx="998982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ts val="46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在主动语态句中动词</a:t>
            </a: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have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see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watch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hear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feel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等后接动词不定式作宾语补足语，动词不定式不加</a:t>
            </a: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altLang="en-US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ts val="4600"/>
              </a:lnSpc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但变成</a:t>
            </a:r>
            <a:r>
              <a:rPr kumimoji="0" lang="zh-CN" altLang="en-US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被动语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态时后面的不定式都须</a:t>
            </a:r>
            <a:r>
              <a:rPr kumimoji="0" lang="zh-CN" altLang="en-US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加上</a:t>
            </a: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altLang="en-US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63557" y="3816774"/>
            <a:ext cx="98552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My mother makes me do my homework.</a:t>
            </a:r>
            <a:endParaRPr kumimoji="0" lang="en-US" altLang="zh-CN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63345" y="4716780"/>
            <a:ext cx="1042797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am made to do my homework by my mother.</a:t>
            </a:r>
            <a:endParaRPr kumimoji="0" lang="en-US" altLang="zh-CN" sz="40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 Box 2"/>
          <p:cNvSpPr txBox="1"/>
          <p:nvPr/>
        </p:nvSpPr>
        <p:spPr>
          <a:xfrm>
            <a:off x="942975" y="1274868"/>
            <a:ext cx="11455400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5.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常用双宾语的动词：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show/give/offer/send /bring/lend/teach/buy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1013672" y="3092239"/>
            <a:ext cx="8735483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宾变主，主变宾，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短语后面跟。 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谓语动词变被动，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后“过分”来使用。 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64303" y="2375959"/>
            <a:ext cx="10888133" cy="132207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teacher gives the pupils some advice.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0963" name="Line 4"/>
          <p:cNvSpPr/>
          <p:nvPr/>
        </p:nvSpPr>
        <p:spPr>
          <a:xfrm flipV="1">
            <a:off x="4452620" y="3036570"/>
            <a:ext cx="2346325" cy="63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4" name="Text Box 5"/>
          <p:cNvSpPr txBox="1"/>
          <p:nvPr/>
        </p:nvSpPr>
        <p:spPr>
          <a:xfrm>
            <a:off x="4371340" y="3146425"/>
            <a:ext cx="286893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735" b="1" dirty="0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间</a:t>
            </a:r>
            <a:r>
              <a:rPr lang="zh-CN" altLang="en-US" sz="3735" b="1" dirty="0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接宾语</a:t>
            </a:r>
            <a:endParaRPr lang="zh-CN" altLang="en-US" sz="3735" b="1" dirty="0">
              <a:solidFill>
                <a:srgbClr val="FF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0965" name="Line 6"/>
          <p:cNvSpPr/>
          <p:nvPr/>
        </p:nvSpPr>
        <p:spPr>
          <a:xfrm>
            <a:off x="6966585" y="3034665"/>
            <a:ext cx="2378710" cy="190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6" name="Text Box 7"/>
          <p:cNvSpPr txBox="1"/>
          <p:nvPr/>
        </p:nvSpPr>
        <p:spPr>
          <a:xfrm>
            <a:off x="7160472" y="3146213"/>
            <a:ext cx="2245784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直</a:t>
            </a:r>
            <a:r>
              <a:rPr lang="zh-CN" altLang="en-US" sz="3735" b="1" dirty="0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接宾语</a:t>
            </a:r>
            <a:endParaRPr lang="zh-CN" altLang="en-US" sz="3735" b="1" dirty="0">
              <a:solidFill>
                <a:srgbClr val="FF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490643" y="3812541"/>
            <a:ext cx="1136226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→The pupils are given some advice by the teacher.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490643" y="4643332"/>
            <a:ext cx="1170093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→Some advice is given to the pupils by the teacher.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1973792" y="475404"/>
            <a:ext cx="8735483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宾变主，主变宾，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短语后面跟。 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谓语动词变被动，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后“过分”来使用。 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429750" y="135001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40690" y="118173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631950" y="965835"/>
            <a:ext cx="6284595" cy="124523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R="0" algn="l" defTabSz="914400" eaLnBrk="1" hangingPunct="1">
              <a:lnSpc>
                <a:spcPts val="4300"/>
              </a:lnSpc>
              <a:buClrTx/>
              <a:buSzTx/>
              <a:buFontTx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Mr. Li corrects the students’ homework every morning. </a:t>
            </a:r>
            <a:endParaRPr kumimoji="0" lang="en-US" altLang="zh-CN" sz="3600" b="1" i="0" u="none" strike="noStrike" kern="1200" cap="none" spc="0" normalizeH="0" baseline="0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576830" y="2656205"/>
            <a:ext cx="7397750" cy="125730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3725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students’ homework is corrected by Mr. Li every morning.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40690" y="118173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2000885" y="1181735"/>
            <a:ext cx="4688205" cy="124523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R="0" algn="l" defTabSz="914400" eaLnBrk="1" hangingPunct="1">
              <a:lnSpc>
                <a:spcPts val="4300"/>
              </a:lnSpc>
              <a:buClrTx/>
              <a:buSzTx/>
              <a:buFontTx/>
              <a:buNone/>
            </a:pPr>
            <a:r>
              <a:rPr lang="en-US" altLang="zh-CN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People play basketball all over the world. </a:t>
            </a:r>
            <a:endParaRPr kumimoji="0" lang="en-US" altLang="zh-CN" sz="3600" b="1" i="0" u="none" strike="noStrike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791075" y="2656205"/>
            <a:ext cx="5183505" cy="125730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Basketball is played by people all over the world.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1435" y="1701800"/>
            <a:ext cx="4147820" cy="4157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4015" y="1451610"/>
            <a:ext cx="5356225" cy="3835400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4814570" y="2498725"/>
            <a:ext cx="5869305" cy="153987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chopsticks are made of wood. They're made in China.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Look and guess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99" name="矩形 2"/>
          <p:cNvSpPr/>
          <p:nvPr/>
        </p:nvSpPr>
        <p:spPr>
          <a:xfrm>
            <a:off x="779780" y="1005840"/>
            <a:ext cx="11310620" cy="3079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ts val="4300"/>
              </a:lnSpc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将下列句子变为被动句。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ts val="4300"/>
              </a:lnSpc>
            </a:pPr>
            <a:endParaRPr lang="zh-CN" altLang="en-US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ts val="43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The boss makes them work ten hours a day.</a:t>
            </a:r>
            <a:b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 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ts val="4300"/>
              </a:lnSpc>
              <a:spcBef>
                <a:spcPts val="18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Tom lets his little sister water flowers.  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83310" y="2695787"/>
            <a:ext cx="9531351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→ They are made to work ten hours a day.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45185" y="4227830"/>
            <a:ext cx="109905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→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His little sister is let to water flowers by Tom.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55726" y="1873886"/>
            <a:ext cx="102743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把主动语态的宾语变为被动语态的主语。</a:t>
            </a:r>
            <a:endParaRPr kumimoji="0" lang="zh-CN" altLang="en-US" sz="40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55514" y="2645411"/>
            <a:ext cx="9666817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把谓语变成被动结构（</a:t>
            </a: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＋过去分词）。</a:t>
            </a:r>
            <a:endParaRPr kumimoji="0" lang="zh-CN" altLang="en-US" sz="40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55725" y="3231515"/>
            <a:ext cx="99187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把主动语态中的主语放在介词</a:t>
            </a: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之后作宾语，将主格改为宾格，如主语是人称代词，一般省略。</a:t>
            </a:r>
            <a:endParaRPr kumimoji="0" lang="zh-CN" altLang="en-US" sz="40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85490" y="1170940"/>
            <a:ext cx="6673215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主动语态</a:t>
            </a:r>
            <a:r>
              <a:rPr kumimoji="0" lang="en-US" altLang="zh-CN" sz="426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→</a:t>
            </a:r>
            <a:r>
              <a:rPr kumimoji="0" lang="zh-CN" altLang="en-US" sz="426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被动语态</a:t>
            </a:r>
            <a:endParaRPr kumimoji="0" lang="zh-CN" altLang="en-US" sz="426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5665" y="320675"/>
            <a:ext cx="5496560" cy="5177790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4755515" y="2320290"/>
            <a:ext cx="5938520" cy="1469390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wine is made from grapes. It's made in France.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1132840"/>
            <a:ext cx="4846955" cy="4458970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4824730" y="2329815"/>
            <a:ext cx="5301615" cy="1430020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blouse is made of silk. It's made in China.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3260" y="1323975"/>
            <a:ext cx="4568190" cy="4568190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4366260" y="2329815"/>
            <a:ext cx="5760085" cy="167957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food is made of fruits. It's made in Thailand.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文本框 51"/>
          <p:cNvSpPr txBox="1"/>
          <p:nvPr/>
        </p:nvSpPr>
        <p:spPr>
          <a:xfrm rot="-170103">
            <a:off x="6273377" y="28151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E7EDD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E7EDD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86510" y="1386417"/>
            <a:ext cx="2611967" cy="1241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Tea plants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484794" y="1397000"/>
            <a:ext cx="6432551" cy="6661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Tea leaves________________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131561" y="2580217"/>
            <a:ext cx="4267200" cy="1241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Then tea leaves ___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________________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" name="Text Box 11"/>
          <p:cNvSpPr txBox="1"/>
          <p:nvPr/>
        </p:nvSpPr>
        <p:spPr>
          <a:xfrm>
            <a:off x="1301327" y="1915584"/>
            <a:ext cx="2470149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are grown.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6614161" y="1367367"/>
            <a:ext cx="437938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are picked by hand.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4" name="Text Box 14"/>
          <p:cNvSpPr txBox="1"/>
          <p:nvPr/>
        </p:nvSpPr>
        <p:spPr>
          <a:xfrm>
            <a:off x="6118861" y="2544233"/>
            <a:ext cx="4334933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           are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sent for processing.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282277" y="3172884"/>
            <a:ext cx="4188884" cy="6661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tea _________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246294" y="4328584"/>
            <a:ext cx="7723717" cy="1241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Finally the tea ________ many countries and places around China.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" name="Text Box 15"/>
          <p:cNvSpPr txBox="1"/>
          <p:nvPr/>
        </p:nvSpPr>
        <p:spPr>
          <a:xfrm>
            <a:off x="2986194" y="3141133"/>
            <a:ext cx="25781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packed.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" name="Text Box 16"/>
          <p:cNvSpPr txBox="1"/>
          <p:nvPr/>
        </p:nvSpPr>
        <p:spPr>
          <a:xfrm>
            <a:off x="4364143" y="4328584"/>
            <a:ext cx="21124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sent to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3898477" y="1615017"/>
            <a:ext cx="586317" cy="26035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0" name="右箭头 29"/>
          <p:cNvSpPr/>
          <p:nvPr/>
        </p:nvSpPr>
        <p:spPr>
          <a:xfrm rot="5233166">
            <a:off x="7910618" y="2219325"/>
            <a:ext cx="457200" cy="26035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1" name="右箭头 30"/>
          <p:cNvSpPr/>
          <p:nvPr/>
        </p:nvSpPr>
        <p:spPr>
          <a:xfrm flipH="1">
            <a:off x="5471161" y="3359151"/>
            <a:ext cx="647700" cy="26035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" name="右箭头 31"/>
          <p:cNvSpPr/>
          <p:nvPr/>
        </p:nvSpPr>
        <p:spPr>
          <a:xfrm rot="5400000">
            <a:off x="3168227" y="3977217"/>
            <a:ext cx="416984" cy="26035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圆角矩形 12"/>
          <p:cNvSpPr/>
          <p:nvPr/>
        </p:nvSpPr>
        <p:spPr>
          <a:xfrm>
            <a:off x="1423670" y="2082589"/>
            <a:ext cx="2906184" cy="6625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423670" y="3282738"/>
            <a:ext cx="1657351" cy="6625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49487" y="1572472"/>
            <a:ext cx="8792633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Many people speak English. </a:t>
            </a:r>
            <a:endParaRPr kumimoji="0" lang="zh-CN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English is spoken by many people.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59370" y="2019089"/>
            <a:ext cx="304419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373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动作的执行者</a:t>
            </a:r>
            <a:endParaRPr lang="zh-CN" altLang="en-US" sz="2400" dirty="0">
              <a:solidFill>
                <a:srgbClr val="0000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42587" y="3272156"/>
            <a:ext cx="304419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373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动作的</a:t>
            </a:r>
            <a:r>
              <a:rPr lang="zh-CN" altLang="en-US" sz="373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承受者</a:t>
            </a:r>
            <a:endParaRPr lang="zh-CN" altLang="en-US" sz="2400" dirty="0">
              <a:solidFill>
                <a:srgbClr val="0000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399703" y="2715472"/>
            <a:ext cx="1246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195321" y="3949489"/>
            <a:ext cx="1989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939742" y="4048126"/>
            <a:ext cx="22148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000" dirty="0">
                <a:solidFill>
                  <a:srgbClr val="FF0000"/>
                </a:solidFill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rPr>
              <a:t>被动语态</a:t>
            </a:r>
            <a:endParaRPr lang="zh-CN" altLang="en-US" sz="4000" dirty="0">
              <a:solidFill>
                <a:srgbClr val="FF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783590" y="112776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一、被动语态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 bldLvl="0" animBg="1"/>
      <p:bldP spid="17" grpId="0"/>
      <p:bldP spid="18" grpId="0"/>
      <p:bldP spid="2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559984" y="2131484"/>
            <a:ext cx="821563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助动词 </a:t>
            </a: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</a:t>
            </a:r>
            <a:r>
              <a:rPr lang="en-US" altLang="zh-CN" sz="426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 及物动词的过去分词</a:t>
            </a: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3386667" y="2912533"/>
            <a:ext cx="342900" cy="897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354667" y="3810000"/>
            <a:ext cx="862457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助动词 </a:t>
            </a:r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</a:t>
            </a:r>
            <a:r>
              <a:rPr lang="zh-CN" altLang="en-US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有人称、时态和数的变化</a:t>
            </a:r>
            <a:endParaRPr lang="zh-CN" altLang="en-US" sz="42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29970" y="1405256"/>
            <a:ext cx="9696451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1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肯定句</a:t>
            </a:r>
            <a:r>
              <a:rPr kumimoji="1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: </a:t>
            </a:r>
            <a:r>
              <a:rPr kumimoji="1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 </a:t>
            </a:r>
            <a:r>
              <a:rPr kumimoji="1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be + V-</a:t>
            </a:r>
            <a:r>
              <a:rPr kumimoji="1" lang="en-US" altLang="zh-CN" sz="426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ed</a:t>
            </a:r>
            <a:r>
              <a:rPr kumimoji="1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+ (by…)</a:t>
            </a:r>
            <a:endParaRPr kumimoji="1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29970" y="3779520"/>
            <a:ext cx="9987915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265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This coin is made of gold.</a:t>
            </a:r>
            <a:endParaRPr kumimoji="1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995" y="2632710"/>
            <a:ext cx="3042285" cy="3042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9093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9093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9093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90933"/>
</p:tagLst>
</file>

<file path=ppt/tags/tag7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8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90933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2129</Words>
  <Application>WPS 演示</Application>
  <PresentationFormat>宽屏</PresentationFormat>
  <Paragraphs>148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楷体</vt:lpstr>
      <vt:lpstr>汉仪乐喵体W</vt:lpstr>
      <vt:lpstr>Calibri</vt:lpstr>
      <vt:lpstr>微软雅黑</vt:lpstr>
      <vt:lpstr>Arial Unicode MS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11</cp:revision>
  <dcterms:created xsi:type="dcterms:W3CDTF">2019-09-19T02:01:00Z</dcterms:created>
  <dcterms:modified xsi:type="dcterms:W3CDTF">2020-10-22T13:59:21Z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