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431" r:id="rId5"/>
    <p:sldId id="432" r:id="rId6"/>
    <p:sldId id="433" r:id="rId7"/>
    <p:sldId id="506" r:id="rId8"/>
    <p:sldId id="481" r:id="rId9"/>
    <p:sldId id="325" r:id="rId10"/>
    <p:sldId id="497" r:id="rId11"/>
    <p:sldId id="507" r:id="rId12"/>
    <p:sldId id="499" r:id="rId13"/>
    <p:sldId id="483" r:id="rId14"/>
    <p:sldId id="469" r:id="rId15"/>
    <p:sldId id="470" r:id="rId16"/>
    <p:sldId id="471" r:id="rId17"/>
    <p:sldId id="472" r:id="rId18"/>
    <p:sldId id="474" r:id="rId19"/>
    <p:sldId id="504" r:id="rId20"/>
    <p:sldId id="475" r:id="rId21"/>
    <p:sldId id="476" r:id="rId22"/>
    <p:sldId id="505" r:id="rId23"/>
    <p:sldId id="501" r:id="rId24"/>
    <p:sldId id="495" r:id="rId25"/>
  </p:sldIdLst>
  <p:sldSz cx="12188825" cy="6858000"/>
  <p:notesSz cx="6858000" cy="9144000"/>
  <p:custDataLst>
    <p:tags r:id="rId26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0" autoAdjust="0"/>
    <p:restoredTop sz="95622" autoAdjust="0"/>
  </p:normalViewPr>
  <p:slideViewPr>
    <p:cSldViewPr>
      <p:cViewPr varScale="1">
        <p:scale>
          <a:sx n="78" d="100"/>
          <a:sy n="78" d="100"/>
        </p:scale>
        <p:origin x="618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3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>2021/3/21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14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7.xml" TargetMode="In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10.xml" TargetMode="Internal" /><Relationship Id="rId3" Type="http://schemas.openxmlformats.org/officeDocument/2006/relationships/slide" Target="slide8.xml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7.xml" TargetMode="In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3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The world meets China</a:t>
            </a:r>
          </a:p>
        </p:txBody>
      </p:sp>
      <p:sp>
        <p:nvSpPr>
          <p:cNvPr id="14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5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6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</a:t>
            </a:r>
            <a:r>
              <a:rPr lang="en-US" altLang="zh-CN" sz="3000" smtClean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3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8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 panose="020b0503020204020204" charset="-122"/>
              </a:rPr>
              <a:t>语 篇 理 解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609020205090404"/>
              </a:rPr>
              <a:t>精读演练  </a:t>
            </a:r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609020205090404"/>
              </a:rPr>
              <a:t>萃取文本精华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Courier New" panose="0207060902020509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6991" y="1215471"/>
            <a:ext cx="10745245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Step 1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Fast-reading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6991" y="1923932"/>
            <a:ext cx="10745245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1.What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the main idea of the passage?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A.Dunhuang has a splendid history and is once again a meeting place for 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people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from around the world.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B.Dunhuang</a:t>
            </a:r>
            <a:r>
              <a:rPr lang="en-US" altLang="zh-CN" sz="2600" b="1" kern="10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cultural relics attract tourists from all over the world.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C.The Silk Road passed through Dunhuang.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D.Dunhuang will be more attractive because of the Silk Road.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525412" y="2511615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333773" y="764704"/>
            <a:ext cx="11392669" cy="4817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2.Read the passage and match the main idea of each paragraph.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Para.1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A.Dunhuang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has once again become a global crossroads.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Para.2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B.Dunhuang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faded from memory in the Ming Dynasty.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Para.3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C.The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Library Cave was found in 1900s.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Para.4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D.The 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Apsaras are unique to Dunhuang.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Para.5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E.Dunhuang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is a tourist destination boasting sites with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UNESCO-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protected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heritage status.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Para.6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F.Dunhuang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was the gateway to and from Ancient China.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341884" y="1772816"/>
            <a:ext cx="720080" cy="3600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341884" y="2348880"/>
            <a:ext cx="720080" cy="16561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341884" y="2924944"/>
            <a:ext cx="72008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413892" y="2924944"/>
            <a:ext cx="648072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341884" y="2420888"/>
            <a:ext cx="720080" cy="17281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413892" y="1916832"/>
            <a:ext cx="648072" cy="33843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76991" y="764704"/>
            <a:ext cx="10745245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Step 2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Careful-reading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6991" y="1402898"/>
            <a:ext cx="10745245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Read the passage carefully and choose the best answer.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1.Which one is NOT true about the description of Mogao Grottoes?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A.It can date from more than 1,000 years ago.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B.It is a UNESCO-protected heritage.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C.There are many paintings and other artworks.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D.It has been destroyed by humans.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506403" y="4365104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676991" y="980728"/>
            <a:ext cx="10745245" cy="421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2.From the third paragraph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know that </a:t>
            </a:r>
            <a:r>
              <a:rPr lang="en-US" altLang="zh-CN" sz="2600" b="1" u="sng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A.the subjects of Dunhuang murals are the same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B.the Apsaras are a unique mural which can be found in other places of 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the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world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C.in the Tang Dynasty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Dunhuang murals reached their peak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D.the murals reflected the confidence and expectation of people at that 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time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40351" y="3284984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76991" y="1124744"/>
            <a:ext cx="10745245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3.The scrolls in the Library Cave </a:t>
            </a:r>
            <a:r>
              <a:rPr lang="en-US" altLang="zh-CN" sz="2600" b="1" u="sng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A.describe how the cave was discovered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B.reveal how many different communities lived together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C.tell us the rise and fall of Dunhuang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D.explain why the cave was sealed up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TextBox 20"/>
          <p:cNvSpPr txBox="1"/>
          <p:nvPr/>
        </p:nvSpPr>
        <p:spPr>
          <a:xfrm>
            <a:off x="540351" y="2276872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76991" y="1124744"/>
            <a:ext cx="10745245" cy="421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4.Why was Dunhuang the ideal place to host the Silk Road International Cultural Expo?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A.Because the theme of the Expo had something to do with the countries 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along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Silk Road.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B.Because the city had a strong cultural atmosphere.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C.Because people could travel here while attending the Expo.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D.Because the environment here was attractive.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40351" y="2276872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402934" y="404664"/>
            <a:ext cx="11293359" cy="600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340610"/>
              </a:tabLst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Step 3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Post-reading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2934" y="1040127"/>
            <a:ext cx="1129335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After reading the passage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please fill in the following blanks.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Dunhuang was the gateway to and from Ancient China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 place where East met West.Its long and glorious history represents its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________________</a:t>
            </a:r>
            <a:endParaRPr lang="en-US" altLang="zh-CN" sz="2600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(significant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 as a centre of cultural and commercial exchange.It is a world-class tourist destination 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boast) sites with UNESCO-protected heritage status.3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know) as the Mogao Grottoes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these ancient caves were carved out of the rock over a period of 1,000 years.The subjects of the Dunhuang murals vary from religious stories to scenes of everyday life.One type of mural unique 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Dunhuang shows the Apsaras,5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are full of life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34189" y="2286397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significance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1174" y="3481958"/>
            <a:ext cx="13901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boasting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55465" y="4098210"/>
            <a:ext cx="1223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Known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50693" y="5904739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77175" y="5904739"/>
            <a:ext cx="10374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333773" y="692696"/>
            <a:ext cx="1139266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reflecting the confidence and optimism of people from that time.In 1900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 Taoist priest made one of the 6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important) finds of the 20th century.In a sealed cave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now known as the famous Library Cave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were hidden 7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thousand) of manuscripts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paintings and scrolls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are so detailed 8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they describe the vast range of goods that were imported and exported from Dunhuang and reveal how many different communities lived side-by-side within this great city.Today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Dunhuang has once again become a 9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globe) crossroads since it 10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host) hundreds of representatives for the Silk Road International Cultural Expo in 2017.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57725" y="1340768"/>
            <a:ext cx="23968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most important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4407" y="2574429"/>
            <a:ext cx="16321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thousands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06066" y="3181156"/>
            <a:ext cx="758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96766" y="4929555"/>
            <a:ext cx="10567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global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72472" y="4929555"/>
            <a:ext cx="11112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hosted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477891" y="851200"/>
            <a:ext cx="11181544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Step 4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Sentence-learning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891" y="1559982"/>
            <a:ext cx="1118154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1.You can only imagine how travellers felt when they saw the oasis of Dunhuang ahead of them.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句中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how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，在该从句中含有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</a:t>
            </a:r>
            <a:endParaRPr lang="en-US" altLang="zh-CN" sz="2600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从句。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94212" y="283360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宾语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54852" y="2824078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时间状语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9996" y="3976207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你可以想象当游客看到前面的敦煌绿洲时的感受。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477891" y="908720"/>
            <a:ext cx="111815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2.The Apsaras are depicted sailing in the bright blue sky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 their scarves flying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if they are about to fly down to meet us.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该句为复合句，句中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if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 their scarves flying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复合结构，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about to do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...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</a:t>
            </a:r>
            <a:endParaRPr lang="en-US" altLang="zh-CN" sz="2600" u="sng" kern="100">
              <a:solidFill>
                <a:prstClr val="black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79418" y="2185814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方式状语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00911" y="2730058"/>
            <a:ext cx="18549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就要做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245" y="3216458"/>
            <a:ext cx="110708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飞天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被描绘成在蔚蓝的天空中飞行，他们的彩带飞舞着，仿佛要飞下来迎接我们。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1834500" y="1124485"/>
            <a:ext cx="10379176" cy="4823419"/>
          </a:xfrm>
          <a:prstGeom prst="rect">
            <a:avLst/>
          </a:prstGeom>
          <a:solidFill>
            <a:srgbClr val="F9F9F9"/>
          </a:solidFill>
          <a:ln w="9525"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7" y="1124485"/>
            <a:ext cx="1702385" cy="4823419"/>
          </a:xfrm>
          <a:prstGeom prst="rect">
            <a:avLst/>
          </a:prstGeom>
          <a:solidFill>
            <a:srgbClr val="F9F9F9"/>
          </a:solidFill>
          <a:ln w="9525"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 rot="5400000">
            <a:off x="-398452" y="2911700"/>
            <a:ext cx="2592288" cy="890584"/>
            <a:chOff x="1198662" y="3429794"/>
            <a:chExt cx="3600400" cy="792088"/>
          </a:xfrm>
        </p:grpSpPr>
        <p:grpSp>
          <p:nvGrpSpPr>
            <p:cNvPr id="30" name="组合 29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矩形 37"/>
          <p:cNvSpPr/>
          <p:nvPr/>
        </p:nvSpPr>
        <p:spPr>
          <a:xfrm>
            <a:off x="639116" y="2224205"/>
            <a:ext cx="558593" cy="2284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9116" y="2249978"/>
            <a:ext cx="802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</a:rPr>
              <a:t>单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主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题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语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境</a:t>
            </a:r>
            <a:endParaRPr lang="zh-CN" altLang="zh-CN" sz="2400" b="1" kern="100">
              <a:solidFill>
                <a:srgbClr val="FF9900"/>
              </a:solidFill>
              <a:latin typeface="微软雅黑" panose="020b0503020204020204" charset="-122"/>
              <a:ea typeface="微软雅黑" panose="020b0503020204020204" charset="-122"/>
              <a:cs typeface="Courier New" panose="0207060902020509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41764" y="2712465"/>
            <a:ext cx="9764649" cy="122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world is a book, and those who do not travel read only a page.</a:t>
            </a:r>
          </a:p>
          <a:p>
            <a:pPr>
              <a:lnSpc>
                <a:spcPct val="150000"/>
              </a:lnSpc>
            </a:pPr>
            <a:r>
              <a:rPr lang="zh-CN" altLang="en-US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世界是一本书，没有旅行过的人只读了 一页。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4223533" y="2228748"/>
            <a:ext cx="5601111" cy="4307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7930"/>
            <a:r>
              <a:rPr lang="zh-CN" altLang="en-US" sz="2800" b="1" kern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人与</a:t>
            </a:r>
            <a:r>
              <a:rPr lang="zh-CN" altLang="en-US" sz="2800" b="1" ker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社会</a:t>
            </a:r>
            <a:r>
              <a:rPr lang="en-US" altLang="zh-CN" sz="2800" b="1" kern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kern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历史</a:t>
            </a:r>
            <a:r>
              <a:rPr lang="zh-CN" altLang="en-US" sz="2800" b="1" ker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、社会与文化</a:t>
            </a:r>
            <a:endParaRPr lang="zh-CN" altLang="zh-CN" sz="2800" b="1" kern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477891" y="836712"/>
            <a:ext cx="111815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3.Dating from 405 AD to 1002 AD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these hidden treasures give us a picture of Dunhuang when it was at the very centre of the Silk Road trade.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此句的主干是：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these hidden treasures give us a picture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Dating from...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为现在分词短语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从句。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</a:t>
            </a:r>
            <a:endParaRPr lang="en-US" altLang="zh-CN" sz="2600" u="sng" kern="100">
              <a:solidFill>
                <a:prstClr val="black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__________________________________________</a:t>
            </a:r>
            <a:r>
              <a:rPr lang="en-US" altLang="zh-CN" sz="2600" kern="10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50196" y="269615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56368" y="2696150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时间状语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8738" y="3149194"/>
            <a:ext cx="11070836" cy="1215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zh-CN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从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公元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405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年到公元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1002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年，这些隐藏的宝藏给了我们一幅敦煌的图片，当时敦煌正处于丝绸之路贸易的中心。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477891" y="1343958"/>
            <a:ext cx="1118154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4.However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reason why the Library Cave was sealed up all those years ago remains a mystery.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此句的主干是：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reason remains a mystery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。句中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why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</a:t>
            </a:r>
            <a:endParaRPr lang="en-US" altLang="zh-CN" sz="2600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，修饰先行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34389" y="2606194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定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返 回</a:t>
            </a:r>
          </a:p>
        </p:txBody>
      </p:sp>
      <p:sp>
        <p:nvSpPr>
          <p:cNvPr id="2" name="矩形 1"/>
          <p:cNvSpPr/>
          <p:nvPr/>
        </p:nvSpPr>
        <p:spPr>
          <a:xfrm>
            <a:off x="549796" y="320664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42604" y="3225690"/>
            <a:ext cx="16501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reason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2004" y="3656440"/>
            <a:ext cx="698477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然而，藏经洞多年前被封的原因仍然是个谜。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0" name="标题 2"/>
          <p:cNvSpPr txBox="1"/>
          <p:nvPr/>
        </p:nvSpPr>
        <p:spPr>
          <a:xfrm>
            <a:off x="3160976" y="258648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68100" y="119126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6" name="组合 5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矩形 14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3772" y="328056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话题导入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33773" y="1347868"/>
            <a:ext cx="11392669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61035">
              <a:lnSpc>
                <a:spcPct val="150000"/>
              </a:lnSpc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 group of researchers and scientists from China and other countries are working together to record and collect digital images of cultural relics from the Mogao Caves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were a key stop along the Silk Road throughout China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ancient history.Nearly 500,000 high quality digital photographs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been produced since the international project started in 1994</a:t>
            </a:r>
            <a:r>
              <a:rPr lang="en-US" altLang="zh-CN" sz="2600" b="1" kern="100" baseline="300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33773" y="1395775"/>
            <a:ext cx="11392669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62305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Mogao Caves studied in many countries have long been a meeting point for different cultures.Today the caves are just as international as they were at the time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when people travelled the Silk Road</a:t>
            </a:r>
            <a:r>
              <a:rPr lang="en-US" altLang="zh-CN" sz="2600" b="1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.Tourists from all over the world visit Dunhuang to see the caves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the Getty Museum in Los Angeles has reproduced a copy of the caves and paintings for people to admire in America.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33773" y="1227659"/>
            <a:ext cx="11392669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By sharing so many digital photos over the Internet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group hopes to promote even wider interest around the world in China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ancient history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culture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traditions.As one researcher who is working on the project explains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Appreciating one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own cultural heritage is very important for understanding oneself.Recognizing the cultural heritage of other countries does good to international communication and understanding.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 rot="5400000">
            <a:off x="1631790" y="-310075"/>
            <a:ext cx="558593" cy="2707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569" y="628926"/>
            <a:ext cx="2698175" cy="66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2340610"/>
              </a:tabLst>
            </a:pPr>
            <a:r>
              <a:rPr lang="zh-CN" altLang="zh-CN" sz="2800" b="1">
                <a:solidFill>
                  <a:srgbClr val="FF9900"/>
                </a:solidFill>
                <a:latin typeface="Arial"/>
                <a:ea typeface="微软雅黑" panose="020b0503020204020204" charset="-122"/>
              </a:rPr>
              <a:t>靓句运用于写作</a:t>
            </a:r>
          </a:p>
        </p:txBody>
      </p:sp>
      <p:sp>
        <p:nvSpPr>
          <p:cNvPr id="6" name="矩形 5"/>
          <p:cNvSpPr/>
          <p:nvPr/>
        </p:nvSpPr>
        <p:spPr>
          <a:xfrm>
            <a:off x="557240" y="1556792"/>
            <a:ext cx="111692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1.Many awards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been won by my English teacher since she graduated in 2013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kern="100" smtClean="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2020·</a:t>
            </a:r>
            <a:r>
              <a:rPr lang="zh-CN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600" b="1" kern="100">
                <a:solidFill>
                  <a:srgbClr val="80808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，书面表达</a:t>
            </a: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solidFill>
                <a:srgbClr val="80808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2.For many of us students, it is the perfect time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when we can enjoy being close to nature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kern="100" smtClean="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2020·</a:t>
            </a:r>
            <a:r>
              <a:rPr lang="zh-CN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600" b="1" kern="100">
                <a:solidFill>
                  <a:srgbClr val="80808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，书面表达</a:t>
            </a: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solidFill>
                <a:srgbClr val="80808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428401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语篇理解</a:t>
            </a:r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精读演练  萃取文本精华</a:t>
            </a:r>
            <a:endParaRPr lang="en-US" altLang="zh-CN">
              <a:solidFill>
                <a:srgbClr val="8E6D48"/>
              </a:solidFill>
              <a:latin typeface="Arial"/>
              <a:ea typeface="微软雅黑" panose="020b0503020204020204" charset="-122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42900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读前清障    </a:t>
            </a:r>
            <a:r>
              <a:rPr lang="zh-CN" altLang="en-US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识记单词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  快速顺畅阅读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4" name="组合 23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矩形 31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80326" y="1681644"/>
            <a:ext cx="10628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Period One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Starting out &amp; Understanding ideas—Comprehending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 panose="020b0503020204020204" charset="-122"/>
              </a:rPr>
              <a:t>读 前 清 障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609020205090404"/>
              </a:rPr>
              <a:t>识记单词  快速顺畅阅读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Courier New" panose="0207060902020509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6991" y="980728"/>
            <a:ext cx="107452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4248150"/>
              </a:tabLst>
            </a:pPr>
            <a:r>
              <a:rPr lang="zh-CN" altLang="zh-CN" sz="2800" b="1" kern="100" smtClean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品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句猜词</a:t>
            </a:r>
            <a:r>
              <a:rPr lang="en-US" altLang="zh-CN" sz="2800" b="1" kern="100" smtClean="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——</a:t>
            </a:r>
            <a:r>
              <a:rPr lang="zh-CN" altLang="zh-CN" sz="2800" b="1" kern="100" smtClean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预读下列课文原句，并猜测句中加颜色词汇的意思。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76991" y="1619275"/>
            <a:ext cx="110494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1.Dunhuang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long and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glorious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history represents its significance as a centre of cultural and commercial exchange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				      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2.The painting of Apsaras reached a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peak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during the Tang Dynasty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these images are full of life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reflecting the confidence and optimism of people from that time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								         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3.Dunhuang has once again become a global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crossroads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since it hosted hundreds of representatives from 51 countries for the Silk Road International Cultural Expo in 2017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			         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05367" y="2276872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辉煌的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38517" y="4066098"/>
            <a:ext cx="18517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巅峰，顶点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38243" y="5845452"/>
            <a:ext cx="28520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活动中心，汇集地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33773" y="1227659"/>
            <a:ext cx="1139266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4.Given that the theme of the Expo was to promote cultural exchange and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strengthen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mutual cooperation between the countries along the Silk Road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Dunhuang was the ideal place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					        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28491" y="2504509"/>
            <a:ext cx="24064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使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变强；加强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9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返 回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128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7">
      <vt:lpstr>Arial</vt:lpstr>
      <vt:lpstr>Calibri Light</vt:lpstr>
      <vt:lpstr>Calibri</vt:lpstr>
      <vt:lpstr>Arial Black</vt:lpstr>
      <vt:lpstr>Times New Roman</vt:lpstr>
      <vt:lpstr>华文楷体</vt:lpstr>
      <vt:lpstr>微软雅黑</vt:lpstr>
      <vt:lpstr>Courier New</vt:lpstr>
      <vt:lpstr>华文细黑</vt:lpstr>
      <vt:lpstr>Adobe 黑体 Std R</vt:lpstr>
      <vt:lpstr>宋体</vt:lpstr>
      <vt:lpstr>黑体</vt:lpstr>
      <vt:lpstr>楷体_GB2312</vt:lpstr>
      <vt:lpstr>IPAPANNEW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2021-03-21T13:55:45.632</cp:lastPrinted>
  <dcterms:created xsi:type="dcterms:W3CDTF">2021-03-21T13:55:45Z</dcterms:created>
  <dcterms:modified xsi:type="dcterms:W3CDTF">2021-03-21T05:56:00Z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