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348" r:id="rId4"/>
    <p:sldId id="386" r:id="rId5"/>
    <p:sldId id="387" r:id="rId6"/>
    <p:sldId id="383" r:id="rId7"/>
    <p:sldId id="349" r:id="rId8"/>
    <p:sldId id="363" r:id="rId9"/>
    <p:sldId id="365" r:id="rId10"/>
    <p:sldId id="353" r:id="rId11"/>
    <p:sldId id="367" r:id="rId12"/>
    <p:sldId id="366" r:id="rId13"/>
    <p:sldId id="269" r:id="rId14"/>
    <p:sldId id="291" r:id="rId15"/>
    <p:sldId id="292" r:id="rId16"/>
    <p:sldId id="293" r:id="rId17"/>
    <p:sldId id="388" r:id="rId18"/>
    <p:sldId id="390" r:id="rId19"/>
    <p:sldId id="391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D6"/>
    <a:srgbClr val="FF00F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1504951" y="64981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002617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 rot="829244">
            <a:off x="7073900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39237">
            <a:off x="9129184" y="64558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13.png"/><Relationship Id="rId5" Type="http://schemas.openxmlformats.org/officeDocument/2006/relationships/tags" Target="../tags/tag6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Unit 1  How can we become good learners?</a:t>
            </a:r>
            <a:endParaRPr lang="en-US" altLang="zh-CN" sz="4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对话气泡: 圆角矩形 12"/>
          <p:cNvSpPr/>
          <p:nvPr/>
        </p:nvSpPr>
        <p:spPr>
          <a:xfrm>
            <a:off x="1998980" y="1415415"/>
            <a:ext cx="8691880" cy="34677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Good learners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think about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what they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are good at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and </a:t>
            </a:r>
            <a:r>
              <a:rPr lang="en-US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what they need to practice more. </a:t>
            </a:r>
            <a:r>
              <a:rPr lang="en-US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Because even if </a:t>
            </a:r>
            <a:r>
              <a:rPr lang="en-US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learn something well, you will </a:t>
            </a:r>
            <a:r>
              <a:rPr lang="en-US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forget</a:t>
            </a:r>
            <a:r>
              <a:rPr lang="en-US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it </a:t>
            </a:r>
            <a:r>
              <a:rPr lang="en-US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unless</a:t>
            </a:r>
            <a:r>
              <a:rPr lang="en-US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you use it.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91435" y="2647315"/>
            <a:ext cx="864806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Practice makes perfect.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740" y="2826385"/>
            <a:ext cx="381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0140" y="3515995"/>
            <a:ext cx="3141980" cy="2720975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Writing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493" name="矩形 1"/>
          <p:cNvSpPr/>
          <p:nvPr/>
        </p:nvSpPr>
        <p:spPr>
          <a:xfrm>
            <a:off x="1792605" y="1847850"/>
            <a:ext cx="848931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ct val="20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Write a letter telling a friend how to become a better language learner.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897890" y="2085975"/>
            <a:ext cx="1077849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know you want to improve your English and you need some help. There are three good ways to learn English.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80010" y="1330325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Beginning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908175" y="1996440"/>
            <a:ext cx="8807450" cy="3691890"/>
          </a:xfrm>
          <a:prstGeom prst="rect">
            <a:avLst/>
          </a:prstGeom>
        </p:spPr>
        <p:txBody>
          <a:bodyPr wrap="square">
            <a:spAutoFit/>
          </a:bodyPr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you should...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you do this, your brain will...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also a good idea to ... because ...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could try to improve your English by... This will help you.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80010" y="1330325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Give advice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09607" y="2859828"/>
            <a:ext cx="9313333" cy="74803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 hope all these will be helpful to you.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80010" y="1330325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Ending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5"/>
          <p:cNvSpPr txBox="1"/>
          <p:nvPr/>
        </p:nvSpPr>
        <p:spPr>
          <a:xfrm>
            <a:off x="522605" y="892811"/>
            <a:ext cx="62382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en-US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Give advice to these people.</a:t>
            </a:r>
            <a:endParaRPr lang="en-US" altLang="en-US" sz="3735" b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675" name="矩形 3"/>
          <p:cNvSpPr/>
          <p:nvPr/>
        </p:nvSpPr>
        <p:spPr>
          <a:xfrm>
            <a:off x="522817" y="1403351"/>
            <a:ext cx="11379200" cy="4577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 eaLnBrk="1" hangingPunct="1">
              <a:lnSpc>
                <a:spcPct val="130000"/>
              </a:lnSpc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Jane is a very slow reader. She should improve her reading speed_______________________.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30000"/>
              </a:lnSpc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 Ming wants to improve his listening. He could practice his listening__________________.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30000"/>
              </a:lnSpc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Meiping doesn’t know many English words. She could learn more words____________________. </a:t>
            </a:r>
            <a:endParaRPr lang="en-US" altLang="zh-CN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028017" y="2156884"/>
            <a:ext cx="50342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reading word groups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276851" y="3636433"/>
            <a:ext cx="432625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listening to tapes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131984" y="5105400"/>
            <a:ext cx="44983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using dictionaries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373" name="Text Box 5"/>
          <p:cNvSpPr txBox="1"/>
          <p:nvPr/>
        </p:nvSpPr>
        <p:spPr>
          <a:xfrm>
            <a:off x="1461135" y="1167130"/>
            <a:ext cx="9730105" cy="396938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Everyone is born with the ability to learn.But whether or not you can do this well depends on your learning habits.</a:t>
            </a:r>
            <a:r>
              <a:rPr lang="en-US" altLang="zh-CN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Successful learners have some good habits in common.</a:t>
            </a:r>
            <a:endParaRPr kumimoji="0" lang="en-US" altLang="zh-CN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They can pay attention to what they need to learn for a long time.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91286" y="2294467"/>
            <a:ext cx="10206567" cy="13144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good learning habits can you think of? Make a list and discuss them with your partner.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45279" y="4286250"/>
            <a:ext cx="4510617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study with a group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702512" y="4286250"/>
            <a:ext cx="5378451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read English every day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5465" y="975360"/>
            <a:ext cx="2991485" cy="2991485"/>
          </a:xfrm>
          <a:prstGeom prst="rect">
            <a:avLst/>
          </a:prstGeom>
        </p:spPr>
      </p:pic>
      <p:pic>
        <p:nvPicPr>
          <p:cNvPr id="2562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424940"/>
            <a:ext cx="4436110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48335" y="3950123"/>
            <a:ext cx="5145617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active in thinking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793952" y="3950123"/>
            <a:ext cx="5903384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always read English aloud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985"/>
          <a:stretch>
            <a:fillRect/>
          </a:stretch>
        </p:blipFill>
        <p:spPr>
          <a:xfrm>
            <a:off x="1965960" y="1058545"/>
            <a:ext cx="2632075" cy="2891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AFD">
                  <a:alpha val="100000"/>
                </a:srgbClr>
              </a:clrFrom>
              <a:clrTo>
                <a:srgbClr val="FCFA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6350" y="1218565"/>
            <a:ext cx="4723130" cy="283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86156" y="4024842"/>
            <a:ext cx="11451167" cy="7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Everyone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born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with the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ability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to learn.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230" y="1320165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05392" y="1768476"/>
            <a:ext cx="10773833" cy="407797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be born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天生，出生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”为被动语态，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动词通常用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were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born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bear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的过去式。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ability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在此处为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不可数名词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，意为“</a:t>
            </a:r>
            <a:r>
              <a:rPr lang="zh-CN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能力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”。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 have the ability to do </a:t>
            </a:r>
            <a:r>
              <a:rPr lang="en-US" altLang="zh-CN" sz="3600" b="1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sth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有能力做某事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1375410" y="29845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固定搭配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87357" y="2525184"/>
            <a:ext cx="10985500" cy="14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 or not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意为“是否”。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引导主语从句，不能与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替换。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9767" y="5093970"/>
            <a:ext cx="7330017" cy="6661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depend on sb./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to do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87357" y="4125384"/>
            <a:ext cx="654050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depend on/ upon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依据；依赖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47470" y="755650"/>
            <a:ext cx="1047813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But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 or not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you can do this well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depends on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your learning habits.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1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121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908040" y="2502535"/>
            <a:ext cx="2041525" cy="370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610735" y="2038985"/>
            <a:ext cx="1851025" cy="4172585"/>
          </a:xfrm>
          <a:prstGeom prst="rect">
            <a:avLst/>
          </a:prstGeom>
        </p:spPr>
      </p:pic>
      <p:sp>
        <p:nvSpPr>
          <p:cNvPr id="6" name="圆角矩形标注 7"/>
          <p:cNvSpPr/>
          <p:nvPr/>
        </p:nvSpPr>
        <p:spPr bwMode="auto">
          <a:xfrm>
            <a:off x="898525" y="1501775"/>
            <a:ext cx="4488815" cy="1625600"/>
          </a:xfrm>
          <a:prstGeom prst="wedgeRoundRectCallout">
            <a:avLst>
              <a:gd name="adj1" fmla="val 31213"/>
              <a:gd name="adj2" fmla="val 64836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Successful learners have some good habits in common.</a:t>
            </a:r>
            <a:endParaRPr kumimoji="0" lang="en-US" altLang="zh-CN" sz="3725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圆角矩形标注 13"/>
          <p:cNvSpPr/>
          <p:nvPr/>
        </p:nvSpPr>
        <p:spPr bwMode="auto">
          <a:xfrm>
            <a:off x="6637655" y="1091565"/>
            <a:ext cx="5304790" cy="1850390"/>
          </a:xfrm>
          <a:prstGeom prst="wedgeRoundRectCallout">
            <a:avLst>
              <a:gd name="adj1" fmla="val -30715"/>
              <a:gd name="adj2" fmla="val 711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 can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pay attention to what they need to learn for a long time.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1335" y="1735032"/>
            <a:ext cx="8608484" cy="14725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sth. in common (with sb./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与某人、某物有相同之处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1335" y="3332904"/>
            <a:ext cx="668147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common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共同的，共有的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6616" y="3999230"/>
            <a:ext cx="10684933" cy="216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　　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pay attention to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意为“注意；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关注”，其中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为介词，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后跟名词、代词或动词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-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形式作宾语。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375410" y="29845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“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共同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”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的表达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2088</Words>
  <Application>WPS 演示</Application>
  <PresentationFormat>宽屏</PresentationFormat>
  <Paragraphs>94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黑体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2020-10-21T07:38:40Z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