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10" r:id="rId3"/>
    <p:sldId id="476" r:id="rId4"/>
    <p:sldId id="478" r:id="rId5"/>
    <p:sldId id="479" r:id="rId6"/>
    <p:sldId id="341" r:id="rId7"/>
    <p:sldId id="340" r:id="rId8"/>
    <p:sldId id="423" r:id="rId9"/>
    <p:sldId id="480" r:id="rId10"/>
    <p:sldId id="481" r:id="rId11"/>
    <p:sldId id="482" r:id="rId12"/>
    <p:sldId id="483" r:id="rId13"/>
    <p:sldId id="484" r:id="rId14"/>
    <p:sldId id="486" r:id="rId15"/>
    <p:sldId id="431" r:id="rId16"/>
    <p:sldId id="487" r:id="rId17"/>
    <p:sldId id="433" r:id="rId18"/>
    <p:sldId id="488" r:id="rId19"/>
    <p:sldId id="435" r:id="rId20"/>
    <p:sldId id="437" r:id="rId21"/>
    <p:sldId id="489" r:id="rId22"/>
    <p:sldId id="271" r:id="rId23"/>
    <p:sldId id="311" r:id="rId2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79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charset="0"/>
                <a:ea typeface="楷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九上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3020" y="-3810"/>
            <a:ext cx="12225655" cy="6886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6.xml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7.xml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8.xml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5.xml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31750"/>
            <a:ext cx="12311380" cy="6921500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48995" y="1102360"/>
            <a:ext cx="10173335" cy="11195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u="none" strike="noStrike" kern="1200" cap="none" spc="-2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pPr algn="ctr" eaLnBrk="1" hangingPunct="1">
              <a:buNone/>
            </a:pP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Unit 1</a:t>
            </a: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  Life is full of the unexpected.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85115" y="224790"/>
            <a:ext cx="2909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R·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九年级全一册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3966210" y="2578100"/>
            <a:ext cx="35909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zh-CN" sz="4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第三课时</a:t>
            </a:r>
            <a:endParaRPr lang="zh-CN" sz="44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830" y="2056130"/>
            <a:ext cx="3540125" cy="3540125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1720850" y="1165860"/>
            <a:ext cx="5055235" cy="827405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eaLnBrk="1" hangingPunct="1"/>
            <a:r>
              <a:rPr lang="en-US" altLang="zh-CN" sz="372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How did the lady feel?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3085465" y="2464435"/>
            <a:ext cx="6722110" cy="2103120"/>
          </a:xfrm>
          <a:prstGeom prst="wedgeRoundRectCallout">
            <a:avLst>
              <a:gd name="adj1" fmla="val 55462"/>
              <a:gd name="adj2" fmla="val -36805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The lady was so happy because she really wanted to </a:t>
            </a:r>
            <a:r>
              <a:rPr lang="en-US" altLang="zh-CN" sz="3725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get married</a:t>
            </a:r>
            <a:r>
              <a:rPr lang="en-US" altLang="zh-CN" sz="3725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3980" y="1993265"/>
            <a:ext cx="3689350" cy="36976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84038" y="1169036"/>
            <a:ext cx="10223500" cy="427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一、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marry    </a:t>
            </a:r>
            <a:r>
              <a:rPr kumimoji="0" lang="en-US" altLang="zh-CN" sz="3735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v.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“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结婚；嫁；娶”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marry sb.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表示 “和某人结婚”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get married to sb.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意为“与某人结婚”，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该短语表示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动作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，不能与一段时间连用。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 married to sb.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意为“与某人结婚”， 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表示状态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，可以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和表示一段时间的状语连用。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3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charRg st="23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8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charRg st="48" end="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84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charRg st="84" end="1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08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charRg st="108" end="1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44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charRg st="144" end="1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标注 8"/>
          <p:cNvSpPr/>
          <p:nvPr/>
        </p:nvSpPr>
        <p:spPr>
          <a:xfrm>
            <a:off x="1720850" y="1106805"/>
            <a:ext cx="5423535" cy="1135380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eaLnBrk="1" hangingPunct="1"/>
            <a:r>
              <a:rPr kumimoji="0" lang="en-US" altLang="zh-CN" sz="372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Then what happened? Did they get married?  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3085465" y="2464435"/>
            <a:ext cx="6722110" cy="2103120"/>
          </a:xfrm>
          <a:prstGeom prst="wedgeRoundRectCallout">
            <a:avLst>
              <a:gd name="adj1" fmla="val 55462"/>
              <a:gd name="adj2" fmla="val -36805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No, it's just a trick. T</a:t>
            </a:r>
            <a:r>
              <a:rPr lang="en-US" altLang="zh-CN" sz="373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he TV star lost his girlfriend and his show was canceled.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830" y="2056130"/>
            <a:ext cx="3540125" cy="35401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3980" y="1993265"/>
            <a:ext cx="3689350" cy="36976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标注 8"/>
          <p:cNvSpPr/>
          <p:nvPr/>
        </p:nvSpPr>
        <p:spPr>
          <a:xfrm>
            <a:off x="1720850" y="1106805"/>
            <a:ext cx="6670040" cy="1135380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358775" indent="-358775" eaLnBrk="1" hangingPunct="1">
              <a:spcBef>
                <a:spcPct val="50000"/>
              </a:spcBef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Many April Fools’ jokes may end up being not very funny. 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660900" y="2464435"/>
            <a:ext cx="5146675" cy="1435100"/>
          </a:xfrm>
          <a:prstGeom prst="wedgeRoundRectCallout">
            <a:avLst>
              <a:gd name="adj1" fmla="val 55462"/>
              <a:gd name="adj2" fmla="val -36805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Yes, so we should </a:t>
            </a:r>
            <a:r>
              <a:rPr lang="en-US" altLang="zh-CN" sz="373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end up some jokes. </a:t>
            </a:r>
            <a:endParaRPr kumimoji="0" lang="en-US" altLang="zh-CN" sz="373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830" y="2056130"/>
            <a:ext cx="3540125" cy="35401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3980" y="1993265"/>
            <a:ext cx="3689350" cy="36976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22182" y="1980142"/>
            <a:ext cx="11148484" cy="21628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itchFamily="18" charset="0"/>
                <a:ea typeface="楷体" panose="02010609060101010101" charset="-122"/>
                <a:cs typeface="Times New Roman" panose="02020603050405020304" charset="0"/>
              </a:rPr>
              <a:t>end up (doing sth.)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" pitchFamily="18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楷体" panose="02010609060101010101" charset="-122"/>
                <a:cs typeface="Times New Roman" panose="02020603050405020304" charset="0"/>
              </a:rPr>
              <a:t>(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楷体" panose="02010609060101010101" charset="-122"/>
                <a:cs typeface="Times New Roman" panose="02020603050405020304" charset="0"/>
              </a:rPr>
              <a:t>以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楷体" panose="02010609060101010101" charset="-122"/>
                <a:cs typeface="Times New Roman" panose="02020603050405020304" charset="0"/>
              </a:rPr>
              <a:t>…)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楷体" panose="02010609060101010101" charset="-122"/>
                <a:cs typeface="Times New Roman" panose="02020603050405020304" charset="0"/>
              </a:rPr>
              <a:t>结束；最终成为；最后处于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" pitchFamily="18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" pitchFamily="18" charset="0"/>
              <a:ea typeface="楷体" panose="02010609060101010101" charset="-122"/>
              <a:cs typeface="Times New Roman" panose="0202060305040502030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itchFamily="18" charset="0"/>
                <a:ea typeface="楷体" panose="02010609060101010101" charset="-122"/>
                <a:cs typeface="Times New Roman" panose="02020603050405020304" charset="0"/>
              </a:rPr>
              <a:t>end up sth.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楷体" panose="02010609060101010101" charset="-122"/>
                <a:cs typeface="Times New Roman" panose="02020603050405020304" charset="0"/>
              </a:rPr>
              <a:t>表示“结束某事”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楷体" panose="02010609060101010101" charset="-122"/>
              <a:cs typeface="Times New Roman" panose="0202060305040502030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itchFamily="18" charset="0"/>
                <a:ea typeface="楷体" panose="02010609060101010101" charset="-122"/>
                <a:cs typeface="Times New Roman" panose="02020603050405020304" charset="0"/>
              </a:rPr>
              <a:t>end up with sth.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楷体" panose="02010609060101010101" charset="-122"/>
                <a:cs typeface="Times New Roman" panose="02020603050405020304" charset="0"/>
              </a:rPr>
              <a:t>（以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楷体" panose="02010609060101010101" charset="-122"/>
                <a:cs typeface="Times New Roman" panose="02020603050405020304" charset="0"/>
              </a:rPr>
              <a:t>…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楷体" panose="02010609060101010101" charset="-122"/>
                <a:cs typeface="Times New Roman" panose="02020603050405020304" charset="0"/>
              </a:rPr>
              <a:t>）结束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918210" y="1003935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二、</a:t>
            </a:r>
            <a:r>
              <a:rPr kumimoji="1" lang="en-US" alt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end up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的用法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8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charRg st="38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59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charRg st="59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9" name="矩形 4"/>
          <p:cNvSpPr/>
          <p:nvPr/>
        </p:nvSpPr>
        <p:spPr>
          <a:xfrm>
            <a:off x="1111251" y="2238587"/>
            <a:ext cx="9899649" cy="18173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Write a story about your lucky or unlucky day and tell your story to a partner or the class.        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Let's write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Group 54"/>
          <p:cNvGraphicFramePr>
            <a:graphicFrameLocks noGrp="1"/>
          </p:cNvGraphicFramePr>
          <p:nvPr/>
        </p:nvGraphicFramePr>
        <p:xfrm>
          <a:off x="330412" y="1013460"/>
          <a:ext cx="11531600" cy="4831080"/>
        </p:xfrm>
        <a:graphic>
          <a:graphicData uri="http://schemas.openxmlformats.org/drawingml/2006/table">
            <a:tbl>
              <a:tblPr/>
              <a:tblGrid>
                <a:gridCol w="7226300"/>
                <a:gridCol w="4305300"/>
              </a:tblGrid>
              <a:tr h="691515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1pPr>
                      <a:lvl2pPr marL="742950" indent="-28575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2pPr>
                      <a:lvl3pPr marL="1143000" indent="-22860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3pPr>
                      <a:lvl4pPr marL="1600200" indent="-22860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4pPr>
                      <a:lvl5pPr marL="2057400" indent="-22860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5pPr>
                      <a:lvl6pPr marL="25146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6pPr>
                      <a:lvl7pPr marL="29718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7pPr>
                      <a:lvl8pPr marL="34290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8pPr>
                      <a:lvl9pPr marL="38862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73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  <a:sym typeface="Arial" panose="020B0604020202020204" pitchFamily="34" charset="0"/>
                        </a:rPr>
                        <a:t>What was the date?</a:t>
                      </a:r>
                      <a:endParaRPr kumimoji="0" lang="en-US" altLang="zh-CN" sz="3735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80" marB="6098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1pPr>
                      <a:lvl2pPr marL="742950" indent="-28575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2pPr>
                      <a:lvl3pPr marL="1143000" indent="-22860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3pPr>
                      <a:lvl4pPr marL="1600200" indent="-22860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4pPr>
                      <a:lvl5pPr marL="2057400" indent="-22860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5pPr>
                      <a:lvl6pPr marL="25146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6pPr>
                      <a:lvl7pPr marL="29718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7pPr>
                      <a:lvl8pPr marL="34290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8pPr>
                      <a:lvl9pPr marL="38862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3735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80" marB="6098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691515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1pPr>
                      <a:lvl2pPr marL="742950" indent="-28575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2pPr>
                      <a:lvl3pPr marL="1143000" indent="-22860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3pPr>
                      <a:lvl4pPr marL="1600200" indent="-22860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4pPr>
                      <a:lvl5pPr marL="2057400" indent="-22860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5pPr>
                      <a:lvl6pPr marL="25146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6pPr>
                      <a:lvl7pPr marL="29718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7pPr>
                      <a:lvl8pPr marL="34290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8pPr>
                      <a:lvl9pPr marL="38862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73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  <a:sym typeface="Arial" panose="020B0604020202020204" pitchFamily="34" charset="0"/>
                        </a:rPr>
                        <a:t>What happened first?</a:t>
                      </a:r>
                      <a:endParaRPr kumimoji="0" lang="en-US" altLang="zh-CN" sz="3735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80" marB="6098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1pPr>
                      <a:lvl2pPr marL="742950" indent="-28575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2pPr>
                      <a:lvl3pPr marL="1143000" indent="-22860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3pPr>
                      <a:lvl4pPr marL="1600200" indent="-22860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4pPr>
                      <a:lvl5pPr marL="2057400" indent="-22860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5pPr>
                      <a:lvl6pPr marL="25146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6pPr>
                      <a:lvl7pPr marL="29718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7pPr>
                      <a:lvl8pPr marL="34290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8pPr>
                      <a:lvl9pPr marL="38862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3735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80" marB="6098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1032510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1pPr>
                      <a:lvl2pPr marL="742950" indent="-28575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2pPr>
                      <a:lvl3pPr marL="1143000" indent="-22860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3pPr>
                      <a:lvl4pPr marL="1600200" indent="-22860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4pPr>
                      <a:lvl5pPr marL="2057400" indent="-22860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5pPr>
                      <a:lvl6pPr marL="25146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6pPr>
                      <a:lvl7pPr marL="29718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7pPr>
                      <a:lvl8pPr marL="34290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8pPr>
                      <a:lvl9pPr marL="38862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73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  <a:sym typeface="Arial" panose="020B0604020202020204" pitchFamily="34" charset="0"/>
                        </a:rPr>
                        <a:t>Was this lucky or unlucky? Why?</a:t>
                      </a:r>
                      <a:endParaRPr kumimoji="0" lang="en-US" altLang="zh-CN" sz="3735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80" marB="6098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1pPr>
                      <a:lvl2pPr marL="742950" indent="-28575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2pPr>
                      <a:lvl3pPr marL="1143000" indent="-22860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3pPr>
                      <a:lvl4pPr marL="1600200" indent="-22860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4pPr>
                      <a:lvl5pPr marL="2057400" indent="-22860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5pPr>
                      <a:lvl6pPr marL="25146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6pPr>
                      <a:lvl7pPr marL="29718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7pPr>
                      <a:lvl8pPr marL="34290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8pPr>
                      <a:lvl9pPr marL="38862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3735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80" marB="6098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691515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1pPr>
                      <a:lvl2pPr marL="742950" indent="-28575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2pPr>
                      <a:lvl3pPr marL="1143000" indent="-22860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3pPr>
                      <a:lvl4pPr marL="1600200" indent="-22860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4pPr>
                      <a:lvl5pPr marL="2057400" indent="-22860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5pPr>
                      <a:lvl6pPr marL="25146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6pPr>
                      <a:lvl7pPr marL="29718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7pPr>
                      <a:lvl8pPr marL="34290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8pPr>
                      <a:lvl9pPr marL="38862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73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  <a:sym typeface="Arial" panose="020B0604020202020204" pitchFamily="34" charset="0"/>
                        </a:rPr>
                        <a:t>What happened next?</a:t>
                      </a:r>
                      <a:endParaRPr kumimoji="0" lang="en-US" altLang="zh-CN" sz="3735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80" marB="6098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1pPr>
                      <a:lvl2pPr marL="742950" indent="-28575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2pPr>
                      <a:lvl3pPr marL="1143000" indent="-22860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3pPr>
                      <a:lvl4pPr marL="1600200" indent="-22860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4pPr>
                      <a:lvl5pPr marL="2057400" indent="-22860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5pPr>
                      <a:lvl6pPr marL="25146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6pPr>
                      <a:lvl7pPr marL="29718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7pPr>
                      <a:lvl8pPr marL="34290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8pPr>
                      <a:lvl9pPr marL="38862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3735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80" marB="6098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691515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1pPr>
                      <a:lvl2pPr marL="742950" indent="-28575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2pPr>
                      <a:lvl3pPr marL="1143000" indent="-22860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3pPr>
                      <a:lvl4pPr marL="1600200" indent="-22860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4pPr>
                      <a:lvl5pPr marL="2057400" indent="-22860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5pPr>
                      <a:lvl6pPr marL="25146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6pPr>
                      <a:lvl7pPr marL="29718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7pPr>
                      <a:lvl8pPr marL="34290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8pPr>
                      <a:lvl9pPr marL="38862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73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  <a:sym typeface="Arial" panose="020B0604020202020204" pitchFamily="34" charset="0"/>
                        </a:rPr>
                        <a:t>How did the day end?</a:t>
                      </a:r>
                      <a:endParaRPr kumimoji="0" lang="en-US" altLang="zh-CN" sz="3735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80" marB="6098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1pPr>
                      <a:lvl2pPr marL="742950" indent="-28575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2pPr>
                      <a:lvl3pPr marL="1143000" indent="-22860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3pPr>
                      <a:lvl4pPr marL="1600200" indent="-22860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4pPr>
                      <a:lvl5pPr marL="2057400" indent="-22860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5pPr>
                      <a:lvl6pPr marL="25146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6pPr>
                      <a:lvl7pPr marL="29718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7pPr>
                      <a:lvl8pPr marL="34290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8pPr>
                      <a:lvl9pPr marL="38862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3735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80" marB="6098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1032510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1pPr>
                      <a:lvl2pPr marL="742950" indent="-28575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2pPr>
                      <a:lvl3pPr marL="1143000" indent="-22860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3pPr>
                      <a:lvl4pPr marL="1600200" indent="-22860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4pPr>
                      <a:lvl5pPr marL="2057400" indent="-22860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5pPr>
                      <a:lvl6pPr marL="25146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6pPr>
                      <a:lvl7pPr marL="29718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7pPr>
                      <a:lvl8pPr marL="34290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8pPr>
                      <a:lvl9pPr marL="38862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73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  <a:sym typeface="Arial" panose="020B0604020202020204" pitchFamily="34" charset="0"/>
                        </a:rPr>
                        <a:t>How did you feel about this day?</a:t>
                      </a:r>
                      <a:endParaRPr kumimoji="0" lang="en-US" altLang="zh-CN" sz="3735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80" marB="6098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1pPr>
                      <a:lvl2pPr marL="742950" indent="-28575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2pPr>
                      <a:lvl3pPr marL="1143000" indent="-22860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3pPr>
                      <a:lvl4pPr marL="1600200" indent="-22860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4pPr>
                      <a:lvl5pPr marL="2057400" indent="-228600" defTabSz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5pPr>
                      <a:lvl6pPr marL="25146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6pPr>
                      <a:lvl7pPr marL="29718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7pPr>
                      <a:lvl8pPr marL="34290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8pPr>
                      <a:lvl9pPr marL="3886200" indent="-228600"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3735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80" marB="6098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574887" y="2647738"/>
            <a:ext cx="2271184" cy="12488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开篇点题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3019637" y="3058372"/>
            <a:ext cx="844551" cy="38311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039870" y="2088938"/>
            <a:ext cx="7478184" cy="2305051"/>
            <a:chOff x="3066506" y="1851670"/>
            <a:chExt cx="5609950" cy="1728191"/>
          </a:xfrm>
        </p:grpSpPr>
        <p:sp>
          <p:nvSpPr>
            <p:cNvPr id="9" name="圆角矩形 8"/>
            <p:cNvSpPr/>
            <p:nvPr/>
          </p:nvSpPr>
          <p:spPr>
            <a:xfrm>
              <a:off x="3066506" y="1851670"/>
              <a:ext cx="5609950" cy="172819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203063" y="1916736"/>
              <a:ext cx="5398763" cy="162154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I will always remember the date...</a:t>
              </a:r>
              <a:endPara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This was the luckiest/ unluckiest day of my life...</a:t>
              </a:r>
              <a:endPara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668867" y="1797051"/>
            <a:ext cx="2271184" cy="115146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阐述经历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3130551" y="2256367"/>
            <a:ext cx="844551" cy="349251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165600" y="1316567"/>
            <a:ext cx="7556500" cy="2226733"/>
            <a:chOff x="3123678" y="987574"/>
            <a:chExt cx="5668568" cy="1670685"/>
          </a:xfrm>
        </p:grpSpPr>
        <p:sp>
          <p:nvSpPr>
            <p:cNvPr id="5" name="圆角矩形 4"/>
            <p:cNvSpPr/>
            <p:nvPr/>
          </p:nvSpPr>
          <p:spPr>
            <a:xfrm>
              <a:off x="3123678" y="987574"/>
              <a:ext cx="5570122" cy="167068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2400" name="矩形 4"/>
            <p:cNvSpPr/>
            <p:nvPr/>
          </p:nvSpPr>
          <p:spPr>
            <a:xfrm>
              <a:off x="3129851" y="993401"/>
              <a:ext cx="5662395" cy="162272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20000"/>
                </a:lnSpc>
              </a:pPr>
              <a:r>
                <a:rPr lang="en-US" altLang="zh-CN" sz="3735" b="1" dirty="0"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When I woke up that morning...</a:t>
              </a:r>
              <a:endPara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  <a:p>
              <a:pPr eaLnBrk="1" hangingPunct="1">
                <a:lnSpc>
                  <a:spcPct val="120000"/>
                </a:lnSpc>
              </a:pPr>
              <a:r>
                <a:rPr lang="en-US" altLang="zh-CN" sz="3735" b="1" dirty="0"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Later that day... I couldn’t believe... Then/After that,... Finally,...</a:t>
              </a:r>
              <a:endParaRPr lang="en-US" altLang="zh-CN" sz="3735" b="1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6" name="圆角矩形 5"/>
          <p:cNvSpPr/>
          <p:nvPr/>
        </p:nvSpPr>
        <p:spPr>
          <a:xfrm>
            <a:off x="607484" y="4112684"/>
            <a:ext cx="2271184" cy="115146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总结感慨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2" name="右箭头 61"/>
          <p:cNvSpPr/>
          <p:nvPr/>
        </p:nvSpPr>
        <p:spPr>
          <a:xfrm>
            <a:off x="3105151" y="4502151"/>
            <a:ext cx="846667" cy="349251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4176184" y="4053417"/>
            <a:ext cx="7414683" cy="1248833"/>
            <a:chOff x="3131840" y="3039663"/>
            <a:chExt cx="5561701" cy="936380"/>
          </a:xfrm>
        </p:grpSpPr>
        <p:sp>
          <p:nvSpPr>
            <p:cNvPr id="64" name="圆角矩形 63"/>
            <p:cNvSpPr/>
            <p:nvPr/>
          </p:nvSpPr>
          <p:spPr>
            <a:xfrm>
              <a:off x="3131840" y="3039663"/>
              <a:ext cx="5561701" cy="93638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2398" name="矩形 8"/>
            <p:cNvSpPr/>
            <p:nvPr/>
          </p:nvSpPr>
          <p:spPr>
            <a:xfrm>
              <a:off x="3220934" y="3189583"/>
              <a:ext cx="5137600" cy="586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20000"/>
                </a:lnSpc>
              </a:pPr>
              <a:r>
                <a:rPr lang="en-US" altLang="zh-CN" sz="3735" b="1" dirty="0"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What a lucky/ an unlucky day!</a:t>
              </a:r>
              <a:endParaRPr lang="en-US" altLang="zh-CN" sz="3735" b="1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65" name="右箭头 64"/>
          <p:cNvSpPr/>
          <p:nvPr/>
        </p:nvSpPr>
        <p:spPr>
          <a:xfrm rot="5400000">
            <a:off x="1361017" y="3352800"/>
            <a:ext cx="768351" cy="34501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735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6" grpId="0" bldLvl="0" animBg="1"/>
      <p:bldP spid="62" grpId="0" bldLvl="0" animBg="1"/>
      <p:bldP spid="6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 4"/>
          <p:cNvSpPr/>
          <p:nvPr/>
        </p:nvSpPr>
        <p:spPr>
          <a:xfrm>
            <a:off x="795655" y="1515111"/>
            <a:ext cx="780097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Think of ways to finish the answers.</a:t>
            </a:r>
            <a:endParaRPr lang="en-US" altLang="zh-CN" sz="3735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6886" y="2181226"/>
            <a:ext cx="11264900" cy="3543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fontAlgn="auto">
              <a:lnSpc>
                <a:spcPct val="150000"/>
              </a:lnSpc>
              <a:buAutoNum type="arabicPeriod"/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A: Why didn’t you hand in your science homework?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42900" indent="-342900" fontAlgn="auto">
              <a:lnSpc>
                <a:spcPct val="150000"/>
              </a:lnSpc>
              <a:buNone/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B: Before I could start working on it,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42900" indent="-342900" fontAlgn="auto">
              <a:lnSpc>
                <a:spcPct val="150000"/>
              </a:lnSpc>
              <a:buNone/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________________________________________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42900" indent="-342900" fontAlgn="auto">
              <a:lnSpc>
                <a:spcPct val="150000"/>
              </a:lnSpc>
              <a:buNone/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________________________________________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7" name="Text Box 6"/>
          <p:cNvSpPr txBox="1"/>
          <p:nvPr/>
        </p:nvSpPr>
        <p:spPr>
          <a:xfrm>
            <a:off x="999279" y="3783118"/>
            <a:ext cx="9882716" cy="18173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auto">
              <a:lnSpc>
                <a:spcPct val="150000"/>
              </a:lnSpc>
              <a:spcBef>
                <a:spcPct val="50000"/>
              </a:spcBef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remembered I had left my science book in the classroom.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9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Practice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5" name="矩形 3"/>
          <p:cNvSpPr/>
          <p:nvPr/>
        </p:nvSpPr>
        <p:spPr>
          <a:xfrm>
            <a:off x="3183362" y="1390650"/>
            <a:ext cx="5405755" cy="706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none">
            <a:spAutoFit/>
          </a:bodyPr>
          <a:p>
            <a:pPr algn="ctr" eaLnBrk="1" hangingPunct="1">
              <a:buNone/>
            </a:pP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 festivals are they?</a:t>
            </a:r>
            <a:endParaRPr lang="zh-CN" altLang="en-US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51549" y="4725882"/>
            <a:ext cx="560578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en-US" altLang="zh-CN" sz="3735" b="1" dirty="0">
                <a:solidFill>
                  <a:schemeClr val="tx1"/>
                </a:solidFill>
                <a:latin typeface="Times" pitchFamily="18" charset="0"/>
                <a:ea typeface="楷体" panose="02010609060101010101" charset="-122"/>
                <a:cs typeface="Times New Roman" panose="02020603050405020304" charset="0"/>
              </a:rPr>
              <a:t>The Mid-Autumn Festival </a:t>
            </a:r>
            <a:endParaRPr lang="en-US" altLang="zh-CN" sz="3735" b="1" dirty="0">
              <a:solidFill>
                <a:schemeClr val="tx1"/>
              </a:solidFill>
              <a:latin typeface="Times" pitchFamily="18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Lead in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6170" y="2375535"/>
            <a:ext cx="406146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647066" y="1762761"/>
            <a:ext cx="11264900" cy="3543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fontAlgn="auto">
              <a:lnSpc>
                <a:spcPct val="150000"/>
              </a:lnSpc>
              <a:buNone/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A: Why didn’t you take a shower this morning?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42900" indent="-342900" fontAlgn="auto">
              <a:lnSpc>
                <a:spcPct val="150000"/>
              </a:lnSpc>
              <a:buNone/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B: By the time I got up,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42900" indent="-342900" fontAlgn="auto">
              <a:lnSpc>
                <a:spcPct val="150000"/>
              </a:lnSpc>
              <a:buNone/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________________________________________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42900" indent="-342900" fontAlgn="auto">
              <a:lnSpc>
                <a:spcPct val="150000"/>
              </a:lnSpc>
              <a:buNone/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_________________________________________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8" name="Text Box 7"/>
          <p:cNvSpPr txBox="1"/>
          <p:nvPr/>
        </p:nvSpPr>
        <p:spPr>
          <a:xfrm>
            <a:off x="1171364" y="3295650"/>
            <a:ext cx="9690100" cy="18173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auto">
              <a:lnSpc>
                <a:spcPct val="150000"/>
              </a:lnSpc>
              <a:spcBef>
                <a:spcPct val="50000"/>
              </a:spcBef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my sister had already gone into the bathroom and the bus was honking for me to hurry up.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Summary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8" name="Text Box 7"/>
          <p:cNvSpPr txBox="1"/>
          <p:nvPr/>
        </p:nvSpPr>
        <p:spPr>
          <a:xfrm>
            <a:off x="5538470" y="973455"/>
            <a:ext cx="10667365" cy="4848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1. marry</a:t>
            </a:r>
            <a:endParaRPr lang="en-US" altLang="zh-CN" sz="32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marry sb. </a:t>
            </a:r>
            <a:endParaRPr lang="en-US" altLang="zh-CN" sz="32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get married to sb.</a:t>
            </a:r>
            <a:r>
              <a:rPr lang="zh-CN" altLang="en-US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 </a:t>
            </a:r>
            <a:endParaRPr lang="zh-CN" altLang="en-US" sz="32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be married to sb.</a:t>
            </a:r>
            <a:r>
              <a:rPr lang="zh-CN" altLang="en-US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</a:t>
            </a:r>
            <a:endParaRPr lang="zh-CN" altLang="en-US" sz="32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2. end up</a:t>
            </a:r>
            <a:endParaRPr lang="en-US" altLang="zh-CN" sz="32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end up (doing sth.)</a:t>
            </a:r>
            <a:endParaRPr lang="en-US" altLang="zh-CN" sz="32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end up sth. </a:t>
            </a:r>
            <a:endParaRPr lang="en-US" altLang="zh-CN" sz="32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end up with sth. </a:t>
            </a:r>
            <a:endParaRPr lang="en-US" altLang="zh-CN" sz="32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4937760" y="1178560"/>
            <a:ext cx="435610" cy="4535805"/>
          </a:xfrm>
          <a:prstGeom prst="leftBrac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Text Box 2"/>
          <p:cNvSpPr txBox="1"/>
          <p:nvPr/>
        </p:nvSpPr>
        <p:spPr>
          <a:xfrm>
            <a:off x="1159510" y="2752725"/>
            <a:ext cx="343217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altLang="zh-CN" sz="3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charset="-122"/>
                <a:cs typeface="+mj-cs"/>
                <a:sym typeface="楷体" panose="02010609060101010101" charset="-122"/>
              </a:rPr>
              <a:t>Unit </a:t>
            </a:r>
            <a:r>
              <a:rPr lang="en-US" altLang="zh-CN" sz="32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1</a:t>
            </a:r>
            <a:r>
              <a:rPr lang="en-US" altLang="zh-CN" sz="32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  Life is full of the unexpected.</a:t>
            </a:r>
            <a:endParaRPr lang="zh-CN" altLang="en-US" sz="3200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+mj-cs"/>
              <a:sym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" y="-22860"/>
            <a:ext cx="12276455" cy="6901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01035" y="1548946"/>
            <a:ext cx="5789930" cy="13989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u="none" strike="noStrike" kern="1200" cap="none" spc="10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r>
              <a:rPr lang="en-US" altLang="zh-CN" dirty="0">
                <a:latin typeface="Bahnschrift" panose="020B0502040204020203" charset="0"/>
                <a:cs typeface="Bahnschrift" panose="020B0502040204020203" charset="0"/>
              </a:rPr>
              <a:t>THANKS</a:t>
            </a:r>
            <a:endParaRPr lang="en-US" altLang="zh-CN" dirty="0">
              <a:latin typeface="Bahnschrift" panose="020B0502040204020203" charset="0"/>
              <a:cs typeface="Bahnschrift" panose="020B0502040204020203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309582" y="3271732"/>
            <a:ext cx="325755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en-US" altLang="zh-CN" sz="3735" b="1" dirty="0">
                <a:solidFill>
                  <a:schemeClr val="tx1"/>
                </a:solidFill>
                <a:latin typeface="Times" pitchFamily="18" charset="0"/>
                <a:ea typeface="楷体" panose="02010609060101010101" charset="-122"/>
                <a:cs typeface="Times New Roman" panose="02020603050405020304" charset="0"/>
              </a:rPr>
              <a:t>Spring Festival</a:t>
            </a:r>
            <a:endParaRPr lang="en-US" altLang="zh-CN" sz="3735" b="1" dirty="0">
              <a:solidFill>
                <a:schemeClr val="tx1"/>
              </a:solidFill>
              <a:latin typeface="Times" pitchFamily="18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98440" y="1736725"/>
            <a:ext cx="5335905" cy="3735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7585287" y="2891367"/>
            <a:ext cx="3882390" cy="6648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buNone/>
            </a:pPr>
            <a:r>
              <a:rPr lang="en-US" altLang="zh-CN" sz="3730" b="1" dirty="0">
                <a:solidFill>
                  <a:schemeClr val="tx1"/>
                </a:solidFill>
                <a:latin typeface="Times" pitchFamily="18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Thanksgiving Day</a:t>
            </a:r>
            <a:endParaRPr lang="en-US" altLang="zh-CN" sz="3730" b="1" dirty="0">
              <a:solidFill>
                <a:schemeClr val="tx1"/>
              </a:solidFill>
              <a:latin typeface="Times" pitchFamily="18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5940" y="1527175"/>
            <a:ext cx="5069840" cy="3803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483610" y="4382135"/>
            <a:ext cx="76104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April Fools' Day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9050" y="1448435"/>
            <a:ext cx="5022215" cy="27533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087544" y="1449071"/>
            <a:ext cx="10164233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Have you ever played jokes on others, especially on April Fools’ Day?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Have you ever been fooled by others?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Tell your story to your partner.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Language points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7950" y="2673350"/>
            <a:ext cx="3540125" cy="35401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5185" y="1949450"/>
            <a:ext cx="2406015" cy="4057015"/>
          </a:xfrm>
          <a:prstGeom prst="rect">
            <a:avLst/>
          </a:prstGeom>
        </p:spPr>
      </p:pic>
      <p:sp>
        <p:nvSpPr>
          <p:cNvPr id="4" name="AutoShape 6"/>
          <p:cNvSpPr/>
          <p:nvPr/>
        </p:nvSpPr>
        <p:spPr>
          <a:xfrm>
            <a:off x="139700" y="1579245"/>
            <a:ext cx="5124450" cy="1392555"/>
          </a:xfrm>
          <a:prstGeom prst="wedgeRoundRectCallout">
            <a:avLst>
              <a:gd name="adj1" fmla="val 33579"/>
              <a:gd name="adj2" fmla="val 64125"/>
              <a:gd name="adj3" fmla="val 16667"/>
            </a:avLst>
          </a:prstGeom>
          <a:solidFill>
            <a:srgbClr val="FFFFFF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20226" tIns="62653" rIns="120226" bIns="62653" anchor="ctr" anchorCtr="0"/>
          <a:p>
            <a:pPr eaLnBrk="1" hangingPunct="1"/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 happened to you 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on April Fools’ Day?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AutoShape 9"/>
          <p:cNvSpPr/>
          <p:nvPr/>
        </p:nvSpPr>
        <p:spPr>
          <a:xfrm>
            <a:off x="5803265" y="1579245"/>
            <a:ext cx="5617845" cy="1342390"/>
          </a:xfrm>
          <a:prstGeom prst="wedgeRoundRectCallout">
            <a:avLst>
              <a:gd name="adj1" fmla="val -38199"/>
              <a:gd name="adj2" fmla="val 63583"/>
              <a:gd name="adj3" fmla="val 16667"/>
            </a:avLst>
          </a:prstGeom>
          <a:solidFill>
            <a:srgbClr val="FFFFFF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20226" tIns="62653" rIns="120226" bIns="62653" anchor="ctr" anchorCtr="0"/>
          <a:p>
            <a:pPr eaLnBrk="1" hangingPunct="1"/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Well, a friend invited me 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to a costume party.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5825" y="1372235"/>
            <a:ext cx="6064885" cy="4039235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1027430" y="3569335"/>
            <a:ext cx="9538335" cy="1685925"/>
          </a:xfrm>
          <a:prstGeom prst="wedgeRoundRectCallout">
            <a:avLst>
              <a:gd name="adj1" fmla="val 32846"/>
              <a:gd name="adj2" fmla="val 6771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方正书宋_GBK" pitchFamily="65" charset="-122"/>
                <a:cs typeface="Times New Roman" panose="02020603050405020304" charset="0"/>
              </a:rPr>
              <a:t>When I got there, I found that it wasn’t a costume party. I was the only person wearing a costume. I </a:t>
            </a:r>
            <a:r>
              <a:rPr lang="en-US" altLang="zh-CN" sz="373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方正书宋_GBK" pitchFamily="65" charset="-122"/>
                <a:cs typeface="Times New Roman" panose="02020603050405020304" charset="0"/>
                <a:sym typeface="+mn-ea"/>
              </a:rPr>
              <a:t>was really embarrassed.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标注 8"/>
          <p:cNvSpPr/>
          <p:nvPr/>
        </p:nvSpPr>
        <p:spPr>
          <a:xfrm>
            <a:off x="1720850" y="717550"/>
            <a:ext cx="6921500" cy="1275715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eaLnBrk="1" hangingPunct="1"/>
            <a:r>
              <a:rPr lang="en-US" altLang="zh-CN" sz="372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What happened to the</a:t>
            </a:r>
            <a:r>
              <a:rPr lang="en-US" altLang="zh-CN" sz="3725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famous TV star </a:t>
            </a:r>
            <a:r>
              <a:rPr lang="en-US" altLang="zh-CN" sz="372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on April Fools’ Day?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193540" y="2464435"/>
            <a:ext cx="5614035" cy="1105535"/>
          </a:xfrm>
          <a:prstGeom prst="wedgeRoundRectCallout">
            <a:avLst>
              <a:gd name="adj1" fmla="val 55462"/>
              <a:gd name="adj2" fmla="val -36805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He asked </a:t>
            </a:r>
            <a:r>
              <a:rPr lang="en-US" altLang="zh-CN" sz="3725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his girlfriend to </a:t>
            </a:r>
            <a:r>
              <a:rPr lang="en-US" altLang="zh-CN" sz="3725" b="1" dirty="0">
                <a:solidFill>
                  <a:srgbClr val="FF33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marry him.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830" y="2056130"/>
            <a:ext cx="3540125" cy="35401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3980" y="1993265"/>
            <a:ext cx="3689350" cy="36976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tags/tag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0933_1*a*1"/>
  <p:tag name="KSO_WM_TEMPLATE_CATEGORY" val="custom"/>
  <p:tag name="KSO_WM_TEMPLATE_INDEX" val="20190933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0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THANKS"/>
  <p:tag name="KSO_WM_TEMPLATE_CATEGORY" val="custom"/>
  <p:tag name="KSO_WM_TEMPLATE_INDEX" val="20206112"/>
  <p:tag name="KSO_WM_UNIT_ID" val="custom20206112_23*a*1"/>
  <p:tag name="KSO_WM_UNIT_ISNUMDGMTITLE" val="0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2.xml><?xml version="1.0" encoding="utf-8"?>
<p:tagLst xmlns:p="http://schemas.openxmlformats.org/presentationml/2006/main">
  <p:tag name="KSO_WM_TEMPLATE_CATEGORY" val="custom"/>
  <p:tag name="KSO_WM_TEMPLATE_INDEX" val="20206112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5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6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7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8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heme/theme1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2347</Words>
  <Application>WPS 演示</Application>
  <PresentationFormat>宽屏</PresentationFormat>
  <Paragraphs>124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Arial</vt:lpstr>
      <vt:lpstr>宋体</vt:lpstr>
      <vt:lpstr>Wingdings</vt:lpstr>
      <vt:lpstr>Times New Roman</vt:lpstr>
      <vt:lpstr>楷体</vt:lpstr>
      <vt:lpstr>汉仪乐喵体W</vt:lpstr>
      <vt:lpstr>Times</vt:lpstr>
      <vt:lpstr>Calibri</vt:lpstr>
      <vt:lpstr>方正书宋_GBK</vt:lpstr>
      <vt:lpstr>微软雅黑</vt:lpstr>
      <vt:lpstr>Arial Unicode MS</vt:lpstr>
      <vt:lpstr>Cambria</vt:lpstr>
      <vt:lpstr>黑体</vt:lpstr>
      <vt:lpstr>Times New Roman</vt:lpstr>
      <vt:lpstr>Bahnschrift</vt:lpstr>
      <vt:lpstr>1_空白设计模板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zhubai</dc:creator>
  <cp:lastModifiedBy>caozh</cp:lastModifiedBy>
  <cp:revision>13</cp:revision>
  <dcterms:created xsi:type="dcterms:W3CDTF">2019-09-19T02:01:00Z</dcterms:created>
  <dcterms:modified xsi:type="dcterms:W3CDTF">2020-10-28T06:52:45Z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