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wdp" ContentType="image/vnd.ms-photo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528" r:id="rId7"/>
    <p:sldId id="529" r:id="rId8"/>
    <p:sldId id="501" r:id="rId9"/>
    <p:sldId id="503" r:id="rId10"/>
    <p:sldId id="530" r:id="rId11"/>
    <p:sldId id="532" r:id="rId12"/>
    <p:sldId id="533" r:id="rId13"/>
    <p:sldId id="520" r:id="rId14"/>
    <p:sldId id="521" r:id="rId15"/>
    <p:sldId id="522" r:id="rId16"/>
    <p:sldId id="523" r:id="rId17"/>
    <p:sldId id="524" r:id="rId18"/>
    <p:sldId id="534" r:id="rId19"/>
    <p:sldId id="535" r:id="rId20"/>
    <p:sldId id="536" r:id="rId21"/>
    <p:sldId id="537" r:id="rId22"/>
    <p:sldId id="538" r:id="rId23"/>
    <p:sldId id="539" r:id="rId24"/>
    <p:sldId id="540" r:id="rId25"/>
    <p:sldId id="541" r:id="rId26"/>
    <p:sldId id="542" r:id="rId27"/>
    <p:sldId id="499" r:id="rId28"/>
    <p:sldId id="517" r:id="rId29"/>
    <p:sldId id="483" r:id="rId30"/>
    <p:sldId id="495" r:id="rId31"/>
  </p:sldIdLst>
  <p:sldSz cx="12188825" cy="6858000"/>
  <p:notesSz cx="6858000" cy="9144000"/>
  <p:custDataLst>
    <p:tags r:id="rId32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103" d="100"/>
          <a:sy n="103" d="100"/>
        </p:scale>
        <p:origin x="96" y="24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tags" Target="tags/tag3.xml" /><Relationship Id="rId33" Type="http://schemas.openxmlformats.org/officeDocument/2006/relationships/presProps" Target="presProps.xml" /><Relationship Id="rId34" Type="http://schemas.openxmlformats.org/officeDocument/2006/relationships/viewProps" Target="viewProps.xml" /><Relationship Id="rId35" Type="http://schemas.openxmlformats.org/officeDocument/2006/relationships/theme" Target="theme/theme1.xml" /><Relationship Id="rId36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package" Target="../embeddings/Document2.docx" TargetMode="Internal" /><Relationship Id="rId3" Type="http://schemas.openxmlformats.org/officeDocument/2006/relationships/image" Target="../media/image7.emf" /><Relationship Id="rId4" Type="http://schemas.openxmlformats.org/officeDocument/2006/relationships/vmlDrawing" Target="../drawings/vmlDrawing2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8.emf" /><Relationship Id="rId4" Type="http://schemas.openxmlformats.org/officeDocument/2006/relationships/vmlDrawing" Target="../drawings/vmlDrawing3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25.xml" TargetMode="Internal" /><Relationship Id="rId3" Type="http://schemas.openxmlformats.org/officeDocument/2006/relationships/slide" Target="slide3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9.png" /><Relationship Id="rId3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6.emf" /><Relationship Id="rId4" Type="http://schemas.openxmlformats.org/officeDocument/2006/relationships/vmlDrawing" Target="../drawings/vmlDrawing1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3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Iconic Attractions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5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6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45943" y="964561"/>
            <a:ext cx="11296938" cy="36165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building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built last year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our classroom building.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去年建造的楼是我们的教学楼。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building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being built now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our classroom building.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现在正在建造的楼是我们的教学楼。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building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be built next month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our classroom building.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下个月将要建造的楼是我们的教学楼。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376089"/>
            <a:ext cx="11185087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二、过去分词作表语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意义：用在系动词后面，构成系表结构，表示主语所处的状态。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looked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disappointed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她看上去很失望。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were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encouraged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at the news.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听到这个消息我们很受鼓舞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过去分词作表语表示主语所处的状态。这一结构从形式上与被动语态相同，但被动语态强调主语所承受的动作。试比较：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78371" y="4664670"/>
          <a:ext cx="8707437" cy="16351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8706485" imgH="1637665" progId="Word.Document.12">
                  <p:embed/>
                </p:oleObj>
              </mc:Choice>
              <mc:Fallback>
                <p:oleObj name="文档" r:id="rId2" imgW="8706485" imgH="163766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8371" y="4664670"/>
                        <a:ext cx="8707437" cy="16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618813"/>
            <a:ext cx="11185087" cy="24162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感觉类及物动词的现在分词与过去分词作表语的区别。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英语中有很多与感觉有关的及物动词，其现在分词表示主动意义，即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令人有某种感觉的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，多用来修饰物；其过去分词含有被动意义，即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人被引起某种感觉的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，多用来指人、人的声音、笑容或表情等。常用的这类词有：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21804" y="3132807"/>
          <a:ext cx="8129587" cy="2384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8129270" imgH="2382520" progId="Word.Document.12">
                  <p:embed/>
                </p:oleObj>
              </mc:Choice>
              <mc:Fallback>
                <p:oleObj name="文档" r:id="rId2" imgW="8129270" imgH="23825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1804" y="3132807"/>
                        <a:ext cx="8129587" cy="238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1372801"/>
            <a:ext cx="11185087" cy="24162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were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surprised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at what he said at the meeting.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我们对他在会上讲的话很是惊讶。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words were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discouraging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made many people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discouraged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他的话令人泄气，使得很多人灰心丧气。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63674"/>
            <a:ext cx="11185087" cy="66173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三、过去分词作状语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：过去分词作状语，修饰谓语动词，进一步说明谓语动词的动作和状态，其逻辑主语通常就是句子的主语，且主语是过去分词动作的承受者。过去分词作状语时，可单独使用，也可以在其前面加上适当的连词，可表示时间、原因、条件、伴随、方式等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Greatly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interested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asked how he played these new works.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因为非常感兴趣，我问他是如何演奏这些新作的。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Given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good health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hope to finish the work this year.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如果身体好，我希望今年完成这项工作。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scientist Tu Youyou came in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followed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her assistant.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科学家屠呦呦进来了，后面跟着她的助手。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548680"/>
            <a:ext cx="11185087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from the top of the hill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park looks more beautiful.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从山顶往下看时，这座公园看起来更加漂亮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功能：过去分词作状语，在意义上相当于一个状语从句。它可以表示时间、原因、条件、让步、方式或伴随等。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表示时间，可转换为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after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等引导的时间状语从句。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Accepted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the Party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decided to devote his life to the cause of the Party.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 he was accepted by the Party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decided to devote his life to the cause of the Party.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入党以后，他决定献身于党的事业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304081"/>
            <a:ext cx="11185087" cy="6017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表示原因，可转换为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since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because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等引导的原因状语从句。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Deeply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moved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the story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excited people stopped quarrelling with each other.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Because they were deeply moved by the story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excited people stopped quarrelling with each other.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激动的人们被那个故事深深地打动了，停止了争吵。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表示条件，可转换为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unless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等引导的条件状语从句。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heated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water can be turned into vapour.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it is heated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water can be turned into vapour.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水如果被加热，会变成水蒸气。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1060669"/>
            <a:ext cx="11185087" cy="30164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表示让步，可转换为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although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though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even 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等引导的让步状语从句。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Exhausted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the running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went on running after the robber.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Although they were exhausted by the running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went on running after the robber.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尽管已经跑得筋疲力尽，他们还是继续追赶那个抢匪。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908720"/>
            <a:ext cx="11185087" cy="36165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表示方式或伴随情况。作方式状语，如有连词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引导的方式状语从句；若无连词，则转换为并列结构。作伴随状语，一般转换为并列结构。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old man went into the room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supported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his wife.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old man was supported by his wife and went into the room.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那个老人在妻子的搀扶下走进了房间。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109711"/>
            <a:ext cx="11185087" cy="66941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连词＋过去分词：分词作时间、条件或让步状语时，为了明确其意义有时可在分词前加上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unless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although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等连词。相当于状语从句的省略。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merely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drawn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on your imagination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report will not be convincing.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假若仅靠你的想象去写，报告是不会有说服力的。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注意：有些过去分词来源于系表结构，作状语时不表示被动而表示主动。这样的过去分词及短语常见的有：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lost(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迷路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seated(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坐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hidden(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躲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stationed(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驻扎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lost/absorbed in(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沉溺于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born(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出身于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dressed in(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穿着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tired of(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厌烦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Lost/Absorbed in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deep thought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didn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hear the sound.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因为陷入沉思之中，所以他没听到那个声音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892045" y="1616114"/>
            <a:ext cx="8404738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1300"/>
              </a:spcBef>
              <a:spcAft>
                <a:spcPts val="1300"/>
              </a:spcAft>
            </a:pPr>
            <a:r>
              <a:rPr lang="en-US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Period Three</a:t>
            </a:r>
            <a:r>
              <a:rPr lang="zh-CN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Grammar—Review of past participles</a:t>
            </a:r>
            <a:endParaRPr lang="zh-CN" altLang="zh-CN" sz="2800" b="1" kern="100">
              <a:solidFill>
                <a:srgbClr val="40404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语法导学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感悟规律  重点难点剖析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grpSp>
        <p:nvGrpSpPr>
          <p:cNvPr id="23" name="组合 22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4" name="组合 23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矩形 31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7240" y="964561"/>
            <a:ext cx="11074344" cy="36165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四、过去分词作宾语补足语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意义：过去分词作宾补，说明宾语的状态或性质，与宾语一起构成复合宾语，它前面的宾语就是其逻辑主语。作宾补的多是及物动词。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过去分词作宾补表示被动关系，其动作先于谓语动词所表示的动作。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过去分词作宾补时，过去分词所表示的动作一定和宾语有逻辑上的动宾关系。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7240" y="332656"/>
            <a:ext cx="11074344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能够接过去分词作宾补的动词有以下三类：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示感觉或心理状态的动词。如：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watch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observe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find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hear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feel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notice</a:t>
            </a:r>
            <a:r>
              <a:rPr lang="zh-CN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think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heard the song sung in English.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我听到有人用英语唱过这首歌。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found his purse lost.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他发现他的钱包丢了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</a:t>
            </a: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致使</a:t>
            </a: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意义的动词。如：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have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keep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leave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等。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ll have my hair cut tomorrow.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250440"/>
              </a:tabLst>
            </a:pP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明天我要理发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7240" y="291262"/>
            <a:ext cx="11074344" cy="60180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got his tooth pulled out yesterday.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他昨天把牙拔了。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leave those things undone.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务必把那些事情做完。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希望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要求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意义的动词。如：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like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order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want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wish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expect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等，其结构为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＋宾语＋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(to be) p.p.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would like this matter (to be) settled at once.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我希望此事立刻得到解决。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wish my homework (to be) finished before five o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clock.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我希望在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点前完成我的作业。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7240" y="555487"/>
            <a:ext cx="11074344" cy="48177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过去分词作宾补时，要注意以下几种情况：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使役动词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have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接过去分词作宾补有两种情况：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过去分词所表示的动作由他人完成。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had his money stolen.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他的钱被偷了。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被别人偷去了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过去分词所表示的动作由句中的主语所经历。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had his leg broken.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他的腿断了。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自己的经历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57240" y="1228785"/>
            <a:ext cx="11074344" cy="24162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过去分词在原句中作宾补时，如果原句变为被动语态，那么过去分词就在新句中作主补了。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Almost no student is seen punished in this school.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在这所学校，几乎见不到学生被惩罚。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33772" y="1024161"/>
            <a:ext cx="11521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单句语法填空</a:t>
            </a:r>
            <a:endParaRPr lang="zh-CN" altLang="zh-CN" sz="2800" b="1" kern="100">
              <a:solidFill>
                <a:srgbClr val="7030A0"/>
              </a:solidFill>
              <a:latin typeface="宋体" panose="0201060003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12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达 标 检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当堂检测  基础达标演练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6172" y="1717140"/>
            <a:ext cx="11368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1.Ordinary soap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use) correctly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 deal with bacteria effectively.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2.I need a new passport so I will have to have my photograph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3.Jim has retired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he still remembers the happy time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spend) with his students.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4.Do you find yourself getting impatient or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annoy) with people over unimportant things?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5.To return to the problem of water pollution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 like you to look at a study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(conduct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in Australia in 2012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81822" y="1849036"/>
            <a:ext cx="8338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used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53239" y="2436754"/>
            <a:ext cx="9813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taken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94922" y="2987427"/>
            <a:ext cx="9444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spent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95442" y="4154438"/>
            <a:ext cx="13901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annoyed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38722" y="6002238"/>
            <a:ext cx="16482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conducted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503192" y="253444"/>
            <a:ext cx="1118244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6.There were many people waiting at the bus stop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some of them looked very anxious and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disappoint).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7.Earth Day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mark) on 22 April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an annual event aiming to raise public awareness about environmental protection.(2019·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北京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8.Back from his two-year medical service in Africa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 Lee was very happy to see his mother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take) good care of at home.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9.I was the first Western TV reporter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permit) to film a special unit caring for pandas rescued from starvation in the wild.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10.Most colleges now offer first-year students a course specially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design) to help them succeed academically and personally.(2019·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天津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55068" y="925899"/>
            <a:ext cx="202170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disappointed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10050" y="1570726"/>
            <a:ext cx="12955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marked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15296" y="3359313"/>
            <a:ext cx="9813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taken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21821" y="3897277"/>
            <a:ext cx="15905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permitted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51379" y="5092838"/>
            <a:ext cx="14269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designed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260648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语法填空</a:t>
            </a:r>
            <a:endParaRPr lang="zh-CN" altLang="zh-CN" sz="2800" kern="100">
              <a:solidFill>
                <a:srgbClr val="7030A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77788" y="1028388"/>
            <a:ext cx="1123324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would like to live in a well-designed house 11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　　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surround) 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by walnut trees and which has a garden 12</a:t>
            </a:r>
            <a:r>
              <a:rPr lang="en-US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fill) with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flowers.13._________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(paint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yellow and green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walls of these 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decorate) rooms 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would 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eem larger than they really are.In each room there would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be a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specially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(make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armchair for me to sit in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place) in the most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(comfort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position.In this seat I would have music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18._______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pipe) in from elsewhere in the house.I would be able to experiment 19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.______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music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create) by myself in a special room.This would be the well-planned house I would like to live in.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60584" y="1157585"/>
            <a:ext cx="18473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surrounded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3462" y="1755944"/>
            <a:ext cx="9076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filled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20124" y="1755944"/>
            <a:ext cx="12779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Painted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12816" y="2341533"/>
            <a:ext cx="15905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decorated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6883" y="3529072"/>
            <a:ext cx="9621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made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96472" y="3470836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placed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68413" y="4145357"/>
            <a:ext cx="19046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comfortable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01943" y="4088207"/>
            <a:ext cx="9829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piped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587484" y="4736847"/>
            <a:ext cx="89800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with 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81697" y="5324253"/>
            <a:ext cx="12318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created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  <p:bldP spid="3" grpId="0"/>
      <p:bldP spid="10" grpId="0"/>
      <p:bldP spid="6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8" name="标题 2"/>
          <p:cNvSpPr txBox="1"/>
          <p:nvPr/>
        </p:nvSpPr>
        <p:spPr>
          <a:xfrm>
            <a:off x="3160976" y="222834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9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747500" y="119126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68064" y="1052736"/>
            <a:ext cx="10852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48150"/>
              </a:tabLst>
            </a:pP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感知以下课文原句，补全方框下的小题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21305" y="1656848"/>
            <a:ext cx="10648456" cy="4817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Located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the south of the equator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below many other countries on the globe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often informally referred to as 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down under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 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more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interested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meeting people in Australia and experiencing their culture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food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way of life.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3.Most of their musical instruments are really just sticks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found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on the ground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among which there is an amazing instrument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called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didgeridoo.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4.A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skilled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player can play for a long time without stopping to breathe.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8063" y="1725430"/>
            <a:ext cx="10852697" cy="4825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语法感知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语 法 导 学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感悟规律  重点难点剖析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21305" y="993532"/>
            <a:ext cx="10648456" cy="361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5.I tried to learn how to play it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after trying for hours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was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convinced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that I could never make a musical sound with this instrument!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6.Although the main cultural influence since 1788 has been Western culture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minority cultures have also played a part in shaping the unique Australian culture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with many of the new cultural influences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contributed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 by immigrants.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8063" y="980728"/>
            <a:ext cx="10852697" cy="3794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663167" y="993532"/>
            <a:ext cx="10862490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以上句子中，句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中为过去分词短语作状语，通常放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于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中为过去分词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中为单个的过去分词作定语，常常放于被修饰名词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中为过去分词短语作定语，常常放于被修饰名词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中为过去分词短语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736116" y="1081311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4248150"/>
              </a:tabLst>
            </a:pPr>
            <a:r>
              <a:rPr lang="zh-CN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句首</a:t>
            </a:r>
            <a:endParaRPr lang="zh-CN" altLang="en-US" sz="2600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23400" y="1681758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表语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12279" y="2276872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前面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97221" y="2864549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后面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00128" y="3459663"/>
            <a:ext cx="1851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宾语补足语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68064" y="1124744"/>
            <a:ext cx="10852697" cy="541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一、过去分词作定语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意义：及物动词的过去分词作定语往往表示被动和完成；不及物动词的过去分词作定语不表示被动，只表示完成。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表示被动和完成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polluted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river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一条被污染的河流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watered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flowers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浇过水的花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只表示完成，不表示被动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fallen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leaves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落叶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risen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sun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升起的太阳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85814"/>
            <a:ext cx="1620957" cy="657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语法精析</a:t>
            </a:r>
            <a:endParaRPr lang="zh-CN" altLang="zh-CN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501869" y="81136"/>
            <a:ext cx="11185087" cy="66941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位置：单个的过去分词作定语时，通常放在被修饰词的前面；过去分词短语作定语时，通常放在被修饰词的后面，其作用相当于一个定语从句。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student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dressed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white is my daughter.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student who is dressed in white is my daughter.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穿白色衣服的那个学生是我女儿。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注意：过去分词作定语和现在分词作定语的区别：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语态不同：现在分词表示主动；过去分词表示被动。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question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discussed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was very important.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讨论过的那个问题很重要。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house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standing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at the corner of the street was built in 2016.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矗立在街道角落的那所房子是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2016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年建的。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45943" y="738733"/>
            <a:ext cx="11296938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时间关系上不同：现在分词表示动作正在进行；过去分词表示动作已经完成。</a:t>
            </a:r>
            <a:endParaRPr lang="zh-CN" altLang="zh-CN" sz="2600" kern="100" spc="-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42255" y="1477367"/>
          <a:ext cx="8129587" cy="3679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8129270" imgH="3674110" progId="Word.Document.12">
                  <p:embed/>
                </p:oleObj>
              </mc:Choice>
              <mc:Fallback>
                <p:oleObj name="文档" r:id="rId2" imgW="8129270" imgH="367411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2255" y="1477367"/>
                        <a:ext cx="8129587" cy="367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45943" y="637278"/>
            <a:ext cx="11296938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(done)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、现在分词的被动语态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(being done)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与动词不定式的被动语态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(to be done)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作定语的区别</a:t>
            </a:r>
            <a:endParaRPr lang="zh-CN" altLang="zh-CN" sz="2600" kern="100" spc="-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8371" y="1952472"/>
          <a:ext cx="7344816" cy="3427921"/>
        </p:xfrm>
        <a:graphic>
          <a:graphicData uri="http://schemas.openxmlformats.org/drawingml/2006/table">
            <a:tbl>
              <a:tblPr/>
              <a:tblGrid>
                <a:gridCol w="2880491"/>
                <a:gridCol w="1775287"/>
                <a:gridCol w="2689038"/>
              </a:tblGrid>
              <a:tr h="469954">
                <a:tc>
                  <a:txBody>
                    <a:bodyPr vert="horz" wrap="square"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意义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形式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语态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时态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54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done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被动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完成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932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being done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被动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进行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909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to be done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被动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0440"/>
                        </a:tabLs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尚未发生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45643" marR="45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179</Paragraphs>
  <Slides>28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41">
      <vt:lpstr>Arial</vt:lpstr>
      <vt:lpstr>Calibri Light</vt:lpstr>
      <vt:lpstr>Calibri</vt:lpstr>
      <vt:lpstr>Arial Black</vt:lpstr>
      <vt:lpstr>Times New Roman</vt:lpstr>
      <vt:lpstr>华文楷体</vt:lpstr>
      <vt:lpstr>华文细黑</vt:lpstr>
      <vt:lpstr>微软雅黑</vt:lpstr>
      <vt:lpstr>Adobe 黑体 Std R</vt:lpstr>
      <vt:lpstr>Courier New</vt:lpstr>
      <vt:lpstr>宋体</vt:lpstr>
      <vt:lpstr>Book Antiqua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2021-03-20T15:11:26.066</cp:lastPrinted>
  <dcterms:created xsi:type="dcterms:W3CDTF">2021-03-20T15:11:26Z</dcterms:created>
  <dcterms:modified xsi:type="dcterms:W3CDTF">2021-03-20T07:11:27Z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