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sldIdLst>
    <p:sldId id="260" r:id="rId5"/>
    <p:sldId id="298" r:id="rId6"/>
    <p:sldId id="265" r:id="rId7"/>
    <p:sldId id="264" r:id="rId8"/>
    <p:sldId id="266" r:id="rId9"/>
    <p:sldId id="273" r:id="rId10"/>
    <p:sldId id="267" r:id="rId11"/>
    <p:sldId id="268" r:id="rId12"/>
    <p:sldId id="274" r:id="rId13"/>
    <p:sldId id="269" r:id="rId14"/>
    <p:sldId id="270" r:id="rId15"/>
    <p:sldId id="271" r:id="rId16"/>
    <p:sldId id="275" r:id="rId17"/>
    <p:sldId id="276" r:id="rId18"/>
    <p:sldId id="297" r:id="rId19"/>
    <p:sldId id="259" r:id="rId20"/>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Tree>
  </p:cSld>
  <p:clrMapOvr>
    <a:masterClrMapping/>
  </p:clrMapOvr>
  <p:transition>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transition>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split orient="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plit orient="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Tree>
  </p:cSld>
  <p:clrMapOvr>
    <a:masterClrMapping/>
  </p:clrMapOvr>
  <p:transition>
    <p:split orient="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Tree>
  </p:cSld>
  <p:clrMapOvr>
    <a:masterClrMapping/>
  </p:clrMapOvr>
  <p:transition>
    <p:split orient="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Tree>
  </p:cSld>
  <p:clrMapOvr>
    <a:masterClrMapping/>
  </p:clrMapOvr>
  <p:transition>
    <p:split orient="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split orient="ver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5" name="页脚占位符 4"/>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Tree>
  </p:cSld>
  <p:clrMapOvr>
    <a:masterClrMapping/>
  </p:clrMapOvr>
  <p:transition>
    <p:split orient="ver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a:prstGeom prst="rect">
            <a:avLst/>
          </a:prstGeo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Tree>
  </p:cSld>
  <p:clrMapOvr>
    <a:masterClrMapping/>
  </p:clrMapOvr>
  <p:transition>
    <p:split orient="ver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8" name="页脚占位符 7"/>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4" name="页脚占位符 3"/>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3" name="页脚占位符 2"/>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en-US" altLang="x-none" dirty="0">
              <a:latin typeface="Arial" panose="020B0604020202020204" pitchFamily="34" charset="0"/>
            </a:endParaRPr>
          </a:p>
        </p:txBody>
      </p:sp>
      <p:sp>
        <p:nvSpPr>
          <p:cNvPr id="6" name="页脚占位符 5"/>
          <p:cNvSpPr>
            <a:spLocks noGrp="1"/>
          </p:cNvSpPr>
          <p:nvPr>
            <p:ph type="ftr" sz="quarter" idx="11"/>
          </p:nvPr>
        </p:nvSpPr>
        <p:spPr/>
        <p:txBody>
          <a:bodyPr/>
          <a:lstStyle/>
          <a:p>
            <a:pPr lvl="0" eaLnBrk="1" hangingPunct="1"/>
            <a:endParaRPr lang="en-US" altLang="x-none"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1.pn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Rectangle 4"/>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eaLnBrk="1" hangingPunct="1"/>
            <a:endParaRPr lang="en-US" altLang="x-none" dirty="0">
              <a:latin typeface="Arial" panose="020B0604020202020204" pitchFamily="34" charset="0"/>
            </a:endParaRPr>
          </a:p>
        </p:txBody>
      </p:sp>
      <p:sp>
        <p:nvSpPr>
          <p:cNvPr id="1029" name="Rectangle 5"/>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eaLnBrk="1" hangingPunct="1"/>
            <a:endParaRPr lang="en-US" altLang="x-none" dirty="0">
              <a:latin typeface="Arial" panose="020B0604020202020204" pitchFamily="34" charset="0"/>
            </a:endParaRPr>
          </a:p>
        </p:txBody>
      </p:sp>
      <p:sp>
        <p:nvSpPr>
          <p:cNvPr id="1030" name="Rectangle 6"/>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orient="vert"/>
  </p:transition>
  <p:hf sldNum="0" hdr="0" ftr="0" dt="0"/>
  <p:txStyles>
    <p:titleStyle>
      <a:lvl1pPr marL="0" lvl="0" indent="0" algn="ctr" defTabSz="91440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3074" name="Text Box 2"/>
          <p:cNvSpPr txBox="1"/>
          <p:nvPr/>
        </p:nvSpPr>
        <p:spPr>
          <a:xfrm>
            <a:off x="684213" y="511175"/>
            <a:ext cx="1079500" cy="396875"/>
          </a:xfrm>
          <a:prstGeom prst="rect">
            <a:avLst/>
          </a:prstGeom>
          <a:noFill/>
          <a:ln w="9525">
            <a:noFill/>
          </a:ln>
        </p:spPr>
        <p:txBody>
          <a:bodyPr>
            <a:spAutoFit/>
          </a:bodyPr>
          <a:p>
            <a:pPr lvl="0" eaLnBrk="1" hangingPunct="1"/>
            <a:r>
              <a:rPr lang="en-US" altLang="zh-CN" sz="2000" b="1" dirty="0">
                <a:solidFill>
                  <a:schemeClr val="bg1"/>
                </a:solidFill>
                <a:latin typeface="Verdana" panose="020B0604030504040204" pitchFamily="2" charset="0"/>
              </a:rPr>
              <a:t>LOGO</a:t>
            </a:r>
            <a:endParaRPr lang="en-US" altLang="zh-CN" sz="2000" b="1" dirty="0">
              <a:solidFill>
                <a:schemeClr val="bg1"/>
              </a:solidFill>
              <a:latin typeface="Verdana" panose="020B0604030504040204" pitchFamily="2"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split orient="vert"/>
  </p:transition>
  <p:hf sldNum="0" hdr="0" ftr="0" dt="0"/>
  <p:txStyles>
    <p:titleStyle>
      <a:lvl1pPr marL="0" lvl="0" indent="0" algn="ctr" defTabSz="91440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jpeg"/><Relationship Id="rId2" Type="http://schemas.openxmlformats.org/officeDocument/2006/relationships/hyperlink" Target="&#38142;&#25509;&#36164;&#28304;\Section%20B%202b.mp3" TargetMode="Externa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Text Box 2"/>
          <p:cNvSpPr txBox="1"/>
          <p:nvPr/>
        </p:nvSpPr>
        <p:spPr>
          <a:xfrm>
            <a:off x="914400" y="1219200"/>
            <a:ext cx="7416800" cy="2462213"/>
          </a:xfrm>
          <a:prstGeom prst="rect">
            <a:avLst/>
          </a:prstGeom>
          <a:noFill/>
          <a:ln w="9525">
            <a:noFill/>
          </a:ln>
        </p:spPr>
        <p:txBody>
          <a:bodyPr>
            <a:spAutoFit/>
          </a:bodyPr>
          <a:p>
            <a:pPr algn="ctr">
              <a:spcBef>
                <a:spcPct val="50000"/>
              </a:spcBef>
            </a:pPr>
            <a:r>
              <a:rPr lang="en-US" altLang="zh-CN" sz="4400" b="1" dirty="0">
                <a:solidFill>
                  <a:srgbClr val="0000CC"/>
                </a:solidFill>
                <a:latin typeface="Arial" panose="020B0604020202020204" pitchFamily="34" charset="0"/>
              </a:rPr>
              <a:t>Unit 4</a:t>
            </a:r>
            <a:endParaRPr lang="en-US" altLang="zh-CN" sz="4400" b="1" dirty="0">
              <a:solidFill>
                <a:srgbClr val="0000CC"/>
              </a:solidFill>
              <a:latin typeface="Arial" panose="020B0604020202020204" pitchFamily="34" charset="0"/>
            </a:endParaRPr>
          </a:p>
          <a:p>
            <a:pPr algn="ctr">
              <a:spcBef>
                <a:spcPct val="50000"/>
              </a:spcBef>
            </a:pPr>
            <a:r>
              <a:rPr lang="en-US" altLang="zh-CN" sz="4400" b="1" dirty="0">
                <a:solidFill>
                  <a:srgbClr val="0000CC"/>
                </a:solidFill>
                <a:latin typeface="Arial" panose="020B0604020202020204" pitchFamily="34" charset="0"/>
              </a:rPr>
              <a:t>What’s the best movie theater?</a:t>
            </a:r>
            <a:endParaRPr lang="en-US" altLang="zh-CN" sz="4400" b="1" dirty="0">
              <a:solidFill>
                <a:srgbClr val="0000CC"/>
              </a:solidFill>
              <a:latin typeface="Arial" panose="020B0604020202020204" pitchFamily="34" charset="0"/>
            </a:endParaRPr>
          </a:p>
        </p:txBody>
      </p:sp>
      <p:sp>
        <p:nvSpPr>
          <p:cNvPr id="5123" name="WordArt 6"/>
          <p:cNvSpPr>
            <a:spLocks noTextEdit="1"/>
          </p:cNvSpPr>
          <p:nvPr/>
        </p:nvSpPr>
        <p:spPr>
          <a:xfrm>
            <a:off x="2743200" y="4267200"/>
            <a:ext cx="3810000" cy="719138"/>
          </a:xfrm>
          <a:prstGeom prst="rect">
            <a:avLst/>
          </a:prstGeom>
        </p:spPr>
        <p:txBody>
          <a:bodyPr wrap="none" fromWordArt="1">
            <a:prstTxWarp prst="textPlain">
              <a:avLst>
                <a:gd name="adj" fmla="val 50000"/>
              </a:avLst>
            </a:prstTxWarp>
            <a:normAutofit/>
          </a:bodyPr>
          <a:p>
            <a:pPr algn="ctr" eaLnBrk="0" hangingPunct="0"/>
            <a:r>
              <a:rPr lang="zh-CN" altLang="en-US" sz="4000" b="1">
                <a:ln w="9525" cap="flat" cmpd="sng">
                  <a:solidFill>
                    <a:srgbClr val="000000"/>
                  </a:solidFill>
                  <a:prstDash val="solid"/>
                  <a:headEnd type="none" w="med" len="med"/>
                  <a:tailEnd type="none" w="med" len="med"/>
                </a:ln>
                <a:solidFill>
                  <a:srgbClr val="FF0000"/>
                </a:solidFill>
                <a:latin typeface="Arial" panose="020B0604020202020204" pitchFamily="34" charset="0"/>
                <a:ea typeface="Arial" panose="020B0604020202020204" pitchFamily="34" charset="0"/>
              </a:rPr>
              <a:t>Section B (2a-3c)</a:t>
            </a:r>
            <a:endParaRPr lang="zh-CN" altLang="en-US" sz="4000" b="1">
              <a:ln w="9525" cap="flat" cmpd="sng">
                <a:solidFill>
                  <a:srgbClr val="000000"/>
                </a:solidFill>
                <a:prstDash val="solid"/>
                <a:headEnd type="none" w="med" len="med"/>
                <a:tailEnd type="none" w="med" len="med"/>
              </a:ln>
              <a:solidFill>
                <a:srgbClr val="FF0000"/>
              </a:solidFill>
              <a:latin typeface="Arial" panose="020B0604020202020204" pitchFamily="34" charset="0"/>
              <a:ea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randombar(horizontal)">
                                      <p:cBhvr>
                                        <p:cTn id="7"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extBox 3"/>
          <p:cNvSpPr txBox="1"/>
          <p:nvPr/>
        </p:nvSpPr>
        <p:spPr>
          <a:xfrm>
            <a:off x="1600200" y="1430338"/>
            <a:ext cx="7391400" cy="584200"/>
          </a:xfrm>
          <a:prstGeom prst="rect">
            <a:avLst/>
          </a:prstGeom>
          <a:noFill/>
          <a:ln w="9525">
            <a:noFill/>
          </a:ln>
        </p:spPr>
        <p:txBody>
          <a:bodyPr>
            <a:spAutoFit/>
          </a:bodyPr>
          <a:p>
            <a:r>
              <a:rPr lang="en-US" altLang="zh-CN" sz="3200" dirty="0">
                <a:latin typeface="Arial" panose="020B0604020202020204" pitchFamily="34" charset="0"/>
              </a:rPr>
              <a:t>Who’s got talent in your class?</a:t>
            </a:r>
            <a:endParaRPr lang="zh-CN" altLang="en-US" sz="3200" dirty="0">
              <a:latin typeface="Arial" panose="020B0604020202020204" pitchFamily="34" charset="0"/>
            </a:endParaRPr>
          </a:p>
        </p:txBody>
      </p:sp>
      <p:graphicFrame>
        <p:nvGraphicFramePr>
          <p:cNvPr id="14339" name="表格 14338"/>
          <p:cNvGraphicFramePr/>
          <p:nvPr/>
        </p:nvGraphicFramePr>
        <p:xfrm>
          <a:off x="306388" y="2209800"/>
          <a:ext cx="8610600" cy="4437063"/>
        </p:xfrm>
        <a:graphic>
          <a:graphicData uri="http://schemas.openxmlformats.org/drawingml/2006/table">
            <a:tbl>
              <a:tblPr/>
              <a:tblGrid>
                <a:gridCol w="3067050"/>
                <a:gridCol w="2374900"/>
                <a:gridCol w="3168650"/>
              </a:tblGrid>
              <a:tr h="639763">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r>
                        <a:rPr lang="zh-CN" altLang="en-US" sz="1800" b="1" dirty="0">
                          <a:solidFill>
                            <a:srgbClr val="FFFFFF"/>
                          </a:solidFill>
                        </a:rPr>
                        <a:t>               </a:t>
                      </a:r>
                      <a:r>
                        <a:rPr lang="en-US" altLang="zh-CN" sz="1800" b="1" dirty="0">
                          <a:solidFill>
                            <a:srgbClr val="FFFFFF"/>
                          </a:solidFill>
                        </a:rPr>
                        <a:t>Talents </a:t>
                      </a:r>
                      <a:endParaRPr lang="en-US" altLang="zh-CN" sz="1800" b="1" dirty="0">
                        <a:solidFill>
                          <a:srgbClr val="FFFFFF"/>
                        </a:solidFill>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2">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r>
                        <a:rPr lang="en-US" altLang="zh-CN" sz="1800" b="1" dirty="0">
                          <a:solidFill>
                            <a:srgbClr val="FFFFFF"/>
                          </a:solidFill>
                        </a:rPr>
                        <a:t>Classmates’ names </a:t>
                      </a:r>
                      <a:endParaRPr lang="en-US" altLang="zh-CN" sz="1800" b="1" dirty="0">
                        <a:solidFill>
                          <a:srgbClr val="FFFFFF"/>
                        </a:solidFill>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2">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r>
                        <a:rPr lang="en-US" altLang="zh-CN" sz="1800" b="1" dirty="0">
                          <a:solidFill>
                            <a:srgbClr val="FFFFFF"/>
                          </a:solidFill>
                        </a:rPr>
                        <a:t>How many students agree?</a:t>
                      </a:r>
                      <a:endParaRPr lang="en-US" altLang="zh-CN" sz="1800" b="1" dirty="0">
                        <a:solidFill>
                          <a:srgbClr val="FFFFFF"/>
                        </a:solidFill>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2">
                        <a:alpha val="100000"/>
                      </a:schemeClr>
                    </a:solidFill>
                  </a:tcPr>
                </a:tc>
              </a:tr>
              <a:tr h="655637">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r>
                        <a:rPr lang="en-US" altLang="zh-CN" sz="2000" b="1" dirty="0">
                          <a:solidFill>
                            <a:srgbClr val="000000"/>
                          </a:solidFill>
                          <a:latin typeface="Times New Roman" panose="02020603050405020304" pitchFamily="2" charset="0"/>
                          <a:cs typeface="Times New Roman" panose="02020603050405020304" pitchFamily="2" charset="0"/>
                        </a:rPr>
                        <a:t>the best </a:t>
                      </a:r>
                      <a:r>
                        <a:rPr lang="en-US" altLang="zh-CN" sz="2000" b="1" dirty="0">
                          <a:solidFill>
                            <a:srgbClr val="C00000"/>
                          </a:solidFill>
                          <a:latin typeface="Times New Roman" panose="02020603050405020304" pitchFamily="2" charset="0"/>
                          <a:cs typeface="Times New Roman" panose="02020603050405020304" pitchFamily="2" charset="0"/>
                        </a:rPr>
                        <a:t>chess player</a:t>
                      </a:r>
                      <a:endParaRPr lang="en-US" altLang="zh-CN" sz="2000" b="1" dirty="0">
                        <a:solidFill>
                          <a:srgbClr val="C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b="1">
                        <a:solidFill>
                          <a:srgbClr val="0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r>
              <a:tr h="685800">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r>
                        <a:rPr lang="en-US" altLang="zh-CN" sz="2000" b="1" dirty="0">
                          <a:solidFill>
                            <a:srgbClr val="000000"/>
                          </a:solidFill>
                          <a:latin typeface="Times New Roman" panose="02020603050405020304" pitchFamily="2" charset="0"/>
                          <a:cs typeface="Times New Roman" panose="02020603050405020304" pitchFamily="2" charset="0"/>
                        </a:rPr>
                        <a:t>the most talented </a:t>
                      </a:r>
                      <a:r>
                        <a:rPr lang="en-US" altLang="zh-CN" sz="2000" b="1" dirty="0">
                          <a:solidFill>
                            <a:srgbClr val="C00000"/>
                          </a:solidFill>
                          <a:latin typeface="Times New Roman" panose="02020603050405020304" pitchFamily="2" charset="0"/>
                          <a:cs typeface="Times New Roman" panose="02020603050405020304" pitchFamily="2" charset="0"/>
                        </a:rPr>
                        <a:t>dancer</a:t>
                      </a:r>
                      <a:endParaRPr lang="en-US" altLang="zh-CN" sz="2000" b="1" dirty="0">
                        <a:solidFill>
                          <a:srgbClr val="C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b="1">
                        <a:solidFill>
                          <a:srgbClr val="0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r>
              <a:tr h="701675">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r>
                        <a:rPr lang="en-US" altLang="zh-CN" sz="2000" b="1" dirty="0">
                          <a:solidFill>
                            <a:srgbClr val="000000"/>
                          </a:solidFill>
                          <a:latin typeface="Times New Roman" panose="02020603050405020304" pitchFamily="2" charset="0"/>
                          <a:cs typeface="Times New Roman" panose="02020603050405020304" pitchFamily="2" charset="0"/>
                        </a:rPr>
                        <a:t>the most interesting </a:t>
                      </a:r>
                      <a:r>
                        <a:rPr lang="en-US" altLang="zh-CN" sz="2000" b="1" dirty="0">
                          <a:solidFill>
                            <a:srgbClr val="C00000"/>
                          </a:solidFill>
                          <a:latin typeface="Times New Roman" panose="02020603050405020304" pitchFamily="2" charset="0"/>
                          <a:cs typeface="Times New Roman" panose="02020603050405020304" pitchFamily="2" charset="0"/>
                        </a:rPr>
                        <a:t>writer</a:t>
                      </a:r>
                      <a:endParaRPr lang="en-US" altLang="zh-CN" sz="2000" b="1" dirty="0">
                        <a:solidFill>
                          <a:srgbClr val="C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b="1">
                        <a:solidFill>
                          <a:srgbClr val="0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r>
              <a:tr h="609600">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r>
                        <a:rPr lang="en-US" altLang="zh-CN" sz="2000" b="1" dirty="0">
                          <a:solidFill>
                            <a:srgbClr val="000000"/>
                          </a:solidFill>
                          <a:latin typeface="Times New Roman" panose="02020603050405020304" pitchFamily="2" charset="0"/>
                          <a:cs typeface="Times New Roman" panose="02020603050405020304" pitchFamily="2" charset="0"/>
                        </a:rPr>
                        <a:t>the fastest </a:t>
                      </a:r>
                      <a:r>
                        <a:rPr lang="en-US" altLang="zh-CN" sz="2000" b="1" dirty="0">
                          <a:solidFill>
                            <a:srgbClr val="C00000"/>
                          </a:solidFill>
                          <a:latin typeface="Times New Roman" panose="02020603050405020304" pitchFamily="2" charset="0"/>
                          <a:cs typeface="Times New Roman" panose="02020603050405020304" pitchFamily="2" charset="0"/>
                        </a:rPr>
                        <a:t>runner</a:t>
                      </a:r>
                      <a:endParaRPr lang="en-US" altLang="zh-CN" sz="2000" b="1" dirty="0">
                        <a:solidFill>
                          <a:srgbClr val="C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b="1">
                        <a:solidFill>
                          <a:srgbClr val="000000"/>
                        </a:solidFill>
                        <a:latin typeface="Times New Roman" panose="02020603050405020304" pitchFamily="2" charset="0"/>
                        <a:ea typeface="Times New Roman" panose="020206030504050203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r>
              <a:tr h="593725">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rgbClr val="E7E7E7">
                        <a:alpha val="100000"/>
                      </a:srgbClr>
                    </a:solidFill>
                  </a:tcPr>
                </a:tc>
              </a:tr>
              <a:tr h="550863">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c>
                  <a:txBody>
                    <a:bodyPr wrap="square"/>
                    <a:lstStyle>
                      <a:lvl1pPr marL="342900" lvl="0" indent="-342900" algn="l" defTabSz="914400" eaLnBrk="0" fontAlgn="base" latinLnBrk="0" hangingPunct="0">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eaLnBrk="0" fontAlgn="base" latinLnBrk="0" hangingPunct="0">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eaLnBrk="1" hangingPunct="1">
                        <a:spcBef>
                          <a:spcPct val="0"/>
                        </a:spcBef>
                        <a:buNone/>
                      </a:pPr>
                      <a:endParaRPr lang="zh-CN" altLang="en-US" sz="2000">
                        <a:solidFill>
                          <a:srgbClr val="000000"/>
                        </a:solidFill>
                        <a:latin typeface="Calibri" panose="020F0502020204030204" pitchFamily="2" charset="0"/>
                      </a:endParaRPr>
                    </a:p>
                  </a:txBody>
                  <a:tcPr vert="horz"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alpha val="100000"/>
                      </a:schemeClr>
                    </a:solidFill>
                  </a:tcPr>
                </a:tc>
              </a:tr>
            </a:tbl>
          </a:graphicData>
        </a:graphic>
      </p:graphicFrame>
      <p:sp>
        <p:nvSpPr>
          <p:cNvPr id="14373" name="TextBox 3"/>
          <p:cNvSpPr txBox="1"/>
          <p:nvPr/>
        </p:nvSpPr>
        <p:spPr>
          <a:xfrm>
            <a:off x="381000" y="685800"/>
            <a:ext cx="5410200" cy="523875"/>
          </a:xfrm>
          <a:prstGeom prst="rect">
            <a:avLst/>
          </a:prstGeom>
          <a:noFill/>
          <a:ln w="9525">
            <a:noFill/>
          </a:ln>
        </p:spPr>
        <p:txBody>
          <a:bodyPr>
            <a:spAutoFit/>
          </a:bodyPr>
          <a:p>
            <a:r>
              <a:rPr lang="en-US" altLang="zh-CN" sz="2800" dirty="0">
                <a:solidFill>
                  <a:srgbClr val="7030A0"/>
                </a:solidFill>
                <a:latin typeface="Arial" panose="020B0604020202020204" pitchFamily="34" charset="0"/>
              </a:rPr>
              <a:t>Then complete the chat !</a:t>
            </a:r>
            <a:endParaRPr lang="zh-CN" altLang="en-US" sz="2800" dirty="0">
              <a:solidFill>
                <a:srgbClr val="7030A0"/>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extBox 3"/>
          <p:cNvSpPr txBox="1"/>
          <p:nvPr/>
        </p:nvSpPr>
        <p:spPr>
          <a:xfrm>
            <a:off x="152400" y="657225"/>
            <a:ext cx="8610600" cy="584200"/>
          </a:xfrm>
          <a:prstGeom prst="rect">
            <a:avLst/>
          </a:prstGeom>
          <a:noFill/>
          <a:ln w="9525">
            <a:noFill/>
          </a:ln>
        </p:spPr>
        <p:txBody>
          <a:bodyPr>
            <a:spAutoFit/>
          </a:bodyPr>
          <a:p>
            <a:r>
              <a:rPr lang="en-US" altLang="zh-CN" sz="3200" b="1" dirty="0">
                <a:latin typeface="Arial" panose="020B0604020202020204" pitchFamily="34" charset="0"/>
              </a:rPr>
              <a:t>3a</a:t>
            </a:r>
            <a:r>
              <a:rPr lang="en-US" altLang="zh-CN" sz="3200" b="1" dirty="0">
                <a:solidFill>
                  <a:srgbClr val="003399"/>
                </a:solidFill>
                <a:latin typeface="Arial" panose="020B0604020202020204" pitchFamily="34" charset="0"/>
              </a:rPr>
              <a:t> Read the article about Greenwood Park.</a:t>
            </a:r>
            <a:endParaRPr lang="zh-CN" altLang="en-US" sz="3200" b="1" dirty="0">
              <a:solidFill>
                <a:srgbClr val="003399"/>
              </a:solidFill>
              <a:latin typeface="Arial" panose="020B0604020202020204" pitchFamily="34" charset="0"/>
            </a:endParaRPr>
          </a:p>
        </p:txBody>
      </p:sp>
      <p:grpSp>
        <p:nvGrpSpPr>
          <p:cNvPr id="15363" name="双波形 4"/>
          <p:cNvGrpSpPr/>
          <p:nvPr/>
        </p:nvGrpSpPr>
        <p:grpSpPr>
          <a:xfrm>
            <a:off x="811213" y="1390650"/>
            <a:ext cx="7742237" cy="938213"/>
            <a:chOff x="0" y="0"/>
            <a:chExt cx="4877" cy="591"/>
          </a:xfrm>
        </p:grpSpPr>
        <p:pic>
          <p:nvPicPr>
            <p:cNvPr id="15364" name="双波形 4"/>
            <p:cNvPicPr/>
            <p:nvPr/>
          </p:nvPicPr>
          <p:blipFill>
            <a:blip r:embed="rId1"/>
            <a:stretch>
              <a:fillRect/>
            </a:stretch>
          </p:blipFill>
          <p:spPr>
            <a:xfrm>
              <a:off x="0" y="0"/>
              <a:ext cx="4877" cy="591"/>
            </a:xfrm>
            <a:prstGeom prst="rect">
              <a:avLst/>
            </a:prstGeom>
            <a:noFill/>
            <a:ln w="9525">
              <a:noFill/>
            </a:ln>
          </p:spPr>
        </p:pic>
        <p:sp>
          <p:nvSpPr>
            <p:cNvPr id="15365" name="文本框 15364"/>
            <p:cNvSpPr txBox="1"/>
            <p:nvPr/>
          </p:nvSpPr>
          <p:spPr>
            <a:xfrm>
              <a:off x="80" y="84"/>
              <a:ext cx="4722" cy="396"/>
            </a:xfrm>
            <a:prstGeom prst="rect">
              <a:avLst/>
            </a:prstGeom>
            <a:noFill/>
            <a:ln w="9525">
              <a:noFill/>
            </a:ln>
          </p:spPr>
          <p:txBody>
            <a:bodyPr/>
            <a:p>
              <a:pPr algn="ctr"/>
              <a:r>
                <a:rPr lang="en-US" altLang="zh-CN" sz="3200" b="1" dirty="0">
                  <a:solidFill>
                    <a:srgbClr val="C00000"/>
                  </a:solidFill>
                  <a:latin typeface="Times New Roman" panose="02020603050405020304" pitchFamily="2" charset="0"/>
                  <a:cs typeface="Times New Roman" panose="02020603050405020304" pitchFamily="2" charset="0"/>
                </a:rPr>
                <a:t>crowded   creative     good   fast     quietly</a:t>
              </a:r>
              <a:endParaRPr lang="zh-CN" altLang="en-US" sz="3200" b="1" dirty="0">
                <a:solidFill>
                  <a:srgbClr val="C00000"/>
                </a:solidFill>
                <a:latin typeface="Times New Roman" panose="02020603050405020304" pitchFamily="2" charset="0"/>
                <a:cs typeface="Times New Roman" panose="02020603050405020304" pitchFamily="2" charset="0"/>
              </a:endParaRPr>
            </a:p>
            <a:p>
              <a:pPr algn="ctr"/>
              <a:endParaRPr lang="zh-CN" altLang="en-US" dirty="0">
                <a:solidFill>
                  <a:srgbClr val="FFFFFF"/>
                </a:solidFill>
                <a:latin typeface="Arial" panose="020B0604020202020204" pitchFamily="34" charset="0"/>
              </a:endParaRPr>
            </a:p>
          </p:txBody>
        </p:sp>
      </p:grpSp>
      <p:sp>
        <p:nvSpPr>
          <p:cNvPr id="15366" name="TextBox 5"/>
          <p:cNvSpPr txBox="1"/>
          <p:nvPr/>
        </p:nvSpPr>
        <p:spPr>
          <a:xfrm>
            <a:off x="838200" y="2409825"/>
            <a:ext cx="7620000" cy="4524375"/>
          </a:xfrm>
          <a:prstGeom prst="rect">
            <a:avLst/>
          </a:prstGeom>
          <a:noFill/>
          <a:ln w="9525">
            <a:noFill/>
          </a:ln>
        </p:spPr>
        <p:txBody>
          <a:bodyPr>
            <a:spAutoFit/>
          </a:bodyPr>
          <a:p>
            <a:r>
              <a:rPr lang="en-US" altLang="zh-CN" sz="2400" b="1" dirty="0">
                <a:latin typeface="Times New Roman" panose="02020603050405020304" pitchFamily="2" charset="0"/>
                <a:cs typeface="Times New Roman" panose="02020603050405020304" pitchFamily="2" charset="0"/>
              </a:rPr>
              <a:t>Greenwood Park is </a:t>
            </a:r>
            <a:r>
              <a:rPr lang="en-US" altLang="zh-CN" sz="2400" b="1" u="sng" dirty="0">
                <a:solidFill>
                  <a:srgbClr val="CC0000"/>
                </a:solidFill>
                <a:latin typeface="Times New Roman" panose="02020603050405020304" pitchFamily="2" charset="0"/>
                <a:cs typeface="Times New Roman" panose="02020603050405020304" pitchFamily="2" charset="0"/>
              </a:rPr>
              <a:t>the best</a:t>
            </a:r>
            <a:r>
              <a:rPr lang="en-US" altLang="zh-CN" sz="2400" b="1" dirty="0">
                <a:latin typeface="Times New Roman" panose="02020603050405020304" pitchFamily="2" charset="0"/>
                <a:cs typeface="Times New Roman" panose="02020603050405020304" pitchFamily="2" charset="0"/>
              </a:rPr>
              <a:t> place to go to on weekends. I always finish my breakfast _____________on Saturdays because I went to get to Greenwood Park before 10:00 a.m. to meet my friends. The park is _________________ place on weekends because almost everyone goes there to see the street performers. Some people think they are boring, but I think they are _________________ people. However, the place where you can enjoy your time _________________ is at one of the small coffee shops near the park. You can read or relax there. There is something for everyone at Greenwood Park.</a:t>
            </a:r>
            <a:endParaRPr lang="zh-CN" altLang="en-US" sz="2400" b="1" dirty="0">
              <a:latin typeface="Times New Roman" panose="02020603050405020304" pitchFamily="2" charset="0"/>
              <a:cs typeface="Times New Roman" panose="02020603050405020304" pitchFamily="2" charset="0"/>
            </a:endParaRPr>
          </a:p>
          <a:p>
            <a:endParaRPr lang="zh-CN" altLang="en-US" sz="2400" b="1" dirty="0">
              <a:latin typeface="Times New Roman" panose="02020603050405020304" pitchFamily="2" charset="0"/>
              <a:ea typeface="Times New Roman" panose="02020603050405020304" pitchFamily="2" charset="0"/>
            </a:endParaRPr>
          </a:p>
        </p:txBody>
      </p:sp>
      <p:sp>
        <p:nvSpPr>
          <p:cNvPr id="15367" name="Text Box 6"/>
          <p:cNvSpPr txBox="1"/>
          <p:nvPr/>
        </p:nvSpPr>
        <p:spPr>
          <a:xfrm>
            <a:off x="4648200" y="2814638"/>
            <a:ext cx="1857375" cy="461962"/>
          </a:xfrm>
          <a:prstGeom prst="rect">
            <a:avLst/>
          </a:prstGeom>
          <a:noFill/>
          <a:ln w="9525">
            <a:noFill/>
          </a:ln>
        </p:spPr>
        <p:txBody>
          <a:bodyPr>
            <a:spAutoFit/>
          </a:bodyPr>
          <a:p>
            <a:r>
              <a:rPr lang="en-US" altLang="zh-CN" sz="2400" b="1" i="1" dirty="0">
                <a:solidFill>
                  <a:srgbClr val="C00000"/>
                </a:solidFill>
                <a:latin typeface="Arial" panose="020B0604020202020204" pitchFamily="34" charset="0"/>
              </a:rPr>
              <a:t>the fastest</a:t>
            </a:r>
            <a:endParaRPr lang="en-US" altLang="zh-CN" sz="2400" b="1" i="1" dirty="0">
              <a:solidFill>
                <a:srgbClr val="C00000"/>
              </a:solidFill>
              <a:latin typeface="Arial" panose="020B0604020202020204" pitchFamily="34" charset="0"/>
            </a:endParaRPr>
          </a:p>
        </p:txBody>
      </p:sp>
      <p:sp>
        <p:nvSpPr>
          <p:cNvPr id="15368" name="Text Box 6"/>
          <p:cNvSpPr txBox="1"/>
          <p:nvPr/>
        </p:nvSpPr>
        <p:spPr>
          <a:xfrm>
            <a:off x="5638800" y="3505200"/>
            <a:ext cx="3962400" cy="461963"/>
          </a:xfrm>
          <a:prstGeom prst="rect">
            <a:avLst/>
          </a:prstGeom>
          <a:noFill/>
          <a:ln w="9525">
            <a:noFill/>
          </a:ln>
        </p:spPr>
        <p:txBody>
          <a:bodyPr>
            <a:spAutoFit/>
          </a:bodyPr>
          <a:p>
            <a:r>
              <a:rPr lang="en-US" altLang="zh-CN" sz="2400" b="1" i="1" dirty="0">
                <a:solidFill>
                  <a:srgbClr val="C00000"/>
                </a:solidFill>
                <a:latin typeface="Arial" panose="020B0604020202020204" pitchFamily="34" charset="0"/>
              </a:rPr>
              <a:t>the most crowded</a:t>
            </a:r>
            <a:endParaRPr lang="en-US" altLang="zh-CN" sz="2400" b="1" i="1" dirty="0">
              <a:solidFill>
                <a:srgbClr val="C00000"/>
              </a:solidFill>
              <a:latin typeface="Arial" panose="020B0604020202020204" pitchFamily="34" charset="0"/>
            </a:endParaRPr>
          </a:p>
        </p:txBody>
      </p:sp>
      <p:sp>
        <p:nvSpPr>
          <p:cNvPr id="15369" name="Text Box 6"/>
          <p:cNvSpPr txBox="1"/>
          <p:nvPr/>
        </p:nvSpPr>
        <p:spPr>
          <a:xfrm>
            <a:off x="4495800" y="4572000"/>
            <a:ext cx="3505200" cy="461963"/>
          </a:xfrm>
          <a:prstGeom prst="rect">
            <a:avLst/>
          </a:prstGeom>
          <a:noFill/>
          <a:ln w="9525">
            <a:noFill/>
          </a:ln>
        </p:spPr>
        <p:txBody>
          <a:bodyPr>
            <a:spAutoFit/>
          </a:bodyPr>
          <a:p>
            <a:r>
              <a:rPr lang="en-US" altLang="zh-CN" sz="2400" b="1" i="1" dirty="0">
                <a:solidFill>
                  <a:srgbClr val="C00000"/>
                </a:solidFill>
                <a:latin typeface="Arial" panose="020B0604020202020204" pitchFamily="34" charset="0"/>
              </a:rPr>
              <a:t>the most creative</a:t>
            </a:r>
            <a:endParaRPr lang="en-US" altLang="zh-CN" sz="2400" b="1" i="1" dirty="0">
              <a:solidFill>
                <a:srgbClr val="C00000"/>
              </a:solidFill>
              <a:latin typeface="Arial" panose="020B0604020202020204" pitchFamily="34" charset="0"/>
            </a:endParaRPr>
          </a:p>
        </p:txBody>
      </p:sp>
      <p:sp>
        <p:nvSpPr>
          <p:cNvPr id="15370" name="Text Box 6"/>
          <p:cNvSpPr txBox="1"/>
          <p:nvPr/>
        </p:nvSpPr>
        <p:spPr>
          <a:xfrm>
            <a:off x="1028700" y="5329238"/>
            <a:ext cx="2857500" cy="461962"/>
          </a:xfrm>
          <a:prstGeom prst="rect">
            <a:avLst/>
          </a:prstGeom>
          <a:noFill/>
          <a:ln w="9525">
            <a:noFill/>
          </a:ln>
        </p:spPr>
        <p:txBody>
          <a:bodyPr>
            <a:spAutoFit/>
          </a:bodyPr>
          <a:p>
            <a:r>
              <a:rPr lang="en-US" altLang="zh-CN" sz="2400" b="1" i="1" dirty="0">
                <a:solidFill>
                  <a:srgbClr val="C00000"/>
                </a:solidFill>
                <a:latin typeface="Arial" panose="020B0604020202020204" pitchFamily="34" charset="0"/>
              </a:rPr>
              <a:t>the most quietly</a:t>
            </a:r>
            <a:endParaRPr lang="en-US" altLang="zh-CN" sz="2400" b="1" i="1" dirty="0">
              <a:solidFill>
                <a:srgbClr val="C0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box(in)">
                                      <p:cBhvr>
                                        <p:cTn id="7" dur="500"/>
                                        <p:tgtEl>
                                          <p:spTgt spid="1536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8"/>
                                        </p:tgtEl>
                                        <p:attrNameLst>
                                          <p:attrName>style.visibility</p:attrName>
                                        </p:attrNameLst>
                                      </p:cBhvr>
                                      <p:to>
                                        <p:strVal val="visible"/>
                                      </p:to>
                                    </p:set>
                                    <p:animEffect transition="in" filter="box(in)">
                                      <p:cBhvr>
                                        <p:cTn id="12" dur="500"/>
                                        <p:tgtEl>
                                          <p:spTgt spid="1536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369"/>
                                        </p:tgtEl>
                                        <p:attrNameLst>
                                          <p:attrName>style.visibility</p:attrName>
                                        </p:attrNameLst>
                                      </p:cBhvr>
                                      <p:to>
                                        <p:strVal val="visible"/>
                                      </p:to>
                                    </p:set>
                                    <p:animEffect transition="in" filter="box(in)">
                                      <p:cBhvr>
                                        <p:cTn id="17" dur="500"/>
                                        <p:tgtEl>
                                          <p:spTgt spid="1536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5370"/>
                                        </p:tgtEl>
                                        <p:attrNameLst>
                                          <p:attrName>style.visibility</p:attrName>
                                        </p:attrNameLst>
                                      </p:cBhvr>
                                      <p:to>
                                        <p:strVal val="visible"/>
                                      </p:to>
                                    </p:set>
                                    <p:animEffect transition="in" filter="box(in)">
                                      <p:cBhvr>
                                        <p:cTn id="22" dur="500"/>
                                        <p:tgtEl>
                                          <p:spTgt spid="15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p:bldP spid="15368" grpId="0"/>
      <p:bldP spid="15369" grpId="0"/>
      <p:bldP spid="1537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extBox 1"/>
          <p:cNvSpPr txBox="1"/>
          <p:nvPr/>
        </p:nvSpPr>
        <p:spPr>
          <a:xfrm>
            <a:off x="381000" y="1905000"/>
            <a:ext cx="8382000" cy="3749675"/>
          </a:xfrm>
          <a:prstGeom prst="rect">
            <a:avLst/>
          </a:prstGeom>
          <a:noFill/>
          <a:ln w="9525">
            <a:noFill/>
          </a:ln>
        </p:spPr>
        <p:txBody>
          <a:bodyPr>
            <a:spAutoFit/>
          </a:bodyPr>
          <a:p>
            <a:pPr>
              <a:lnSpc>
                <a:spcPts val="3600"/>
              </a:lnSpc>
            </a:pPr>
            <a:r>
              <a:rPr lang="en-US" altLang="zh-CN" sz="2800" b="1" dirty="0">
                <a:latin typeface="Times New Roman" panose="02020603050405020304" pitchFamily="2" charset="0"/>
                <a:cs typeface="Times New Roman" panose="02020603050405020304" pitchFamily="2" charset="0"/>
              </a:rPr>
              <a:t>1. That’s up to you decide.</a:t>
            </a:r>
            <a:r>
              <a:rPr lang="zh-CN" altLang="en-US" sz="2800" b="1" dirty="0">
                <a:latin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那由你来决定。</a:t>
            </a:r>
            <a:endParaRPr lang="en-US" altLang="zh-CN" sz="2800" b="1" dirty="0">
              <a:latin typeface="Times New Roman" panose="02020603050405020304" pitchFamily="2" charset="0"/>
              <a:cs typeface="Times New Roman" panose="02020603050405020304" pitchFamily="2" charset="0"/>
            </a:endParaRPr>
          </a:p>
          <a:p>
            <a:pPr>
              <a:lnSpc>
                <a:spcPts val="3600"/>
              </a:lnSpc>
            </a:pPr>
            <a:r>
              <a:rPr lang="zh-CN" altLang="en-US" sz="2800" b="1" dirty="0">
                <a:latin typeface="Times New Roman" panose="02020603050405020304" pitchFamily="2" charset="0"/>
              </a:rPr>
              <a:t>    </a:t>
            </a:r>
            <a:r>
              <a:rPr lang="en-US" altLang="zh-CN" sz="2800" b="1" dirty="0">
                <a:solidFill>
                  <a:srgbClr val="CC0000"/>
                </a:solidFill>
                <a:latin typeface="Times New Roman" panose="02020603050405020304" pitchFamily="2" charset="0"/>
                <a:cs typeface="Times New Roman" panose="02020603050405020304" pitchFamily="2" charset="0"/>
              </a:rPr>
              <a:t>be up to s</a:t>
            </a:r>
            <a:r>
              <a:rPr lang="zh-CN" altLang="en-US" sz="2800" b="1" dirty="0">
                <a:solidFill>
                  <a:srgbClr val="CC0000"/>
                </a:solidFill>
                <a:latin typeface="Times New Roman" panose="02020603050405020304" pitchFamily="2" charset="0"/>
              </a:rPr>
              <a:t>b.</a:t>
            </a:r>
            <a:r>
              <a:rPr lang="en-US" altLang="zh-CN" sz="2800" b="1" dirty="0">
                <a:latin typeface="Times New Roman" panose="02020603050405020304" pitchFamily="2" charset="0"/>
                <a:cs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是一个习惯用语，用来表示“由某人做</a:t>
            </a:r>
            <a:endParaRPr lang="zh-CN" altLang="en-US" sz="2800" b="1" dirty="0">
              <a:latin typeface="Times New Roman" panose="02020603050405020304" pitchFamily="2" charset="0"/>
              <a:cs typeface="Times New Roman" panose="02020603050405020304" pitchFamily="2" charset="0"/>
            </a:endParaRPr>
          </a:p>
          <a:p>
            <a:pPr>
              <a:lnSpc>
                <a:spcPts val="3600"/>
              </a:lnSpc>
            </a:pPr>
            <a:r>
              <a:rPr lang="zh-CN" altLang="en-US" sz="2800" b="1" dirty="0">
                <a:latin typeface="Times New Roman" panose="02020603050405020304" pitchFamily="2" charset="0"/>
                <a:cs typeface="Times New Roman" panose="02020603050405020304" pitchFamily="2" charset="0"/>
              </a:rPr>
              <a:t>   出决定”，句子的主语通常为</a:t>
            </a:r>
            <a:r>
              <a:rPr lang="en-US" altLang="zh-CN" sz="2800" b="1" dirty="0">
                <a:latin typeface="Times New Roman" panose="02020603050405020304" pitchFamily="2" charset="0"/>
                <a:cs typeface="Times New Roman" panose="02020603050405020304" pitchFamily="2" charset="0"/>
              </a:rPr>
              <a:t>it ,</a:t>
            </a:r>
            <a:r>
              <a:rPr lang="zh-CN" altLang="en-US" sz="2800" b="1" dirty="0">
                <a:latin typeface="Times New Roman" panose="02020603050405020304" pitchFamily="2" charset="0"/>
                <a:cs typeface="Times New Roman" panose="02020603050405020304" pitchFamily="2" charset="0"/>
              </a:rPr>
              <a:t>有时也用</a:t>
            </a:r>
            <a:r>
              <a:rPr lang="en-US" altLang="zh-CN" sz="2800" b="1" dirty="0">
                <a:latin typeface="Times New Roman" panose="02020603050405020304" pitchFamily="2" charset="0"/>
                <a:cs typeface="Times New Roman" panose="02020603050405020304" pitchFamily="2" charset="0"/>
              </a:rPr>
              <a:t>this</a:t>
            </a:r>
            <a:r>
              <a:rPr lang="zh-CN" altLang="en-US" sz="2800" b="1" dirty="0">
                <a:latin typeface="Times New Roman" panose="02020603050405020304" pitchFamily="2" charset="0"/>
                <a:cs typeface="Times New Roman" panose="02020603050405020304" pitchFamily="2" charset="0"/>
              </a:rPr>
              <a:t>或</a:t>
            </a:r>
            <a:r>
              <a:rPr lang="en-US" altLang="zh-CN" sz="2800" b="1" dirty="0">
                <a:latin typeface="Times New Roman" panose="02020603050405020304" pitchFamily="2" charset="0"/>
                <a:cs typeface="Times New Roman" panose="02020603050405020304" pitchFamily="2" charset="0"/>
              </a:rPr>
              <a:t>that</a:t>
            </a:r>
            <a:r>
              <a:rPr lang="zh-CN" altLang="en-US" sz="2800" b="1" dirty="0">
                <a:latin typeface="Times New Roman" panose="02020603050405020304" pitchFamily="2" charset="0"/>
              </a:rPr>
              <a:t>。</a:t>
            </a:r>
            <a:endParaRPr lang="zh-CN" altLang="en-US" sz="2800" b="1" dirty="0">
              <a:latin typeface="Times New Roman" panose="02020603050405020304" pitchFamily="2" charset="0"/>
            </a:endParaRPr>
          </a:p>
          <a:p>
            <a:pPr>
              <a:lnSpc>
                <a:spcPts val="3600"/>
              </a:lnSpc>
            </a:pPr>
            <a:r>
              <a:rPr lang="zh-CN" altLang="en-US" sz="2800" b="1" dirty="0">
                <a:latin typeface="Times New Roman" panose="02020603050405020304" pitchFamily="2" charset="0"/>
                <a:cs typeface="Times New Roman" panose="02020603050405020304" pitchFamily="2" charset="0"/>
              </a:rPr>
              <a:t>   e.g. </a:t>
            </a:r>
            <a:r>
              <a:rPr lang="en-US" altLang="zh-CN" sz="2800" b="1" dirty="0">
                <a:latin typeface="Times New Roman" panose="02020603050405020304" pitchFamily="2" charset="0"/>
                <a:cs typeface="Times New Roman" panose="02020603050405020304" pitchFamily="2" charset="0"/>
              </a:rPr>
              <a:t>You can join the clue once or twice a week</a:t>
            </a:r>
            <a:r>
              <a:rPr lang="zh-CN" altLang="en-US" sz="2800" b="1" dirty="0">
                <a:latin typeface="Times New Roman" panose="02020603050405020304" pitchFamily="2" charset="0"/>
              </a:rPr>
              <a:t>. I</a:t>
            </a:r>
            <a:r>
              <a:rPr lang="en-US" altLang="zh-CN" sz="2800" b="1" dirty="0">
                <a:latin typeface="Times New Roman" panose="02020603050405020304" pitchFamily="2" charset="0"/>
                <a:cs typeface="Times New Roman" panose="02020603050405020304" pitchFamily="2" charset="0"/>
              </a:rPr>
              <a:t>t’s </a:t>
            </a:r>
            <a:endParaRPr lang="en-US" altLang="zh-CN" sz="2800" b="1" dirty="0">
              <a:latin typeface="Times New Roman" panose="02020603050405020304" pitchFamily="2" charset="0"/>
              <a:cs typeface="Times New Roman" panose="02020603050405020304" pitchFamily="2" charset="0"/>
            </a:endParaRPr>
          </a:p>
          <a:p>
            <a:pPr>
              <a:lnSpc>
                <a:spcPts val="36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up to you.</a:t>
            </a:r>
            <a:endParaRPr lang="en-US" altLang="zh-CN" sz="2800" b="1" dirty="0">
              <a:latin typeface="Times New Roman" panose="02020603050405020304" pitchFamily="2" charset="0"/>
              <a:cs typeface="Times New Roman" panose="02020603050405020304" pitchFamily="2" charset="0"/>
            </a:endParaRPr>
          </a:p>
          <a:p>
            <a:pPr>
              <a:lnSpc>
                <a:spcPts val="3600"/>
              </a:lnSpc>
            </a:pPr>
            <a:r>
              <a:rPr lang="en-US" altLang="zh-CN" sz="2800" b="1" dirty="0">
                <a:latin typeface="Times New Roman" panose="02020603050405020304" pitchFamily="2" charset="0"/>
                <a:cs typeface="Times New Roman" panose="02020603050405020304" pitchFamily="2" charset="0"/>
              </a:rPr>
              <a:t>        </a:t>
            </a: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How much should he play? </a:t>
            </a:r>
            <a:endParaRPr lang="en-US" altLang="zh-CN" sz="2800" b="1" dirty="0">
              <a:latin typeface="Times New Roman" panose="02020603050405020304" pitchFamily="2" charset="0"/>
              <a:cs typeface="Times New Roman" panose="02020603050405020304" pitchFamily="2" charset="0"/>
            </a:endParaRPr>
          </a:p>
          <a:p>
            <a:pPr>
              <a:lnSpc>
                <a:spcPts val="36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That’s up to him to decide!</a:t>
            </a:r>
            <a:endParaRPr lang="en-US" altLang="zh-CN" sz="2800" b="1" dirty="0">
              <a:latin typeface="Times New Roman" panose="02020603050405020304" pitchFamily="2" charset="0"/>
              <a:cs typeface="Times New Roman" panose="02020603050405020304" pitchFamily="2" charset="0"/>
            </a:endParaRPr>
          </a:p>
          <a:p>
            <a:pPr>
              <a:lnSpc>
                <a:spcPts val="3600"/>
              </a:lnSpc>
            </a:pPr>
            <a:endParaRPr lang="en-US" altLang="zh-CN" sz="2800" b="1" dirty="0">
              <a:latin typeface="Times New Roman" panose="02020603050405020304" pitchFamily="2" charset="0"/>
              <a:ea typeface="Times New Roman" panose="02020603050405020304" pitchFamily="2" charset="0"/>
            </a:endParaRPr>
          </a:p>
        </p:txBody>
      </p:sp>
      <p:sp>
        <p:nvSpPr>
          <p:cNvPr id="16387" name="Text Box 5"/>
          <p:cNvSpPr txBox="1"/>
          <p:nvPr/>
        </p:nvSpPr>
        <p:spPr>
          <a:xfrm>
            <a:off x="2209800" y="609600"/>
            <a:ext cx="4876800" cy="769938"/>
          </a:xfrm>
          <a:prstGeom prst="rect">
            <a:avLst/>
          </a:prstGeom>
          <a:noFill/>
          <a:ln w="9525">
            <a:noFill/>
          </a:ln>
        </p:spPr>
        <p:txBody>
          <a:bodyPr>
            <a:spAutoFit/>
          </a:bodyPr>
          <a:p>
            <a:pPr>
              <a:spcBef>
                <a:spcPct val="50000"/>
              </a:spcBef>
            </a:pPr>
            <a:r>
              <a:rPr lang="en-US" altLang="zh-CN" sz="4400" b="1" dirty="0">
                <a:solidFill>
                  <a:srgbClr val="003399"/>
                </a:solidFill>
                <a:latin typeface="Arial" panose="020B0604020202020204" pitchFamily="34" charset="0"/>
              </a:rPr>
              <a:t>Language points</a:t>
            </a:r>
            <a:endParaRPr lang="zh-CN" altLang="en-US" sz="4400" b="1" dirty="0">
              <a:solidFill>
                <a:srgbClr val="003399"/>
              </a:solidFil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TextBox 3"/>
          <p:cNvSpPr txBox="1"/>
          <p:nvPr/>
        </p:nvSpPr>
        <p:spPr>
          <a:xfrm>
            <a:off x="457200" y="914400"/>
            <a:ext cx="8077200" cy="4918075"/>
          </a:xfrm>
          <a:prstGeom prst="rect">
            <a:avLst/>
          </a:prstGeom>
          <a:noFill/>
          <a:ln w="9525">
            <a:noFill/>
          </a:ln>
        </p:spPr>
        <p:txBody>
          <a:bodyPr>
            <a:spAutoFit/>
          </a:bodyPr>
          <a:p>
            <a:pPr>
              <a:lnSpc>
                <a:spcPts val="3800"/>
              </a:lnSpc>
            </a:pPr>
            <a:r>
              <a:rPr lang="en-US" altLang="zh-CN" sz="2800" b="1" dirty="0">
                <a:latin typeface="Times New Roman" panose="02020603050405020304" pitchFamily="2" charset="0"/>
                <a:cs typeface="Times New Roman" panose="02020603050405020304" pitchFamily="2" charset="0"/>
              </a:rPr>
              <a:t>2. When people watch the show, they usually play a </a:t>
            </a:r>
            <a:endParaRPr lang="en-US" altLang="zh-CN" sz="2800" b="1" dirty="0">
              <a:latin typeface="Times New Roman" panose="02020603050405020304" pitchFamily="2" charset="0"/>
              <a:cs typeface="Times New Roman" panose="02020603050405020304" pitchFamily="2" charset="0"/>
            </a:endParaRPr>
          </a:p>
          <a:p>
            <a:pPr>
              <a:lnSpc>
                <a:spcPts val="38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role in deciding the winner.</a:t>
            </a:r>
            <a:r>
              <a:rPr lang="zh-CN" altLang="en-US" sz="2800" b="1" dirty="0">
                <a:latin typeface="Times New Roman" panose="02020603050405020304" pitchFamily="2" charset="0"/>
                <a:cs typeface="Times New Roman" panose="02020603050405020304" pitchFamily="2" charset="0"/>
              </a:rPr>
              <a:t>人们看这样的节目时，</a:t>
            </a:r>
            <a:endParaRPr lang="zh-CN" altLang="en-US" sz="2800" b="1" dirty="0">
              <a:latin typeface="Times New Roman" panose="02020603050405020304" pitchFamily="2" charset="0"/>
              <a:cs typeface="Times New Roman" panose="02020603050405020304" pitchFamily="2" charset="0"/>
            </a:endParaRPr>
          </a:p>
          <a:p>
            <a:pPr>
              <a:lnSpc>
                <a:spcPts val="3800"/>
              </a:lnSpc>
            </a:pPr>
            <a:r>
              <a:rPr lang="zh-CN" altLang="en-US" sz="2800" b="1" dirty="0">
                <a:latin typeface="Times New Roman" panose="02020603050405020304" pitchFamily="2" charset="0"/>
                <a:cs typeface="Times New Roman" panose="02020603050405020304" pitchFamily="2" charset="0"/>
              </a:rPr>
              <a:t>    通常承担着评判优胜的角色。</a:t>
            </a:r>
            <a:endParaRPr lang="en-US" altLang="zh-CN" sz="1600" b="1" dirty="0">
              <a:latin typeface="Times New Roman" panose="02020603050405020304" pitchFamily="2" charset="0"/>
              <a:cs typeface="Times New Roman" panose="02020603050405020304" pitchFamily="2" charset="0"/>
            </a:endParaRPr>
          </a:p>
          <a:p>
            <a:pPr>
              <a:lnSpc>
                <a:spcPts val="3800"/>
              </a:lnSpc>
            </a:pPr>
            <a:r>
              <a:rPr lang="zh-CN" altLang="en-US" sz="2800" b="1" dirty="0">
                <a:solidFill>
                  <a:srgbClr val="CC0000"/>
                </a:solidFill>
                <a:latin typeface="Times New Roman" panose="02020603050405020304" pitchFamily="2" charset="0"/>
              </a:rPr>
              <a:t>    </a:t>
            </a:r>
            <a:r>
              <a:rPr lang="en-US" altLang="zh-CN" sz="2800" b="1" dirty="0">
                <a:solidFill>
                  <a:srgbClr val="CC0000"/>
                </a:solidFill>
                <a:latin typeface="Times New Roman" panose="02020603050405020304" pitchFamily="2" charset="0"/>
                <a:cs typeface="Times New Roman" panose="02020603050405020304" pitchFamily="2" charset="0"/>
              </a:rPr>
              <a:t>play a role</a:t>
            </a:r>
            <a:r>
              <a:rPr lang="en-US" altLang="zh-CN" sz="2800" b="1" dirty="0">
                <a:solidFill>
                  <a:srgbClr val="0070C0"/>
                </a:solidFill>
                <a:latin typeface="Times New Roman" panose="02020603050405020304" pitchFamily="2" charset="0"/>
                <a:cs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意为 “扮演某一角色；起到某种作用”，  </a:t>
            </a:r>
            <a:endParaRPr lang="zh-CN" altLang="en-US" sz="2800" b="1" dirty="0">
              <a:latin typeface="Times New Roman" panose="02020603050405020304" pitchFamily="2" charset="0"/>
              <a:cs typeface="Times New Roman" panose="02020603050405020304" pitchFamily="2" charset="0"/>
            </a:endParaRPr>
          </a:p>
          <a:p>
            <a:pPr>
              <a:lnSpc>
                <a:spcPts val="3800"/>
              </a:lnSpc>
            </a:pPr>
            <a:r>
              <a:rPr lang="zh-CN" altLang="en-US" sz="2800" b="1" dirty="0">
                <a:latin typeface="Times New Roman" panose="02020603050405020304" pitchFamily="2" charset="0"/>
                <a:cs typeface="Times New Roman" panose="02020603050405020304" pitchFamily="2" charset="0"/>
              </a:rPr>
              <a:t>   后面接介词</a:t>
            </a:r>
            <a:r>
              <a:rPr lang="en-US" altLang="zh-CN" sz="2800" b="1" dirty="0">
                <a:solidFill>
                  <a:schemeClr val="hlink"/>
                </a:solidFill>
                <a:latin typeface="Times New Roman" panose="02020603050405020304" pitchFamily="2" charset="0"/>
                <a:cs typeface="Times New Roman" panose="02020603050405020304" pitchFamily="2" charset="0"/>
              </a:rPr>
              <a:t>in</a:t>
            </a:r>
            <a:r>
              <a:rPr lang="en-US" altLang="zh-CN" sz="2800" b="1" dirty="0">
                <a:latin typeface="Times New Roman" panose="02020603050405020304" pitchFamily="2" charset="0"/>
                <a:cs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表示“在某事或某个方面起到作用  </a:t>
            </a:r>
            <a:endParaRPr lang="zh-CN" altLang="en-US" sz="2800" b="1" dirty="0">
              <a:latin typeface="Times New Roman" panose="02020603050405020304" pitchFamily="2" charset="0"/>
              <a:cs typeface="Times New Roman" panose="02020603050405020304" pitchFamily="2" charset="0"/>
            </a:endParaRPr>
          </a:p>
          <a:p>
            <a:pPr>
              <a:lnSpc>
                <a:spcPts val="3800"/>
              </a:lnSpc>
            </a:pPr>
            <a:r>
              <a:rPr lang="zh-CN" altLang="en-US" sz="2800" b="1" dirty="0">
                <a:latin typeface="Times New Roman" panose="02020603050405020304" pitchFamily="2" charset="0"/>
                <a:cs typeface="Times New Roman" panose="02020603050405020304" pitchFamily="2" charset="0"/>
              </a:rPr>
              <a:t>   或承担角色”。</a:t>
            </a:r>
            <a:endParaRPr lang="en-US" altLang="zh-CN" sz="2800" b="1" dirty="0">
              <a:latin typeface="Times New Roman" panose="02020603050405020304" pitchFamily="2" charset="0"/>
              <a:cs typeface="Times New Roman" panose="02020603050405020304" pitchFamily="2" charset="0"/>
            </a:endParaRPr>
          </a:p>
          <a:p>
            <a:pPr>
              <a:lnSpc>
                <a:spcPts val="3800"/>
              </a:lnSpc>
            </a:pPr>
            <a:r>
              <a:rPr lang="zh-CN" altLang="en-US" sz="2800" b="1" dirty="0">
                <a:latin typeface="Times New Roman" panose="02020603050405020304" pitchFamily="2" charset="0"/>
              </a:rPr>
              <a:t>   e.g. </a:t>
            </a:r>
            <a:r>
              <a:rPr lang="en-US" altLang="zh-CN" sz="2800" b="1" dirty="0">
                <a:latin typeface="Times New Roman" panose="02020603050405020304" pitchFamily="2" charset="0"/>
                <a:cs typeface="Times New Roman" panose="02020603050405020304" pitchFamily="2" charset="0"/>
              </a:rPr>
              <a:t>John is playing the leading role in this year’s </a:t>
            </a:r>
            <a:endParaRPr lang="en-US" altLang="zh-CN" sz="2800" b="1" dirty="0">
              <a:latin typeface="Times New Roman" panose="02020603050405020304" pitchFamily="2" charset="0"/>
              <a:cs typeface="Times New Roman" panose="02020603050405020304" pitchFamily="2" charset="0"/>
            </a:endParaRPr>
          </a:p>
          <a:p>
            <a:pPr>
              <a:lnSpc>
                <a:spcPts val="38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play.</a:t>
            </a:r>
            <a:r>
              <a:rPr lang="zh-CN" altLang="en-US" sz="2800" b="1" dirty="0">
                <a:latin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今年的演出中约翰是主角。</a:t>
            </a:r>
            <a:endParaRPr lang="en-US" altLang="zh-CN" sz="2800" b="1" dirty="0">
              <a:latin typeface="Times New Roman" panose="02020603050405020304" pitchFamily="2" charset="0"/>
              <a:cs typeface="Times New Roman" panose="02020603050405020304" pitchFamily="2" charset="0"/>
            </a:endParaRPr>
          </a:p>
          <a:p>
            <a:pPr>
              <a:lnSpc>
                <a:spcPts val="38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Schools play the most important role in </a:t>
            </a:r>
            <a:r>
              <a:rPr lang="zh-CN" altLang="en-US" sz="2800" b="1" dirty="0">
                <a:latin typeface="Times New Roman" panose="02020603050405020304" pitchFamily="2" charset="0"/>
              </a:rPr>
              <a:t> </a:t>
            </a:r>
            <a:endParaRPr lang="zh-CN" altLang="en-US" sz="2800" b="1" dirty="0">
              <a:latin typeface="Times New Roman" panose="02020603050405020304" pitchFamily="2" charset="0"/>
            </a:endParaRPr>
          </a:p>
          <a:p>
            <a:pPr>
              <a:lnSpc>
                <a:spcPts val="38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education.</a:t>
            </a:r>
            <a:r>
              <a:rPr lang="zh-CN" altLang="en-US" sz="2800" b="1" dirty="0">
                <a:latin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学校在教育中起着最为重要的作用。</a:t>
            </a:r>
            <a:endParaRPr lang="zh-CN" altLang="en-US" sz="2800" b="1" dirty="0">
              <a:latin typeface="Times New Roman" panose="02020603050405020304" pitchFamily="2" charset="0"/>
              <a:ea typeface="Times New Roman" panose="02020603050405020304" pitchFamily="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extBox 3"/>
          <p:cNvSpPr txBox="1"/>
          <p:nvPr/>
        </p:nvSpPr>
        <p:spPr>
          <a:xfrm>
            <a:off x="304800" y="690563"/>
            <a:ext cx="8688388" cy="5959475"/>
          </a:xfrm>
          <a:prstGeom prst="rect">
            <a:avLst/>
          </a:prstGeom>
          <a:noFill/>
          <a:ln w="9525">
            <a:noFill/>
          </a:ln>
        </p:spPr>
        <p:txBody>
          <a:bodyPr wrap="square">
            <a:spAutoFit/>
          </a:bodyPr>
          <a:p>
            <a:pPr>
              <a:lnSpc>
                <a:spcPts val="3700"/>
              </a:lnSpc>
            </a:pPr>
            <a:r>
              <a:rPr lang="en-US" altLang="zh-CN" sz="2800" b="1" dirty="0">
                <a:latin typeface="Times New Roman" panose="02020603050405020304" pitchFamily="2" charset="0"/>
                <a:cs typeface="Times New Roman" panose="02020603050405020304" pitchFamily="2" charset="0"/>
              </a:rPr>
              <a:t>3. However, if you don’t take these shows too seriously, </a:t>
            </a:r>
            <a:r>
              <a:rPr lang="zh-CN" altLang="en-US" sz="2800" b="1" dirty="0">
                <a:latin typeface="Times New Roman" panose="02020603050405020304" pitchFamily="2" charset="0"/>
              </a:rPr>
              <a:t>  </a:t>
            </a:r>
            <a:endParaRPr lang="zh-CN" altLang="en-US" sz="2800" b="1" dirty="0">
              <a:latin typeface="Times New Roman" panose="02020603050405020304" pitchFamily="2" charset="0"/>
            </a:endParaRPr>
          </a:p>
          <a:p>
            <a:pPr>
              <a:lnSpc>
                <a:spcPts val="37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they are fun to watch.</a:t>
            </a:r>
            <a:r>
              <a:rPr lang="zh-CN" altLang="en-US" sz="2800" b="1" dirty="0">
                <a:latin typeface="Times New Roman" panose="02020603050405020304" pitchFamily="2" charset="0"/>
                <a:cs typeface="Times New Roman" panose="02020603050405020304" pitchFamily="2" charset="0"/>
              </a:rPr>
              <a:t>但是如果你不把这些节目太当</a:t>
            </a:r>
            <a:endParaRPr lang="zh-CN" altLang="en-US" sz="2800" b="1" dirty="0">
              <a:latin typeface="Times New Roman" panose="02020603050405020304" pitchFamily="2" charset="0"/>
              <a:cs typeface="Times New Roman" panose="02020603050405020304" pitchFamily="2" charset="0"/>
            </a:endParaRPr>
          </a:p>
          <a:p>
            <a:pPr>
              <a:lnSpc>
                <a:spcPts val="3700"/>
              </a:lnSpc>
            </a:pPr>
            <a:r>
              <a:rPr lang="zh-CN" altLang="en-US" sz="2800" b="1" dirty="0">
                <a:latin typeface="Times New Roman" panose="02020603050405020304" pitchFamily="2" charset="0"/>
                <a:cs typeface="Times New Roman" panose="02020603050405020304" pitchFamily="2" charset="0"/>
              </a:rPr>
              <a:t>    回事，它们还是有看头的。</a:t>
            </a:r>
            <a:endParaRPr lang="en-US" altLang="zh-CN" sz="2800" b="1" dirty="0">
              <a:latin typeface="Times New Roman" panose="02020603050405020304" pitchFamily="2" charset="0"/>
              <a:cs typeface="Times New Roman" panose="02020603050405020304" pitchFamily="2" charset="0"/>
            </a:endParaRPr>
          </a:p>
          <a:p>
            <a:pPr>
              <a:lnSpc>
                <a:spcPts val="1800"/>
              </a:lnSpc>
            </a:pPr>
            <a:endParaRPr lang="en-US" altLang="zh-CN" sz="2800" b="1" dirty="0">
              <a:latin typeface="Times New Roman" panose="02020603050405020304" pitchFamily="2" charset="0"/>
              <a:cs typeface="Times New Roman" panose="02020603050405020304" pitchFamily="2" charset="0"/>
            </a:endParaRPr>
          </a:p>
          <a:p>
            <a:pPr>
              <a:lnSpc>
                <a:spcPts val="3700"/>
              </a:lnSpc>
            </a:pPr>
            <a:r>
              <a:rPr lang="zh-CN" altLang="en-US" sz="2800" b="1" dirty="0">
                <a:solidFill>
                  <a:srgbClr val="0070C0"/>
                </a:solidFill>
                <a:latin typeface="Times New Roman" panose="02020603050405020304" pitchFamily="2" charset="0"/>
              </a:rPr>
              <a:t>    </a:t>
            </a:r>
            <a:r>
              <a:rPr lang="en-US" altLang="zh-CN" sz="2800" b="1" dirty="0">
                <a:solidFill>
                  <a:srgbClr val="CC0000"/>
                </a:solidFill>
                <a:latin typeface="Times New Roman" panose="02020603050405020304" pitchFamily="2" charset="0"/>
                <a:cs typeface="Times New Roman" panose="02020603050405020304" pitchFamily="2" charset="0"/>
              </a:rPr>
              <a:t>take</a:t>
            </a:r>
            <a:r>
              <a:rPr lang="en-US" altLang="zh-CN" sz="2800" b="1" dirty="0">
                <a:latin typeface="Times New Roman" panose="02020603050405020304" pitchFamily="2" charset="0"/>
                <a:cs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在此处有</a:t>
            </a:r>
            <a:r>
              <a:rPr lang="en-US" altLang="zh-CN" sz="2800" b="1" dirty="0">
                <a:latin typeface="Times New Roman" panose="02020603050405020304" pitchFamily="2" charset="0"/>
                <a:cs typeface="Times New Roman" panose="02020603050405020304" pitchFamily="2" charset="0"/>
              </a:rPr>
              <a:t>consider(</a:t>
            </a:r>
            <a:r>
              <a:rPr lang="zh-CN" altLang="en-US" sz="2800" b="1" dirty="0">
                <a:latin typeface="Times New Roman" panose="02020603050405020304" pitchFamily="2" charset="0"/>
                <a:cs typeface="Times New Roman" panose="02020603050405020304" pitchFamily="2" charset="0"/>
              </a:rPr>
              <a:t>认为;觉得</a:t>
            </a:r>
            <a:r>
              <a:rPr lang="en-US" altLang="zh-CN" sz="2800" b="1" dirty="0">
                <a:latin typeface="Times New Roman" panose="02020603050405020304" pitchFamily="2" charset="0"/>
                <a:cs typeface="Times New Roman" panose="02020603050405020304" pitchFamily="2" charset="0"/>
              </a:rPr>
              <a:t>)</a:t>
            </a:r>
            <a:r>
              <a:rPr lang="zh-CN" altLang="en-US" sz="2800" b="1" dirty="0">
                <a:latin typeface="Times New Roman" panose="02020603050405020304" pitchFamily="2" charset="0"/>
                <a:cs typeface="Times New Roman" panose="02020603050405020304" pitchFamily="2" charset="0"/>
              </a:rPr>
              <a:t>的意思。</a:t>
            </a:r>
            <a:r>
              <a:rPr lang="en-US" altLang="zh-CN" sz="2800" b="1" dirty="0">
                <a:solidFill>
                  <a:srgbClr val="CC0000"/>
                </a:solidFill>
                <a:latin typeface="Times New Roman" panose="02020603050405020304" pitchFamily="2" charset="0"/>
                <a:cs typeface="Times New Roman" panose="02020603050405020304" pitchFamily="2" charset="0"/>
              </a:rPr>
              <a:t>take </a:t>
            </a:r>
            <a:endParaRPr lang="en-US" altLang="zh-CN" sz="2800" b="1" dirty="0">
              <a:solidFill>
                <a:srgbClr val="CC0000"/>
              </a:solidFill>
              <a:latin typeface="Times New Roman" panose="02020603050405020304" pitchFamily="2" charset="0"/>
              <a:cs typeface="Times New Roman" panose="02020603050405020304" pitchFamily="2" charset="0"/>
            </a:endParaRPr>
          </a:p>
          <a:p>
            <a:pPr>
              <a:lnSpc>
                <a:spcPts val="3700"/>
              </a:lnSpc>
            </a:pPr>
            <a:r>
              <a:rPr lang="zh-CN" altLang="en-US" sz="2800" b="1" dirty="0">
                <a:solidFill>
                  <a:srgbClr val="CC0000"/>
                </a:solidFill>
                <a:latin typeface="Times New Roman" panose="02020603050405020304" pitchFamily="2" charset="0"/>
              </a:rPr>
              <a:t>    </a:t>
            </a:r>
            <a:r>
              <a:rPr lang="en-US" altLang="zh-CN" sz="2800" b="1" dirty="0">
                <a:solidFill>
                  <a:srgbClr val="CC0000"/>
                </a:solidFill>
                <a:latin typeface="Times New Roman" panose="02020603050405020304" pitchFamily="2" charset="0"/>
                <a:cs typeface="Times New Roman" panose="02020603050405020304" pitchFamily="2" charset="0"/>
              </a:rPr>
              <a:t>s</a:t>
            </a:r>
            <a:r>
              <a:rPr lang="zh-CN" altLang="en-US" sz="2800" b="1" dirty="0">
                <a:solidFill>
                  <a:srgbClr val="CC0000"/>
                </a:solidFill>
                <a:latin typeface="Times New Roman" panose="02020603050405020304" pitchFamily="2" charset="0"/>
              </a:rPr>
              <a:t>b.</a:t>
            </a:r>
            <a:r>
              <a:rPr lang="en-US" altLang="zh-CN" sz="2800" b="1" dirty="0">
                <a:solidFill>
                  <a:srgbClr val="CC0000"/>
                </a:solidFill>
                <a:latin typeface="Times New Roman" panose="02020603050405020304" pitchFamily="2" charset="0"/>
                <a:cs typeface="Times New Roman" panose="02020603050405020304" pitchFamily="2" charset="0"/>
              </a:rPr>
              <a:t>/s</a:t>
            </a:r>
            <a:r>
              <a:rPr lang="zh-CN" altLang="en-US" sz="2800" b="1" dirty="0">
                <a:solidFill>
                  <a:srgbClr val="CC0000"/>
                </a:solidFill>
                <a:latin typeface="Times New Roman" panose="02020603050405020304" pitchFamily="2" charset="0"/>
              </a:rPr>
              <a:t>th.</a:t>
            </a:r>
            <a:r>
              <a:rPr lang="en-US" altLang="zh-CN" sz="2800" b="1" dirty="0">
                <a:solidFill>
                  <a:srgbClr val="CC0000"/>
                </a:solidFill>
                <a:latin typeface="Times New Roman" panose="02020603050405020304" pitchFamily="2" charset="0"/>
                <a:cs typeface="Times New Roman" panose="02020603050405020304" pitchFamily="2" charset="0"/>
              </a:rPr>
              <a:t> seriously</a:t>
            </a:r>
            <a:r>
              <a:rPr lang="en-US" altLang="zh-CN" sz="2800" b="1" dirty="0">
                <a:latin typeface="Times New Roman" panose="02020603050405020304" pitchFamily="2" charset="0"/>
                <a:cs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相当于“认真对待某人或某事；把</a:t>
            </a:r>
            <a:endParaRPr lang="zh-CN" altLang="en-US" sz="2800" b="1" dirty="0">
              <a:latin typeface="Times New Roman" panose="02020603050405020304" pitchFamily="2" charset="0"/>
              <a:cs typeface="Times New Roman" panose="02020603050405020304" pitchFamily="2" charset="0"/>
            </a:endParaRPr>
          </a:p>
          <a:p>
            <a:pPr>
              <a:lnSpc>
                <a:spcPts val="3700"/>
              </a:lnSpc>
            </a:pPr>
            <a:r>
              <a:rPr lang="zh-CN" altLang="en-US" sz="2800" b="1" dirty="0">
                <a:latin typeface="Times New Roman" panose="02020603050405020304" pitchFamily="2" charset="0"/>
                <a:cs typeface="Times New Roman" panose="02020603050405020304" pitchFamily="2" charset="0"/>
              </a:rPr>
              <a:t>   某人或者某事当真”的意思。</a:t>
            </a:r>
            <a:endParaRPr lang="en-US" altLang="zh-CN" sz="2800" b="1" dirty="0">
              <a:latin typeface="Times New Roman" panose="02020603050405020304" pitchFamily="2" charset="0"/>
              <a:cs typeface="Times New Roman" panose="02020603050405020304" pitchFamily="2" charset="0"/>
            </a:endParaRPr>
          </a:p>
          <a:p>
            <a:pPr>
              <a:lnSpc>
                <a:spcPts val="3700"/>
              </a:lnSpc>
            </a:pPr>
            <a:r>
              <a:rPr lang="zh-CN" altLang="en-US" sz="2800" b="1" dirty="0">
                <a:latin typeface="Times New Roman" panose="02020603050405020304" pitchFamily="2" charset="0"/>
              </a:rPr>
              <a:t>    e.g. </a:t>
            </a:r>
            <a:r>
              <a:rPr lang="en-US" altLang="zh-CN" sz="2800" b="1" dirty="0">
                <a:latin typeface="Times New Roman" panose="02020603050405020304" pitchFamily="2" charset="0"/>
                <a:cs typeface="Times New Roman" panose="02020603050405020304" pitchFamily="2" charset="0"/>
              </a:rPr>
              <a:t>He was joking, but your sister took him</a:t>
            </a: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seriously.</a:t>
            </a:r>
            <a:endParaRPr lang="en-US" altLang="zh-CN" sz="2800" b="1" dirty="0">
              <a:latin typeface="Times New Roman" panose="02020603050405020304" pitchFamily="2" charset="0"/>
              <a:cs typeface="Times New Roman" panose="02020603050405020304" pitchFamily="2" charset="0"/>
            </a:endParaRPr>
          </a:p>
          <a:p>
            <a:pPr>
              <a:lnSpc>
                <a:spcPts val="3700"/>
              </a:lnSpc>
            </a:pPr>
            <a:r>
              <a:rPr lang="zh-CN" altLang="en-US" sz="2800" b="1" dirty="0">
                <a:latin typeface="Times New Roman" panose="02020603050405020304" pitchFamily="2" charset="0"/>
                <a:cs typeface="Times New Roman" panose="02020603050405020304" pitchFamily="2" charset="0"/>
              </a:rPr>
              <a:t>           他是在开玩笑，但你姐姐却当真了。</a:t>
            </a:r>
            <a:endParaRPr lang="en-US" altLang="zh-CN" sz="2800" b="1" dirty="0">
              <a:latin typeface="Times New Roman" panose="02020603050405020304" pitchFamily="2" charset="0"/>
              <a:cs typeface="Times New Roman" panose="02020603050405020304" pitchFamily="2" charset="0"/>
            </a:endParaRPr>
          </a:p>
          <a:p>
            <a:pPr>
              <a:lnSpc>
                <a:spcPts val="37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Something teachers take student’s homework too </a:t>
            </a:r>
            <a:r>
              <a:rPr lang="zh-CN" altLang="en-US" sz="2800" b="1" dirty="0">
                <a:latin typeface="Times New Roman" panose="02020603050405020304" pitchFamily="2" charset="0"/>
              </a:rPr>
              <a:t> </a:t>
            </a:r>
            <a:endParaRPr lang="zh-CN" altLang="en-US" sz="2800" b="1" dirty="0">
              <a:latin typeface="Times New Roman" panose="02020603050405020304" pitchFamily="2" charset="0"/>
            </a:endParaRPr>
          </a:p>
          <a:p>
            <a:pPr>
              <a:lnSpc>
                <a:spcPts val="3700"/>
              </a:lnSpc>
            </a:pPr>
            <a:r>
              <a:rPr lang="zh-CN" altLang="en-US" sz="2800" b="1" dirty="0">
                <a:latin typeface="Times New Roman" panose="02020603050405020304" pitchFamily="2" charset="0"/>
              </a:rPr>
              <a:t>           </a:t>
            </a:r>
            <a:r>
              <a:rPr lang="en-US" altLang="zh-CN" sz="2800" b="1" dirty="0">
                <a:latin typeface="Times New Roman" panose="02020603050405020304" pitchFamily="2" charset="0"/>
                <a:cs typeface="Times New Roman" panose="02020603050405020304" pitchFamily="2" charset="0"/>
              </a:rPr>
              <a:t>seriously.</a:t>
            </a:r>
            <a:r>
              <a:rPr lang="zh-CN" altLang="en-US" sz="2800" b="1" dirty="0">
                <a:latin typeface="Times New Roman" panose="02020603050405020304" pitchFamily="2" charset="0"/>
              </a:rPr>
              <a:t>  </a:t>
            </a:r>
            <a:r>
              <a:rPr lang="zh-CN" altLang="en-US" sz="2800" b="1" dirty="0">
                <a:latin typeface="Times New Roman" panose="02020603050405020304" pitchFamily="2" charset="0"/>
                <a:cs typeface="Times New Roman" panose="02020603050405020304" pitchFamily="2" charset="0"/>
              </a:rPr>
              <a:t>有时候老师们把学生作业看的太重。</a:t>
            </a:r>
            <a:endParaRPr lang="en-US" altLang="zh-CN" sz="2800" b="1" dirty="0">
              <a:latin typeface="Times New Roman" panose="02020603050405020304" pitchFamily="2" charset="0"/>
              <a:cs typeface="Times New Roman" panose="02020603050405020304" pitchFamily="2" charset="0"/>
            </a:endParaRPr>
          </a:p>
          <a:p>
            <a:pPr>
              <a:lnSpc>
                <a:spcPts val="3700"/>
              </a:lnSpc>
            </a:pPr>
            <a:endParaRPr lang="en-US" altLang="zh-CN" sz="2800" b="1" dirty="0">
              <a:latin typeface="Times New Roman" panose="02020603050405020304" pitchFamily="2" charset="0"/>
              <a:cs typeface="Times New Roman" panose="02020603050405020304" pitchFamily="2" charset="0"/>
            </a:endParaRPr>
          </a:p>
          <a:p>
            <a:pPr>
              <a:lnSpc>
                <a:spcPts val="3700"/>
              </a:lnSpc>
            </a:pPr>
            <a:endParaRPr lang="zh-CN" altLang="en-US" sz="2800" b="1" dirty="0">
              <a:latin typeface="Times New Roman" panose="02020603050405020304" pitchFamily="2" charset="0"/>
              <a:ea typeface="Times New Roman" panose="02020603050405020304" pitchFamily="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Text Box 4"/>
          <p:cNvSpPr txBox="1"/>
          <p:nvPr/>
        </p:nvSpPr>
        <p:spPr>
          <a:xfrm>
            <a:off x="2460625" y="1236663"/>
            <a:ext cx="3978275" cy="996950"/>
          </a:xfrm>
          <a:prstGeom prst="rect">
            <a:avLst/>
          </a:prstGeom>
          <a:noFill/>
          <a:ln w="9525">
            <a:noFill/>
          </a:ln>
        </p:spPr>
        <p:txBody>
          <a:bodyPr wrap="none" lIns="118515" tIns="59258" rIns="118515" bIns="59258">
            <a:spAutoFit/>
          </a:bodyPr>
          <a:p>
            <a:pPr defTabSz="913130"/>
            <a:r>
              <a:rPr lang="en-US" altLang="zh-CN" sz="5700" b="1" dirty="0">
                <a:solidFill>
                  <a:srgbClr val="0000CC"/>
                </a:solidFill>
                <a:latin typeface="Arial" panose="020B0604020202020204" pitchFamily="34" charset="0"/>
              </a:rPr>
              <a:t>Homework</a:t>
            </a:r>
            <a:endParaRPr lang="en-US" altLang="zh-CN" sz="5700" b="1" dirty="0">
              <a:solidFill>
                <a:srgbClr val="0000CC"/>
              </a:solidFill>
              <a:latin typeface="Arial" panose="020B0604020202020204" pitchFamily="34" charset="0"/>
            </a:endParaRPr>
          </a:p>
        </p:txBody>
      </p:sp>
      <p:sp>
        <p:nvSpPr>
          <p:cNvPr id="19459" name="Text Box 5"/>
          <p:cNvSpPr txBox="1"/>
          <p:nvPr/>
        </p:nvSpPr>
        <p:spPr>
          <a:xfrm>
            <a:off x="1020763" y="2438400"/>
            <a:ext cx="6938962" cy="2643188"/>
          </a:xfrm>
          <a:prstGeom prst="rect">
            <a:avLst/>
          </a:prstGeom>
          <a:noFill/>
          <a:ln w="9525">
            <a:noFill/>
          </a:ln>
        </p:spPr>
        <p:txBody>
          <a:bodyPr lIns="118515" tIns="59258" rIns="118515" bIns="59258">
            <a:spAutoFit/>
          </a:bodyPr>
          <a:p>
            <a:pPr defTabSz="913130"/>
            <a:r>
              <a:rPr lang="en-US" altLang="zh-CN" sz="4100" b="1" dirty="0">
                <a:latin typeface="Times New Roman" panose="02020603050405020304" pitchFamily="2" charset="0"/>
              </a:rPr>
              <a:t>Imagine you went to a talent show of famous people. Write an article about the talent show. </a:t>
            </a:r>
            <a:endParaRPr lang="en-US" altLang="zh-CN" sz="4100" b="1" dirty="0">
              <a:latin typeface="Times New Roman" panose="02020603050405020304" pitchFamily="2"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WordArt 4"/>
          <p:cNvSpPr>
            <a:spLocks noTextEdit="1"/>
          </p:cNvSpPr>
          <p:nvPr/>
        </p:nvSpPr>
        <p:spPr>
          <a:xfrm>
            <a:off x="1676400" y="2438400"/>
            <a:ext cx="6248400" cy="2209800"/>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FFCC99"/>
                  </a:solidFill>
                  <a:prstDash val="solid"/>
                  <a:headEnd type="none" w="med" len="med"/>
                  <a:tailEnd type="none" w="med" len="med"/>
                </a:ln>
                <a:solidFill>
                  <a:srgbClr val="FF9900"/>
                </a:solidFill>
                <a:latin typeface="华文行楷" panose="02010800040101010101" charset="-122"/>
                <a:ea typeface="华文行楷" panose="02010800040101010101" charset="-122"/>
              </a:rPr>
              <a:t>Thank You!</a:t>
            </a:r>
            <a:endParaRPr lang="zh-CN" altLang="en-US" sz="3600">
              <a:ln w="9525" cap="flat" cmpd="sng">
                <a:solidFill>
                  <a:srgbClr val="FFCC99"/>
                </a:solidFill>
                <a:prstDash val="solid"/>
                <a:headEnd type="none" w="med" len="med"/>
                <a:tailEnd type="none" w="med" len="med"/>
              </a:ln>
              <a:solidFill>
                <a:srgbClr val="FF9900"/>
              </a:solidFill>
              <a:latin typeface="华文行楷" panose="02010800040101010101" charset="-122"/>
              <a:ea typeface="华文行楷" panose="02010800040101010101" charset="-122"/>
            </a:endParaRPr>
          </a:p>
        </p:txBody>
      </p:sp>
    </p:spTree>
  </p:cSld>
  <p:clrMapOvr>
    <a:masterClrMapping/>
  </p:clrMapOvr>
  <p:transition>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1"/>
          <p:cNvSpPr>
            <a:spLocks noGrp="1"/>
          </p:cNvSpPr>
          <p:nvPr>
            <p:ph type="title" idx="4294967295"/>
          </p:nvPr>
        </p:nvSpPr>
        <p:spPr>
          <a:ln/>
        </p:spPr>
        <p:txBody>
          <a:bodyPr vert="horz" wrap="square" anchor="ctr"/>
          <a:p>
            <a:r>
              <a:rPr lang="en-US" altLang="zh-CN" dirty="0"/>
              <a:t>Learn by yourself</a:t>
            </a:r>
            <a:endParaRPr lang="zh-CN" altLang="en-US" dirty="0"/>
          </a:p>
        </p:txBody>
      </p:sp>
      <p:sp>
        <p:nvSpPr>
          <p:cNvPr id="6147" name="内容占位符 2"/>
          <p:cNvSpPr>
            <a:spLocks noGrp="1"/>
          </p:cNvSpPr>
          <p:nvPr>
            <p:ph idx="1"/>
          </p:nvPr>
        </p:nvSpPr>
        <p:spPr>
          <a:ln/>
        </p:spPr>
        <p:txBody>
          <a:bodyPr vert="horz" wrap="square" anchor="t"/>
          <a:p>
            <a:r>
              <a:rPr lang="en-US" altLang="zh-CN" dirty="0"/>
              <a:t>1</a:t>
            </a:r>
            <a:r>
              <a:rPr lang="zh-CN" altLang="en-US" dirty="0"/>
              <a:t>.唱得最美妙</a:t>
            </a:r>
            <a:r>
              <a:rPr lang="en-US" altLang="zh-CN" dirty="0"/>
              <a:t>____________________ </a:t>
            </a:r>
            <a:endParaRPr lang="zh-CN" altLang="en-US" dirty="0"/>
          </a:p>
          <a:p>
            <a:r>
              <a:rPr lang="en-US" altLang="zh-CN" dirty="0"/>
              <a:t>2</a:t>
            </a:r>
            <a:r>
              <a:rPr lang="zh-CN" altLang="en-US" dirty="0"/>
              <a:t>.越来越流行</a:t>
            </a:r>
            <a:r>
              <a:rPr lang="en-US" altLang="zh-CN" dirty="0"/>
              <a:t>____________________</a:t>
            </a:r>
            <a:endParaRPr lang="zh-CN" altLang="en-US" dirty="0"/>
          </a:p>
          <a:p>
            <a:r>
              <a:rPr lang="en-US" altLang="zh-CN" dirty="0"/>
              <a:t>3</a:t>
            </a:r>
            <a:r>
              <a:rPr lang="zh-CN" altLang="en-US" dirty="0"/>
              <a:t>.把这些节目太当真</a:t>
            </a:r>
            <a:r>
              <a:rPr lang="en-US" altLang="zh-CN" dirty="0"/>
              <a:t>______________________________</a:t>
            </a:r>
            <a:endParaRPr lang="zh-CN" altLang="en-US" dirty="0"/>
          </a:p>
          <a:p>
            <a:r>
              <a:rPr lang="en-US" altLang="zh-CN" dirty="0"/>
              <a:t>4</a:t>
            </a:r>
            <a:r>
              <a:rPr lang="zh-CN" altLang="en-US" dirty="0"/>
              <a:t>.有一个相同特征</a:t>
            </a:r>
            <a:r>
              <a:rPr lang="en-US" altLang="zh-CN" dirty="0"/>
              <a:t>________________</a:t>
            </a:r>
            <a:endParaRPr lang="zh-CN" altLang="en-US" dirty="0"/>
          </a:p>
          <a:p>
            <a:r>
              <a:rPr lang="en-US" altLang="zh-CN" dirty="0"/>
              <a:t>5</a:t>
            </a:r>
            <a:r>
              <a:rPr lang="zh-CN" altLang="en-US" dirty="0"/>
              <a:t>.钢琴弹得最好</a:t>
            </a:r>
            <a:r>
              <a:rPr lang="en-US" altLang="zh-CN" dirty="0"/>
              <a:t> _________________</a:t>
            </a:r>
            <a:endParaRPr lang="zh-CN" altLang="en-US" dirty="0"/>
          </a:p>
          <a:p>
            <a:r>
              <a:rPr lang="en-US" altLang="zh-CN" dirty="0"/>
              <a:t>6</a:t>
            </a:r>
            <a:r>
              <a:rPr lang="zh-CN" altLang="en-US" dirty="0"/>
              <a:t>.世界各地</a:t>
            </a:r>
            <a:r>
              <a:rPr lang="en-US" altLang="zh-CN" dirty="0"/>
              <a:t>_____________________</a:t>
            </a:r>
            <a:endParaRPr lang="zh-CN" altLang="en-US" dirty="0"/>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70" name="Picture 4" descr="_40386689_tv203"/>
          <p:cNvPicPr>
            <a:picLocks noChangeAspect="1"/>
          </p:cNvPicPr>
          <p:nvPr/>
        </p:nvPicPr>
        <p:blipFill>
          <a:blip r:embed="rId1"/>
          <a:stretch>
            <a:fillRect/>
          </a:stretch>
        </p:blipFill>
        <p:spPr>
          <a:xfrm>
            <a:off x="1763713" y="2781300"/>
            <a:ext cx="5832475" cy="3719513"/>
          </a:xfrm>
          <a:prstGeom prst="rect">
            <a:avLst/>
          </a:prstGeom>
          <a:noFill/>
          <a:ln w="9525">
            <a:noFill/>
          </a:ln>
        </p:spPr>
      </p:pic>
      <p:sp>
        <p:nvSpPr>
          <p:cNvPr id="7171" name="AutoShape 5"/>
          <p:cNvSpPr/>
          <p:nvPr/>
        </p:nvSpPr>
        <p:spPr>
          <a:xfrm>
            <a:off x="4859338" y="476250"/>
            <a:ext cx="3527425" cy="1295400"/>
          </a:xfrm>
          <a:prstGeom prst="wedgeRoundRectCallout">
            <a:avLst>
              <a:gd name="adj1" fmla="val -5264"/>
              <a:gd name="adj2" fmla="val 138236"/>
              <a:gd name="adj3" fmla="val 16667"/>
            </a:avLst>
          </a:prstGeom>
          <a:solidFill>
            <a:schemeClr val="bg1">
              <a:alpha val="48999"/>
            </a:schemeClr>
          </a:solidFill>
          <a:ln w="9525" cap="flat" cmpd="sng">
            <a:solidFill>
              <a:schemeClr val="tx1"/>
            </a:solidFill>
            <a:prstDash val="solid"/>
            <a:miter/>
            <a:headEnd type="none" w="med" len="med"/>
            <a:tailEnd type="none" w="med" len="med"/>
          </a:ln>
        </p:spPr>
        <p:txBody>
          <a:bodyPr/>
          <a:p>
            <a:pPr>
              <a:spcBef>
                <a:spcPct val="50000"/>
              </a:spcBef>
            </a:pPr>
            <a:r>
              <a:rPr lang="zh-CN" altLang="en-US" sz="3600" b="1" dirty="0">
                <a:solidFill>
                  <a:srgbClr val="9933FF"/>
                </a:solidFill>
                <a:latin typeface="Times New Roman" panose="02020603050405020304" pitchFamily="2" charset="0"/>
                <a:cs typeface="Times New Roman" panose="02020603050405020304" pitchFamily="2" charset="0"/>
              </a:rPr>
              <a:t>Who was the best performer?</a:t>
            </a:r>
            <a:endParaRPr lang="zh-CN" altLang="en-US" sz="3600" dirty="0">
              <a:solidFill>
                <a:srgbClr val="9933FF"/>
              </a:solidFill>
              <a:latin typeface="Times New Roman" panose="02020603050405020304" pitchFamily="2" charset="0"/>
              <a:ea typeface="Times New Roman" panose="02020603050405020304" pitchFamily="2" charset="0"/>
            </a:endParaRPr>
          </a:p>
        </p:txBody>
      </p:sp>
      <p:sp>
        <p:nvSpPr>
          <p:cNvPr id="7172" name="AutoShape 7"/>
          <p:cNvSpPr/>
          <p:nvPr/>
        </p:nvSpPr>
        <p:spPr>
          <a:xfrm>
            <a:off x="395288" y="1125538"/>
            <a:ext cx="3600450" cy="1366837"/>
          </a:xfrm>
          <a:prstGeom prst="wedgeRoundRectCallout">
            <a:avLst>
              <a:gd name="adj1" fmla="val 7009"/>
              <a:gd name="adj2" fmla="val 119338"/>
              <a:gd name="adj3" fmla="val 16667"/>
            </a:avLst>
          </a:prstGeom>
          <a:solidFill>
            <a:schemeClr val="bg1">
              <a:alpha val="48000"/>
            </a:schemeClr>
          </a:solidFill>
          <a:ln w="9525" cap="flat" cmpd="sng">
            <a:solidFill>
              <a:schemeClr val="tx1"/>
            </a:solidFill>
            <a:prstDash val="solid"/>
            <a:miter/>
            <a:headEnd type="none" w="med" len="med"/>
            <a:tailEnd type="none" w="med" len="med"/>
          </a:ln>
        </p:spPr>
        <p:txBody>
          <a:bodyPr/>
          <a:p>
            <a:r>
              <a:rPr lang="zh-CN" altLang="en-US" sz="3600" b="1" dirty="0">
                <a:solidFill>
                  <a:srgbClr val="9933FF"/>
                </a:solidFill>
                <a:latin typeface="Times New Roman" panose="02020603050405020304" pitchFamily="2" charset="0"/>
                <a:cs typeface="Times New Roman" panose="02020603050405020304" pitchFamily="2" charset="0"/>
              </a:rPr>
              <a:t>Eliza was the best performer.</a:t>
            </a:r>
            <a:endParaRPr lang="zh-CN" altLang="en-US" sz="3600" b="1" dirty="0">
              <a:solidFill>
                <a:srgbClr val="9933FF"/>
              </a:solidFill>
              <a:latin typeface="Times New Roman" panose="02020603050405020304" pitchFamily="2" charset="0"/>
              <a:cs typeface="Times New Roman" panose="02020603050405020304" pitchFamily="2" charset="0"/>
            </a:endParaRPr>
          </a:p>
          <a:p>
            <a:endParaRPr lang="zh-CN" altLang="en-US" sz="3600" b="1" dirty="0">
              <a:solidFill>
                <a:srgbClr val="9933FF"/>
              </a:solidFill>
              <a:latin typeface="Arial" panose="020B0604020202020204" pitchFamily="34" charset="0"/>
            </a:endParaRPr>
          </a:p>
          <a:p>
            <a:pPr algn="ctr"/>
            <a:endParaRPr lang="zh-CN" altLang="en-US" sz="3600" b="1" dirty="0">
              <a:solidFill>
                <a:srgbClr val="9933FF"/>
              </a:solidFill>
              <a:latin typeface="Arial" panose="020B0604020202020204"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diamond(in)">
                                      <p:cBhvr>
                                        <p:cTn id="7" dur="10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diamond(in)">
                                      <p:cBhvr>
                                        <p:cTn id="12" dur="10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P spid="717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Box 3"/>
          <p:cNvSpPr txBox="1"/>
          <p:nvPr/>
        </p:nvSpPr>
        <p:spPr>
          <a:xfrm>
            <a:off x="304800" y="762000"/>
            <a:ext cx="9144000" cy="1554163"/>
          </a:xfrm>
          <a:prstGeom prst="rect">
            <a:avLst/>
          </a:prstGeom>
          <a:noFill/>
          <a:ln w="9525">
            <a:noFill/>
          </a:ln>
        </p:spPr>
        <p:txBody>
          <a:bodyPr>
            <a:spAutoFit/>
          </a:bodyPr>
          <a:p>
            <a:r>
              <a:rPr lang="en-US" altLang="zh-CN" sz="3200" b="1" dirty="0">
                <a:latin typeface="Arial" panose="020B0604020202020204" pitchFamily="34" charset="0"/>
              </a:rPr>
              <a:t>2b</a:t>
            </a:r>
            <a:r>
              <a:rPr lang="en-US" altLang="zh-CN" sz="3200" b="1" dirty="0">
                <a:solidFill>
                  <a:srgbClr val="003399"/>
                </a:solidFill>
                <a:latin typeface="Arial" panose="020B0604020202020204" pitchFamily="34" charset="0"/>
              </a:rPr>
              <a:t> Read the passage below. </a:t>
            </a:r>
            <a:endParaRPr lang="en-US" altLang="zh-CN" sz="3200" b="1" dirty="0">
              <a:solidFill>
                <a:srgbClr val="003399"/>
              </a:solidFill>
              <a:latin typeface="Arial" panose="020B0604020202020204" pitchFamily="34" charset="0"/>
            </a:endParaRPr>
          </a:p>
          <a:p>
            <a:r>
              <a:rPr lang="zh-CN" altLang="en-US" sz="3200" b="1" dirty="0">
                <a:solidFill>
                  <a:srgbClr val="7030A0"/>
                </a:solidFill>
                <a:latin typeface="Arial" panose="020B0604020202020204" pitchFamily="34" charset="0"/>
              </a:rPr>
              <a:t>     </a:t>
            </a:r>
            <a:r>
              <a:rPr lang="en-US" altLang="zh-CN" sz="3200" b="1" dirty="0">
                <a:solidFill>
                  <a:srgbClr val="7030A0"/>
                </a:solidFill>
                <a:latin typeface="Arial" panose="020B0604020202020204" pitchFamily="34" charset="0"/>
              </a:rPr>
              <a:t>Which three talent shows are mentioned?</a:t>
            </a:r>
            <a:endParaRPr lang="zh-CN" altLang="en-US" sz="3200" b="1" dirty="0">
              <a:solidFill>
                <a:srgbClr val="7030A0"/>
              </a:solidFill>
              <a:latin typeface="Arial" panose="020B0604020202020204" pitchFamily="34" charset="0"/>
            </a:endParaRPr>
          </a:p>
          <a:p>
            <a:endParaRPr lang="zh-CN" altLang="en-US" sz="3200" b="1" dirty="0">
              <a:solidFill>
                <a:srgbClr val="003399"/>
              </a:solidFill>
              <a:latin typeface="Arial" panose="020B0604020202020204" pitchFamily="34" charset="0"/>
            </a:endParaRPr>
          </a:p>
        </p:txBody>
      </p:sp>
      <p:sp>
        <p:nvSpPr>
          <p:cNvPr id="8195" name="TextBox 4"/>
          <p:cNvSpPr txBox="1"/>
          <p:nvPr/>
        </p:nvSpPr>
        <p:spPr>
          <a:xfrm>
            <a:off x="3505200" y="2286000"/>
            <a:ext cx="5257800" cy="4175125"/>
          </a:xfrm>
          <a:prstGeom prst="rect">
            <a:avLst/>
          </a:prstGeom>
          <a:noFill/>
          <a:ln w="9525">
            <a:noFill/>
          </a:ln>
        </p:spPr>
        <p:txBody>
          <a:bodyPr>
            <a:spAutoFit/>
          </a:bodyPr>
          <a:p>
            <a:r>
              <a:rPr lang="en-US" altLang="zh-CN" sz="2800" dirty="0">
                <a:latin typeface="Times New Roman" panose="02020603050405020304" pitchFamily="2" charset="0"/>
                <a:cs typeface="Times New Roman" panose="02020603050405020304" pitchFamily="2" charset="0"/>
              </a:rPr>
              <a:t>            </a:t>
            </a:r>
            <a:r>
              <a:rPr lang="en-US" altLang="zh-CN" sz="2800" dirty="0">
                <a:solidFill>
                  <a:srgbClr val="C00000"/>
                </a:solidFill>
                <a:latin typeface="Arial" panose="020B0604020202020204" pitchFamily="34" charset="0"/>
                <a:cs typeface="Times New Roman" panose="02020603050405020304" pitchFamily="2" charset="0"/>
              </a:rPr>
              <a:t>Who’s Got Talent?</a:t>
            </a:r>
            <a:endParaRPr lang="zh-CN" altLang="en-US" sz="2800" dirty="0">
              <a:solidFill>
                <a:srgbClr val="C00000"/>
              </a:solidFill>
              <a:latin typeface="Arial" panose="020B0604020202020204" pitchFamily="34" charset="0"/>
              <a:cs typeface="Times New Roman" panose="02020603050405020304" pitchFamily="2" charset="0"/>
            </a:endParaRPr>
          </a:p>
          <a:p>
            <a:r>
              <a:rPr lang="en-US" altLang="zh-CN" sz="2400" b="1" dirty="0">
                <a:latin typeface="Times New Roman" panose="02020603050405020304" pitchFamily="2" charset="0"/>
                <a:cs typeface="Times New Roman" panose="02020603050405020304" pitchFamily="2" charset="0"/>
              </a:rPr>
              <a:t>Everyone is good at something, but some people are truly talented. It’s always interesting to watch other people show their talents. Talent shows are getting more and more popular. First, there were shows like </a:t>
            </a:r>
            <a:r>
              <a:rPr lang="en-US" altLang="zh-CN" sz="2400" b="1" i="1" dirty="0">
                <a:latin typeface="Times New Roman" panose="02020603050405020304" pitchFamily="2" charset="0"/>
                <a:cs typeface="Times New Roman" panose="02020603050405020304" pitchFamily="2" charset="0"/>
              </a:rPr>
              <a:t>American Idol</a:t>
            </a:r>
            <a:r>
              <a:rPr lang="en-US" altLang="zh-CN" sz="2400" b="1" dirty="0">
                <a:latin typeface="Times New Roman" panose="02020603050405020304" pitchFamily="2" charset="0"/>
                <a:cs typeface="Times New Roman" panose="02020603050405020304" pitchFamily="2" charset="0"/>
              </a:rPr>
              <a:t> and </a:t>
            </a:r>
            <a:r>
              <a:rPr lang="en-US" altLang="zh-CN" sz="2400" b="1" i="1" dirty="0">
                <a:latin typeface="Times New Roman" panose="02020603050405020304" pitchFamily="2" charset="0"/>
                <a:cs typeface="Times New Roman" panose="02020603050405020304" pitchFamily="2" charset="0"/>
              </a:rPr>
              <a:t>America’s Got Talent</a:t>
            </a:r>
            <a:r>
              <a:rPr lang="en-US" altLang="zh-CN" sz="2400" b="1" dirty="0">
                <a:latin typeface="Times New Roman" panose="02020603050405020304" pitchFamily="2" charset="0"/>
                <a:cs typeface="Times New Roman" panose="02020603050405020304" pitchFamily="2" charset="0"/>
              </a:rPr>
              <a:t>. </a:t>
            </a:r>
            <a:r>
              <a:rPr lang="zh-CN" altLang="en-US" sz="2400" b="1" dirty="0">
                <a:latin typeface="Times New Roman" panose="02020603050405020304" pitchFamily="2" charset="0"/>
              </a:rPr>
              <a:t>Now, there are similar shows around the world, such as </a:t>
            </a:r>
            <a:r>
              <a:rPr lang="zh-CN" altLang="en-US" sz="2400" b="1" i="1" dirty="0">
                <a:latin typeface="Times New Roman" panose="02020603050405020304" pitchFamily="2" charset="0"/>
              </a:rPr>
              <a:t>China</a:t>
            </a:r>
            <a:r>
              <a:rPr lang="en-US" altLang="zh-CN" sz="2400" b="1" i="1" dirty="0">
                <a:latin typeface="Times New Roman" panose="02020603050405020304" pitchFamily="2" charset="0"/>
                <a:cs typeface="Times New Roman" panose="02020603050405020304" pitchFamily="2" charset="0"/>
              </a:rPr>
              <a:t>’</a:t>
            </a:r>
            <a:r>
              <a:rPr lang="zh-CN" altLang="en-US" sz="2400" b="1" i="1" dirty="0">
                <a:latin typeface="Times New Roman" panose="02020603050405020304" pitchFamily="2" charset="0"/>
              </a:rPr>
              <a:t>s Got Talent</a:t>
            </a:r>
            <a:r>
              <a:rPr lang="zh-CN" altLang="en-US" sz="2400" b="1" dirty="0">
                <a:latin typeface="Times New Roman" panose="02020603050405020304" pitchFamily="2" charset="0"/>
              </a:rPr>
              <a:t>.</a:t>
            </a:r>
            <a:endParaRPr lang="zh-CN" altLang="en-US" sz="2400" b="1" dirty="0">
              <a:latin typeface="Times New Roman" panose="02020603050405020304" pitchFamily="2" charset="0"/>
              <a:ea typeface="Times New Roman" panose="02020603050405020304" pitchFamily="2" charset="0"/>
            </a:endParaRPr>
          </a:p>
        </p:txBody>
      </p:sp>
      <p:pic>
        <p:nvPicPr>
          <p:cNvPr id="8196" name="图片 5" descr="B-2b.png"/>
          <p:cNvPicPr>
            <a:picLocks noChangeAspect="1"/>
          </p:cNvPicPr>
          <p:nvPr/>
        </p:nvPicPr>
        <p:blipFill>
          <a:blip r:embed="rId1"/>
          <a:stretch>
            <a:fillRect/>
          </a:stretch>
        </p:blipFill>
        <p:spPr>
          <a:xfrm>
            <a:off x="533400" y="1981200"/>
            <a:ext cx="2771775" cy="4305300"/>
          </a:xfrm>
          <a:prstGeom prst="rect">
            <a:avLst/>
          </a:prstGeom>
          <a:noFill/>
          <a:ln w="9525">
            <a:noFill/>
          </a:ln>
        </p:spPr>
      </p:pic>
      <p:pic>
        <p:nvPicPr>
          <p:cNvPr id="8197" name="Picture 1" descr="D:\迅雷下载\Tencent\QQ\Users\279358040\Image\03FJIU6ZYPN@OYQU33O7YHM.jpg">
            <a:hlinkClick r:id="rId2" action="ppaction://hlinkfile"/>
          </p:cNvPr>
          <p:cNvPicPr>
            <a:picLocks noChangeAspect="1"/>
          </p:cNvPicPr>
          <p:nvPr/>
        </p:nvPicPr>
        <p:blipFill>
          <a:blip r:embed="rId3"/>
          <a:stretch>
            <a:fillRect/>
          </a:stretch>
        </p:blipFill>
        <p:spPr>
          <a:xfrm>
            <a:off x="6629400" y="609600"/>
            <a:ext cx="600075" cy="762000"/>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Box 3"/>
          <p:cNvSpPr txBox="1"/>
          <p:nvPr/>
        </p:nvSpPr>
        <p:spPr>
          <a:xfrm>
            <a:off x="609600" y="1371600"/>
            <a:ext cx="8153400" cy="4216400"/>
          </a:xfrm>
          <a:prstGeom prst="rect">
            <a:avLst/>
          </a:prstGeom>
          <a:noFill/>
          <a:ln w="9525">
            <a:noFill/>
          </a:ln>
        </p:spPr>
        <p:txBody>
          <a:bodyPr>
            <a:spAutoFit/>
          </a:bodyPr>
          <a:p>
            <a:pPr>
              <a:lnSpc>
                <a:spcPts val="3600"/>
              </a:lnSpc>
            </a:pPr>
            <a:r>
              <a:rPr lang="en-US" altLang="zh-CN" sz="2800" b="1" dirty="0">
                <a:latin typeface="Times New Roman" panose="02020603050405020304" pitchFamily="2" charset="0"/>
                <a:cs typeface="Times New Roman" panose="02020603050405020304" pitchFamily="2" charset="0"/>
              </a:rPr>
              <a:t>All these shows </a:t>
            </a:r>
            <a:r>
              <a:rPr lang="en-US" altLang="zh-CN" sz="2800" b="1" u="sng" dirty="0">
                <a:latin typeface="Times New Roman" panose="02020603050405020304" pitchFamily="2" charset="0"/>
                <a:cs typeface="Times New Roman" panose="02020603050405020304" pitchFamily="2" charset="0"/>
              </a:rPr>
              <a:t>have one thing in common</a:t>
            </a:r>
            <a:r>
              <a:rPr lang="en-US" altLang="zh-CN" sz="2800" b="1" dirty="0">
                <a:latin typeface="Times New Roman" panose="02020603050405020304" pitchFamily="2" charset="0"/>
                <a:cs typeface="Times New Roman" panose="02020603050405020304" pitchFamily="2" charset="0"/>
              </a:rPr>
              <a:t>: They </a:t>
            </a:r>
            <a:endParaRPr lang="en-US" altLang="zh-CN" sz="2800" b="1" dirty="0">
              <a:latin typeface="Times New Roman" panose="02020603050405020304" pitchFamily="2" charset="0"/>
              <a:cs typeface="Times New Roman" panose="02020603050405020304" pitchFamily="2" charset="0"/>
            </a:endParaRPr>
          </a:p>
          <a:p>
            <a:pPr>
              <a:lnSpc>
                <a:spcPts val="3600"/>
              </a:lnSpc>
            </a:pPr>
            <a:r>
              <a:rPr lang="en-US" altLang="zh-CN" sz="2800" b="1" dirty="0">
                <a:latin typeface="Times New Roman" panose="02020603050405020304" pitchFamily="2" charset="0"/>
                <a:cs typeface="Times New Roman" panose="02020603050405020304" pitchFamily="2" charset="0"/>
              </a:rPr>
              <a:t>try to look for the best singers, the most talented dancers, the most exciting magicians, the funniest actors and so on. All kinds of people join these shows. But who can play the piano the best or sing the most beautifully? </a:t>
            </a:r>
            <a:r>
              <a:rPr lang="en-US" altLang="zh-CN" sz="2800" b="1" u="sng" dirty="0">
                <a:latin typeface="Times New Roman" panose="02020603050405020304" pitchFamily="2" charset="0"/>
                <a:cs typeface="Times New Roman" panose="02020603050405020304" pitchFamily="2" charset="0"/>
              </a:rPr>
              <a:t>That’s up to you to decide</a:t>
            </a:r>
            <a:r>
              <a:rPr lang="en-US" altLang="zh-CN" sz="2800" b="1" dirty="0">
                <a:latin typeface="Times New Roman" panose="02020603050405020304" pitchFamily="2" charset="0"/>
                <a:cs typeface="Times New Roman" panose="02020603050405020304" pitchFamily="2" charset="0"/>
              </a:rPr>
              <a:t>. When people watch the show, they usually </a:t>
            </a:r>
            <a:r>
              <a:rPr lang="en-US" altLang="zh-CN" sz="2800" b="1" u="sng" dirty="0">
                <a:latin typeface="Times New Roman" panose="02020603050405020304" pitchFamily="2" charset="0"/>
                <a:cs typeface="Times New Roman" panose="02020603050405020304" pitchFamily="2" charset="0"/>
              </a:rPr>
              <a:t>play a role in</a:t>
            </a:r>
            <a:r>
              <a:rPr lang="en-US" altLang="zh-CN" sz="2800" b="1" dirty="0">
                <a:latin typeface="Times New Roman" panose="02020603050405020304" pitchFamily="2" charset="0"/>
                <a:cs typeface="Times New Roman" panose="02020603050405020304" pitchFamily="2" charset="0"/>
              </a:rPr>
              <a:t> deciding the winner. And the winner always gets a very good prize.</a:t>
            </a:r>
            <a:endParaRPr lang="zh-CN" altLang="en-US" sz="2800" b="1" dirty="0">
              <a:latin typeface="Times New Roman" panose="02020603050405020304" pitchFamily="2" charset="0"/>
              <a:ea typeface="Times New Roman" panose="02020603050405020304" pitchFamily="2" charset="0"/>
            </a:endParaRPr>
          </a:p>
        </p:txBody>
      </p:sp>
      <p:sp>
        <p:nvSpPr>
          <p:cNvPr id="9219" name="线形标注 2(带强调线) 3"/>
          <p:cNvSpPr/>
          <p:nvPr/>
        </p:nvSpPr>
        <p:spPr>
          <a:xfrm>
            <a:off x="5867400" y="609600"/>
            <a:ext cx="2819400" cy="762000"/>
          </a:xfrm>
          <a:prstGeom prst="accentCallout2">
            <a:avLst>
              <a:gd name="adj1" fmla="val 18750"/>
              <a:gd name="adj2" fmla="val -8333"/>
              <a:gd name="adj3" fmla="val 18750"/>
              <a:gd name="adj4" fmla="val -16667"/>
              <a:gd name="adj5" fmla="val 112500"/>
              <a:gd name="adj6" fmla="val -46667"/>
            </a:avLst>
          </a:prstGeom>
          <a:solidFill>
            <a:schemeClr val="accent1"/>
          </a:solidFill>
          <a:ln w="25400" cap="flat" cmpd="sng">
            <a:solidFill>
              <a:srgbClr val="89A4A7"/>
            </a:solidFill>
            <a:prstDash val="solid"/>
            <a:miter/>
            <a:headEnd type="none" w="med" len="med"/>
            <a:tailEnd type="none" w="med" len="med"/>
          </a:ln>
        </p:spPr>
        <p:txBody>
          <a:bodyPr anchor="ctr"/>
          <a:p>
            <a:pPr algn="ctr"/>
            <a:r>
              <a:rPr lang="en-US" altLang="zh-CN" sz="2000" b="1" dirty="0">
                <a:solidFill>
                  <a:srgbClr val="FF0000"/>
                </a:solidFill>
                <a:latin typeface="Arial" panose="020B0604020202020204" pitchFamily="34" charset="0"/>
              </a:rPr>
              <a:t>have sth</a:t>
            </a:r>
            <a:r>
              <a:rPr lang="zh-CN" altLang="en-US" sz="2000" b="1" dirty="0">
                <a:solidFill>
                  <a:srgbClr val="FF0000"/>
                </a:solidFill>
                <a:latin typeface="Arial" panose="020B0604020202020204" pitchFamily="34" charset="0"/>
              </a:rPr>
              <a:t>.</a:t>
            </a:r>
            <a:r>
              <a:rPr lang="en-US" altLang="zh-CN" sz="2000" b="1" dirty="0">
                <a:solidFill>
                  <a:srgbClr val="FF0000"/>
                </a:solidFill>
                <a:latin typeface="Arial" panose="020B0604020202020204" pitchFamily="34" charset="0"/>
              </a:rPr>
              <a:t> in common</a:t>
            </a:r>
            <a:endParaRPr lang="en-US" altLang="zh-CN" sz="2000" b="1" dirty="0">
              <a:solidFill>
                <a:srgbClr val="FF0000"/>
              </a:solidFill>
              <a:latin typeface="Arial" panose="020B0604020202020204" pitchFamily="34" charset="0"/>
            </a:endParaRPr>
          </a:p>
          <a:p>
            <a:pPr algn="ctr"/>
            <a:r>
              <a:rPr lang="zh-CN" altLang="en-US" sz="2000" b="1" dirty="0">
                <a:latin typeface="Arial" panose="020B0604020202020204" pitchFamily="34" charset="0"/>
              </a:rPr>
              <a:t>与</a:t>
            </a:r>
            <a:r>
              <a:rPr lang="en-US" altLang="zh-CN" sz="2000" b="1" dirty="0">
                <a:latin typeface="宋体" panose="02010600030101010101" pitchFamily="2" charset="-122"/>
                <a:ea typeface="Times New Roman" panose="02020603050405020304" pitchFamily="2" charset="0"/>
              </a:rPr>
              <a:t>……</a:t>
            </a:r>
            <a:r>
              <a:rPr lang="zh-CN" altLang="en-US" sz="2000" b="1" dirty="0">
                <a:latin typeface="Arial" panose="020B0604020202020204" pitchFamily="34" charset="0"/>
              </a:rPr>
              <a:t>相同,有共同点</a:t>
            </a:r>
            <a:endParaRPr lang="zh-CN" altLang="en-US" sz="2000" b="1" dirty="0">
              <a:latin typeface="Arial" panose="020B0604020202020204" pitchFamily="34" charset="0"/>
            </a:endParaRPr>
          </a:p>
        </p:txBody>
      </p:sp>
      <p:sp>
        <p:nvSpPr>
          <p:cNvPr id="9220" name="线形标注 1(带强调线) 4"/>
          <p:cNvSpPr/>
          <p:nvPr/>
        </p:nvSpPr>
        <p:spPr>
          <a:xfrm>
            <a:off x="6172200" y="5486400"/>
            <a:ext cx="1905000" cy="685800"/>
          </a:xfrm>
          <a:prstGeom prst="accentCallout1">
            <a:avLst>
              <a:gd name="adj1" fmla="val 49519"/>
              <a:gd name="adj2" fmla="val -6796"/>
              <a:gd name="adj3" fmla="val -198042"/>
              <a:gd name="adj4" fmla="val -41778"/>
            </a:avLst>
          </a:prstGeom>
          <a:solidFill>
            <a:schemeClr val="accent1"/>
          </a:solidFill>
          <a:ln w="25400" cap="flat" cmpd="sng">
            <a:solidFill>
              <a:srgbClr val="89A4A7"/>
            </a:solidFill>
            <a:prstDash val="solid"/>
            <a:miter/>
            <a:headEnd type="none" w="med" len="med"/>
            <a:tailEnd type="none" w="med" len="med"/>
          </a:ln>
        </p:spPr>
        <p:txBody>
          <a:bodyPr anchor="ctr"/>
          <a:p>
            <a:pPr algn="ctr"/>
            <a:r>
              <a:rPr lang="en-US" altLang="zh-CN" sz="2000" b="1" dirty="0">
                <a:solidFill>
                  <a:srgbClr val="FF0000"/>
                </a:solidFill>
                <a:latin typeface="Arial" panose="020B0604020202020204" pitchFamily="34" charset="0"/>
              </a:rPr>
              <a:t>be up to…</a:t>
            </a:r>
            <a:endParaRPr lang="en-US" altLang="zh-CN" sz="2000" b="1" dirty="0">
              <a:solidFill>
                <a:srgbClr val="FF0000"/>
              </a:solidFill>
              <a:latin typeface="Arial" panose="020B0604020202020204" pitchFamily="34" charset="0"/>
            </a:endParaRPr>
          </a:p>
          <a:p>
            <a:pPr algn="ctr"/>
            <a:r>
              <a:rPr lang="zh-CN" altLang="en-US" sz="2000" b="1" dirty="0">
                <a:latin typeface="Arial" panose="020B0604020202020204" pitchFamily="34" charset="0"/>
              </a:rPr>
              <a:t>由</a:t>
            </a:r>
            <a:r>
              <a:rPr lang="en-US" altLang="zh-CN" sz="2000" b="1" dirty="0">
                <a:latin typeface="宋体" panose="02010600030101010101" pitchFamily="2" charset="-122"/>
                <a:ea typeface="Times New Roman" panose="02020603050405020304" pitchFamily="2" charset="0"/>
              </a:rPr>
              <a:t>……</a:t>
            </a:r>
            <a:r>
              <a:rPr lang="zh-CN" altLang="en-US" sz="2000" b="1" dirty="0">
                <a:latin typeface="Arial" panose="020B0604020202020204" pitchFamily="34" charset="0"/>
              </a:rPr>
              <a:t>决定</a:t>
            </a:r>
            <a:endParaRPr lang="zh-CN" altLang="en-US" sz="2000" b="1" dirty="0">
              <a:latin typeface="Arial" panose="020B0604020202020204" pitchFamily="34" charset="0"/>
            </a:endParaRPr>
          </a:p>
        </p:txBody>
      </p:sp>
      <p:sp>
        <p:nvSpPr>
          <p:cNvPr id="9221" name="线形标注 2(带强调线) 7"/>
          <p:cNvSpPr/>
          <p:nvPr/>
        </p:nvSpPr>
        <p:spPr>
          <a:xfrm>
            <a:off x="2514600" y="5867400"/>
            <a:ext cx="2516188" cy="762000"/>
          </a:xfrm>
          <a:prstGeom prst="accentCallout2">
            <a:avLst>
              <a:gd name="adj1" fmla="val 15000"/>
              <a:gd name="adj2" fmla="val -3028"/>
              <a:gd name="adj3" fmla="val 15000"/>
              <a:gd name="adj4" fmla="val -11662"/>
              <a:gd name="adj5" fmla="val -113667"/>
              <a:gd name="adj6" fmla="val -54491"/>
            </a:avLst>
          </a:prstGeom>
          <a:solidFill>
            <a:schemeClr val="accent1"/>
          </a:solidFill>
          <a:ln w="25400" cap="flat" cmpd="sng">
            <a:solidFill>
              <a:srgbClr val="89A4A7"/>
            </a:solidFill>
            <a:prstDash val="solid"/>
            <a:miter/>
            <a:headEnd type="none" w="med" len="med"/>
            <a:tailEnd type="none" w="med" len="med"/>
          </a:ln>
        </p:spPr>
        <p:txBody>
          <a:bodyPr anchor="ctr"/>
          <a:p>
            <a:pPr algn="ctr"/>
            <a:r>
              <a:rPr lang="en-US" altLang="zh-CN" sz="2000" b="1" dirty="0">
                <a:solidFill>
                  <a:srgbClr val="FF0000"/>
                </a:solidFill>
                <a:latin typeface="Arial" panose="020B0604020202020204" pitchFamily="34" charset="0"/>
              </a:rPr>
              <a:t>play a role in</a:t>
            </a:r>
            <a:endParaRPr lang="en-US" altLang="zh-CN" sz="2000" b="1" dirty="0">
              <a:solidFill>
                <a:srgbClr val="FF0000"/>
              </a:solidFill>
              <a:latin typeface="Arial" panose="020B0604020202020204" pitchFamily="34" charset="0"/>
            </a:endParaRPr>
          </a:p>
          <a:p>
            <a:pPr algn="ctr"/>
            <a:r>
              <a:rPr lang="zh-CN" altLang="en-US" sz="2000" b="1" dirty="0">
                <a:latin typeface="Arial" panose="020B0604020202020204" pitchFamily="34" charset="0"/>
              </a:rPr>
              <a:t>在</a:t>
            </a:r>
            <a:r>
              <a:rPr lang="en-US" altLang="zh-CN" sz="2000" b="1" dirty="0">
                <a:latin typeface="宋体" panose="02010600030101010101" pitchFamily="2" charset="-122"/>
                <a:ea typeface="Times New Roman" panose="02020603050405020304" pitchFamily="2" charset="0"/>
              </a:rPr>
              <a:t>……</a:t>
            </a:r>
            <a:r>
              <a:rPr lang="zh-CN" altLang="en-US" sz="2000" b="1" dirty="0">
                <a:latin typeface="Arial" panose="020B0604020202020204" pitchFamily="34" charset="0"/>
              </a:rPr>
              <a:t>方面发挥作用</a:t>
            </a:r>
            <a:endParaRPr lang="zh-CN" altLang="en-US" sz="20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blinds(horizontal)">
                                      <p:cBhvr>
                                        <p:cTn id="7" dur="500"/>
                                        <p:tgtEl>
                                          <p:spTgt spid="92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20"/>
                                        </p:tgtEl>
                                        <p:attrNameLst>
                                          <p:attrName>style.visibility</p:attrName>
                                        </p:attrNameLst>
                                      </p:cBhvr>
                                      <p:to>
                                        <p:strVal val="visible"/>
                                      </p:to>
                                    </p:set>
                                    <p:animEffect transition="in" filter="blinds(horizontal)">
                                      <p:cBhvr>
                                        <p:cTn id="12" dur="500"/>
                                        <p:tgtEl>
                                          <p:spTgt spid="92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221"/>
                                        </p:tgtEl>
                                        <p:attrNameLst>
                                          <p:attrName>style.visibility</p:attrName>
                                        </p:attrNameLst>
                                      </p:cBhvr>
                                      <p:to>
                                        <p:strVal val="visible"/>
                                      </p:to>
                                    </p:set>
                                    <p:animEffect transition="in" filter="wipe(down)">
                                      <p:cBhvr>
                                        <p:cTn id="17" dur="500"/>
                                        <p:tgtEl>
                                          <p:spTgt spid="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p:bldP spid="9220" grpId="0" animBg="1"/>
      <p:bldP spid="9221"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Box 3"/>
          <p:cNvSpPr txBox="1"/>
          <p:nvPr/>
        </p:nvSpPr>
        <p:spPr>
          <a:xfrm>
            <a:off x="533400" y="1524000"/>
            <a:ext cx="8153400" cy="4521200"/>
          </a:xfrm>
          <a:prstGeom prst="rect">
            <a:avLst/>
          </a:prstGeom>
          <a:noFill/>
          <a:ln w="9525">
            <a:noFill/>
          </a:ln>
        </p:spPr>
        <p:txBody>
          <a:bodyPr>
            <a:spAutoFit/>
          </a:bodyPr>
          <a:p>
            <a:pPr>
              <a:lnSpc>
                <a:spcPts val="3500"/>
              </a:lnSpc>
            </a:pPr>
            <a:r>
              <a:rPr lang="en-US" altLang="zh-CN" sz="2800" b="1" dirty="0">
                <a:solidFill>
                  <a:srgbClr val="000000"/>
                </a:solidFill>
                <a:latin typeface="Times New Roman" panose="02020603050405020304" pitchFamily="2" charset="0"/>
                <a:cs typeface="Times New Roman" panose="02020603050405020304" pitchFamily="2" charset="0"/>
              </a:rPr>
              <a:t>However, not everybody enjoys watching these shows. Some think that the lives of the performers are </a:t>
            </a:r>
            <a:r>
              <a:rPr lang="en-US" altLang="zh-CN" sz="2800" b="1" u="sng" dirty="0">
                <a:solidFill>
                  <a:srgbClr val="000000"/>
                </a:solidFill>
                <a:latin typeface="Times New Roman" panose="02020603050405020304" pitchFamily="2" charset="0"/>
                <a:cs typeface="Times New Roman" panose="02020603050405020304" pitchFamily="2" charset="0"/>
              </a:rPr>
              <a:t>made up</a:t>
            </a:r>
            <a:r>
              <a:rPr lang="en-US" altLang="zh-CN" sz="2800" b="1" dirty="0">
                <a:solidFill>
                  <a:srgbClr val="000000"/>
                </a:solidFill>
                <a:latin typeface="Times New Roman" panose="02020603050405020304" pitchFamily="2" charset="0"/>
                <a:cs typeface="Times New Roman" panose="02020603050405020304" pitchFamily="2" charset="0"/>
              </a:rPr>
              <a:t>. For example, some people who say they are poor farmers are in fact just actors. But if you don’t take these shows too seriously, they are fun to watch. And one great thing about them is that they give people a way to make their dreams come true.</a:t>
            </a:r>
            <a:endParaRPr lang="zh-CN" altLang="en-US" sz="2800" b="1" dirty="0">
              <a:solidFill>
                <a:srgbClr val="000000"/>
              </a:solidFill>
              <a:latin typeface="Times New Roman" panose="02020603050405020304" pitchFamily="2" charset="0"/>
              <a:cs typeface="Times New Roman" panose="02020603050405020304" pitchFamily="2" charset="0"/>
            </a:endParaRPr>
          </a:p>
          <a:p>
            <a:pPr>
              <a:lnSpc>
                <a:spcPts val="3500"/>
              </a:lnSpc>
            </a:pPr>
            <a:endParaRPr lang="zh-CN" altLang="en-US" sz="2800" b="1" dirty="0">
              <a:solidFill>
                <a:srgbClr val="000000"/>
              </a:solidFill>
              <a:latin typeface="Times New Roman" panose="02020603050405020304" pitchFamily="2" charset="0"/>
              <a:cs typeface="Times New Roman" panose="02020603050405020304" pitchFamily="2" charset="0"/>
            </a:endParaRPr>
          </a:p>
          <a:p>
            <a:pPr>
              <a:lnSpc>
                <a:spcPts val="3500"/>
              </a:lnSpc>
            </a:pPr>
            <a:endParaRPr lang="zh-CN" altLang="en-US" dirty="0">
              <a:latin typeface="Arial" panose="020B0604020202020204" pitchFamily="34" charset="0"/>
            </a:endParaRPr>
          </a:p>
        </p:txBody>
      </p:sp>
      <p:sp>
        <p:nvSpPr>
          <p:cNvPr id="10243" name="线形标注 2(带强调线) 2"/>
          <p:cNvSpPr/>
          <p:nvPr/>
        </p:nvSpPr>
        <p:spPr>
          <a:xfrm>
            <a:off x="3505200" y="609600"/>
            <a:ext cx="1371600" cy="762000"/>
          </a:xfrm>
          <a:prstGeom prst="accentCallout2">
            <a:avLst>
              <a:gd name="adj1" fmla="val 18750"/>
              <a:gd name="adj2" fmla="val -8333"/>
              <a:gd name="adj3" fmla="val 18750"/>
              <a:gd name="adj4" fmla="val -16667"/>
              <a:gd name="adj5" fmla="val 260190"/>
              <a:gd name="adj6" fmla="val -121718"/>
            </a:avLst>
          </a:prstGeom>
          <a:solidFill>
            <a:schemeClr val="accent1"/>
          </a:solidFill>
          <a:ln w="25400" cap="flat" cmpd="sng">
            <a:solidFill>
              <a:srgbClr val="89A4A7"/>
            </a:solidFill>
            <a:prstDash val="solid"/>
            <a:miter/>
            <a:headEnd type="none" w="med" len="med"/>
            <a:tailEnd type="none" w="med" len="med"/>
          </a:ln>
        </p:spPr>
        <p:txBody>
          <a:bodyPr anchor="ctr"/>
          <a:p>
            <a:pPr algn="ctr"/>
            <a:r>
              <a:rPr lang="en-US" altLang="zh-CN" sz="2000" b="1" dirty="0">
                <a:solidFill>
                  <a:srgbClr val="FF0000"/>
                </a:solidFill>
                <a:latin typeface="Arial" panose="020B0604020202020204" pitchFamily="34" charset="0"/>
              </a:rPr>
              <a:t>make up</a:t>
            </a:r>
            <a:endParaRPr lang="en-US" altLang="zh-CN" sz="2000" b="1" dirty="0">
              <a:solidFill>
                <a:srgbClr val="FF0000"/>
              </a:solidFill>
              <a:latin typeface="Arial" panose="020B0604020202020204" pitchFamily="34" charset="0"/>
            </a:endParaRPr>
          </a:p>
          <a:p>
            <a:pPr algn="ctr"/>
            <a:r>
              <a:rPr lang="zh-CN" altLang="en-US" sz="2000" b="1" dirty="0">
                <a:latin typeface="Arial" panose="020B0604020202020204" pitchFamily="34" charset="0"/>
              </a:rPr>
              <a:t>编造</a:t>
            </a:r>
            <a:endParaRPr lang="zh-CN" altLang="en-US" sz="20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linds(horizontal)">
                                      <p:cBhvr>
                                        <p:cTn id="7" dur="5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Box 3"/>
          <p:cNvSpPr txBox="1"/>
          <p:nvPr/>
        </p:nvSpPr>
        <p:spPr>
          <a:xfrm>
            <a:off x="381000" y="533400"/>
            <a:ext cx="5867400" cy="579438"/>
          </a:xfrm>
          <a:prstGeom prst="rect">
            <a:avLst/>
          </a:prstGeom>
          <a:noFill/>
          <a:ln w="9525">
            <a:noFill/>
          </a:ln>
        </p:spPr>
        <p:txBody>
          <a:bodyPr>
            <a:spAutoFit/>
          </a:bodyPr>
          <a:p>
            <a:r>
              <a:rPr lang="en-US" altLang="zh-CN" sz="3200" b="1" dirty="0">
                <a:solidFill>
                  <a:srgbClr val="003399"/>
                </a:solidFill>
                <a:latin typeface="Arial" panose="020B0604020202020204" pitchFamily="34" charset="0"/>
              </a:rPr>
              <a:t>Then answer the question</a:t>
            </a:r>
            <a:r>
              <a:rPr lang="zh-CN" altLang="en-US" sz="3200" b="1" dirty="0">
                <a:solidFill>
                  <a:srgbClr val="003399"/>
                </a:solidFill>
                <a:latin typeface="Arial" panose="020B0604020202020204" pitchFamily="34" charset="0"/>
              </a:rPr>
              <a:t>s</a:t>
            </a:r>
            <a:r>
              <a:rPr lang="en-US" altLang="zh-CN" sz="3200" b="1" dirty="0">
                <a:solidFill>
                  <a:srgbClr val="003399"/>
                </a:solidFill>
                <a:latin typeface="Arial" panose="020B0604020202020204" pitchFamily="34" charset="0"/>
              </a:rPr>
              <a:t>:</a:t>
            </a:r>
            <a:endParaRPr lang="zh-CN" altLang="en-US" sz="3200" b="1" dirty="0">
              <a:solidFill>
                <a:srgbClr val="003399"/>
              </a:solidFill>
              <a:latin typeface="Arial" panose="020B0604020202020204" pitchFamily="34" charset="0"/>
            </a:endParaRPr>
          </a:p>
        </p:txBody>
      </p:sp>
      <p:sp>
        <p:nvSpPr>
          <p:cNvPr id="11267" name="TextBox 4"/>
          <p:cNvSpPr txBox="1"/>
          <p:nvPr/>
        </p:nvSpPr>
        <p:spPr>
          <a:xfrm>
            <a:off x="304800" y="1143000"/>
            <a:ext cx="8077200" cy="5211763"/>
          </a:xfrm>
          <a:prstGeom prst="rect">
            <a:avLst/>
          </a:prstGeom>
          <a:noFill/>
          <a:ln w="9525">
            <a:noFill/>
          </a:ln>
        </p:spPr>
        <p:txBody>
          <a:bodyPr>
            <a:spAutoFit/>
          </a:bodyPr>
          <a:p>
            <a:pPr marL="514350" indent="-514350">
              <a:buAutoNum type="arabicPeriod"/>
            </a:pPr>
            <a:r>
              <a:rPr lang="en-US" altLang="zh-CN" sz="2800" dirty="0">
                <a:latin typeface="Arial" panose="020B0604020202020204" pitchFamily="34" charset="0"/>
              </a:rPr>
              <a:t>What do talent shows have in common?</a:t>
            </a:r>
            <a:endParaRPr lang="en-US" altLang="zh-CN" sz="2800" dirty="0">
              <a:latin typeface="Arial" panose="020B0604020202020204" pitchFamily="34" charset="0"/>
            </a:endParaRPr>
          </a:p>
          <a:p>
            <a:pPr marL="514350" indent="-514350">
              <a:buAutoNum type="arabicPeriod"/>
            </a:pPr>
            <a:endParaRPr lang="en-US" altLang="zh-CN" sz="2800" dirty="0">
              <a:latin typeface="Arial" panose="020B0604020202020204" pitchFamily="34" charset="0"/>
            </a:endParaRPr>
          </a:p>
          <a:p>
            <a:pPr marL="514350" indent="-514350"/>
            <a:r>
              <a:rPr lang="en-US" altLang="zh-CN" sz="2800" u="sng" dirty="0">
                <a:latin typeface="Arial" panose="020B0604020202020204" pitchFamily="34" charset="0"/>
              </a:rPr>
              <a:t>                                   </a:t>
            </a:r>
            <a:endParaRPr lang="zh-CN" altLang="en-US" sz="2800" dirty="0">
              <a:latin typeface="Arial" panose="020B0604020202020204" pitchFamily="34" charset="0"/>
            </a:endParaRPr>
          </a:p>
          <a:p>
            <a:pPr marL="514350" indent="-514350"/>
            <a:r>
              <a:rPr lang="en-US" altLang="zh-CN" sz="2800" dirty="0">
                <a:latin typeface="Arial" panose="020B0604020202020204" pitchFamily="34" charset="0"/>
              </a:rPr>
              <a:t>2. Who decides the winner?</a:t>
            </a:r>
            <a:r>
              <a:rPr lang="en-US" altLang="zh-CN" sz="2800" u="sng" dirty="0">
                <a:latin typeface="Arial" panose="020B0604020202020204" pitchFamily="34" charset="0"/>
              </a:rPr>
              <a:t>   </a:t>
            </a:r>
            <a:endParaRPr lang="en-US" altLang="zh-CN" sz="2800" u="sng" dirty="0">
              <a:latin typeface="Arial" panose="020B0604020202020204" pitchFamily="34" charset="0"/>
            </a:endParaRPr>
          </a:p>
          <a:p>
            <a:pPr marL="514350" indent="-514350"/>
            <a:r>
              <a:rPr lang="en-US" altLang="zh-CN" sz="2800" u="sng" dirty="0">
                <a:latin typeface="Arial" panose="020B0604020202020204" pitchFamily="34" charset="0"/>
              </a:rPr>
              <a:t>                                        </a:t>
            </a:r>
            <a:endParaRPr lang="zh-CN" altLang="en-US" sz="2800" dirty="0">
              <a:latin typeface="Arial" panose="020B0604020202020204" pitchFamily="34" charset="0"/>
            </a:endParaRPr>
          </a:p>
          <a:p>
            <a:pPr marL="514350" indent="-514350"/>
            <a:r>
              <a:rPr lang="en-US" altLang="zh-CN" sz="2800" dirty="0">
                <a:latin typeface="Arial" panose="020B0604020202020204" pitchFamily="34" charset="0"/>
              </a:rPr>
              <a:t>3. Why do some people not like these shows?</a:t>
            </a:r>
            <a:endParaRPr lang="en-US" altLang="zh-CN" sz="2800" dirty="0">
              <a:latin typeface="Arial" panose="020B0604020202020204" pitchFamily="34" charset="0"/>
            </a:endParaRPr>
          </a:p>
          <a:p>
            <a:pPr marL="514350" indent="-514350"/>
            <a:r>
              <a:rPr lang="en-US" altLang="zh-CN" sz="2800" u="sng" dirty="0">
                <a:latin typeface="Arial" panose="020B0604020202020204" pitchFamily="34" charset="0"/>
              </a:rPr>
              <a:t> </a:t>
            </a:r>
            <a:endParaRPr lang="en-US" altLang="zh-CN" sz="2800" u="sng" dirty="0">
              <a:latin typeface="Arial" panose="020B0604020202020204" pitchFamily="34" charset="0"/>
            </a:endParaRPr>
          </a:p>
          <a:p>
            <a:pPr marL="514350" indent="-514350"/>
            <a:r>
              <a:rPr lang="en-US" altLang="zh-CN" sz="2800" u="sng" dirty="0">
                <a:latin typeface="Arial" panose="020B0604020202020204" pitchFamily="34" charset="0"/>
              </a:rPr>
              <a:t>                           </a:t>
            </a:r>
            <a:endParaRPr lang="zh-CN" altLang="en-US" sz="2800" dirty="0">
              <a:latin typeface="Arial" panose="020B0604020202020204" pitchFamily="34" charset="0"/>
            </a:endParaRPr>
          </a:p>
          <a:p>
            <a:pPr marL="514350" indent="-514350"/>
            <a:r>
              <a:rPr lang="en-US" altLang="zh-CN" sz="2800" dirty="0">
                <a:latin typeface="Arial" panose="020B0604020202020204" pitchFamily="34" charset="0"/>
              </a:rPr>
              <a:t>4. Why do some people like these shows</a:t>
            </a:r>
            <a:r>
              <a:rPr lang="zh-CN" altLang="en-US" sz="2800" dirty="0">
                <a:latin typeface="Arial" panose="020B0604020202020204" pitchFamily="34" charset="0"/>
              </a:rPr>
              <a:t>?</a:t>
            </a:r>
            <a:endParaRPr lang="en-US" altLang="zh-CN" sz="2800" dirty="0">
              <a:latin typeface="Arial" panose="020B0604020202020204" pitchFamily="34" charset="0"/>
            </a:endParaRPr>
          </a:p>
          <a:p>
            <a:pPr marL="514350" indent="-514350"/>
            <a:r>
              <a:rPr lang="en-US" altLang="zh-CN" sz="2800" u="sng" dirty="0">
                <a:latin typeface="Arial" panose="020B0604020202020204" pitchFamily="34" charset="0"/>
              </a:rPr>
              <a:t>             </a:t>
            </a:r>
            <a:endParaRPr lang="zh-CN" altLang="en-US" sz="2800" dirty="0">
              <a:latin typeface="Arial" panose="020B0604020202020204" pitchFamily="34" charset="0"/>
            </a:endParaRPr>
          </a:p>
          <a:p>
            <a:pPr marL="514350" indent="-514350"/>
            <a:r>
              <a:rPr lang="en-US" altLang="zh-CN" sz="2800" dirty="0">
                <a:latin typeface="Arial" panose="020B0604020202020204" pitchFamily="34" charset="0"/>
              </a:rPr>
              <a:t>5. What do you think of these shows?</a:t>
            </a:r>
            <a:r>
              <a:rPr lang="en-US" altLang="zh-CN" sz="2800" u="sng" dirty="0">
                <a:latin typeface="Arial" panose="020B0604020202020204" pitchFamily="34" charset="0"/>
              </a:rPr>
              <a:t>                                 </a:t>
            </a:r>
            <a:endParaRPr lang="zh-CN" altLang="en-US" sz="2800" dirty="0">
              <a:latin typeface="Arial" panose="020B0604020202020204" pitchFamily="34" charset="0"/>
            </a:endParaRPr>
          </a:p>
          <a:p>
            <a:pPr marL="514350" indent="-514350"/>
            <a:endParaRPr lang="zh-CN" altLang="en-US" sz="2800" dirty="0">
              <a:latin typeface="Arial" panose="020B0604020202020204" pitchFamily="34" charset="0"/>
            </a:endParaRPr>
          </a:p>
        </p:txBody>
      </p:sp>
      <p:sp>
        <p:nvSpPr>
          <p:cNvPr id="11268" name="Text Box 6"/>
          <p:cNvSpPr txBox="1"/>
          <p:nvPr/>
        </p:nvSpPr>
        <p:spPr>
          <a:xfrm>
            <a:off x="676275" y="1600200"/>
            <a:ext cx="7477125" cy="822325"/>
          </a:xfrm>
          <a:prstGeom prst="rect">
            <a:avLst/>
          </a:prstGeom>
          <a:noFill/>
          <a:ln w="9525">
            <a:noFill/>
          </a:ln>
        </p:spPr>
        <p:txBody>
          <a:bodyPr wrap="square">
            <a:spAutoFit/>
          </a:bodyPr>
          <a:p>
            <a:r>
              <a:rPr lang="en-US" altLang="zh-CN" sz="2400" b="1" i="1" dirty="0">
                <a:solidFill>
                  <a:srgbClr val="C00000"/>
                </a:solidFill>
                <a:latin typeface="Arial" panose="020B0604020202020204" pitchFamily="34" charset="0"/>
              </a:rPr>
              <a:t>They try to look for the best  singers, </a:t>
            </a:r>
            <a:endParaRPr lang="en-US" altLang="zh-CN" sz="2400" b="1" i="1" dirty="0">
              <a:solidFill>
                <a:srgbClr val="C00000"/>
              </a:solidFill>
              <a:latin typeface="Arial" panose="020B0604020202020204" pitchFamily="34" charset="0"/>
            </a:endParaRPr>
          </a:p>
          <a:p>
            <a:r>
              <a:rPr lang="en-US" altLang="zh-CN" sz="2400" b="1" i="1" dirty="0">
                <a:solidFill>
                  <a:srgbClr val="C00000"/>
                </a:solidFill>
                <a:latin typeface="Arial" panose="020B0604020202020204" pitchFamily="34" charset="0"/>
              </a:rPr>
              <a:t>the most... and so on.</a:t>
            </a:r>
            <a:endParaRPr lang="en-US" altLang="zh-CN" sz="2400" b="1" i="1" dirty="0">
              <a:solidFill>
                <a:srgbClr val="C00000"/>
              </a:solidFill>
              <a:latin typeface="Arial" panose="020B0604020202020204" pitchFamily="34" charset="0"/>
            </a:endParaRPr>
          </a:p>
        </p:txBody>
      </p:sp>
      <p:sp>
        <p:nvSpPr>
          <p:cNvPr id="11269" name="Text Box 6"/>
          <p:cNvSpPr txBox="1"/>
          <p:nvPr/>
        </p:nvSpPr>
        <p:spPr>
          <a:xfrm>
            <a:off x="600075" y="2819400"/>
            <a:ext cx="7781925" cy="457200"/>
          </a:xfrm>
          <a:prstGeom prst="rect">
            <a:avLst/>
          </a:prstGeom>
          <a:noFill/>
          <a:ln w="9525">
            <a:noFill/>
          </a:ln>
        </p:spPr>
        <p:txBody>
          <a:bodyPr wrap="square">
            <a:spAutoFit/>
          </a:bodyPr>
          <a:p>
            <a:r>
              <a:rPr lang="en-US" altLang="zh-CN" sz="2400" b="1" i="1" dirty="0">
                <a:solidFill>
                  <a:srgbClr val="C00000"/>
                </a:solidFill>
                <a:latin typeface="Arial" panose="020B0604020202020204" pitchFamily="34" charset="0"/>
              </a:rPr>
              <a:t>The people who watch the show.</a:t>
            </a:r>
            <a:endParaRPr lang="en-US" altLang="zh-CN" sz="2400" b="1" i="1" dirty="0">
              <a:solidFill>
                <a:srgbClr val="C00000"/>
              </a:solidFill>
              <a:latin typeface="Arial" panose="020B0604020202020204" pitchFamily="34" charset="0"/>
            </a:endParaRPr>
          </a:p>
        </p:txBody>
      </p:sp>
      <p:sp>
        <p:nvSpPr>
          <p:cNvPr id="11270" name="Text Box 6"/>
          <p:cNvSpPr txBox="1"/>
          <p:nvPr/>
        </p:nvSpPr>
        <p:spPr>
          <a:xfrm>
            <a:off x="609600" y="3743325"/>
            <a:ext cx="8001000" cy="822325"/>
          </a:xfrm>
          <a:prstGeom prst="rect">
            <a:avLst/>
          </a:prstGeom>
          <a:noFill/>
          <a:ln w="9525">
            <a:noFill/>
          </a:ln>
        </p:spPr>
        <p:txBody>
          <a:bodyPr wrap="square">
            <a:spAutoFit/>
          </a:bodyPr>
          <a:p>
            <a:r>
              <a:rPr lang="en-US" altLang="zh-CN" sz="2400" b="1" i="1" dirty="0">
                <a:solidFill>
                  <a:srgbClr val="C00000"/>
                </a:solidFill>
                <a:latin typeface="Arial" panose="020B0604020202020204" pitchFamily="34" charset="0"/>
              </a:rPr>
              <a:t>Because they think that the lives of the performers </a:t>
            </a:r>
            <a:endParaRPr lang="en-US" altLang="zh-CN" sz="2400" b="1" i="1" dirty="0">
              <a:solidFill>
                <a:srgbClr val="C00000"/>
              </a:solidFill>
              <a:latin typeface="Arial" panose="020B0604020202020204" pitchFamily="34" charset="0"/>
            </a:endParaRPr>
          </a:p>
          <a:p>
            <a:r>
              <a:rPr lang="en-US" altLang="zh-CN" sz="2400" b="1" i="1" dirty="0">
                <a:solidFill>
                  <a:srgbClr val="C00000"/>
                </a:solidFill>
                <a:latin typeface="Arial" panose="020B0604020202020204" pitchFamily="34" charset="0"/>
              </a:rPr>
              <a:t>are made up.</a:t>
            </a:r>
            <a:endParaRPr lang="en-US" altLang="zh-CN" sz="2400" b="1" i="1" dirty="0">
              <a:solidFill>
                <a:srgbClr val="C00000"/>
              </a:solidFill>
              <a:latin typeface="Arial" panose="020B0604020202020204" pitchFamily="34" charset="0"/>
            </a:endParaRPr>
          </a:p>
        </p:txBody>
      </p:sp>
      <p:sp>
        <p:nvSpPr>
          <p:cNvPr id="11271" name="Text Box 6"/>
          <p:cNvSpPr txBox="1"/>
          <p:nvPr/>
        </p:nvSpPr>
        <p:spPr>
          <a:xfrm>
            <a:off x="676275" y="5026025"/>
            <a:ext cx="7934325" cy="457200"/>
          </a:xfrm>
          <a:prstGeom prst="rect">
            <a:avLst/>
          </a:prstGeom>
          <a:noFill/>
          <a:ln w="9525">
            <a:noFill/>
          </a:ln>
        </p:spPr>
        <p:txBody>
          <a:bodyPr wrap="square">
            <a:spAutoFit/>
          </a:bodyPr>
          <a:p>
            <a:r>
              <a:rPr lang="en-US" altLang="zh-CN" sz="2400" b="1" i="1" dirty="0">
                <a:solidFill>
                  <a:srgbClr val="C00000"/>
                </a:solidFill>
                <a:latin typeface="Arial" panose="020B0604020202020204" pitchFamily="34" charset="0"/>
              </a:rPr>
              <a:t>Because they are fun to watch.</a:t>
            </a:r>
            <a:endParaRPr lang="en-US" altLang="zh-CN" sz="2400" b="1" i="1" dirty="0">
              <a:solidFill>
                <a:srgbClr val="C00000"/>
              </a:solidFill>
              <a:latin typeface="Arial" panose="020B0604020202020204" pitchFamily="34" charset="0"/>
            </a:endParaRPr>
          </a:p>
        </p:txBody>
      </p:sp>
      <p:sp>
        <p:nvSpPr>
          <p:cNvPr id="11272" name="Text Box 6"/>
          <p:cNvSpPr txBox="1"/>
          <p:nvPr/>
        </p:nvSpPr>
        <p:spPr>
          <a:xfrm>
            <a:off x="523875" y="5940425"/>
            <a:ext cx="7934325" cy="457200"/>
          </a:xfrm>
          <a:prstGeom prst="rect">
            <a:avLst/>
          </a:prstGeom>
          <a:noFill/>
          <a:ln w="9525">
            <a:noFill/>
          </a:ln>
        </p:spPr>
        <p:txBody>
          <a:bodyPr wrap="square">
            <a:spAutoFit/>
          </a:bodyPr>
          <a:p>
            <a:r>
              <a:rPr lang="en-US" altLang="zh-CN" sz="2400" b="1" i="1" dirty="0">
                <a:solidFill>
                  <a:srgbClr val="C00000"/>
                </a:solidFill>
                <a:latin typeface="Arial" panose="020B0604020202020204" pitchFamily="34" charset="0"/>
              </a:rPr>
              <a:t>I think they can make people’s dream come true.</a:t>
            </a:r>
            <a:endParaRPr lang="en-US" altLang="zh-CN" sz="2400" b="1" i="1" dirty="0">
              <a:solidFill>
                <a:srgbClr val="C0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ox(in)">
                                      <p:cBhvr>
                                        <p:cTn id="7" dur="5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69"/>
                                        </p:tgtEl>
                                        <p:attrNameLst>
                                          <p:attrName>style.visibility</p:attrName>
                                        </p:attrNameLst>
                                      </p:cBhvr>
                                      <p:to>
                                        <p:strVal val="visible"/>
                                      </p:to>
                                    </p:set>
                                    <p:animEffect transition="in" filter="box(in)">
                                      <p:cBhvr>
                                        <p:cTn id="12" dur="500"/>
                                        <p:tgtEl>
                                          <p:spTgt spid="1126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270"/>
                                        </p:tgtEl>
                                        <p:attrNameLst>
                                          <p:attrName>style.visibility</p:attrName>
                                        </p:attrNameLst>
                                      </p:cBhvr>
                                      <p:to>
                                        <p:strVal val="visible"/>
                                      </p:to>
                                    </p:set>
                                    <p:animEffect transition="in" filter="box(in)">
                                      <p:cBhvr>
                                        <p:cTn id="17" dur="500"/>
                                        <p:tgtEl>
                                          <p:spTgt spid="1127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271"/>
                                        </p:tgtEl>
                                        <p:attrNameLst>
                                          <p:attrName>style.visibility</p:attrName>
                                        </p:attrNameLst>
                                      </p:cBhvr>
                                      <p:to>
                                        <p:strVal val="visible"/>
                                      </p:to>
                                    </p:set>
                                    <p:animEffect transition="in" filter="box(in)">
                                      <p:cBhvr>
                                        <p:cTn id="22" dur="500"/>
                                        <p:tgtEl>
                                          <p:spTgt spid="1127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272"/>
                                        </p:tgtEl>
                                        <p:attrNameLst>
                                          <p:attrName>style.visibility</p:attrName>
                                        </p:attrNameLst>
                                      </p:cBhvr>
                                      <p:to>
                                        <p:strVal val="visible"/>
                                      </p:to>
                                    </p:set>
                                    <p:animEffect transition="in" filter="box(in)">
                                      <p:cBhvr>
                                        <p:cTn id="27" dur="500"/>
                                        <p:tgtEl>
                                          <p:spTgt spid="11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P spid="11271" grpId="0"/>
      <p:bldP spid="1127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Box 3"/>
          <p:cNvSpPr txBox="1"/>
          <p:nvPr/>
        </p:nvSpPr>
        <p:spPr>
          <a:xfrm>
            <a:off x="304800" y="838200"/>
            <a:ext cx="8077200" cy="1554163"/>
          </a:xfrm>
          <a:prstGeom prst="rect">
            <a:avLst/>
          </a:prstGeom>
          <a:noFill/>
          <a:ln w="9525">
            <a:noFill/>
          </a:ln>
        </p:spPr>
        <p:txBody>
          <a:bodyPr>
            <a:spAutoFit/>
          </a:bodyPr>
          <a:p>
            <a:r>
              <a:rPr lang="en-US" altLang="zh-CN" sz="3200" b="1" dirty="0">
                <a:latin typeface="Arial" panose="020B0604020202020204" pitchFamily="34" charset="0"/>
              </a:rPr>
              <a:t>2d</a:t>
            </a:r>
            <a:r>
              <a:rPr lang="en-US" altLang="zh-CN" sz="3200" b="1" dirty="0">
                <a:solidFill>
                  <a:srgbClr val="003399"/>
                </a:solidFill>
                <a:latin typeface="Arial" panose="020B0604020202020204" pitchFamily="34" charset="0"/>
              </a:rPr>
              <a:t> </a:t>
            </a:r>
            <a:r>
              <a:rPr lang="en-US" altLang="zh-CN" sz="3200" b="1" u="sng" dirty="0">
                <a:solidFill>
                  <a:srgbClr val="003399"/>
                </a:solidFill>
                <a:latin typeface="Arial" panose="020B0604020202020204" pitchFamily="34" charset="0"/>
              </a:rPr>
              <a:t>Underline</a:t>
            </a:r>
            <a:r>
              <a:rPr lang="en-US" altLang="zh-CN" sz="3200" b="1" dirty="0">
                <a:solidFill>
                  <a:srgbClr val="003399"/>
                </a:solidFill>
                <a:latin typeface="Arial" panose="020B0604020202020204" pitchFamily="34" charset="0"/>
              </a:rPr>
              <a:t> all the superlatives in the </a:t>
            </a:r>
            <a:r>
              <a:rPr lang="zh-CN" altLang="en-US" sz="3200" b="1" dirty="0">
                <a:solidFill>
                  <a:srgbClr val="003399"/>
                </a:solidFill>
                <a:latin typeface="Arial" panose="020B0604020202020204" pitchFamily="34" charset="0"/>
              </a:rPr>
              <a:t> </a:t>
            </a:r>
            <a:endParaRPr lang="zh-CN" altLang="en-US" sz="3200" b="1" dirty="0">
              <a:solidFill>
                <a:srgbClr val="003399"/>
              </a:solidFill>
              <a:latin typeface="Arial" panose="020B0604020202020204" pitchFamily="34" charset="0"/>
            </a:endParaRPr>
          </a:p>
          <a:p>
            <a:r>
              <a:rPr lang="zh-CN" altLang="en-US" sz="3200" b="1" dirty="0">
                <a:solidFill>
                  <a:srgbClr val="003399"/>
                </a:solidFill>
                <a:latin typeface="Arial" panose="020B0604020202020204" pitchFamily="34" charset="0"/>
              </a:rPr>
              <a:t>     </a:t>
            </a:r>
            <a:r>
              <a:rPr lang="en-US" altLang="zh-CN" sz="3200" b="1" dirty="0">
                <a:solidFill>
                  <a:srgbClr val="003399"/>
                </a:solidFill>
                <a:latin typeface="Arial" panose="020B0604020202020204" pitchFamily="34" charset="0"/>
              </a:rPr>
              <a:t>passage. Then write sentences using </a:t>
            </a:r>
            <a:endParaRPr lang="en-US" altLang="zh-CN" sz="3200" b="1" dirty="0">
              <a:solidFill>
                <a:srgbClr val="003399"/>
              </a:solidFill>
              <a:latin typeface="Arial" panose="020B0604020202020204" pitchFamily="34" charset="0"/>
            </a:endParaRPr>
          </a:p>
          <a:p>
            <a:r>
              <a:rPr lang="zh-CN" altLang="en-US" sz="3200" b="1" dirty="0">
                <a:solidFill>
                  <a:srgbClr val="003399"/>
                </a:solidFill>
                <a:latin typeface="Arial" panose="020B0604020202020204" pitchFamily="34" charset="0"/>
              </a:rPr>
              <a:t>     </a:t>
            </a:r>
            <a:r>
              <a:rPr lang="en-US" altLang="zh-CN" sz="3200" b="1" dirty="0">
                <a:solidFill>
                  <a:srgbClr val="003399"/>
                </a:solidFill>
                <a:latin typeface="Arial" panose="020B0604020202020204" pitchFamily="34" charset="0"/>
              </a:rPr>
              <a:t>at least four of them.</a:t>
            </a:r>
            <a:endParaRPr lang="zh-CN" altLang="en-US" sz="3200" b="1" dirty="0">
              <a:solidFill>
                <a:srgbClr val="003399"/>
              </a:solidFill>
              <a:latin typeface="Arial" panose="020B0604020202020204" pitchFamily="34" charset="0"/>
            </a:endParaRPr>
          </a:p>
        </p:txBody>
      </p:sp>
      <p:pic>
        <p:nvPicPr>
          <p:cNvPr id="12291" name="图片 4" descr="B-2d.png"/>
          <p:cNvPicPr>
            <a:picLocks noChangeAspect="1"/>
          </p:cNvPicPr>
          <p:nvPr/>
        </p:nvPicPr>
        <p:blipFill>
          <a:blip r:embed="rId1"/>
          <a:stretch>
            <a:fillRect/>
          </a:stretch>
        </p:blipFill>
        <p:spPr>
          <a:xfrm>
            <a:off x="6248400" y="2971800"/>
            <a:ext cx="2297113" cy="2405063"/>
          </a:xfrm>
          <a:prstGeom prst="rect">
            <a:avLst/>
          </a:prstGeom>
          <a:noFill/>
          <a:ln w="9525">
            <a:noFill/>
          </a:ln>
        </p:spPr>
      </p:pic>
      <p:sp>
        <p:nvSpPr>
          <p:cNvPr id="12292" name="矩形 3"/>
          <p:cNvSpPr/>
          <p:nvPr/>
        </p:nvSpPr>
        <p:spPr>
          <a:xfrm>
            <a:off x="533400" y="3276600"/>
            <a:ext cx="5410200" cy="2209800"/>
          </a:xfrm>
          <a:prstGeom prst="rect">
            <a:avLst/>
          </a:prstGeom>
          <a:solidFill>
            <a:schemeClr val="accent1"/>
          </a:solidFill>
          <a:ln w="25400" cap="flat" cmpd="sng">
            <a:solidFill>
              <a:srgbClr val="89A4A7"/>
            </a:solidFill>
            <a:prstDash val="solid"/>
            <a:miter/>
            <a:headEnd type="none" w="med" len="med"/>
            <a:tailEnd type="none" w="med" len="med"/>
          </a:ln>
        </p:spPr>
        <p:txBody>
          <a:bodyPr anchor="ctr"/>
          <a:p>
            <a:r>
              <a:rPr lang="en-US" altLang="zh-CN" sz="3200" b="1" dirty="0">
                <a:solidFill>
                  <a:srgbClr val="7030A0"/>
                </a:solidFill>
                <a:latin typeface="Arial" panose="020B0604020202020204" pitchFamily="34" charset="0"/>
              </a:rPr>
              <a:t>best singer: </a:t>
            </a:r>
            <a:r>
              <a:rPr lang="en-US" altLang="zh-CN" sz="3200" dirty="0">
                <a:latin typeface="Times New Roman" panose="02020603050405020304" pitchFamily="2" charset="0"/>
                <a:cs typeface="Times New Roman" panose="02020603050405020304" pitchFamily="2" charset="0"/>
              </a:rPr>
              <a:t>In my class, Tom is the best singer because he can sing fast songs very well.</a:t>
            </a:r>
            <a:endParaRPr lang="zh-CN" altLang="en-US" sz="3200" dirty="0">
              <a:latin typeface="Times New Roman" panose="02020603050405020304" pitchFamily="2" charset="0"/>
              <a:cs typeface="Times New Roman" panose="02020603050405020304" pitchFamily="2" charset="0"/>
            </a:endParaRPr>
          </a:p>
          <a:p>
            <a:pPr algn="ctr"/>
            <a:endParaRPr lang="zh-CN" altLang="en-US" dirty="0">
              <a:solidFill>
                <a:srgbClr val="FFFFFF"/>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type="body" idx="4294967295"/>
          </p:nvPr>
        </p:nvSpPr>
        <p:spPr>
          <a:xfrm>
            <a:off x="533400" y="1371600"/>
            <a:ext cx="8307388" cy="4418013"/>
          </a:xfrm>
          <a:ln/>
        </p:spPr>
        <p:txBody>
          <a:bodyPr vert="horz" wrap="square" anchor="t"/>
          <a:p>
            <a:pPr>
              <a:lnSpc>
                <a:spcPct val="90000"/>
              </a:lnSpc>
              <a:buNone/>
            </a:pPr>
            <a:r>
              <a:rPr lang="en-US" altLang="zh-CN" sz="2800" b="1">
                <a:latin typeface="Times New Roman" panose="02020603050405020304" pitchFamily="2" charset="0"/>
                <a:cs typeface="Times New Roman" panose="02020603050405020304" pitchFamily="2" charset="0"/>
              </a:rPr>
              <a:t>A: </a:t>
            </a:r>
            <a:r>
              <a:rPr lang="en-US" altLang="zh-CN" sz="2800" b="1">
                <a:solidFill>
                  <a:srgbClr val="FF0000"/>
                </a:solidFill>
                <a:latin typeface="Times New Roman" panose="02020603050405020304" pitchFamily="2" charset="0"/>
                <a:cs typeface="Times New Roman" panose="02020603050405020304" pitchFamily="2" charset="0"/>
              </a:rPr>
              <a:t>Who</a:t>
            </a:r>
            <a:r>
              <a:rPr lang="en-US" altLang="zh-CN" sz="2800" b="1">
                <a:latin typeface="Times New Roman" panose="02020603050405020304" pitchFamily="2" charset="0"/>
                <a:cs typeface="Times New Roman" panose="02020603050405020304" pitchFamily="2" charset="0"/>
              </a:rPr>
              <a:t> (</a:t>
            </a:r>
            <a:r>
              <a:rPr lang="en-US" altLang="zh-CN" sz="2800" b="1">
                <a:solidFill>
                  <a:srgbClr val="3333CC"/>
                </a:solidFill>
                <a:latin typeface="Times New Roman" panose="02020603050405020304" pitchFamily="2" charset="0"/>
                <a:cs typeface="Times New Roman" panose="02020603050405020304" pitchFamily="2" charset="0"/>
              </a:rPr>
              <a:t>do you think</a:t>
            </a:r>
            <a:r>
              <a:rPr lang="en-US" altLang="zh-CN" sz="2800" b="1">
                <a:latin typeface="Times New Roman" panose="02020603050405020304" pitchFamily="2" charset="0"/>
                <a:cs typeface="Times New Roman" panose="02020603050405020304" pitchFamily="2" charset="0"/>
              </a:rPr>
              <a:t>) is </a:t>
            </a:r>
            <a:r>
              <a:rPr lang="en-US" altLang="zh-CN" sz="2800" b="1">
                <a:solidFill>
                  <a:srgbClr val="FF0000"/>
                </a:solidFill>
                <a:latin typeface="Times New Roman" panose="02020603050405020304" pitchFamily="2" charset="0"/>
                <a:cs typeface="Times New Roman" panose="02020603050405020304" pitchFamily="2" charset="0"/>
              </a:rPr>
              <a:t>the funniest</a:t>
            </a:r>
            <a:r>
              <a:rPr lang="en-US" altLang="zh-CN" sz="2800" b="1">
                <a:latin typeface="Times New Roman" panose="02020603050405020304" pitchFamily="2" charset="0"/>
                <a:cs typeface="Times New Roman" panose="02020603050405020304" pitchFamily="2" charset="0"/>
              </a:rPr>
              <a:t> person </a:t>
            </a:r>
            <a:r>
              <a:rPr lang="en-US" altLang="zh-CN" sz="2800" b="1">
                <a:solidFill>
                  <a:srgbClr val="3333CC"/>
                </a:solidFill>
                <a:latin typeface="Times New Roman" panose="02020603050405020304" pitchFamily="2" charset="0"/>
                <a:cs typeface="Times New Roman" panose="02020603050405020304" pitchFamily="2" charset="0"/>
              </a:rPr>
              <a:t>you</a:t>
            </a:r>
            <a:endParaRPr lang="en-US" altLang="zh-CN" sz="2800" b="1">
              <a:solidFill>
                <a:srgbClr val="3333CC"/>
              </a:solidFill>
              <a:latin typeface="Times New Roman" panose="02020603050405020304" pitchFamily="2" charset="0"/>
              <a:cs typeface="Times New Roman" panose="02020603050405020304" pitchFamily="2" charset="0"/>
            </a:endParaRPr>
          </a:p>
          <a:p>
            <a:pPr>
              <a:lnSpc>
                <a:spcPct val="90000"/>
              </a:lnSpc>
              <a:buNone/>
            </a:pPr>
            <a:r>
              <a:rPr lang="en-US" altLang="zh-CN" sz="2800" b="1">
                <a:solidFill>
                  <a:srgbClr val="3333CC"/>
                </a:solidFill>
                <a:latin typeface="Times New Roman" panose="02020603050405020304" pitchFamily="2" charset="0"/>
                <a:cs typeface="Times New Roman" panose="02020603050405020304" pitchFamily="2" charset="0"/>
              </a:rPr>
              <a:t>     know</a:t>
            </a:r>
            <a:r>
              <a:rPr lang="en-US" altLang="zh-CN" sz="2800" b="1">
                <a:latin typeface="Times New Roman" panose="02020603050405020304" pitchFamily="2" charset="0"/>
                <a:cs typeface="Times New Roman" panose="02020603050405020304" pitchFamily="2" charset="0"/>
              </a:rPr>
              <a:t>?</a:t>
            </a:r>
            <a:endParaRPr lang="en-US" altLang="zh-CN" sz="2800" b="1">
              <a:latin typeface="Times New Roman" panose="02020603050405020304" pitchFamily="2" charset="0"/>
              <a:cs typeface="Times New Roman" panose="02020603050405020304" pitchFamily="2" charset="0"/>
            </a:endParaRPr>
          </a:p>
          <a:p>
            <a:pPr>
              <a:lnSpc>
                <a:spcPct val="90000"/>
              </a:lnSpc>
              <a:buNone/>
            </a:pPr>
            <a:r>
              <a:rPr lang="en-US" altLang="zh-CN" sz="2800" b="1">
                <a:latin typeface="Times New Roman" panose="02020603050405020304" pitchFamily="2" charset="0"/>
                <a:cs typeface="Times New Roman" panose="02020603050405020304" pitchFamily="2" charset="0"/>
              </a:rPr>
              <a:t>B: I think </a:t>
            </a:r>
            <a:r>
              <a:rPr lang="en-US" altLang="zh-CN" sz="2800" b="1">
                <a:latin typeface="Times New Roman" panose="02020603050405020304" pitchFamily="2" charset="0"/>
                <a:ea typeface="Times New Roman" panose="02020603050405020304" pitchFamily="2" charset="0"/>
              </a:rPr>
              <a:t>…</a:t>
            </a:r>
            <a:r>
              <a:rPr lang="en-US" altLang="zh-CN" sz="2800" b="1">
                <a:latin typeface="Times New Roman" panose="02020603050405020304" pitchFamily="2" charset="0"/>
                <a:cs typeface="Times New Roman" panose="02020603050405020304" pitchFamily="2" charset="0"/>
              </a:rPr>
              <a:t> is </a:t>
            </a:r>
            <a:r>
              <a:rPr lang="en-US" altLang="zh-CN" sz="2800" b="1">
                <a:solidFill>
                  <a:srgbClr val="FF0000"/>
                </a:solidFill>
                <a:latin typeface="Times New Roman" panose="02020603050405020304" pitchFamily="2" charset="0"/>
                <a:cs typeface="Times New Roman" panose="02020603050405020304" pitchFamily="2" charset="0"/>
              </a:rPr>
              <a:t>the funniest</a:t>
            </a:r>
            <a:r>
              <a:rPr lang="en-US" altLang="zh-CN" sz="2800" b="1" i="1">
                <a:solidFill>
                  <a:srgbClr val="FF66CC"/>
                </a:solidFill>
                <a:latin typeface="Times New Roman" panose="02020603050405020304" pitchFamily="2" charset="0"/>
                <a:cs typeface="Times New Roman" panose="02020603050405020304" pitchFamily="2" charset="0"/>
              </a:rPr>
              <a:t> </a:t>
            </a:r>
            <a:r>
              <a:rPr lang="en-US" altLang="zh-CN" sz="2800" b="1">
                <a:latin typeface="Times New Roman" panose="02020603050405020304" pitchFamily="2" charset="0"/>
                <a:cs typeface="Times New Roman" panose="02020603050405020304" pitchFamily="2" charset="0"/>
              </a:rPr>
              <a:t>person </a:t>
            </a:r>
            <a:r>
              <a:rPr lang="en-US" altLang="zh-CN" sz="2800" b="1">
                <a:solidFill>
                  <a:srgbClr val="3333CC"/>
                </a:solidFill>
                <a:latin typeface="Times New Roman" panose="02020603050405020304" pitchFamily="2" charset="0"/>
                <a:cs typeface="Times New Roman" panose="02020603050405020304" pitchFamily="2" charset="0"/>
              </a:rPr>
              <a:t>I know</a:t>
            </a:r>
            <a:r>
              <a:rPr lang="en-US" altLang="zh-CN" sz="2800" b="1">
                <a:latin typeface="Times New Roman" panose="02020603050405020304" pitchFamily="2" charset="0"/>
                <a:cs typeface="Times New Roman" panose="02020603050405020304" pitchFamily="2" charset="0"/>
              </a:rPr>
              <a:t>.</a:t>
            </a:r>
            <a:endParaRPr lang="en-US" altLang="zh-CN" sz="2800" b="1">
              <a:latin typeface="Times New Roman" panose="02020603050405020304" pitchFamily="2" charset="0"/>
              <a:cs typeface="Times New Roman" panose="02020603050405020304" pitchFamily="2" charset="0"/>
            </a:endParaRPr>
          </a:p>
          <a:p>
            <a:pPr>
              <a:lnSpc>
                <a:spcPct val="90000"/>
              </a:lnSpc>
              <a:buNone/>
            </a:pPr>
            <a:r>
              <a:rPr lang="en-US" altLang="zh-CN" sz="2800" b="1">
                <a:latin typeface="Times New Roman" panose="02020603050405020304" pitchFamily="2" charset="0"/>
                <a:cs typeface="Times New Roman" panose="02020603050405020304" pitchFamily="2" charset="0"/>
              </a:rPr>
              <a:t>A: Why do you think so? </a:t>
            </a:r>
            <a:endParaRPr lang="en-US" altLang="zh-CN" sz="2800" b="1">
              <a:latin typeface="Times New Roman" panose="02020603050405020304" pitchFamily="2" charset="0"/>
              <a:cs typeface="Times New Roman" panose="02020603050405020304" pitchFamily="2" charset="0"/>
            </a:endParaRPr>
          </a:p>
          <a:p>
            <a:pPr>
              <a:lnSpc>
                <a:spcPct val="90000"/>
              </a:lnSpc>
              <a:buNone/>
            </a:pPr>
            <a:r>
              <a:rPr lang="en-US" altLang="zh-CN" sz="2800" b="1">
                <a:latin typeface="Times New Roman" panose="02020603050405020304" pitchFamily="2" charset="0"/>
                <a:cs typeface="Times New Roman" panose="02020603050405020304" pitchFamily="2" charset="0"/>
              </a:rPr>
              <a:t>B: Because </a:t>
            </a:r>
            <a:r>
              <a:rPr lang="en-US" altLang="zh-CN" sz="2800" b="1">
                <a:latin typeface="Times New Roman" panose="02020603050405020304" pitchFamily="2" charset="0"/>
                <a:ea typeface="Times New Roman" panose="02020603050405020304" pitchFamily="2" charset="0"/>
              </a:rPr>
              <a:t>…</a:t>
            </a:r>
            <a:r>
              <a:rPr lang="en-US" altLang="zh-CN" sz="2800" b="1">
                <a:latin typeface="Times New Roman" panose="02020603050405020304" pitchFamily="2" charset="0"/>
                <a:cs typeface="Times New Roman" panose="02020603050405020304" pitchFamily="2" charset="0"/>
              </a:rPr>
              <a:t>. </a:t>
            </a:r>
            <a:endParaRPr lang="en-US" altLang="zh-CN" sz="4000" b="1">
              <a:latin typeface="Times New Roman" panose="02020603050405020304" pitchFamily="2" charset="0"/>
              <a:ea typeface="Times New Roman" panose="02020603050405020304" pitchFamily="2" charset="0"/>
            </a:endParaRPr>
          </a:p>
        </p:txBody>
      </p:sp>
      <p:sp>
        <p:nvSpPr>
          <p:cNvPr id="13315" name="Rectangle 3"/>
          <p:cNvSpPr/>
          <p:nvPr/>
        </p:nvSpPr>
        <p:spPr>
          <a:xfrm>
            <a:off x="2057400" y="3810000"/>
            <a:ext cx="5616575" cy="2663825"/>
          </a:xfrm>
          <a:prstGeom prst="rect">
            <a:avLst/>
          </a:prstGeom>
          <a:noFill/>
          <a:ln w="9525" cap="flat" cmpd="sng">
            <a:solidFill>
              <a:srgbClr val="3333CC"/>
            </a:solidFill>
            <a:prstDash val="solid"/>
            <a:miter/>
            <a:headEnd type="none" w="med" len="med"/>
            <a:tailEnd type="none" w="med" len="med"/>
          </a:ln>
        </p:spPr>
        <p:txBody>
          <a:bodyPr>
            <a:spAutoFit/>
          </a:bodyPr>
          <a:p>
            <a:r>
              <a:rPr lang="zh-CN" altLang="en-US" sz="2800" b="1" dirty="0">
                <a:solidFill>
                  <a:srgbClr val="3333CC"/>
                </a:solidFill>
                <a:latin typeface="Arial" panose="020B0604020202020204" pitchFamily="34" charset="0"/>
              </a:rPr>
              <a:t>funn</a:t>
            </a:r>
            <a:r>
              <a:rPr lang="zh-CN" altLang="en-US" sz="2800" b="1" dirty="0">
                <a:solidFill>
                  <a:srgbClr val="FF0000"/>
                </a:solidFill>
                <a:latin typeface="Arial" panose="020B0604020202020204" pitchFamily="34" charset="0"/>
              </a:rPr>
              <a:t>iest</a:t>
            </a:r>
            <a:r>
              <a:rPr lang="zh-CN" altLang="en-US" sz="2800" b="1" dirty="0">
                <a:solidFill>
                  <a:srgbClr val="3333CC"/>
                </a:solidFill>
                <a:latin typeface="Arial" panose="020B0604020202020204" pitchFamily="34" charset="0"/>
              </a:rPr>
              <a:t>            </a:t>
            </a:r>
            <a:r>
              <a:rPr lang="zh-CN" altLang="en-US" sz="2800" b="1" dirty="0">
                <a:solidFill>
                  <a:srgbClr val="FF0000"/>
                </a:solidFill>
                <a:latin typeface="Arial" panose="020B0604020202020204" pitchFamily="34" charset="0"/>
              </a:rPr>
              <a:t>most</a:t>
            </a:r>
            <a:r>
              <a:rPr lang="zh-CN" altLang="en-US" sz="2800" b="1" dirty="0">
                <a:solidFill>
                  <a:srgbClr val="3333CC"/>
                </a:solidFill>
                <a:latin typeface="Arial" panose="020B0604020202020204" pitchFamily="34" charset="0"/>
              </a:rPr>
              <a:t> creative</a:t>
            </a:r>
            <a:endParaRPr lang="zh-CN" altLang="en-US" sz="2800" b="1" dirty="0">
              <a:solidFill>
                <a:srgbClr val="3333CC"/>
              </a:solidFill>
              <a:latin typeface="Arial" panose="020B0604020202020204" pitchFamily="34" charset="0"/>
            </a:endParaRPr>
          </a:p>
          <a:p>
            <a:r>
              <a:rPr lang="zh-CN" altLang="en-US" sz="2800" b="1" dirty="0">
                <a:solidFill>
                  <a:srgbClr val="3333CC"/>
                </a:solidFill>
                <a:latin typeface="Arial" panose="020B0604020202020204" pitchFamily="34" charset="0"/>
              </a:rPr>
              <a:t>best                  quiet</a:t>
            </a:r>
            <a:r>
              <a:rPr lang="zh-CN" altLang="en-US" sz="2800" b="1" dirty="0">
                <a:solidFill>
                  <a:srgbClr val="FF0000"/>
                </a:solidFill>
                <a:latin typeface="Arial" panose="020B0604020202020204" pitchFamily="34" charset="0"/>
              </a:rPr>
              <a:t>est</a:t>
            </a:r>
            <a:endParaRPr lang="zh-CN" altLang="en-US" sz="2800" b="1" dirty="0">
              <a:solidFill>
                <a:srgbClr val="3333CC"/>
              </a:solidFill>
              <a:latin typeface="Arial" panose="020B0604020202020204" pitchFamily="34" charset="0"/>
            </a:endParaRPr>
          </a:p>
          <a:p>
            <a:r>
              <a:rPr lang="zh-CN" altLang="en-US" sz="2800" b="1" dirty="0">
                <a:solidFill>
                  <a:srgbClr val="3333CC"/>
                </a:solidFill>
                <a:effectLst>
                  <a:outerShdw blurRad="38100" dist="38100" dir="2700000">
                    <a:srgbClr val="000000"/>
                  </a:outerShdw>
                </a:effectLst>
                <a:latin typeface="Arial" panose="020B0604020202020204" pitchFamily="34" charset="0"/>
              </a:rPr>
              <a:t>smart</a:t>
            </a:r>
            <a:r>
              <a:rPr lang="zh-CN" altLang="en-US" sz="2800" b="1" dirty="0">
                <a:solidFill>
                  <a:srgbClr val="FF0000"/>
                </a:solidFill>
                <a:effectLst>
                  <a:outerShdw blurRad="38100" dist="38100" dir="2700000">
                    <a:srgbClr val="000000"/>
                  </a:outerShdw>
                </a:effectLst>
                <a:latin typeface="Arial" panose="020B0604020202020204" pitchFamily="34" charset="0"/>
              </a:rPr>
              <a:t>est</a:t>
            </a:r>
            <a:r>
              <a:rPr lang="zh-CN" altLang="en-US" sz="2800" b="1" dirty="0">
                <a:solidFill>
                  <a:srgbClr val="3333CC"/>
                </a:solidFill>
                <a:effectLst>
                  <a:outerShdw blurRad="38100" dist="38100" dir="2700000">
                    <a:srgbClr val="000000"/>
                  </a:outerShdw>
                </a:effectLst>
                <a:latin typeface="Arial" panose="020B0604020202020204" pitchFamily="34" charset="0"/>
              </a:rPr>
              <a:t>           tall</a:t>
            </a:r>
            <a:r>
              <a:rPr lang="zh-CN" altLang="en-US" sz="2800" b="1" dirty="0">
                <a:solidFill>
                  <a:srgbClr val="FF0000"/>
                </a:solidFill>
                <a:effectLst>
                  <a:outerShdw blurRad="38100" dist="38100" dir="2700000">
                    <a:srgbClr val="000000"/>
                  </a:outerShdw>
                </a:effectLst>
                <a:latin typeface="Arial" panose="020B0604020202020204" pitchFamily="34" charset="0"/>
              </a:rPr>
              <a:t>est</a:t>
            </a:r>
            <a:r>
              <a:rPr lang="zh-CN" altLang="en-US" sz="2800" b="1" dirty="0">
                <a:solidFill>
                  <a:srgbClr val="3333CC"/>
                </a:solidFill>
                <a:effectLst>
                  <a:outerShdw blurRad="38100" dist="38100" dir="2700000">
                    <a:srgbClr val="000000"/>
                  </a:outerShdw>
                </a:effectLst>
                <a:latin typeface="Arial" panose="020B0604020202020204" pitchFamily="34" charset="0"/>
              </a:rPr>
              <a:t> </a:t>
            </a:r>
            <a:endParaRPr lang="zh-CN" altLang="en-US" sz="2800" b="1" dirty="0">
              <a:solidFill>
                <a:srgbClr val="3333CC"/>
              </a:solidFill>
              <a:effectLst>
                <a:outerShdw blurRad="38100" dist="38100" dir="2700000">
                  <a:srgbClr val="000000"/>
                </a:outerShdw>
              </a:effectLst>
              <a:latin typeface="Arial" panose="020B0604020202020204" pitchFamily="34" charset="0"/>
            </a:endParaRPr>
          </a:p>
          <a:p>
            <a:r>
              <a:rPr lang="zh-CN" altLang="en-US" sz="2800" b="1" dirty="0">
                <a:solidFill>
                  <a:srgbClr val="3333CC"/>
                </a:solidFill>
                <a:effectLst>
                  <a:outerShdw blurRad="38100" dist="38100" dir="2700000">
                    <a:srgbClr val="000000"/>
                  </a:outerShdw>
                </a:effectLst>
                <a:latin typeface="Arial" panose="020B0604020202020204" pitchFamily="34" charset="0"/>
              </a:rPr>
              <a:t>heav</a:t>
            </a:r>
            <a:r>
              <a:rPr lang="zh-CN" altLang="en-US" sz="2800" b="1" dirty="0">
                <a:solidFill>
                  <a:srgbClr val="FF0000"/>
                </a:solidFill>
                <a:effectLst>
                  <a:outerShdw blurRad="38100" dist="38100" dir="2700000">
                    <a:srgbClr val="000000"/>
                  </a:outerShdw>
                </a:effectLst>
                <a:latin typeface="Arial" panose="020B0604020202020204" pitchFamily="34" charset="0"/>
              </a:rPr>
              <a:t>iest </a:t>
            </a:r>
            <a:r>
              <a:rPr lang="zh-CN" altLang="en-US" sz="2800" b="1" dirty="0">
                <a:solidFill>
                  <a:srgbClr val="3333CC"/>
                </a:solidFill>
                <a:effectLst>
                  <a:outerShdw blurRad="38100" dist="38100" dir="2700000">
                    <a:srgbClr val="000000"/>
                  </a:outerShdw>
                </a:effectLst>
                <a:latin typeface="Arial" panose="020B0604020202020204" pitchFamily="34" charset="0"/>
              </a:rPr>
              <a:t>          friendl</a:t>
            </a:r>
            <a:r>
              <a:rPr lang="zh-CN" altLang="en-US" sz="2800" b="1" dirty="0">
                <a:solidFill>
                  <a:srgbClr val="FF0000"/>
                </a:solidFill>
                <a:effectLst>
                  <a:outerShdw blurRad="38100" dist="38100" dir="2700000">
                    <a:srgbClr val="000000"/>
                  </a:outerShdw>
                </a:effectLst>
                <a:latin typeface="Arial" panose="020B0604020202020204" pitchFamily="34" charset="0"/>
              </a:rPr>
              <a:t>iest</a:t>
            </a:r>
            <a:endParaRPr lang="zh-CN" altLang="en-US" sz="2800" b="1" dirty="0">
              <a:solidFill>
                <a:srgbClr val="FF0000"/>
              </a:solidFill>
              <a:effectLst>
                <a:outerShdw blurRad="38100" dist="38100" dir="2700000">
                  <a:srgbClr val="000000"/>
                </a:outerShdw>
              </a:effectLst>
              <a:latin typeface="Arial" panose="020B0604020202020204" pitchFamily="34" charset="0"/>
            </a:endParaRPr>
          </a:p>
          <a:p>
            <a:r>
              <a:rPr lang="zh-CN" altLang="en-US" sz="2800" b="1" dirty="0">
                <a:solidFill>
                  <a:srgbClr val="3333CC"/>
                </a:solidFill>
                <a:effectLst>
                  <a:outerShdw blurRad="38100" dist="38100" dir="2700000">
                    <a:srgbClr val="000000"/>
                  </a:outerShdw>
                </a:effectLst>
                <a:latin typeface="Arial" panose="020B0604020202020204" pitchFamily="34" charset="0"/>
              </a:rPr>
              <a:t>thinn</a:t>
            </a:r>
            <a:r>
              <a:rPr lang="zh-CN" altLang="en-US" sz="2800" b="1" dirty="0">
                <a:solidFill>
                  <a:srgbClr val="FF0000"/>
                </a:solidFill>
                <a:effectLst>
                  <a:outerShdw blurRad="38100" dist="38100" dir="2700000">
                    <a:srgbClr val="000000"/>
                  </a:outerShdw>
                </a:effectLst>
                <a:latin typeface="Arial" panose="020B0604020202020204" pitchFamily="34" charset="0"/>
              </a:rPr>
              <a:t>est </a:t>
            </a:r>
            <a:r>
              <a:rPr lang="zh-CN" altLang="en-US" sz="2800" b="1" dirty="0">
                <a:solidFill>
                  <a:srgbClr val="3333CC"/>
                </a:solidFill>
                <a:effectLst>
                  <a:outerShdw blurRad="38100" dist="38100" dir="2700000">
                    <a:srgbClr val="000000"/>
                  </a:outerShdw>
                </a:effectLst>
                <a:latin typeface="Arial" panose="020B0604020202020204" pitchFamily="34" charset="0"/>
              </a:rPr>
              <a:t>           bus</a:t>
            </a:r>
            <a:r>
              <a:rPr lang="zh-CN" altLang="en-US" sz="2800" b="1" dirty="0">
                <a:solidFill>
                  <a:srgbClr val="FF0000"/>
                </a:solidFill>
                <a:effectLst>
                  <a:outerShdw blurRad="38100" dist="38100" dir="2700000">
                    <a:srgbClr val="000000"/>
                  </a:outerShdw>
                </a:effectLst>
                <a:latin typeface="Arial" panose="020B0604020202020204" pitchFamily="34" charset="0"/>
              </a:rPr>
              <a:t>iest</a:t>
            </a:r>
            <a:r>
              <a:rPr lang="zh-CN" altLang="en-US" sz="2800" b="1" dirty="0">
                <a:solidFill>
                  <a:srgbClr val="3333CC"/>
                </a:solidFill>
                <a:effectLst>
                  <a:outerShdw blurRad="38100" dist="38100" dir="2700000">
                    <a:srgbClr val="000000"/>
                  </a:outerShdw>
                </a:effectLst>
                <a:latin typeface="Arial" panose="020B0604020202020204" pitchFamily="34" charset="0"/>
              </a:rPr>
              <a:t>              </a:t>
            </a:r>
            <a:r>
              <a:rPr lang="zh-CN" altLang="en-US" sz="2800" b="1" dirty="0">
                <a:solidFill>
                  <a:srgbClr val="FF0000"/>
                </a:solidFill>
                <a:effectLst>
                  <a:outerShdw blurRad="38100" dist="38100" dir="2700000">
                    <a:srgbClr val="000000"/>
                  </a:outerShdw>
                </a:effectLst>
                <a:latin typeface="Arial" panose="020B0604020202020204" pitchFamily="34" charset="0"/>
              </a:rPr>
              <a:t>most</a:t>
            </a:r>
            <a:r>
              <a:rPr lang="zh-CN" altLang="en-US" sz="2800" b="1" dirty="0">
                <a:solidFill>
                  <a:srgbClr val="3333CC"/>
                </a:solidFill>
                <a:effectLst>
                  <a:outerShdw blurRad="38100" dist="38100" dir="2700000">
                    <a:srgbClr val="000000"/>
                  </a:outerShdw>
                </a:effectLst>
                <a:latin typeface="Arial" panose="020B0604020202020204" pitchFamily="34" charset="0"/>
              </a:rPr>
              <a:t> popular</a:t>
            </a:r>
            <a:endParaRPr lang="zh-CN" altLang="en-US" sz="2800" b="1" dirty="0">
              <a:solidFill>
                <a:srgbClr val="3333CC"/>
              </a:solidFill>
              <a:effectLst>
                <a:outerShdw blurRad="38100" dist="38100" dir="2700000">
                  <a:srgbClr val="000000"/>
                </a:outerShdw>
              </a:effectLst>
              <a:latin typeface="Arial" panose="020B0604020202020204" pitchFamily="34" charset="0"/>
            </a:endParaRPr>
          </a:p>
        </p:txBody>
      </p:sp>
      <p:sp>
        <p:nvSpPr>
          <p:cNvPr id="13316" name="WordArt 4"/>
          <p:cNvSpPr/>
          <p:nvPr/>
        </p:nvSpPr>
        <p:spPr>
          <a:xfrm>
            <a:off x="3200400" y="533400"/>
            <a:ext cx="2411413" cy="836613"/>
          </a:xfrm>
          <a:prstGeom prst="rect">
            <a:avLst/>
          </a:prstGeom>
        </p:spPr>
        <p:txBody>
          <a:bodyPr wrap="none" fromWordArt="1">
            <a:prstTxWarp prst="textPlain">
              <a:avLst>
                <a:gd name="adj" fmla="val 50000"/>
              </a:avLst>
            </a:prstTxWarp>
            <a:normAutofit/>
          </a:bodyPr>
          <a:p>
            <a:pPr algn="ctr"/>
            <a:r>
              <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999"/>
                    </a:srgbClr>
                  </a:outerShdw>
                </a:effectLst>
                <a:latin typeface="宋体" panose="02010600030101010101" pitchFamily="2" charset="-122"/>
                <a:ea typeface="宋体" panose="02010600030101010101" pitchFamily="2" charset="-122"/>
              </a:rPr>
              <a:t>班级之最</a:t>
            </a:r>
            <a:endParaRPr lang="zh-CN" altLang="en-US" sz="36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999"/>
                  </a:srgbClr>
                </a:outerShdw>
              </a:effectLst>
              <a:latin typeface="宋体" panose="02010600030101010101" pitchFamily="2" charset="-122"/>
              <a:ea typeface="宋体" panose="02010600030101010101" pitchFamily="2" charset="-122"/>
            </a:endParaRPr>
          </a:p>
        </p:txBody>
      </p:sp>
    </p:spTree>
  </p:cSld>
  <p:clrMapOvr>
    <a:masterClrMapping/>
  </p:clrMapOvr>
</p:sld>
</file>

<file path=ppt/theme/theme1.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上海Nordri专业商务幻灯演示设计">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0000"/>
      </a:hlink>
      <a:folHlink>
        <a:srgbClr val="0000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上海Nordri专业商务幻灯演示设计">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0000"/>
      </a:hlink>
      <a:folHlink>
        <a:srgbClr val="0000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4746</Words>
  <Application>WPS 演示</Application>
  <PresentationFormat>全屏显示(4:3)</PresentationFormat>
  <Paragraphs>171</Paragraphs>
  <Slides>16</Slides>
  <Notes>0</Notes>
  <HiddenSlides>0</HiddenSlides>
  <MMClips>0</MMClips>
  <ScaleCrop>false</ScaleCrop>
  <HeadingPairs>
    <vt:vector size="6" baseType="variant">
      <vt:variant>
        <vt:lpstr>已用的字体</vt:lpstr>
      </vt:variant>
      <vt:variant>
        <vt:i4>24</vt:i4>
      </vt:variant>
      <vt:variant>
        <vt:lpstr>主题</vt:lpstr>
      </vt:variant>
      <vt:variant>
        <vt:i4>3</vt:i4>
      </vt:variant>
      <vt:variant>
        <vt:lpstr>幻灯片标题</vt:lpstr>
      </vt:variant>
      <vt:variant>
        <vt:i4>16</vt:i4>
      </vt:variant>
    </vt:vector>
  </HeadingPairs>
  <TitlesOfParts>
    <vt:vector size="43" baseType="lpstr">
      <vt:lpstr>Arial</vt:lpstr>
      <vt:lpstr>宋体</vt:lpstr>
      <vt:lpstr>Wingdings</vt:lpstr>
      <vt:lpstr>Calibri</vt:lpstr>
      <vt:lpstr>Verdana</vt:lpstr>
      <vt:lpstr>Times New Roman</vt:lpstr>
      <vt:lpstr>Latha</vt:lpstr>
      <vt:lpstr>华文新魏</vt:lpstr>
      <vt:lpstr>微软雅黑</vt:lpstr>
      <vt:lpstr>黑体</vt:lpstr>
      <vt:lpstr>MingLiU</vt:lpstr>
      <vt:lpstr>Microsoft JhengHei</vt:lpstr>
      <vt:lpstr>Microsoft Sans Serif</vt:lpstr>
      <vt:lpstr>MT Extra</vt:lpstr>
      <vt:lpstr>Comic Sans MS</vt:lpstr>
      <vt:lpstr>MS PMincho</vt:lpstr>
      <vt:lpstr>Meiryo</vt:lpstr>
      <vt:lpstr>楷体_GB2312</vt:lpstr>
      <vt:lpstr>新宋体</vt:lpstr>
      <vt:lpstr>MS Gothic</vt:lpstr>
      <vt:lpstr>MS Gothic</vt:lpstr>
      <vt:lpstr>Segoe Print</vt:lpstr>
      <vt:lpstr>华文行楷</vt:lpstr>
      <vt:lpstr>Arial Unicode MS</vt:lpstr>
      <vt:lpstr>1_默认设计模板</vt:lpstr>
      <vt:lpstr>上海Nordri专业商务幻灯演示设计</vt:lpstr>
      <vt:lpstr>1_上海Nordri专业商务幻灯演示设计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海派甜心</cp:lastModifiedBy>
  <cp:revision>72</cp:revision>
  <dcterms:created xsi:type="dcterms:W3CDTF">2015-06-29T01:51:57Z</dcterms:created>
  <dcterms:modified xsi:type="dcterms:W3CDTF">2021-04-28T12:21:58Z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2052-11.1.0.10132</vt:lpwstr>
  </property>
</Properties>
</file>