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26"/>
  </p:notesMasterIdLst>
  <p:sldIdLst>
    <p:sldId id="305" r:id="rId3"/>
    <p:sldId id="261" r:id="rId4"/>
    <p:sldId id="282" r:id="rId5"/>
    <p:sldId id="283" r:id="rId6"/>
    <p:sldId id="284" r:id="rId7"/>
    <p:sldId id="263" r:id="rId8"/>
    <p:sldId id="273" r:id="rId9"/>
    <p:sldId id="264" r:id="rId10"/>
    <p:sldId id="266" r:id="rId11"/>
    <p:sldId id="265" r:id="rId12"/>
    <p:sldId id="257" r:id="rId13"/>
    <p:sldId id="285" r:id="rId14"/>
    <p:sldId id="286" r:id="rId15"/>
    <p:sldId id="258" r:id="rId16"/>
    <p:sldId id="287" r:id="rId17"/>
    <p:sldId id="259" r:id="rId18"/>
    <p:sldId id="288" r:id="rId19"/>
    <p:sldId id="289" r:id="rId20"/>
    <p:sldId id="301" r:id="rId21"/>
    <p:sldId id="302" r:id="rId22"/>
    <p:sldId id="303" r:id="rId23"/>
    <p:sldId id="304" r:id="rId24"/>
    <p:sldId id="300" r:id="rId25"/>
  </p:sldIdLst>
  <p:sldSz cx="9144000" cy="6858000" type="screen4x3"/>
  <p:notesSz cx="6858000" cy="9144000"/>
  <p:defaultTextStyle>
    <a:defPPr>
      <a:defRPr lang="zh-CN"/>
    </a:defPPr>
    <a:lvl1pPr marL="0" lvl="0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Tx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Tx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Tx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Tx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Tx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Tx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Tx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Tx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Tx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  <a:srgbClr val="CCFF99"/>
    <a:srgbClr val="FF99FF"/>
    <a:srgbClr val="FFFFCC"/>
    <a:srgbClr val="CCFFCC"/>
    <a:srgbClr val="FFCCFF"/>
    <a:srgbClr val="FF33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napToGrid="0" snapToObjects="1" showGuides="1">
      <p:cViewPr varScale="1">
        <p:scale>
          <a:sx n="69" d="100"/>
          <a:sy n="69" d="100"/>
        </p:scale>
        <p:origin x="1416" y="72"/>
      </p:cViewPr>
      <p:guideLst>
        <p:guide orient="horz" pos="2160"/>
        <p:guide pos="290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1999" cy="71999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9" Type="http://schemas.openxmlformats.org/officeDocument/2006/relationships/tableStyles" Target="tableStyles.xml"/><Relationship Id="rId28" Type="http://schemas.openxmlformats.org/officeDocument/2006/relationships/viewProps" Target="viewProps.xml"/><Relationship Id="rId27" Type="http://schemas.openxmlformats.org/officeDocument/2006/relationships/presProps" Target="presProps.xml"/><Relationship Id="rId26" Type="http://schemas.openxmlformats.org/officeDocument/2006/relationships/notesMaster" Target="notesMasters/notesMaster1.xml"/><Relationship Id="rId25" Type="http://schemas.openxmlformats.org/officeDocument/2006/relationships/slide" Target="slides/slide23.xml"/><Relationship Id="rId24" Type="http://schemas.openxmlformats.org/officeDocument/2006/relationships/slide" Target="slides/slide22.xml"/><Relationship Id="rId23" Type="http://schemas.openxmlformats.org/officeDocument/2006/relationships/slide" Target="slides/slide21.xml"/><Relationship Id="rId22" Type="http://schemas.openxmlformats.org/officeDocument/2006/relationships/slide" Target="slides/slide20.xml"/><Relationship Id="rId21" Type="http://schemas.openxmlformats.org/officeDocument/2006/relationships/slide" Target="slides/slide19.xml"/><Relationship Id="rId20" Type="http://schemas.openxmlformats.org/officeDocument/2006/relationships/slide" Target="slides/slide18.xml"/><Relationship Id="rId2" Type="http://schemas.openxmlformats.org/officeDocument/2006/relationships/theme" Target="theme/theme1.xml"/><Relationship Id="rId19" Type="http://schemas.openxmlformats.org/officeDocument/2006/relationships/slide" Target="slides/slide17.xml"/><Relationship Id="rId18" Type="http://schemas.openxmlformats.org/officeDocument/2006/relationships/slide" Target="slides/slide16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215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eaLnBrk="1" hangingPunct="1">
              <a:buFont typeface="Arial" panose="020B0604020202020204" pitchFamily="34" charset="0"/>
              <a:buNone/>
              <a:defRPr sz="1200">
                <a:latin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r" eaLnBrk="1" hangingPunct="1">
              <a:buFont typeface="Arial" panose="020B0604020202020204" pitchFamily="34" charset="0"/>
              <a:buNone/>
              <a:defRPr sz="1200">
                <a:latin typeface="Arial" panose="020B0604020202020204" pitchFamily="34" charset="0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2052" name="Rectangle 4"/>
          <p:cNvSpPr>
            <a:spLocks noGrp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9525">
            <a:noFill/>
          </a:ln>
        </p:spPr>
      </p:sp>
      <p:sp>
        <p:nvSpPr>
          <p:cNvPr id="2150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  <a:t>单击此处编辑母版文本样式</a:t>
            </a:r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  <a:t>第二级</a:t>
            </a:r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  <a:p>
            <a:pPr marL="914400" marR="0" lvl="2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  <a:t>第三级</a:t>
            </a:r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  <a:p>
            <a:pPr marL="1371600" marR="0" lvl="3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  <a:t>第四级</a:t>
            </a:r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  <a:p>
            <a:pPr marL="1828800" marR="0" lvl="4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  <a:t>第五级</a:t>
            </a:r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2151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/>
          <a:lstStyle>
            <a:lvl1pPr eaLnBrk="1" hangingPunct="1">
              <a:buFont typeface="Arial" panose="020B0604020202020204" pitchFamily="34" charset="0"/>
              <a:buNone/>
              <a:defRPr sz="1200">
                <a:latin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2151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/>
          <a:lstStyle>
            <a:lvl1pPr algn="r" eaLnBrk="1" hangingPunct="1">
              <a:buFont typeface="Arial" panose="020B0604020202020204" pitchFamily="34" charset="0"/>
              <a:buNone/>
              <a:defRPr sz="1200" smtClean="0"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fld id="{76532DD3-7BCC-4821-8A66-A4BCEE65AEFC}" type="slidenum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fld id="{F5924F09-8826-4A49-9E15-A311F89FF881}" type="datetime1">
              <a:rPr kumimoji="0" lang="zh-CN" altLang="en-US" sz="1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fld id="{328C1890-13C2-4B3C-91F4-5B3FDD7A410E}" type="slidenum">
              <a:rPr kumimoji="0" lang="zh-CN" altLang="en-US" sz="1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fld id="{F5924F09-8826-4A49-9E15-A311F89FF881}" type="datetime1">
              <a:rPr kumimoji="0" lang="zh-CN" altLang="en-US" sz="1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fld id="{328C1890-13C2-4B3C-91F4-5B3FDD7A410E}" type="slidenum">
              <a:rPr kumimoji="0" lang="zh-CN" altLang="en-US" sz="1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fld id="{F5924F09-8826-4A49-9E15-A311F89FF881}" type="datetime1">
              <a:rPr kumimoji="0" lang="zh-CN" altLang="en-US" sz="1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fld id="{328C1890-13C2-4B3C-91F4-5B3FDD7A410E}" type="slidenum">
              <a:rPr kumimoji="0" lang="zh-CN" altLang="en-US" sz="1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标题和表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表格占位符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defRPr/>
            </a:pPr>
            <a:endParaRPr kumimoji="0" lang="zh-CN" altLang="en-US" sz="2800" b="0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fld id="{F5924F09-8826-4A49-9E15-A311F89FF881}" type="datetime1">
              <a:rPr kumimoji="0" lang="zh-CN" altLang="en-US" sz="1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fld id="{328C1890-13C2-4B3C-91F4-5B3FDD7A410E}" type="slidenum">
              <a:rPr kumimoji="0" lang="zh-CN" altLang="en-US" sz="1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fld id="{F5924F09-8826-4A49-9E15-A311F89FF881}" type="datetime1">
              <a:rPr kumimoji="0" lang="zh-CN" altLang="en-US" sz="1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fld id="{328C1890-13C2-4B3C-91F4-5B3FDD7A410E}" type="slidenum">
              <a:rPr kumimoji="0" lang="zh-CN" altLang="en-US" sz="1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fld id="{F5924F09-8826-4A49-9E15-A311F89FF881}" type="datetime1">
              <a:rPr kumimoji="0" lang="zh-CN" altLang="en-US" sz="1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fld id="{328C1890-13C2-4B3C-91F4-5B3FDD7A410E}" type="slidenum">
              <a:rPr kumimoji="0" lang="zh-CN" altLang="en-US" sz="1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fld id="{F5924F09-8826-4A49-9E15-A311F89FF881}" type="datetime1">
              <a:rPr kumimoji="0" lang="zh-CN" altLang="en-US" sz="1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fld id="{328C1890-13C2-4B3C-91F4-5B3FDD7A410E}" type="slidenum">
              <a:rPr kumimoji="0" lang="zh-CN" altLang="en-US" sz="1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fld id="{F5924F09-8826-4A49-9E15-A311F89FF881}" type="datetime1">
              <a:rPr kumimoji="0" lang="zh-CN" altLang="en-US" sz="1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fld id="{328C1890-13C2-4B3C-91F4-5B3FDD7A410E}" type="slidenum">
              <a:rPr kumimoji="0" lang="zh-CN" altLang="en-US" sz="1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fld id="{F5924F09-8826-4A49-9E15-A311F89FF881}" type="datetime1">
              <a:rPr kumimoji="0" lang="zh-CN" altLang="en-US" sz="1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fld id="{328C1890-13C2-4B3C-91F4-5B3FDD7A410E}" type="slidenum">
              <a:rPr kumimoji="0" lang="zh-CN" altLang="en-US" sz="1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fld id="{F5924F09-8826-4A49-9E15-A311F89FF881}" type="datetime1">
              <a:rPr kumimoji="0" lang="zh-CN" altLang="en-US" sz="1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fld id="{328C1890-13C2-4B3C-91F4-5B3FDD7A410E}" type="slidenum">
              <a:rPr kumimoji="0" lang="zh-CN" altLang="en-US" sz="1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fld id="{F5924F09-8826-4A49-9E15-A311F89FF881}" type="datetime1">
              <a:rPr kumimoji="0" lang="zh-CN" altLang="en-US" sz="1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fld id="{328C1890-13C2-4B3C-91F4-5B3FDD7A410E}" type="slidenum">
              <a:rPr kumimoji="0" lang="zh-CN" altLang="en-US" sz="1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3200" b="0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fld id="{F5924F09-8826-4A49-9E15-A311F89FF881}" type="datetime1">
              <a:rPr kumimoji="0" lang="zh-CN" altLang="en-US" sz="1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fld id="{328C1890-13C2-4B3C-91F4-5B3FDD7A410E}" type="slidenum">
              <a:rPr kumimoji="0" lang="zh-CN" altLang="en-US" sz="1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4" Type="http://schemas.openxmlformats.org/officeDocument/2006/relationships/theme" Target="../theme/theme1.xml"/><Relationship Id="rId13" Type="http://schemas.openxmlformats.org/officeDocument/2006/relationships/image" Target="../media/image1.png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eaLnBrk="1" hangingPunct="1">
              <a:buFont typeface="Arial" panose="020B0604020202020204" pitchFamily="34" charset="0"/>
              <a:buNone/>
              <a:defRPr sz="1400">
                <a:latin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fld id="{F5924F09-8826-4A49-9E15-A311F89FF881}" type="datetime1">
              <a:rPr kumimoji="0" lang="zh-CN" altLang="en-US" sz="1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ctr" eaLnBrk="1" hangingPunct="1">
              <a:buFont typeface="Arial" panose="020B0604020202020204" pitchFamily="34" charset="0"/>
              <a:buNone/>
              <a:defRPr sz="1400">
                <a:latin typeface="Arial" panose="020B0604020202020204" pitchFamily="34" charset="0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r" eaLnBrk="1" hangingPunct="1">
              <a:buFont typeface="Arial" panose="020B0604020202020204" pitchFamily="34" charset="0"/>
              <a:buNone/>
              <a:defRPr sz="1400" smtClean="0"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fld id="{328C1890-13C2-4B3C-91F4-5B3FDD7A410E}" type="slidenum">
              <a:rPr kumimoji="0" lang="zh-CN" altLang="en-US" sz="1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panose="020B0604020202020204" pitchFamily="34" charset="0"/>
          <a:ea typeface="微软雅黑" panose="020B0503020204020204" pitchFamily="34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panose="020B0604020202020204" pitchFamily="34" charset="0"/>
          <a:ea typeface="微软雅黑" panose="020B0503020204020204" pitchFamily="34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panose="020B0604020202020204" pitchFamily="34" charset="0"/>
          <a:ea typeface="微软雅黑" panose="020B0503020204020204" pitchFamily="34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panose="020B0604020202020204" pitchFamily="34" charset="0"/>
          <a:ea typeface="微软雅黑" panose="020B0503020204020204" pitchFamily="34" charset="-122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panose="020B0604020202020204" pitchFamily="34" charset="0"/>
          <a:ea typeface="微软雅黑" panose="020B0503020204020204" pitchFamily="34" charset="-122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panose="020B0604020202020204" pitchFamily="34" charset="0"/>
          <a:ea typeface="微软雅黑" panose="020B0503020204020204" pitchFamily="34" charset="-122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panose="020B0604020202020204" pitchFamily="34" charset="0"/>
          <a:ea typeface="微软雅黑" panose="020B0503020204020204" pitchFamily="34" charset="-122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panose="020B0604020202020204" pitchFamily="34" charset="0"/>
          <a:ea typeface="微软雅黑" panose="020B0503020204020204" pitchFamily="34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2.jpe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2.jpe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3.jpeg"/><Relationship Id="rId1" Type="http://schemas.openxmlformats.org/officeDocument/2006/relationships/image" Target="../media/image2.jpe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5.jpeg"/><Relationship Id="rId1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7.jpeg"/><Relationship Id="rId1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1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073" name="Text Box 2"/>
          <p:cNvSpPr txBox="1"/>
          <p:nvPr/>
        </p:nvSpPr>
        <p:spPr>
          <a:xfrm>
            <a:off x="2820988" y="4256088"/>
            <a:ext cx="2389187" cy="396875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r>
              <a:rPr lang="en-US" altLang="zh-CN" sz="20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R  </a:t>
            </a:r>
            <a:r>
              <a:rPr lang="zh-CN" altLang="en-US" sz="20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八年级下册</a:t>
            </a:r>
            <a:endParaRPr lang="zh-CN" altLang="en-US" sz="20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074" name="Text Box 3"/>
          <p:cNvSpPr txBox="1"/>
          <p:nvPr/>
        </p:nvSpPr>
        <p:spPr>
          <a:xfrm>
            <a:off x="244475" y="3187700"/>
            <a:ext cx="2576513" cy="701675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r>
              <a:rPr lang="zh-CN" altLang="en-US" sz="4000" b="1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Unit 5</a:t>
            </a:r>
            <a:endParaRPr lang="zh-CN" altLang="en-US" sz="4000" b="1" dirty="0">
              <a:solidFill>
                <a:srgbClr val="FF00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3075" name="Text Box 4"/>
          <p:cNvSpPr txBox="1"/>
          <p:nvPr/>
        </p:nvSpPr>
        <p:spPr>
          <a:xfrm>
            <a:off x="1905000" y="2846388"/>
            <a:ext cx="7239000" cy="140970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lnSpc>
                <a:spcPct val="120000"/>
              </a:lnSpc>
            </a:pPr>
            <a:r>
              <a:rPr lang="en-US" altLang="zh-CN" sz="3600" b="1" dirty="0">
                <a:solidFill>
                  <a:srgbClr val="0000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What were you doing when the rainstorm came?</a:t>
            </a:r>
            <a:endParaRPr lang="en-US" altLang="zh-CN" sz="3600" b="1" dirty="0">
              <a:solidFill>
                <a:srgbClr val="0000FF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3076" name="Line 6"/>
          <p:cNvSpPr/>
          <p:nvPr/>
        </p:nvSpPr>
        <p:spPr>
          <a:xfrm>
            <a:off x="244475" y="4206875"/>
            <a:ext cx="8615363" cy="0"/>
          </a:xfrm>
          <a:prstGeom prst="line">
            <a:avLst/>
          </a:prstGeom>
          <a:ln w="2857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3077" name="Text Box 8"/>
          <p:cNvSpPr txBox="1"/>
          <p:nvPr/>
        </p:nvSpPr>
        <p:spPr>
          <a:xfrm>
            <a:off x="1709738" y="5151438"/>
            <a:ext cx="4416425" cy="94615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r>
              <a:rPr lang="en-US" altLang="zh-CN" sz="2800" b="1" dirty="0">
                <a:latin typeface="Arial" panose="020B0604020202020204" pitchFamily="34" charset="0"/>
                <a:ea typeface="宋体" panose="02010600030101010101" pitchFamily="2" charset="-122"/>
              </a:rPr>
              <a:t>SectionA 3a-3c </a:t>
            </a:r>
            <a:endParaRPr lang="en-US" altLang="zh-CN" sz="2800" b="1" dirty="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r>
              <a:rPr lang="en-US" altLang="zh-CN" sz="2800" b="1" dirty="0">
                <a:latin typeface="Arial" panose="020B0604020202020204" pitchFamily="34" charset="0"/>
                <a:ea typeface="宋体" panose="02010600030101010101" pitchFamily="2" charset="-122"/>
              </a:rPr>
              <a:t>Grammar Focus-4c </a:t>
            </a:r>
            <a:endParaRPr lang="en-US" altLang="zh-CN" sz="2800" b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2289" name="Oval 2"/>
          <p:cNvSpPr/>
          <p:nvPr/>
        </p:nvSpPr>
        <p:spPr>
          <a:xfrm>
            <a:off x="2224088" y="307975"/>
            <a:ext cx="3668712" cy="1339850"/>
          </a:xfrm>
          <a:prstGeom prst="ellipse">
            <a:avLst/>
          </a:prstGeom>
          <a:solidFill>
            <a:srgbClr val="CCFFCC"/>
          </a:solidFill>
          <a:ln w="76200" cap="flat" cmpd="sng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none" anchor="ctr"/>
          <a:p>
            <a:pPr algn="ctr">
              <a:lnSpc>
                <a:spcPct val="90000"/>
              </a:lnSpc>
            </a:pPr>
            <a:r>
              <a:rPr lang="en-US" altLang="zh-CN" sz="4400" b="1" dirty="0">
                <a:solidFill>
                  <a:srgbClr val="0000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Grammar</a:t>
            </a:r>
            <a:endParaRPr lang="en-US" altLang="zh-CN" sz="4400" b="1" dirty="0">
              <a:solidFill>
                <a:srgbClr val="0000FF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 algn="ctr">
              <a:lnSpc>
                <a:spcPct val="90000"/>
              </a:lnSpc>
            </a:pPr>
            <a:r>
              <a:rPr lang="en-US" altLang="zh-CN" sz="4400" b="1" dirty="0">
                <a:solidFill>
                  <a:srgbClr val="0000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Focus</a:t>
            </a:r>
            <a:endParaRPr lang="zh-CN" altLang="en-US" sz="4400" b="1" dirty="0">
              <a:solidFill>
                <a:srgbClr val="0000FF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graphicFrame>
        <p:nvGraphicFramePr>
          <p:cNvPr id="31747" name="Group 3"/>
          <p:cNvGraphicFramePr>
            <a:graphicFrameLocks noGrp="1"/>
          </p:cNvGraphicFramePr>
          <p:nvPr/>
        </p:nvGraphicFramePr>
        <p:xfrm>
          <a:off x="258763" y="1679575"/>
          <a:ext cx="8655050" cy="4930775"/>
        </p:xfrm>
        <a:graphic>
          <a:graphicData uri="http://schemas.openxmlformats.org/drawingml/2006/table">
            <a:tbl>
              <a:tblPr/>
              <a:tblGrid>
                <a:gridCol w="4025900"/>
                <a:gridCol w="4629150"/>
              </a:tblGrid>
              <a:tr h="8636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What were you doing at eight last night?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I was taking a shower.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F81BD"/>
                    </a:solidFill>
                  </a:tcPr>
                </a:tc>
              </a:tr>
              <a:tr h="86524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What was she doing at the time of the rainstorm?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She was doing her homework.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82396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What was he doing when the rainstorm came?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He was reading in the library when the rainstorm came.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118879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What was Ben doing when it began to rain heavily?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When it began to rain, Ben was helping his mom make dinner.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118911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What was Jenny doing while Linda was sleeping?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While Linda was sleeping, Jenny was helping Mary with her homework.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</a:tbl>
          </a:graphicData>
        </a:graphic>
      </p:graphicFrame>
      <p:sp>
        <p:nvSpPr>
          <p:cNvPr id="12310" name="Text Box 41"/>
          <p:cNvSpPr txBox="1"/>
          <p:nvPr/>
        </p:nvSpPr>
        <p:spPr>
          <a:xfrm>
            <a:off x="6334125" y="276225"/>
            <a:ext cx="2070100" cy="137160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r>
              <a:rPr lang="zh-CN" altLang="en-US" sz="2800" b="1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语法内容请见学案对应处</a:t>
            </a:r>
            <a:endParaRPr lang="zh-CN" altLang="en-US" sz="2800" b="1" dirty="0">
              <a:solidFill>
                <a:srgbClr val="FF00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17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2771" name="AutoShape 3"/>
          <p:cNvSpPr/>
          <p:nvPr/>
        </p:nvSpPr>
        <p:spPr>
          <a:xfrm>
            <a:off x="617538" y="196850"/>
            <a:ext cx="8281987" cy="1392238"/>
          </a:xfrm>
          <a:prstGeom prst="flowChartAlternateProcess">
            <a:avLst/>
          </a:prstGeom>
          <a:solidFill>
            <a:srgbClr val="FFFFFF"/>
          </a:solidFill>
          <a:ln w="76200" cap="flat" cmpd="sng">
            <a:solidFill>
              <a:schemeClr val="hlink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/>
          <a:p>
            <a:pPr algn="ctr">
              <a:lnSpc>
                <a:spcPct val="130000"/>
              </a:lnSpc>
            </a:pPr>
            <a:r>
              <a:rPr lang="en-US" altLang="zh-CN" sz="3600" b="1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4a. </a:t>
            </a:r>
            <a:r>
              <a:rPr lang="en-US" altLang="zh-CN" sz="3200" b="1" dirty="0">
                <a:solidFill>
                  <a:srgbClr val="0000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Look at the table and write sentences</a:t>
            </a:r>
            <a:endParaRPr lang="en-US" altLang="zh-CN" sz="3200" b="1" dirty="0">
              <a:solidFill>
                <a:srgbClr val="0000FF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 algn="ctr">
              <a:lnSpc>
                <a:spcPct val="130000"/>
              </a:lnSpc>
            </a:pPr>
            <a:r>
              <a:rPr lang="en-US" altLang="zh-CN" sz="3200" b="1" dirty="0">
                <a:solidFill>
                  <a:srgbClr val="0000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with both </a:t>
            </a:r>
            <a:r>
              <a:rPr lang="en-US" altLang="zh-CN" sz="3200" b="1" i="1" dirty="0">
                <a:solidFill>
                  <a:srgbClr val="0000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while </a:t>
            </a:r>
            <a:r>
              <a:rPr lang="en-US" altLang="zh-CN" sz="3200" b="1" dirty="0">
                <a:solidFill>
                  <a:srgbClr val="0000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and </a:t>
            </a:r>
            <a:r>
              <a:rPr lang="en-US" altLang="zh-CN" sz="3200" b="1" i="1" dirty="0">
                <a:solidFill>
                  <a:srgbClr val="0000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when</a:t>
            </a:r>
            <a:r>
              <a:rPr lang="en-US" altLang="zh-CN" sz="3200" b="1" dirty="0">
                <a:solidFill>
                  <a:srgbClr val="0000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.    </a:t>
            </a:r>
            <a:r>
              <a:rPr lang="en-US" altLang="zh-CN" sz="3200" b="1" dirty="0">
                <a:latin typeface="Arial" panose="020B0604020202020204" pitchFamily="34" charset="0"/>
                <a:ea typeface="宋体" panose="02010600030101010101" pitchFamily="2" charset="-122"/>
              </a:rPr>
              <a:t>         </a:t>
            </a:r>
            <a:endParaRPr lang="zh-CN" altLang="en-US" sz="3200" b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graphicFrame>
        <p:nvGraphicFramePr>
          <p:cNvPr id="32772" name="Group 4"/>
          <p:cNvGraphicFramePr>
            <a:graphicFrameLocks noGrp="1"/>
          </p:cNvGraphicFramePr>
          <p:nvPr/>
        </p:nvGraphicFramePr>
        <p:xfrm>
          <a:off x="457200" y="1862138"/>
          <a:ext cx="8229600" cy="4481513"/>
        </p:xfrm>
        <a:graphic>
          <a:graphicData uri="http://schemas.openxmlformats.org/drawingml/2006/table">
            <a:tbl>
              <a:tblPr/>
              <a:tblGrid>
                <a:gridCol w="3151188"/>
                <a:gridCol w="5078412"/>
              </a:tblGrid>
              <a:tr h="85419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John</a:t>
                      </a:r>
                      <a:endParaRPr kumimoji="0" lang="en-US" sz="3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0170" marR="90170" marT="46997" marB="46997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Mary</a:t>
                      </a:r>
                      <a:endParaRPr kumimoji="0" lang="en-US" sz="3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0170" marR="90170" marT="46997" marB="46997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</a:tr>
              <a:tr h="85260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take photos</a:t>
                      </a:r>
                      <a:endParaRPr kumimoji="0" lang="en-US" sz="3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buy a drink</a:t>
                      </a:r>
                      <a:endParaRPr kumimoji="0" lang="en-US" sz="3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0170" marR="90170" marT="46997" marB="46997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85260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play the piano</a:t>
                      </a:r>
                      <a:endParaRPr kumimoji="0" lang="en-US" sz="3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0170" marR="90170" marT="46997" marB="46997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leave the house</a:t>
                      </a:r>
                      <a:endParaRPr kumimoji="0" lang="en-US" sz="3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85260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clean his room</a:t>
                      </a:r>
                      <a:endParaRPr kumimoji="0" lang="en-US" sz="3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0170" marR="90170" marT="46997" marB="46997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turn on the radio</a:t>
                      </a:r>
                      <a:endParaRPr kumimoji="0" lang="en-US" sz="3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0170" marR="90170" marT="46997" marB="46997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</a:tr>
              <a:tr h="106949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shop</a:t>
                      </a:r>
                      <a:endParaRPr kumimoji="0" lang="en-US" sz="3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take the car to the car wash</a:t>
                      </a:r>
                      <a:endParaRPr kumimoji="0" lang="en-US" sz="3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0170" marR="90170" marT="46997" marB="46997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1000"/>
                                        <p:tgtEl>
                                          <p:spTgt spid="327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" dur="1000"/>
                                        <p:tgtEl>
                                          <p:spTgt spid="327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1" grpId="0" bldLvl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4337" name="AutoShape 2"/>
          <p:cNvSpPr/>
          <p:nvPr/>
        </p:nvSpPr>
        <p:spPr>
          <a:xfrm>
            <a:off x="539750" y="196850"/>
            <a:ext cx="8339138" cy="1392238"/>
          </a:xfrm>
          <a:prstGeom prst="flowChartAlternateProcess">
            <a:avLst/>
          </a:prstGeom>
          <a:solidFill>
            <a:srgbClr val="FFFFFF"/>
          </a:solidFill>
          <a:ln w="76200" cap="flat" cmpd="sng">
            <a:solidFill>
              <a:schemeClr val="hlink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/>
          <a:p>
            <a:pPr algn="ctr">
              <a:lnSpc>
                <a:spcPct val="130000"/>
              </a:lnSpc>
            </a:pPr>
            <a:r>
              <a:rPr lang="en-US" altLang="zh-CN" sz="3600" b="1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4a. </a:t>
            </a:r>
            <a:r>
              <a:rPr lang="en-US" altLang="zh-CN" sz="3200" b="1" dirty="0">
                <a:solidFill>
                  <a:srgbClr val="0000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Look at the table and write sentences</a:t>
            </a:r>
            <a:endParaRPr lang="en-US" altLang="zh-CN" sz="3200" b="1" dirty="0">
              <a:solidFill>
                <a:srgbClr val="0000FF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 algn="ctr">
              <a:lnSpc>
                <a:spcPct val="130000"/>
              </a:lnSpc>
            </a:pPr>
            <a:r>
              <a:rPr lang="en-US" altLang="zh-CN" sz="3200" b="1" dirty="0">
                <a:solidFill>
                  <a:srgbClr val="0000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with both </a:t>
            </a:r>
            <a:r>
              <a:rPr lang="en-US" altLang="zh-CN" sz="3200" b="1" i="1" dirty="0">
                <a:solidFill>
                  <a:srgbClr val="0000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while </a:t>
            </a:r>
            <a:r>
              <a:rPr lang="en-US" altLang="zh-CN" sz="3200" b="1" dirty="0">
                <a:solidFill>
                  <a:srgbClr val="0000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and </a:t>
            </a:r>
            <a:r>
              <a:rPr lang="en-US" altLang="zh-CN" sz="3200" b="1" i="1" dirty="0">
                <a:solidFill>
                  <a:srgbClr val="0000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when</a:t>
            </a:r>
            <a:r>
              <a:rPr lang="en-US" altLang="zh-CN" sz="3200" b="1" dirty="0">
                <a:solidFill>
                  <a:srgbClr val="0000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.    </a:t>
            </a:r>
            <a:r>
              <a:rPr lang="en-US" altLang="zh-CN" sz="3200" b="1" dirty="0">
                <a:latin typeface="Arial" panose="020B0604020202020204" pitchFamily="34" charset="0"/>
                <a:ea typeface="宋体" panose="02010600030101010101" pitchFamily="2" charset="-122"/>
              </a:rPr>
              <a:t>         </a:t>
            </a:r>
            <a:endParaRPr lang="zh-CN" altLang="en-US" sz="3200" b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33795" name="Text Box 3"/>
          <p:cNvSpPr txBox="1"/>
          <p:nvPr/>
        </p:nvSpPr>
        <p:spPr>
          <a:xfrm>
            <a:off x="336550" y="1912938"/>
            <a:ext cx="8328025" cy="3940175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lnSpc>
                <a:spcPct val="150000"/>
              </a:lnSpc>
            </a:pPr>
            <a:r>
              <a:rPr lang="en-US" altLang="zh-CN" sz="2800" b="1" u="sng" dirty="0">
                <a:latin typeface="Times New Roman" panose="02020603050405020304" pitchFamily="18" charset="0"/>
                <a:ea typeface="宋体" panose="02010600030101010101" pitchFamily="2" charset="-122"/>
              </a:rPr>
              <a:t>While John was taking photos, Mary bought a drink.</a:t>
            </a:r>
            <a:endParaRPr lang="en-US" altLang="zh-CN" sz="2800" b="1" u="sng" dirty="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2800" b="1" u="sng" dirty="0">
                <a:latin typeface="Times New Roman" panose="02020603050405020304" pitchFamily="18" charset="0"/>
                <a:ea typeface="宋体" panose="02010600030101010101" pitchFamily="2" charset="-122"/>
              </a:rPr>
              <a:t>John was taking photos when Mary bought a drink.</a:t>
            </a:r>
            <a:endParaRPr lang="en-US" altLang="zh-CN" sz="2800" b="1" u="sng" dirty="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2800" b="1" dirty="0">
                <a:latin typeface="Times New Roman" panose="02020603050405020304" pitchFamily="18" charset="0"/>
                <a:ea typeface="宋体" panose="02010600030101010101" pitchFamily="2" charset="-122"/>
              </a:rPr>
              <a:t>____________________________________________________________________________________________________________________________________________________________________________________</a:t>
            </a:r>
            <a:endParaRPr lang="en-US" altLang="zh-CN" sz="2800" b="1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33796" name="Text Box 4"/>
          <p:cNvSpPr txBox="1"/>
          <p:nvPr/>
        </p:nvSpPr>
        <p:spPr>
          <a:xfrm>
            <a:off x="336550" y="3192463"/>
            <a:ext cx="7729538" cy="2652712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lnSpc>
                <a:spcPct val="150000"/>
              </a:lnSpc>
            </a:pPr>
            <a:r>
              <a:rPr lang="en-US" altLang="zh-CN" sz="2800" b="1" dirty="0">
                <a:solidFill>
                  <a:srgbClr val="FF33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While John was playing the piano, Mary left the house.</a:t>
            </a:r>
            <a:endParaRPr lang="en-US" altLang="zh-CN" sz="2800" b="1" dirty="0">
              <a:solidFill>
                <a:srgbClr val="FF33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2800" b="1" dirty="0">
                <a:solidFill>
                  <a:srgbClr val="FF33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John was playing the piano when Mary left the house.</a:t>
            </a:r>
            <a:endParaRPr lang="zh-CN" altLang="en-US" sz="2800" b="1" dirty="0">
              <a:solidFill>
                <a:srgbClr val="FF33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37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6">
                                            <p:txEl>
                                              <p:charRg st="0" end="5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3796">
                                            <p:txEl>
                                              <p:charRg st="0" end="5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6">
                                            <p:txEl>
                                              <p:charRg st="55" end="10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3796">
                                            <p:txEl>
                                              <p:charRg st="55" end="10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5" grpId="0" bldLvl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5361" name="AutoShape 2"/>
          <p:cNvSpPr/>
          <p:nvPr/>
        </p:nvSpPr>
        <p:spPr>
          <a:xfrm>
            <a:off x="574675" y="169863"/>
            <a:ext cx="8393113" cy="1131887"/>
          </a:xfrm>
          <a:prstGeom prst="flowChartAlternateProcess">
            <a:avLst/>
          </a:prstGeom>
          <a:solidFill>
            <a:srgbClr val="FFFFFF"/>
          </a:solidFill>
          <a:ln w="76200" cap="flat" cmpd="sng">
            <a:solidFill>
              <a:schemeClr val="hlink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/>
          <a:p>
            <a:pPr algn="ctr">
              <a:lnSpc>
                <a:spcPct val="110000"/>
              </a:lnSpc>
            </a:pPr>
            <a:r>
              <a:rPr lang="en-US" altLang="zh-CN" sz="3600" b="1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4a. </a:t>
            </a:r>
            <a:r>
              <a:rPr lang="en-US" altLang="zh-CN" sz="3200" b="1" dirty="0">
                <a:solidFill>
                  <a:srgbClr val="0000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Look at the table and write sentences</a:t>
            </a:r>
            <a:endParaRPr lang="en-US" altLang="zh-CN" sz="3200" b="1" dirty="0">
              <a:solidFill>
                <a:srgbClr val="0000FF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 algn="ctr">
              <a:lnSpc>
                <a:spcPct val="110000"/>
              </a:lnSpc>
            </a:pPr>
            <a:r>
              <a:rPr lang="en-US" altLang="zh-CN" sz="3200" b="1" dirty="0">
                <a:solidFill>
                  <a:srgbClr val="0000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with both </a:t>
            </a:r>
            <a:r>
              <a:rPr lang="en-US" altLang="zh-CN" sz="3200" b="1" i="1" dirty="0">
                <a:solidFill>
                  <a:srgbClr val="0000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while </a:t>
            </a:r>
            <a:r>
              <a:rPr lang="en-US" altLang="zh-CN" sz="3200" b="1" dirty="0">
                <a:solidFill>
                  <a:srgbClr val="0000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and </a:t>
            </a:r>
            <a:r>
              <a:rPr lang="en-US" altLang="zh-CN" sz="3200" b="1" i="1" dirty="0">
                <a:solidFill>
                  <a:srgbClr val="0000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when</a:t>
            </a:r>
            <a:r>
              <a:rPr lang="en-US" altLang="zh-CN" sz="3200" b="1" dirty="0">
                <a:solidFill>
                  <a:srgbClr val="0000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.    </a:t>
            </a:r>
            <a:r>
              <a:rPr lang="en-US" altLang="zh-CN" sz="3200" b="1" dirty="0">
                <a:latin typeface="Arial" panose="020B0604020202020204" pitchFamily="34" charset="0"/>
                <a:ea typeface="宋体" panose="02010600030101010101" pitchFamily="2" charset="-122"/>
              </a:rPr>
              <a:t>         </a:t>
            </a:r>
            <a:endParaRPr lang="zh-CN" altLang="en-US" sz="3200" b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5362" name="Text Box 3"/>
          <p:cNvSpPr txBox="1"/>
          <p:nvPr/>
        </p:nvSpPr>
        <p:spPr>
          <a:xfrm>
            <a:off x="388938" y="1536700"/>
            <a:ext cx="8445500" cy="4865688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lnSpc>
                <a:spcPct val="140000"/>
              </a:lnSpc>
            </a:pPr>
            <a:r>
              <a:rPr lang="en-US" altLang="zh-CN" sz="2800" b="1" dirty="0">
                <a:latin typeface="Arial" panose="020B0604020202020204" pitchFamily="34" charset="0"/>
                <a:ea typeface="宋体" panose="02010600030101010101" pitchFamily="2" charset="-122"/>
              </a:rPr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  <a:endParaRPr lang="zh-CN" altLang="en-US" sz="2800" b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34820" name="Text Box 4"/>
          <p:cNvSpPr txBox="1"/>
          <p:nvPr/>
        </p:nvSpPr>
        <p:spPr>
          <a:xfrm>
            <a:off x="441325" y="1536700"/>
            <a:ext cx="8393113" cy="4865688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lnSpc>
                <a:spcPct val="140000"/>
              </a:lnSpc>
            </a:pPr>
            <a:r>
              <a:rPr lang="en-US" altLang="zh-CN" sz="2800" b="1" dirty="0">
                <a:solidFill>
                  <a:srgbClr val="FF33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While John was cleaning his room, Mary turned on the radio.</a:t>
            </a:r>
            <a:endParaRPr lang="en-US" altLang="zh-CN" sz="2800" b="1" dirty="0">
              <a:solidFill>
                <a:srgbClr val="FF33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>
              <a:lnSpc>
                <a:spcPct val="140000"/>
              </a:lnSpc>
            </a:pPr>
            <a:r>
              <a:rPr lang="en-US" altLang="zh-CN" sz="2800" b="1" dirty="0">
                <a:solidFill>
                  <a:srgbClr val="FF33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John was cleaning his room when Mary turned on the radio.</a:t>
            </a:r>
            <a:endParaRPr lang="en-US" altLang="zh-CN" sz="2800" b="1" dirty="0">
              <a:solidFill>
                <a:srgbClr val="FF33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>
              <a:lnSpc>
                <a:spcPct val="140000"/>
              </a:lnSpc>
            </a:pPr>
            <a:r>
              <a:rPr lang="en-US" altLang="zh-CN" sz="2800" b="1" dirty="0">
                <a:solidFill>
                  <a:srgbClr val="FF33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While John was shopping, Mary took the car to the car wash.</a:t>
            </a:r>
            <a:endParaRPr lang="en-US" altLang="zh-CN" sz="2800" b="1" dirty="0">
              <a:solidFill>
                <a:srgbClr val="FF33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>
              <a:lnSpc>
                <a:spcPct val="140000"/>
              </a:lnSpc>
            </a:pPr>
            <a:r>
              <a:rPr lang="en-US" altLang="zh-CN" sz="2800" b="1" dirty="0">
                <a:solidFill>
                  <a:srgbClr val="FF33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John was shopping when Mary took the car to the car wash.</a:t>
            </a:r>
            <a:endParaRPr lang="zh-CN" altLang="en-US" sz="2800" b="1" dirty="0">
              <a:solidFill>
                <a:srgbClr val="FF33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0">
                                            <p:txEl>
                                              <p:charRg st="0" end="6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1000"/>
                                        <p:tgtEl>
                                          <p:spTgt spid="34820">
                                            <p:txEl>
                                              <p:charRg st="0" end="6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0">
                                            <p:txEl>
                                              <p:charRg st="60" end="1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0" dur="1000"/>
                                        <p:tgtEl>
                                          <p:spTgt spid="34820">
                                            <p:txEl>
                                              <p:charRg st="60" end="1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0">
                                            <p:txEl>
                                              <p:charRg st="118" end="17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34820">
                                            <p:txEl>
                                              <p:charRg st="118" end="17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0">
                                            <p:txEl>
                                              <p:charRg st="178" end="23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34820">
                                            <p:txEl>
                                              <p:charRg st="178" end="23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5842" name="AutoShape 2"/>
          <p:cNvSpPr/>
          <p:nvPr/>
        </p:nvSpPr>
        <p:spPr>
          <a:xfrm>
            <a:off x="935038" y="247650"/>
            <a:ext cx="7300912" cy="1341438"/>
          </a:xfrm>
          <a:prstGeom prst="roundRect">
            <a:avLst>
              <a:gd name="adj" fmla="val 16667"/>
            </a:avLst>
          </a:prstGeom>
          <a:solidFill>
            <a:srgbClr val="FFFF99"/>
          </a:solidFill>
          <a:ln w="76200" cap="flat" cmpd="sng">
            <a:solidFill>
              <a:srgbClr val="008000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/>
          <a:p>
            <a:pPr algn="ctr">
              <a:lnSpc>
                <a:spcPct val="120000"/>
              </a:lnSpc>
            </a:pPr>
            <a:r>
              <a:rPr lang="en-US" altLang="zh-CN" sz="3600" b="1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4b. </a:t>
            </a:r>
            <a:r>
              <a:rPr lang="en-US" altLang="zh-CN" sz="3200" b="1" dirty="0">
                <a:solidFill>
                  <a:srgbClr val="0000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Fill in the blanks with </a:t>
            </a:r>
            <a:r>
              <a:rPr lang="en-US" altLang="zh-CN" sz="3200" b="1" i="1" dirty="0">
                <a:solidFill>
                  <a:srgbClr val="0000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was</a:t>
            </a:r>
            <a:r>
              <a:rPr lang="en-US" altLang="zh-CN" sz="3200" b="1" dirty="0">
                <a:solidFill>
                  <a:srgbClr val="0000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, </a:t>
            </a:r>
            <a:r>
              <a:rPr lang="en-US" altLang="zh-CN" sz="3200" b="1" i="1" dirty="0">
                <a:solidFill>
                  <a:srgbClr val="0000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were</a:t>
            </a:r>
            <a:r>
              <a:rPr lang="en-US" altLang="zh-CN" sz="3200" b="1" dirty="0">
                <a:solidFill>
                  <a:srgbClr val="0000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, </a:t>
            </a:r>
            <a:endParaRPr lang="en-US" altLang="zh-CN" sz="3200" b="1" dirty="0">
              <a:solidFill>
                <a:srgbClr val="0000FF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 algn="ctr">
              <a:lnSpc>
                <a:spcPct val="120000"/>
              </a:lnSpc>
            </a:pPr>
            <a:r>
              <a:rPr lang="en-US" altLang="zh-CN" sz="3200" b="1" i="1" dirty="0">
                <a:solidFill>
                  <a:srgbClr val="0000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when</a:t>
            </a:r>
            <a:r>
              <a:rPr lang="en-US" altLang="zh-CN" sz="3200" b="1" dirty="0">
                <a:solidFill>
                  <a:srgbClr val="0000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 or </a:t>
            </a:r>
            <a:r>
              <a:rPr lang="en-US" altLang="zh-CN" sz="3200" b="1" i="1" dirty="0">
                <a:solidFill>
                  <a:srgbClr val="0000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while</a:t>
            </a:r>
            <a:r>
              <a:rPr lang="en-US" altLang="zh-CN" sz="3200" b="1" dirty="0">
                <a:solidFill>
                  <a:srgbClr val="0000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.       </a:t>
            </a:r>
            <a:r>
              <a:rPr lang="en-US" altLang="zh-CN" sz="3200" b="1" dirty="0">
                <a:latin typeface="Arial" panose="020B0604020202020204" pitchFamily="34" charset="0"/>
                <a:ea typeface="宋体" panose="02010600030101010101" pitchFamily="2" charset="-122"/>
              </a:rPr>
              <a:t>                  </a:t>
            </a:r>
            <a:endParaRPr lang="zh-CN" altLang="en-US" sz="3200" b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35843" name="Text Box 3"/>
          <p:cNvSpPr txBox="1"/>
          <p:nvPr/>
        </p:nvSpPr>
        <p:spPr>
          <a:xfrm>
            <a:off x="935038" y="1589088"/>
            <a:ext cx="7586662" cy="476885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lnSpc>
                <a:spcPct val="160000"/>
              </a:lnSpc>
            </a:pPr>
            <a:r>
              <a:rPr lang="en-US" altLang="zh-CN" sz="3200" b="1" dirty="0">
                <a:latin typeface="Times New Roman" panose="02020603050405020304" pitchFamily="18" charset="0"/>
                <a:ea typeface="宋体" panose="02010600030101010101" pitchFamily="2" charset="-122"/>
              </a:rPr>
              <a:t>At 7:00 a.m., I woke up. ______ I ______ making my breakfast, my brother _______ listening to the radio. _______ I was eating, the radio news talked about a car accident near our home. My brother and I went out right away to have a look. </a:t>
            </a:r>
            <a:endParaRPr lang="zh-CN" altLang="en-US" sz="3200" b="1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35844" name="Text Box 4"/>
          <p:cNvSpPr txBox="1"/>
          <p:nvPr/>
        </p:nvSpPr>
        <p:spPr>
          <a:xfrm>
            <a:off x="5295900" y="1860550"/>
            <a:ext cx="1431925" cy="579438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r>
              <a:rPr lang="en-US" altLang="zh-CN" sz="3200" b="1" dirty="0">
                <a:solidFill>
                  <a:srgbClr val="FF33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While</a:t>
            </a:r>
            <a:endParaRPr lang="zh-CN" altLang="en-US" sz="3200" b="1" dirty="0">
              <a:solidFill>
                <a:srgbClr val="FF33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35845" name="Text Box 5"/>
          <p:cNvSpPr txBox="1"/>
          <p:nvPr/>
        </p:nvSpPr>
        <p:spPr>
          <a:xfrm>
            <a:off x="6921500" y="1860550"/>
            <a:ext cx="1133475" cy="579438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r>
              <a:rPr lang="en-US" altLang="zh-CN" sz="3200" b="1" dirty="0">
                <a:solidFill>
                  <a:srgbClr val="FF33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was</a:t>
            </a:r>
            <a:endParaRPr lang="zh-CN" altLang="en-US" sz="3200" b="1" dirty="0">
              <a:solidFill>
                <a:srgbClr val="FF33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35846" name="Text Box 6"/>
          <p:cNvSpPr txBox="1"/>
          <p:nvPr/>
        </p:nvSpPr>
        <p:spPr>
          <a:xfrm>
            <a:off x="7102475" y="2603500"/>
            <a:ext cx="1133475" cy="579438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r>
              <a:rPr lang="en-US" altLang="zh-CN" sz="3200" b="1" dirty="0">
                <a:solidFill>
                  <a:srgbClr val="FF33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was</a:t>
            </a:r>
            <a:endParaRPr lang="zh-CN" altLang="en-US" sz="3200" b="1" dirty="0">
              <a:solidFill>
                <a:srgbClr val="FF33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35847" name="Text Box 7"/>
          <p:cNvSpPr txBox="1"/>
          <p:nvPr/>
        </p:nvSpPr>
        <p:spPr>
          <a:xfrm>
            <a:off x="4968875" y="3371850"/>
            <a:ext cx="1952625" cy="57785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r>
              <a:rPr lang="en-US" altLang="zh-CN" sz="3200" b="1" dirty="0">
                <a:solidFill>
                  <a:srgbClr val="FF33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While</a:t>
            </a:r>
            <a:endParaRPr lang="zh-CN" altLang="en-US" sz="3200" b="1" dirty="0">
              <a:solidFill>
                <a:srgbClr val="FF33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358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58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58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58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58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1.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58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1.000000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58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58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584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.000000"/>
                                          </p:val>
                                        </p:tav>
                                        <p:tav tm="80000">
                                          <p:val>
                                            <p:fltVal val="90.000000"/>
                                          </p:val>
                                        </p:tav>
                                        <p:tav tm="80000">
                                          <p:val>
                                            <p:fltVal val="9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0.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58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.000000"/>
                                          </p:val>
                                        </p:tav>
                                        <p:tav tm="50000">
                                          <p:val>
                                            <p:fltVal val="0.95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58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58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9" dur="500"/>
                                        <p:tgtEl>
                                          <p:spTgt spid="358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2" grpId="0" bldLvl="0" animBg="1"/>
      <p:bldP spid="35843" grpId="0" bldLvl="0"/>
      <p:bldP spid="35844" grpId="0" bldLvl="0"/>
      <p:bldP spid="35845" grpId="0" bldLvl="0"/>
      <p:bldP spid="35846" grpId="0" bldLvl="0"/>
      <p:bldP spid="35847" grpId="0" bldLvl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6866" name="Text Box 2"/>
          <p:cNvSpPr txBox="1"/>
          <p:nvPr/>
        </p:nvSpPr>
        <p:spPr>
          <a:xfrm>
            <a:off x="1208088" y="1133475"/>
            <a:ext cx="7353300" cy="476885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lnSpc>
                <a:spcPct val="160000"/>
              </a:lnSpc>
            </a:pPr>
            <a:r>
              <a:rPr lang="en-US" altLang="zh-CN" sz="3200" b="1" dirty="0">
                <a:latin typeface="Times New Roman" panose="02020603050405020304" pitchFamily="18" charset="0"/>
                <a:ea typeface="宋体" panose="02010600030101010101" pitchFamily="2" charset="-122"/>
              </a:rPr>
              <a:t>_______ we got to the place of the accident, the car ______ in bad shape from hitting a tree. But luckily, the driver _______ fine. The roads ________ icy because of the heavy snow from the night before.</a:t>
            </a:r>
            <a:endParaRPr lang="zh-CN" altLang="en-US" sz="3200" b="1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17410" name="AutoShape 3"/>
          <p:cNvSpPr/>
          <p:nvPr/>
        </p:nvSpPr>
        <p:spPr>
          <a:xfrm>
            <a:off x="884238" y="65088"/>
            <a:ext cx="962025" cy="846137"/>
          </a:xfrm>
          <a:prstGeom prst="star8">
            <a:avLst>
              <a:gd name="adj" fmla="val 38250"/>
            </a:avLst>
          </a:prstGeom>
          <a:solidFill>
            <a:srgbClr val="FFFF99"/>
          </a:solidFill>
          <a:ln w="38100" cap="flat" cmpd="sng">
            <a:solidFill>
              <a:srgbClr val="FF99CC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/>
          <a:p>
            <a:pPr algn="ctr"/>
            <a:r>
              <a:rPr lang="en-US" altLang="zh-CN" sz="4000" b="1" dirty="0">
                <a:solidFill>
                  <a:srgbClr val="0000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4b</a:t>
            </a:r>
            <a:endParaRPr lang="zh-CN" altLang="en-US" sz="4000" b="1" dirty="0">
              <a:solidFill>
                <a:srgbClr val="0000FF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36868" name="Text Box 4"/>
          <p:cNvSpPr txBox="1"/>
          <p:nvPr/>
        </p:nvSpPr>
        <p:spPr>
          <a:xfrm>
            <a:off x="1377950" y="1327150"/>
            <a:ext cx="1951038" cy="579438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r>
              <a:rPr lang="en-US" altLang="zh-CN" sz="3200" b="1" dirty="0">
                <a:solidFill>
                  <a:srgbClr val="FF33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When</a:t>
            </a:r>
            <a:endParaRPr lang="zh-CN" altLang="en-US" sz="3200" b="1" dirty="0">
              <a:solidFill>
                <a:srgbClr val="FF33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36869" name="Text Box 5"/>
          <p:cNvSpPr txBox="1"/>
          <p:nvPr/>
        </p:nvSpPr>
        <p:spPr>
          <a:xfrm>
            <a:off x="4370388" y="2212975"/>
            <a:ext cx="1184275" cy="579438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r>
              <a:rPr lang="en-US" altLang="zh-CN" sz="3200" b="1" dirty="0">
                <a:solidFill>
                  <a:srgbClr val="FF33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was</a:t>
            </a:r>
            <a:endParaRPr lang="zh-CN" altLang="en-US" sz="3200" b="1" dirty="0">
              <a:solidFill>
                <a:srgbClr val="FF33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36870" name="Text Box 6"/>
          <p:cNvSpPr txBox="1"/>
          <p:nvPr/>
        </p:nvSpPr>
        <p:spPr>
          <a:xfrm>
            <a:off x="2730500" y="3641725"/>
            <a:ext cx="1196975" cy="57785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r>
              <a:rPr lang="en-US" altLang="zh-CN" sz="3200" b="1" dirty="0">
                <a:solidFill>
                  <a:srgbClr val="FF33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was</a:t>
            </a:r>
            <a:endParaRPr lang="zh-CN" altLang="en-US" sz="3200" b="1" dirty="0">
              <a:solidFill>
                <a:srgbClr val="FF33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36871" name="Text Box 7"/>
          <p:cNvSpPr txBox="1"/>
          <p:nvPr/>
        </p:nvSpPr>
        <p:spPr>
          <a:xfrm>
            <a:off x="6843713" y="3641725"/>
            <a:ext cx="1392237" cy="57785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r>
              <a:rPr lang="en-US" altLang="zh-CN" sz="3200" b="1" dirty="0">
                <a:solidFill>
                  <a:srgbClr val="FF33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were</a:t>
            </a:r>
            <a:endParaRPr lang="zh-CN" altLang="en-US" sz="3200" b="1" dirty="0">
              <a:solidFill>
                <a:srgbClr val="FF33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68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68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68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68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68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68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68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68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68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68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68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1.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68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1.000000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68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68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66" grpId="0" bldLvl="0"/>
      <p:bldP spid="36868" grpId="0" bldLvl="0"/>
      <p:bldP spid="36869" grpId="0" bldLvl="0"/>
      <p:bldP spid="36870" grpId="0" bldLvl="0"/>
      <p:bldP spid="36871" grpId="0" bldLvl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7890" name="AutoShape 2"/>
          <p:cNvSpPr/>
          <p:nvPr/>
        </p:nvSpPr>
        <p:spPr>
          <a:xfrm>
            <a:off x="571500" y="165100"/>
            <a:ext cx="8158163" cy="148590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76200" cap="flat" cmpd="sng">
            <a:solidFill>
              <a:srgbClr val="FF0000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/>
          <a:p>
            <a:pPr algn="ctr">
              <a:lnSpc>
                <a:spcPct val="110000"/>
              </a:lnSpc>
            </a:pPr>
            <a:r>
              <a:rPr lang="en-US" altLang="zh-CN" sz="3600" b="1" dirty="0">
                <a:solidFill>
                  <a:srgbClr val="FF33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4c.</a:t>
            </a:r>
            <a:r>
              <a:rPr lang="en-US" altLang="zh-CN" sz="3200" b="1" dirty="0">
                <a:solidFill>
                  <a:srgbClr val="0000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 </a:t>
            </a:r>
            <a:r>
              <a:rPr lang="en-US" altLang="zh-CN" sz="2800" b="1" dirty="0">
                <a:solidFill>
                  <a:srgbClr val="0000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What were you doing at these times last </a:t>
            </a:r>
            <a:endParaRPr lang="en-US" altLang="zh-CN" sz="2800" b="1" dirty="0">
              <a:solidFill>
                <a:srgbClr val="0000FF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 algn="ctr">
              <a:lnSpc>
                <a:spcPct val="110000"/>
              </a:lnSpc>
            </a:pPr>
            <a:r>
              <a:rPr lang="en-US" altLang="zh-CN" sz="2800" b="1" dirty="0">
                <a:solidFill>
                  <a:srgbClr val="0000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        Sunday? Fill in the chart. Then ask  your </a:t>
            </a:r>
            <a:endParaRPr lang="en-US" altLang="zh-CN" sz="2800" b="1" dirty="0">
              <a:solidFill>
                <a:srgbClr val="0000FF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 algn="ctr">
              <a:lnSpc>
                <a:spcPct val="110000"/>
              </a:lnSpc>
            </a:pPr>
            <a:r>
              <a:rPr lang="en-US" altLang="zh-CN" sz="2800" b="1" dirty="0">
                <a:solidFill>
                  <a:srgbClr val="0000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partner.  </a:t>
            </a:r>
            <a:r>
              <a:rPr lang="en-US" altLang="zh-CN" sz="2800" b="1" dirty="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                                               </a:t>
            </a:r>
            <a:endParaRPr lang="zh-CN" altLang="en-US" sz="2800" b="1" dirty="0">
              <a:solidFill>
                <a:srgbClr val="0000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graphicFrame>
        <p:nvGraphicFramePr>
          <p:cNvPr id="37951" name="Group 63"/>
          <p:cNvGraphicFramePr>
            <a:graphicFrameLocks noGrp="1"/>
          </p:cNvGraphicFramePr>
          <p:nvPr/>
        </p:nvGraphicFramePr>
        <p:xfrm>
          <a:off x="500063" y="1825625"/>
          <a:ext cx="8229600" cy="4829175"/>
        </p:xfrm>
        <a:graphic>
          <a:graphicData uri="http://schemas.openxmlformats.org/drawingml/2006/table">
            <a:tbl>
              <a:tblPr/>
              <a:tblGrid>
                <a:gridCol w="2743200"/>
                <a:gridCol w="2741612"/>
                <a:gridCol w="2744788"/>
              </a:tblGrid>
              <a:tr h="135413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en-US" sz="4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4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You</a:t>
                      </a:r>
                      <a:endParaRPr kumimoji="0" lang="en-US" sz="40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4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Your partner</a:t>
                      </a:r>
                      <a:endParaRPr kumimoji="0" lang="en-US" sz="40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F81BD"/>
                    </a:solidFill>
                  </a:tcPr>
                </a:tc>
              </a:tr>
              <a:tr h="8683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3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9:00 a.m.</a:t>
                      </a:r>
                      <a:endParaRPr kumimoji="0" lang="en-US" sz="3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en-US" sz="4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en-US" sz="4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8683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3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11:00 a. m.</a:t>
                      </a:r>
                      <a:endParaRPr kumimoji="0" lang="en-US" sz="3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en-US" sz="4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en-US" sz="4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8683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3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4:00 p. m.</a:t>
                      </a:r>
                      <a:endParaRPr kumimoji="0" lang="en-US" sz="3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en-US" sz="4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en-US" sz="4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8699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4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9:00 p. m.</a:t>
                      </a:r>
                      <a:endParaRPr kumimoji="0" lang="en-US" sz="4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en-US" sz="4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en-US" sz="4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378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79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90" grpId="0" bldLvl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9457" name="AutoShape 2"/>
          <p:cNvSpPr/>
          <p:nvPr/>
        </p:nvSpPr>
        <p:spPr>
          <a:xfrm>
            <a:off x="454025" y="233363"/>
            <a:ext cx="962025" cy="846137"/>
          </a:xfrm>
          <a:prstGeom prst="star8">
            <a:avLst>
              <a:gd name="adj" fmla="val 38250"/>
            </a:avLst>
          </a:prstGeom>
          <a:solidFill>
            <a:srgbClr val="FFFF99"/>
          </a:solidFill>
          <a:ln w="38100" cap="flat" cmpd="sng">
            <a:solidFill>
              <a:srgbClr val="FF99CC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/>
          <a:p>
            <a:pPr algn="ctr"/>
            <a:r>
              <a:rPr lang="en-US" altLang="zh-CN" sz="4000" b="1" dirty="0">
                <a:solidFill>
                  <a:srgbClr val="0000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4c</a:t>
            </a:r>
            <a:endParaRPr lang="zh-CN" altLang="en-US" sz="4000" b="1" dirty="0">
              <a:solidFill>
                <a:srgbClr val="0000FF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pic>
        <p:nvPicPr>
          <p:cNvPr id="19458" name="Picture 3" descr="u=198221798,783681090&amp;fm=23&amp;gp=0"/>
          <p:cNvPicPr>
            <a:picLocks noChangeAspect="1"/>
          </p:cNvPicPr>
          <p:nvPr/>
        </p:nvPicPr>
        <p:blipFill>
          <a:blip r:embed="rId1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b="6380"/>
          <a:stretch>
            <a:fillRect/>
          </a:stretch>
        </p:blipFill>
        <p:spPr>
          <a:xfrm>
            <a:off x="1974850" y="3444875"/>
            <a:ext cx="4505325" cy="327025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38916" name="AutoShape 4"/>
          <p:cNvSpPr/>
          <p:nvPr/>
        </p:nvSpPr>
        <p:spPr>
          <a:xfrm>
            <a:off x="454025" y="1339850"/>
            <a:ext cx="4216400" cy="1782763"/>
          </a:xfrm>
          <a:prstGeom prst="wedgeRoundRectCallout">
            <a:avLst>
              <a:gd name="adj1" fmla="val -3315"/>
              <a:gd name="adj2" fmla="val 68523"/>
              <a:gd name="adj3" fmla="val 16667"/>
            </a:avLst>
          </a:prstGeom>
          <a:solidFill>
            <a:srgbClr val="FFFF99"/>
          </a:solidFill>
          <a:ln w="76200" cap="flat" cmpd="sng">
            <a:solidFill>
              <a:srgbClr val="008000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lIns="90170" tIns="46990" rIns="90170" bIns="46990" anchor="ctr"/>
          <a:p>
            <a:pPr algn="ctr">
              <a:lnSpc>
                <a:spcPct val="130000"/>
              </a:lnSpc>
            </a:pPr>
            <a:r>
              <a:rPr lang="en-US" altLang="zh-CN" sz="2800" b="1" dirty="0">
                <a:latin typeface="Arial" panose="020B0604020202020204" pitchFamily="34" charset="0"/>
                <a:ea typeface="宋体" panose="02010600030101010101" pitchFamily="2" charset="-122"/>
              </a:rPr>
              <a:t>  </a:t>
            </a:r>
            <a:r>
              <a:rPr lang="en-US" altLang="zh-CN" sz="2800" b="1" dirty="0">
                <a:solidFill>
                  <a:srgbClr val="FF33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What were you doing</a:t>
            </a:r>
            <a:endParaRPr lang="en-US" altLang="zh-CN" sz="2800" b="1" dirty="0">
              <a:solidFill>
                <a:srgbClr val="FF33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 algn="ctr">
              <a:lnSpc>
                <a:spcPct val="130000"/>
              </a:lnSpc>
            </a:pPr>
            <a:r>
              <a:rPr lang="en-US" altLang="zh-CN" sz="2800" b="1" dirty="0">
                <a:solidFill>
                  <a:srgbClr val="FF33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at nine o'clock last</a:t>
            </a:r>
            <a:endParaRPr lang="en-US" altLang="zh-CN" sz="2800" b="1" dirty="0">
              <a:solidFill>
                <a:srgbClr val="FF33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 algn="ctr">
              <a:lnSpc>
                <a:spcPct val="130000"/>
              </a:lnSpc>
            </a:pPr>
            <a:r>
              <a:rPr lang="en-US" altLang="zh-CN" sz="2800" b="1" dirty="0">
                <a:solidFill>
                  <a:srgbClr val="FF33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Sunday morning?</a:t>
            </a:r>
            <a:endParaRPr lang="zh-CN" altLang="en-US" sz="2800" b="1" dirty="0">
              <a:solidFill>
                <a:srgbClr val="FF33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38917" name="AutoShape 5"/>
          <p:cNvSpPr/>
          <p:nvPr/>
        </p:nvSpPr>
        <p:spPr>
          <a:xfrm>
            <a:off x="5268913" y="1614488"/>
            <a:ext cx="3683000" cy="1508125"/>
          </a:xfrm>
          <a:prstGeom prst="wedgeEllipseCallout">
            <a:avLst>
              <a:gd name="adj1" fmla="val -43750"/>
              <a:gd name="adj2" fmla="val 70000"/>
            </a:avLst>
          </a:prstGeom>
          <a:solidFill>
            <a:srgbClr val="CCFFCC"/>
          </a:solidFill>
          <a:ln w="76200" cap="flat" cmpd="sng">
            <a:solidFill>
              <a:srgbClr val="FF6600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lIns="90170" tIns="46990" rIns="90170" bIns="46990" anchor="ctr"/>
          <a:p>
            <a:pPr algn="ctr">
              <a:lnSpc>
                <a:spcPct val="140000"/>
              </a:lnSpc>
            </a:pPr>
            <a:r>
              <a:rPr lang="en-US" altLang="zh-CN" sz="2800" b="1" dirty="0">
                <a:latin typeface="Arial" panose="020B0604020202020204" pitchFamily="34" charset="0"/>
                <a:ea typeface="宋体" panose="02010600030101010101" pitchFamily="2" charset="-122"/>
              </a:rPr>
              <a:t>I was sleeping.</a:t>
            </a:r>
            <a:endParaRPr lang="en-US" altLang="zh-CN" sz="2800" b="1" dirty="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 algn="ctr">
              <a:lnSpc>
                <a:spcPct val="140000"/>
              </a:lnSpc>
            </a:pPr>
            <a:r>
              <a:rPr lang="en-US" altLang="zh-CN" sz="2800" b="1" dirty="0">
                <a:latin typeface="Arial" panose="020B0604020202020204" pitchFamily="34" charset="0"/>
                <a:ea typeface="宋体" panose="02010600030101010101" pitchFamily="2" charset="-122"/>
              </a:rPr>
              <a:t>How about you?</a:t>
            </a:r>
            <a:endParaRPr lang="zh-CN" altLang="en-US" sz="2800" b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89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" dur="1000"/>
                                        <p:tgtEl>
                                          <p:spTgt spid="389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16" grpId="0" bldLvl="0" animBg="1"/>
      <p:bldP spid="38917" grpId="0" bldLvl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0481" name="Picture 2" descr="u=198221798,783681090&amp;fm=23&amp;gp=0"/>
          <p:cNvPicPr>
            <a:picLocks noChangeAspect="1"/>
          </p:cNvPicPr>
          <p:nvPr/>
        </p:nvPicPr>
        <p:blipFill>
          <a:blip r:embed="rId1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b="6380"/>
          <a:stretch>
            <a:fillRect/>
          </a:stretch>
        </p:blipFill>
        <p:spPr>
          <a:xfrm>
            <a:off x="2143125" y="3497263"/>
            <a:ext cx="4506913" cy="327025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39939" name="AutoShape 3"/>
          <p:cNvSpPr/>
          <p:nvPr/>
        </p:nvSpPr>
        <p:spPr>
          <a:xfrm>
            <a:off x="511175" y="1236663"/>
            <a:ext cx="3265488" cy="1719262"/>
          </a:xfrm>
          <a:prstGeom prst="wedgeEllipseCallout">
            <a:avLst>
              <a:gd name="adj1" fmla="val 32755"/>
              <a:gd name="adj2" fmla="val 69218"/>
            </a:avLst>
          </a:prstGeom>
          <a:solidFill>
            <a:srgbClr val="FFFFFF"/>
          </a:solidFill>
          <a:ln w="76200" cap="flat" cmpd="sng">
            <a:solidFill>
              <a:schemeClr val="hlink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lIns="90170" tIns="46990" rIns="90170" bIns="46990" anchor="ctr"/>
          <a:p>
            <a:pPr algn="ctr">
              <a:lnSpc>
                <a:spcPct val="150000"/>
              </a:lnSpc>
            </a:pPr>
            <a:r>
              <a:rPr lang="en-US" altLang="zh-CN" sz="2800" b="1" dirty="0">
                <a:solidFill>
                  <a:srgbClr val="FF33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I was doing my</a:t>
            </a:r>
            <a:endParaRPr lang="en-US" altLang="zh-CN" sz="2800" b="1" dirty="0">
              <a:solidFill>
                <a:srgbClr val="FF33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 algn="ctr">
              <a:lnSpc>
                <a:spcPct val="150000"/>
              </a:lnSpc>
            </a:pPr>
            <a:r>
              <a:rPr lang="en-US" altLang="zh-CN" sz="2800" b="1" dirty="0">
                <a:solidFill>
                  <a:srgbClr val="FF33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homework.</a:t>
            </a:r>
            <a:endParaRPr lang="zh-CN" altLang="en-US" sz="2800" b="1" dirty="0">
              <a:solidFill>
                <a:srgbClr val="FF33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39940" name="AutoShape 4"/>
          <p:cNvSpPr/>
          <p:nvPr/>
        </p:nvSpPr>
        <p:spPr>
          <a:xfrm>
            <a:off x="5384800" y="1719263"/>
            <a:ext cx="3175000" cy="1587500"/>
          </a:xfrm>
          <a:prstGeom prst="cloudCallout">
            <a:avLst>
              <a:gd name="adj1" fmla="val -43750"/>
              <a:gd name="adj2" fmla="val 70000"/>
            </a:avLst>
          </a:prstGeom>
          <a:solidFill>
            <a:schemeClr val="bg1"/>
          </a:solidFill>
          <a:ln w="76200" cap="flat" cmpd="sng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none" lIns="90170" tIns="46990" rIns="90170" bIns="46990" anchor="ctr"/>
          <a:p>
            <a:pPr algn="ctr"/>
            <a:r>
              <a:rPr lang="en-US" altLang="zh-CN" sz="2800" b="1" dirty="0">
                <a:solidFill>
                  <a:srgbClr val="0000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You're kidding!</a:t>
            </a:r>
            <a:endParaRPr lang="zh-CN" altLang="en-US" sz="2800" b="1" dirty="0">
              <a:solidFill>
                <a:srgbClr val="0000FF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20484" name="AutoShape 5"/>
          <p:cNvSpPr/>
          <p:nvPr/>
        </p:nvSpPr>
        <p:spPr>
          <a:xfrm>
            <a:off x="511175" y="233363"/>
            <a:ext cx="962025" cy="846137"/>
          </a:xfrm>
          <a:prstGeom prst="star8">
            <a:avLst>
              <a:gd name="adj" fmla="val 38250"/>
            </a:avLst>
          </a:prstGeom>
          <a:solidFill>
            <a:srgbClr val="FFFF99"/>
          </a:solidFill>
          <a:ln w="38100" cap="flat" cmpd="sng">
            <a:solidFill>
              <a:srgbClr val="FF99CC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/>
          <a:p>
            <a:pPr algn="ctr"/>
            <a:r>
              <a:rPr lang="en-US" altLang="zh-CN" sz="4000" b="1" dirty="0">
                <a:solidFill>
                  <a:srgbClr val="0000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4c</a:t>
            </a:r>
            <a:endParaRPr lang="zh-CN" altLang="en-US" sz="4000" b="1" dirty="0">
              <a:solidFill>
                <a:srgbClr val="0000FF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99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99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99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99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1.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99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1.000000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39" grpId="0" bldLvl="0" animBg="1"/>
      <p:bldP spid="39940" grpId="0" bldLvl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1505" name="AutoShape 2"/>
          <p:cNvSpPr/>
          <p:nvPr/>
        </p:nvSpPr>
        <p:spPr>
          <a:xfrm>
            <a:off x="1276350" y="58738"/>
            <a:ext cx="4360863" cy="1112837"/>
          </a:xfrm>
          <a:prstGeom prst="horizontalScroll">
            <a:avLst>
              <a:gd name="adj" fmla="val 12500"/>
            </a:avLst>
          </a:prstGeom>
          <a:solidFill>
            <a:srgbClr val="FFFF99"/>
          </a:solidFill>
          <a:ln w="63500" cap="flat" cmpd="sng">
            <a:solidFill>
              <a:srgbClr val="008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none" lIns="90170" tIns="46990" rIns="90170" bIns="46990" anchor="ctr"/>
          <a:p>
            <a:pPr algn="ctr"/>
            <a:r>
              <a:rPr lang="en-US" altLang="zh-CN" sz="4000" b="1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Language points</a:t>
            </a:r>
            <a:endParaRPr lang="en-US" altLang="zh-CN" sz="4000" b="1" dirty="0">
              <a:solidFill>
                <a:srgbClr val="FF00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40963" name="Text Box 3"/>
          <p:cNvSpPr txBox="1"/>
          <p:nvPr/>
        </p:nvSpPr>
        <p:spPr>
          <a:xfrm>
            <a:off x="328613" y="1171575"/>
            <a:ext cx="8651875" cy="4537075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lnSpc>
                <a:spcPct val="130000"/>
              </a:lnSpc>
            </a:pPr>
            <a:r>
              <a:rPr lang="en-US" altLang="zh-CN" sz="2800" b="1" dirty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1</a:t>
            </a:r>
            <a:r>
              <a:rPr lang="zh-CN" altLang="en-US" sz="2800" b="1" dirty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. With no lights outside,it felt like midnight.</a:t>
            </a:r>
            <a:endParaRPr lang="zh-CN" altLang="en-US" sz="2800" b="1" dirty="0"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  <a:p>
            <a:pPr>
              <a:lnSpc>
                <a:spcPct val="130000"/>
              </a:lnSpc>
            </a:pPr>
            <a:r>
              <a:rPr lang="zh-CN" altLang="en-US" sz="2800" b="1" dirty="0">
                <a:solidFill>
                  <a:srgbClr val="FF3300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light</a:t>
            </a:r>
            <a:r>
              <a:rPr lang="zh-CN" altLang="en-US" sz="2800" b="1" dirty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是</a:t>
            </a:r>
            <a:r>
              <a:rPr lang="zh-CN" altLang="en-US" sz="2800" b="1" dirty="0">
                <a:solidFill>
                  <a:srgbClr val="0000FF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名词</a:t>
            </a:r>
            <a:r>
              <a:rPr lang="zh-CN" altLang="en-US" sz="2800" b="1" dirty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，意为“</a:t>
            </a:r>
            <a:r>
              <a:rPr lang="zh-CN" altLang="en-US" sz="2800" b="1" dirty="0">
                <a:solidFill>
                  <a:srgbClr val="FF3300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光；光线；光亮</a:t>
            </a:r>
            <a:r>
              <a:rPr lang="zh-CN" altLang="en-US" sz="2800" b="1" dirty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”， 如果其前有形容词修饰,</a:t>
            </a:r>
            <a:r>
              <a:rPr lang="zh-CN" altLang="en-US" sz="2800" b="1" dirty="0">
                <a:solidFill>
                  <a:srgbClr val="0000FF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可与a连用</a:t>
            </a:r>
            <a:r>
              <a:rPr lang="zh-CN" altLang="en-US" sz="2800" b="1" dirty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。 light在句中有时可用作</a:t>
            </a:r>
            <a:r>
              <a:rPr lang="zh-CN" altLang="en-US" sz="2800" b="1" dirty="0">
                <a:solidFill>
                  <a:srgbClr val="0000FF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定语</a:t>
            </a:r>
            <a:r>
              <a:rPr lang="zh-CN" altLang="en-US" sz="2800" b="1" dirty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。</a:t>
            </a:r>
            <a:endParaRPr lang="zh-CN" altLang="en-US" sz="2800" b="1" dirty="0"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  <a:p>
            <a:pPr>
              <a:lnSpc>
                <a:spcPct val="130000"/>
              </a:lnSpc>
            </a:pPr>
            <a:r>
              <a:rPr lang="zh-CN" altLang="en-US" sz="2800" b="1" dirty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如：I try to see but I'm blinded by the white </a:t>
            </a:r>
            <a:endParaRPr lang="zh-CN" altLang="en-US" sz="2800" b="1" dirty="0"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  <a:p>
            <a:pPr>
              <a:lnSpc>
                <a:spcPct val="130000"/>
              </a:lnSpc>
            </a:pPr>
            <a:r>
              <a:rPr lang="en-US" altLang="zh-CN" sz="2800" b="1" dirty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      </a:t>
            </a:r>
            <a:r>
              <a:rPr lang="en-US" altLang="zh-CN" sz="2800" b="1" dirty="0">
                <a:solidFill>
                  <a:srgbClr val="FF3300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 </a:t>
            </a:r>
            <a:r>
              <a:rPr lang="zh-CN" altLang="en-US" sz="2800" b="1" dirty="0">
                <a:solidFill>
                  <a:srgbClr val="FF3300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light</a:t>
            </a:r>
            <a:r>
              <a:rPr lang="zh-CN" altLang="en-US" sz="2800" b="1" dirty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.</a:t>
            </a:r>
            <a:endParaRPr lang="zh-CN" altLang="en-US" sz="2800" b="1" dirty="0"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  <a:p>
            <a:pPr>
              <a:lnSpc>
                <a:spcPct val="130000"/>
              </a:lnSpc>
            </a:pPr>
            <a:r>
              <a:rPr lang="en-US" altLang="zh-CN" sz="2800" b="1" dirty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     </a:t>
            </a:r>
            <a:r>
              <a:rPr lang="zh-CN" altLang="en-US" sz="2800" b="1" dirty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我试着去看，但是有道白光让我什么都看不到。</a:t>
            </a:r>
            <a:endParaRPr lang="zh-CN" altLang="en-US" sz="2800" b="1" dirty="0"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  <a:p>
            <a:pPr>
              <a:lnSpc>
                <a:spcPct val="130000"/>
              </a:lnSpc>
            </a:pPr>
            <a:r>
              <a:rPr lang="zh-CN" altLang="en-US" sz="2800" b="1" dirty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 I can't read while you are standing in my </a:t>
            </a:r>
            <a:r>
              <a:rPr lang="zh-CN" altLang="en-US" sz="2800" b="1" dirty="0">
                <a:solidFill>
                  <a:srgbClr val="FF3300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light</a:t>
            </a:r>
            <a:r>
              <a:rPr lang="zh-CN" altLang="en-US" sz="2800" b="1" dirty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. </a:t>
            </a:r>
            <a:endParaRPr lang="zh-CN" altLang="en-US" sz="2800" b="1" dirty="0"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  <a:p>
            <a:pPr>
              <a:lnSpc>
                <a:spcPct val="130000"/>
              </a:lnSpc>
            </a:pPr>
            <a:r>
              <a:rPr lang="en-US" altLang="zh-CN" sz="2800" b="1" dirty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 </a:t>
            </a:r>
            <a:r>
              <a:rPr lang="zh-CN" altLang="en-US" sz="2800" b="1" dirty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你挡住了我的光线，我没法看书。 </a:t>
            </a:r>
            <a:endParaRPr lang="zh-CN" altLang="en-US" sz="2800" b="1" dirty="0"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charRg st="0" end="4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1000"/>
                                        <p:tgtEl>
                                          <p:spTgt spid="40963">
                                            <p:txEl>
                                              <p:charRg st="0" end="4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charRg st="49" end="10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0" dur="1000"/>
                                        <p:tgtEl>
                                          <p:spTgt spid="40963">
                                            <p:txEl>
                                              <p:charRg st="49" end="10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charRg st="106" end="15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40963">
                                            <p:txEl>
                                              <p:charRg st="106" end="15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charRg st="151" end="16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40963">
                                            <p:txEl>
                                              <p:charRg st="151" end="16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charRg st="165" end="19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40963">
                                            <p:txEl>
                                              <p:charRg st="165" end="19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charRg st="192" end="24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0963">
                                            <p:txEl>
                                              <p:charRg st="192" end="24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0963">
                                            <p:txEl>
                                              <p:charRg st="192" end="24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charRg st="243" end="26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0963">
                                            <p:txEl>
                                              <p:charRg st="243" end="26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0963">
                                            <p:txEl>
                                              <p:charRg st="243" end="26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3554" name="Picture 2" descr="u=781865987,2021939488&amp;fm=23&amp;gp=0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693738" y="417513"/>
            <a:ext cx="4211637" cy="3094037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3555" name="Text Box 3"/>
          <p:cNvSpPr txBox="1"/>
          <p:nvPr/>
        </p:nvSpPr>
        <p:spPr>
          <a:xfrm>
            <a:off x="5151438" y="663575"/>
            <a:ext cx="3344862" cy="243205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lnSpc>
                <a:spcPct val="160000"/>
              </a:lnSpc>
            </a:pPr>
            <a:r>
              <a:rPr lang="en-US" altLang="zh-CN" sz="4800" b="1" dirty="0">
                <a:solidFill>
                  <a:srgbClr val="0000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storm    n.</a:t>
            </a:r>
            <a:endParaRPr lang="en-US" altLang="zh-CN" sz="4800" b="1" dirty="0">
              <a:solidFill>
                <a:srgbClr val="0000FF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>
              <a:lnSpc>
                <a:spcPct val="160000"/>
              </a:lnSpc>
            </a:pPr>
            <a:r>
              <a:rPr lang="zh-CN" altLang="en-US" sz="4800" b="1" dirty="0">
                <a:solidFill>
                  <a:srgbClr val="0000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暴风雨</a:t>
            </a:r>
            <a:endParaRPr lang="zh-CN" altLang="en-US" sz="4800" b="1" dirty="0">
              <a:solidFill>
                <a:srgbClr val="0000FF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pic>
        <p:nvPicPr>
          <p:cNvPr id="23556" name="Picture 4" descr="u=1082614896,751320878&amp;fm=23&amp;gp=0"/>
          <p:cNvPicPr>
            <a:picLocks noChangeAspect="1"/>
          </p:cNvPicPr>
          <p:nvPr/>
        </p:nvPicPr>
        <p:blipFill>
          <a:blip r:embed="rId2"/>
          <a:srcRect t="6380" b="9113"/>
          <a:stretch>
            <a:fillRect/>
          </a:stretch>
        </p:blipFill>
        <p:spPr>
          <a:xfrm>
            <a:off x="3719513" y="3511550"/>
            <a:ext cx="4973637" cy="2967038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3557" name="Text Box 5"/>
          <p:cNvSpPr txBox="1"/>
          <p:nvPr/>
        </p:nvSpPr>
        <p:spPr>
          <a:xfrm>
            <a:off x="1182688" y="4016375"/>
            <a:ext cx="2328862" cy="243205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lnSpc>
                <a:spcPct val="160000"/>
              </a:lnSpc>
            </a:pPr>
            <a:r>
              <a:rPr lang="en-US" altLang="zh-CN" sz="4800" b="1" dirty="0">
                <a:solidFill>
                  <a:srgbClr val="FF33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wind   </a:t>
            </a:r>
            <a:endParaRPr lang="en-US" altLang="zh-CN" sz="4800" b="1" dirty="0">
              <a:solidFill>
                <a:srgbClr val="FF33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>
              <a:lnSpc>
                <a:spcPct val="160000"/>
              </a:lnSpc>
            </a:pPr>
            <a:r>
              <a:rPr lang="en-US" altLang="zh-CN" sz="4800" b="1" dirty="0">
                <a:solidFill>
                  <a:srgbClr val="FF33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n. </a:t>
            </a:r>
            <a:r>
              <a:rPr lang="zh-CN" altLang="en-US" sz="4800" b="1" dirty="0">
                <a:solidFill>
                  <a:srgbClr val="FF33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风</a:t>
            </a:r>
            <a:endParaRPr lang="zh-CN" altLang="en-US" sz="4800" b="1" dirty="0">
              <a:solidFill>
                <a:srgbClr val="FF33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35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2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3" dur="25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4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5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35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35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35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35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5" grpId="0" bldLvl="0"/>
      <p:bldP spid="23557" grpId="0" bldLvl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2529" name="AutoShape 2"/>
          <p:cNvSpPr/>
          <p:nvPr/>
        </p:nvSpPr>
        <p:spPr>
          <a:xfrm>
            <a:off x="1022350" y="58738"/>
            <a:ext cx="4360863" cy="1112837"/>
          </a:xfrm>
          <a:prstGeom prst="horizontalScroll">
            <a:avLst>
              <a:gd name="adj" fmla="val 12500"/>
            </a:avLst>
          </a:prstGeom>
          <a:solidFill>
            <a:srgbClr val="FFFF99"/>
          </a:solidFill>
          <a:ln w="63500" cap="flat" cmpd="sng">
            <a:solidFill>
              <a:srgbClr val="008000"/>
            </a:solidFill>
            <a:prstDash val="solid"/>
            <a:bevel/>
            <a:headEnd type="none" w="med" len="med"/>
            <a:tailEnd type="none" w="med" len="med"/>
          </a:ln>
        </p:spPr>
        <p:txBody>
          <a:bodyPr wrap="none" lIns="90170" tIns="46990" rIns="90170" bIns="46990" anchor="ctr"/>
          <a:p>
            <a:pPr algn="ctr"/>
            <a:r>
              <a:rPr lang="en-US" altLang="zh-CN" sz="4000" b="1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Language points</a:t>
            </a:r>
            <a:endParaRPr lang="en-US" altLang="zh-CN" sz="4000" b="1" dirty="0">
              <a:solidFill>
                <a:srgbClr val="FF00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41987" name="Text Box 3"/>
          <p:cNvSpPr txBox="1"/>
          <p:nvPr/>
        </p:nvSpPr>
        <p:spPr>
          <a:xfrm>
            <a:off x="655638" y="1171575"/>
            <a:ext cx="8067675" cy="452755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lnSpc>
                <a:spcPct val="130000"/>
              </a:lnSpc>
            </a:pPr>
            <a:r>
              <a:rPr lang="en-US" altLang="zh-CN" sz="2800" b="1" dirty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2</a:t>
            </a:r>
            <a:r>
              <a:rPr lang="zh-CN" altLang="en-US" sz="2800" b="1" dirty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. The news on TV reported that a heavy rainstorm in the area. </a:t>
            </a:r>
            <a:endParaRPr lang="zh-CN" altLang="en-US" sz="2800" b="1" dirty="0"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  <a:p>
            <a:pPr>
              <a:lnSpc>
                <a:spcPct val="130000"/>
              </a:lnSpc>
            </a:pPr>
            <a:r>
              <a:rPr lang="zh-CN" altLang="en-US" sz="2800" b="1" dirty="0">
                <a:solidFill>
                  <a:srgbClr val="FF3300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report</a:t>
            </a:r>
            <a:r>
              <a:rPr lang="zh-CN" altLang="en-US" sz="2800" b="1" dirty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是</a:t>
            </a:r>
            <a:r>
              <a:rPr lang="zh-CN" altLang="en-US" sz="2800" b="1" dirty="0">
                <a:solidFill>
                  <a:srgbClr val="0000FF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动词</a:t>
            </a:r>
            <a:r>
              <a:rPr lang="zh-CN" altLang="en-US" sz="2800" b="1" dirty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，意为“</a:t>
            </a:r>
            <a:r>
              <a:rPr lang="zh-CN" altLang="en-US" sz="2800" b="1" dirty="0">
                <a:solidFill>
                  <a:srgbClr val="FF3300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报道；公布</a:t>
            </a:r>
            <a:r>
              <a:rPr lang="zh-CN" altLang="en-US" sz="2800" b="1" dirty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”。</a:t>
            </a:r>
            <a:endParaRPr lang="zh-CN" altLang="en-US" sz="2800" b="1" dirty="0"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  <a:p>
            <a:pPr>
              <a:lnSpc>
                <a:spcPct val="130000"/>
              </a:lnSpc>
            </a:pPr>
            <a:r>
              <a:rPr lang="zh-CN" altLang="en-US" sz="2800" b="1" dirty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如：The death of the premier was </a:t>
            </a:r>
            <a:r>
              <a:rPr lang="zh-CN" altLang="en-US" sz="2800" b="1" dirty="0">
                <a:solidFill>
                  <a:srgbClr val="0000FF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reported</a:t>
            </a:r>
            <a:r>
              <a:rPr lang="zh-CN" altLang="en-US" sz="2800" b="1" dirty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 in </a:t>
            </a:r>
            <a:endParaRPr lang="zh-CN" altLang="en-US" sz="2800" b="1" dirty="0"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  <a:p>
            <a:pPr>
              <a:lnSpc>
                <a:spcPct val="130000"/>
              </a:lnSpc>
            </a:pPr>
            <a:r>
              <a:rPr lang="en-US" altLang="zh-CN" sz="2800" b="1" dirty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       </a:t>
            </a:r>
            <a:r>
              <a:rPr lang="zh-CN" altLang="en-US" sz="2800" b="1" dirty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the newspapers.</a:t>
            </a:r>
            <a:endParaRPr lang="zh-CN" altLang="en-US" sz="2800" b="1" dirty="0"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  <a:p>
            <a:pPr>
              <a:lnSpc>
                <a:spcPct val="130000"/>
              </a:lnSpc>
            </a:pPr>
            <a:r>
              <a:rPr lang="en-US" altLang="zh-CN" sz="2800" b="1" dirty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      </a:t>
            </a:r>
            <a:r>
              <a:rPr lang="zh-CN" altLang="en-US" sz="2800" b="1" dirty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总理的逝世已在各报纸上报道。</a:t>
            </a:r>
            <a:endParaRPr lang="zh-CN" altLang="en-US" sz="2800" b="1" dirty="0"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  <a:p>
            <a:pPr>
              <a:lnSpc>
                <a:spcPct val="130000"/>
              </a:lnSpc>
            </a:pPr>
            <a:r>
              <a:rPr lang="zh-CN" altLang="en-US" sz="2800" b="1" dirty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For some, I have good news to </a:t>
            </a:r>
            <a:r>
              <a:rPr lang="zh-CN" altLang="en-US" sz="2800" b="1" dirty="0">
                <a:solidFill>
                  <a:srgbClr val="0000FF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report</a:t>
            </a:r>
            <a:r>
              <a:rPr lang="zh-CN" altLang="en-US" sz="2800" b="1" dirty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. </a:t>
            </a:r>
            <a:endParaRPr lang="zh-CN" altLang="en-US" sz="2800" b="1" dirty="0"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  <a:p>
            <a:pPr>
              <a:lnSpc>
                <a:spcPct val="130000"/>
              </a:lnSpc>
            </a:pPr>
            <a:r>
              <a:rPr lang="zh-CN" altLang="en-US" sz="2800" b="1" dirty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但对其中一些问题，我有好消息要公布。</a:t>
            </a:r>
            <a:endParaRPr lang="zh-CN" altLang="en-US" sz="2800" b="1" dirty="0"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charRg st="0" end="6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1987">
                                            <p:txEl>
                                              <p:charRg st="0" end="6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.000000"/>
                                          </p:val>
                                        </p:tav>
                                        <p:tav tm="80000">
                                          <p:val>
                                            <p:fltVal val="90.000000"/>
                                          </p:val>
                                        </p:tav>
                                        <p:tav tm="80000">
                                          <p:val>
                                            <p:fltVal val="9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0.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1987">
                                            <p:txEl>
                                              <p:charRg st="0" end="6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.000000"/>
                                          </p:val>
                                        </p:tav>
                                        <p:tav tm="50000">
                                          <p:val>
                                            <p:fltVal val="0.95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1987">
                                            <p:txEl>
                                              <p:charRg st="0" end="6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1987">
                                            <p:txEl>
                                              <p:charRg st="0" end="6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8" presetClass="entr" presetSubtype="0" ac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charRg st="64" end="8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1987">
                                            <p:txEl>
                                              <p:charRg st="64" end="8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.000000"/>
                                          </p:val>
                                        </p:tav>
                                        <p:tav tm="80000">
                                          <p:val>
                                            <p:fltVal val="90.000000"/>
                                          </p:val>
                                        </p:tav>
                                        <p:tav tm="80000">
                                          <p:val>
                                            <p:fltVal val="9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0.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1987">
                                            <p:txEl>
                                              <p:charRg st="64" end="8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.000000"/>
                                          </p:val>
                                        </p:tav>
                                        <p:tav tm="50000">
                                          <p:val>
                                            <p:fltVal val="0.95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1987">
                                            <p:txEl>
                                              <p:charRg st="64" end="8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41987">
                                            <p:txEl>
                                              <p:charRg st="64" end="8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charRg st="85" end="12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41987">
                                            <p:txEl>
                                              <p:charRg st="85" end="12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charRg st="129" end="15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41987">
                                            <p:txEl>
                                              <p:charRg st="129" end="15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charRg st="152" end="17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41987">
                                            <p:txEl>
                                              <p:charRg st="152" end="17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charRg st="173" end="2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41987">
                                            <p:txEl>
                                              <p:charRg st="173" end="2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41987">
                                            <p:txEl>
                                              <p:charRg st="173" end="2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charRg st="212" end="23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1987">
                                            <p:txEl>
                                              <p:charRg st="212" end="23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1987">
                                            <p:txEl>
                                              <p:charRg st="212" end="23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3553" name="AutoShape 2"/>
          <p:cNvSpPr/>
          <p:nvPr/>
        </p:nvSpPr>
        <p:spPr>
          <a:xfrm>
            <a:off x="901700" y="58738"/>
            <a:ext cx="4360863" cy="1112837"/>
          </a:xfrm>
          <a:prstGeom prst="horizontalScroll">
            <a:avLst>
              <a:gd name="adj" fmla="val 12500"/>
            </a:avLst>
          </a:prstGeom>
          <a:solidFill>
            <a:srgbClr val="FFFF99"/>
          </a:solidFill>
          <a:ln w="63500" cap="flat" cmpd="sng">
            <a:solidFill>
              <a:srgbClr val="008000"/>
            </a:solidFill>
            <a:prstDash val="solid"/>
            <a:bevel/>
            <a:headEnd type="none" w="med" len="med"/>
            <a:tailEnd type="none" w="med" len="med"/>
          </a:ln>
        </p:spPr>
        <p:txBody>
          <a:bodyPr wrap="none" lIns="90170" tIns="46990" rIns="90170" bIns="46990" anchor="ctr"/>
          <a:p>
            <a:pPr algn="ctr"/>
            <a:r>
              <a:rPr lang="en-US" altLang="zh-CN" sz="4000" b="1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Language points</a:t>
            </a:r>
            <a:endParaRPr lang="en-US" altLang="zh-CN" sz="4000" b="1" dirty="0">
              <a:solidFill>
                <a:srgbClr val="FF00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43011" name="Text Box 3"/>
          <p:cNvSpPr txBox="1"/>
          <p:nvPr/>
        </p:nvSpPr>
        <p:spPr>
          <a:xfrm>
            <a:off x="544513" y="1171575"/>
            <a:ext cx="7794625" cy="5081588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lnSpc>
                <a:spcPct val="130000"/>
              </a:lnSpc>
            </a:pPr>
            <a:r>
              <a:rPr lang="en-US" altLang="zh-CN" sz="2800" b="1" dirty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3</a:t>
            </a:r>
            <a:r>
              <a:rPr lang="zh-CN" altLang="en-US" sz="2800" b="1" dirty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. She also put some candles and matches on the table.</a:t>
            </a:r>
            <a:endParaRPr lang="zh-CN" altLang="en-US" sz="2800" b="1" dirty="0"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  <a:p>
            <a:pPr>
              <a:lnSpc>
                <a:spcPct val="130000"/>
              </a:lnSpc>
            </a:pPr>
            <a:r>
              <a:rPr lang="zh-CN" altLang="en-US" sz="2800" b="1" dirty="0">
                <a:solidFill>
                  <a:srgbClr val="FF3300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put...on...</a:t>
            </a:r>
            <a:r>
              <a:rPr lang="zh-CN" altLang="en-US" sz="2800" b="1" dirty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是“</a:t>
            </a:r>
            <a:r>
              <a:rPr lang="zh-CN" altLang="en-US" sz="2800" b="1" dirty="0">
                <a:solidFill>
                  <a:srgbClr val="0000FF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动词+介词</a:t>
            </a:r>
            <a:r>
              <a:rPr lang="zh-CN" altLang="en-US" sz="2800" b="1" dirty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”结构，意为“</a:t>
            </a:r>
            <a:r>
              <a:rPr lang="zh-CN" altLang="en-US" sz="2800" b="1" dirty="0">
                <a:solidFill>
                  <a:srgbClr val="FF3300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把......放在......之上</a:t>
            </a:r>
            <a:r>
              <a:rPr lang="zh-CN" altLang="en-US" sz="2800" b="1" dirty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”，与表示“穿上”“戴上”的put on是有区别的。后者是“动词+副词”构成的词组，后接名词时，可位于副词on之前或之后；接代词时，只能位于on之前。</a:t>
            </a:r>
            <a:endParaRPr lang="zh-CN" altLang="en-US" sz="2800" b="1" dirty="0"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  <a:p>
            <a:pPr>
              <a:lnSpc>
                <a:spcPct val="130000"/>
              </a:lnSpc>
            </a:pPr>
            <a:r>
              <a:rPr lang="zh-CN" altLang="en-US" sz="2800" b="1" dirty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如：She </a:t>
            </a:r>
            <a:r>
              <a:rPr lang="zh-CN" altLang="en-US" sz="2800" b="1" dirty="0">
                <a:solidFill>
                  <a:srgbClr val="0000FF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put</a:t>
            </a:r>
            <a:r>
              <a:rPr lang="zh-CN" altLang="en-US" sz="2800" b="1" dirty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 the book </a:t>
            </a:r>
            <a:r>
              <a:rPr lang="zh-CN" altLang="en-US" sz="2800" b="1" dirty="0">
                <a:solidFill>
                  <a:srgbClr val="0000FF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on </a:t>
            </a:r>
            <a:r>
              <a:rPr lang="zh-CN" altLang="en-US" sz="2800" b="1" dirty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the table.</a:t>
            </a:r>
            <a:endParaRPr lang="zh-CN" altLang="en-US" sz="2800" b="1" dirty="0"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  <a:p>
            <a:pPr>
              <a:lnSpc>
                <a:spcPct val="130000"/>
              </a:lnSpc>
            </a:pPr>
            <a:r>
              <a:rPr lang="en-US" altLang="zh-CN" sz="2800" b="1" dirty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       </a:t>
            </a:r>
            <a:r>
              <a:rPr lang="zh-CN" altLang="en-US" sz="2800" b="1" dirty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她把书放在桌子上。</a:t>
            </a:r>
            <a:endParaRPr lang="zh-CN" altLang="en-US" sz="2800" b="1" dirty="0"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charRg st="0" end="5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3011">
                                            <p:txEl>
                                              <p:charRg st="0" end="5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charRg st="55" end="17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43011">
                                            <p:txEl>
                                              <p:charRg st="55" end="17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charRg st="173" end="20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3011">
                                            <p:txEl>
                                              <p:charRg st="173" end="20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3011">
                                            <p:txEl>
                                              <p:charRg st="173" end="20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charRg st="206" end="22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3011">
                                            <p:txEl>
                                              <p:charRg st="206" end="22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3011">
                                            <p:txEl>
                                              <p:charRg st="206" end="22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4577" name="AutoShape 2"/>
          <p:cNvSpPr/>
          <p:nvPr/>
        </p:nvSpPr>
        <p:spPr>
          <a:xfrm>
            <a:off x="901700" y="58738"/>
            <a:ext cx="4360863" cy="1112837"/>
          </a:xfrm>
          <a:prstGeom prst="horizontalScroll">
            <a:avLst>
              <a:gd name="adj" fmla="val 12500"/>
            </a:avLst>
          </a:prstGeom>
          <a:solidFill>
            <a:srgbClr val="FFFF99"/>
          </a:solidFill>
          <a:ln w="63500" cap="flat" cmpd="sng">
            <a:solidFill>
              <a:srgbClr val="008000"/>
            </a:solidFill>
            <a:prstDash val="solid"/>
            <a:bevel/>
            <a:headEnd type="none" w="med" len="med"/>
            <a:tailEnd type="none" w="med" len="med"/>
          </a:ln>
        </p:spPr>
        <p:txBody>
          <a:bodyPr wrap="none" lIns="90170" tIns="46990" rIns="90170" bIns="46990" anchor="ctr"/>
          <a:p>
            <a:pPr algn="ctr"/>
            <a:r>
              <a:rPr lang="en-US" altLang="zh-CN" sz="4000" b="1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Language points</a:t>
            </a:r>
            <a:endParaRPr lang="en-US" altLang="zh-CN" sz="4000" b="1" dirty="0">
              <a:solidFill>
                <a:srgbClr val="FF00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44035" name="Text Box 3"/>
          <p:cNvSpPr txBox="1"/>
          <p:nvPr/>
        </p:nvSpPr>
        <p:spPr>
          <a:xfrm>
            <a:off x="708025" y="1354138"/>
            <a:ext cx="7962900" cy="4697412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lnSpc>
                <a:spcPct val="120000"/>
              </a:lnSpc>
            </a:pPr>
            <a:r>
              <a:rPr lang="en-US" altLang="zh-CN" sz="2800" b="1" dirty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4.</a:t>
            </a:r>
            <a:r>
              <a:rPr lang="zh-CN" altLang="en-US" sz="2800" b="1" dirty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 He finally fell asleep when the wind was dying down at around 3:00 a.m.</a:t>
            </a:r>
            <a:endParaRPr lang="zh-CN" altLang="en-US" sz="2800" b="1" dirty="0"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r>
              <a:rPr lang="zh-CN" altLang="en-US" sz="2800" b="1" dirty="0">
                <a:solidFill>
                  <a:srgbClr val="FF3300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die down</a:t>
            </a:r>
            <a:r>
              <a:rPr lang="zh-CN" altLang="en-US" sz="2800" b="1" dirty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意为“</a:t>
            </a:r>
            <a:r>
              <a:rPr lang="zh-CN" altLang="en-US" sz="2800" b="1" dirty="0">
                <a:solidFill>
                  <a:srgbClr val="0000FF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逐渐变弱；逐渐消失</a:t>
            </a:r>
            <a:r>
              <a:rPr lang="zh-CN" altLang="en-US" sz="2800" b="1" dirty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”，其中die的现在分词是dying。</a:t>
            </a:r>
            <a:endParaRPr lang="zh-CN" altLang="en-US" sz="2800" b="1" dirty="0"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r>
              <a:rPr lang="zh-CN" altLang="en-US" sz="2800" b="1" dirty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如：The fire had </a:t>
            </a:r>
            <a:r>
              <a:rPr lang="zh-CN" altLang="en-US" sz="2800" b="1" dirty="0">
                <a:solidFill>
                  <a:srgbClr val="0000FF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died down</a:t>
            </a:r>
            <a:r>
              <a:rPr lang="zh-CN" altLang="en-US" sz="2800" b="1" dirty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, so we put more </a:t>
            </a:r>
            <a:endParaRPr lang="zh-CN" altLang="en-US" sz="2800" b="1" dirty="0"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r>
              <a:rPr lang="en-US" altLang="zh-CN" sz="2800" b="1" dirty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       </a:t>
            </a:r>
            <a:r>
              <a:rPr lang="zh-CN" altLang="en-US" sz="2800" b="1" dirty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coal on it.</a:t>
            </a:r>
            <a:endParaRPr lang="zh-CN" altLang="en-US" sz="2800" b="1" dirty="0"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r>
              <a:rPr lang="en-US" altLang="zh-CN" sz="2800" b="1" dirty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       </a:t>
            </a:r>
            <a:r>
              <a:rPr lang="zh-CN" altLang="en-US" sz="2800" b="1" dirty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炉火变弱了，我们再加了些煤。</a:t>
            </a:r>
            <a:endParaRPr lang="zh-CN" altLang="en-US" sz="2800" b="1" dirty="0"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r>
              <a:rPr lang="en-US" altLang="zh-CN" sz="2800" b="1" dirty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       </a:t>
            </a:r>
            <a:r>
              <a:rPr lang="zh-CN" altLang="en-US" sz="2800" b="1" dirty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Open the air hole; the fire is </a:t>
            </a:r>
            <a:r>
              <a:rPr lang="zh-CN" altLang="en-US" sz="2800" b="1" dirty="0">
                <a:solidFill>
                  <a:srgbClr val="0000FF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dying down</a:t>
            </a:r>
            <a:r>
              <a:rPr lang="zh-CN" altLang="en-US" sz="2800" b="1" dirty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.</a:t>
            </a:r>
            <a:endParaRPr lang="zh-CN" altLang="en-US" sz="2800" b="1" dirty="0"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r>
              <a:rPr lang="en-US" altLang="zh-CN" sz="2800" b="1" dirty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      </a:t>
            </a:r>
            <a:r>
              <a:rPr lang="zh-CN" altLang="en-US" sz="2800" b="1" dirty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把气孔打开，火要熄了。 </a:t>
            </a:r>
            <a:endParaRPr lang="zh-CN" altLang="en-US" sz="2800" b="1" dirty="0"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charRg st="0" end="7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4035">
                                            <p:txEl>
                                              <p:charRg st="0" end="7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charRg st="75" end="1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44035">
                                            <p:txEl>
                                              <p:charRg st="75" end="1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charRg st="115" end="15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44035">
                                            <p:txEl>
                                              <p:charRg st="115" end="15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charRg st="157" end="17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44035">
                                            <p:txEl>
                                              <p:charRg st="157" end="17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charRg st="176" end="19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44035">
                                            <p:txEl>
                                              <p:charRg st="176" end="19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charRg st="198" end="24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44035">
                                            <p:txEl>
                                              <p:charRg st="198" end="24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44035">
                                            <p:txEl>
                                              <p:charRg st="198" end="24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44035">
                                            <p:txEl>
                                              <p:charRg st="198" end="24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44035">
                                            <p:txEl>
                                              <p:charRg st="198" end="24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44035">
                                            <p:txEl>
                                              <p:charRg st="198" end="24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54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charRg st="248" end="26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44035">
                                            <p:txEl>
                                              <p:charRg st="248" end="26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44035">
                                            <p:txEl>
                                              <p:charRg st="248" end="26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44035">
                                            <p:txEl>
                                              <p:charRg st="248" end="26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44035">
                                            <p:txEl>
                                              <p:charRg st="248" end="26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4035">
                                            <p:txEl>
                                              <p:charRg st="248" end="26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5601" name="矩形 6"/>
          <p:cNvPicPr/>
          <p:nvPr/>
        </p:nvPicPr>
        <p:blipFill>
          <a:blip r:embed="rId1"/>
          <a:stretch>
            <a:fillRect/>
          </a:stretch>
        </p:blipFill>
        <p:spPr>
          <a:xfrm>
            <a:off x="3082925" y="390525"/>
            <a:ext cx="3381375" cy="86042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5602" name="Text Box 3"/>
          <p:cNvSpPr txBox="1"/>
          <p:nvPr/>
        </p:nvSpPr>
        <p:spPr>
          <a:xfrm>
            <a:off x="720725" y="1250950"/>
            <a:ext cx="7880350" cy="4867275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lnSpc>
                <a:spcPct val="140000"/>
              </a:lnSpc>
            </a:pPr>
            <a:r>
              <a:rPr lang="en-US" altLang="zh-CN" sz="2800" b="1" dirty="0">
                <a:latin typeface="Arial" panose="020B0604020202020204" pitchFamily="34" charset="0"/>
                <a:ea typeface="宋体" panose="02010600030101010101" pitchFamily="2" charset="-122"/>
              </a:rPr>
              <a:t>1. It took a long time for the excitement to </a:t>
            </a:r>
            <a:endParaRPr lang="en-US" altLang="zh-CN" sz="2800" b="1" dirty="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>
              <a:lnSpc>
                <a:spcPct val="140000"/>
              </a:lnSpc>
            </a:pPr>
            <a:r>
              <a:rPr lang="en-US" altLang="zh-CN" sz="2800" b="1" dirty="0">
                <a:latin typeface="Arial" panose="020B0604020202020204" pitchFamily="34" charset="0"/>
                <a:ea typeface="宋体" panose="02010600030101010101" pitchFamily="2" charset="-122"/>
              </a:rPr>
              <a:t>    _______.</a:t>
            </a:r>
            <a:endParaRPr lang="en-US" altLang="zh-CN" sz="2800" b="1" dirty="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>
              <a:lnSpc>
                <a:spcPct val="140000"/>
              </a:lnSpc>
            </a:pPr>
            <a:r>
              <a:rPr lang="en-US" altLang="zh-CN" sz="2800" b="1" dirty="0">
                <a:latin typeface="Arial" panose="020B0604020202020204" pitchFamily="34" charset="0"/>
                <a:ea typeface="宋体" panose="02010600030101010101" pitchFamily="2" charset="-122"/>
              </a:rPr>
              <a:t>   A. die of                      B. die down     </a:t>
            </a:r>
            <a:endParaRPr lang="en-US" altLang="zh-CN" sz="2800" b="1" dirty="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>
              <a:lnSpc>
                <a:spcPct val="140000"/>
              </a:lnSpc>
            </a:pPr>
            <a:r>
              <a:rPr lang="en-US" altLang="zh-CN" sz="2800" b="1" dirty="0">
                <a:latin typeface="Arial" panose="020B0604020202020204" pitchFamily="34" charset="0"/>
                <a:ea typeface="宋体" panose="02010600030101010101" pitchFamily="2" charset="-122"/>
              </a:rPr>
              <a:t>   C. dying down            D. die from</a:t>
            </a:r>
            <a:endParaRPr lang="en-US" altLang="zh-CN" sz="2800" b="1" dirty="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>
              <a:lnSpc>
                <a:spcPct val="140000"/>
              </a:lnSpc>
            </a:pPr>
            <a:r>
              <a:rPr lang="en-US" altLang="zh-CN" sz="2800" b="1" dirty="0">
                <a:latin typeface="Arial" panose="020B0604020202020204" pitchFamily="34" charset="0"/>
                <a:ea typeface="宋体" panose="02010600030101010101" pitchFamily="2" charset="-122"/>
              </a:rPr>
              <a:t>2. It was raining heavily outside and I could </a:t>
            </a:r>
            <a:endParaRPr lang="en-US" altLang="zh-CN" sz="2800" b="1" dirty="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>
              <a:lnSpc>
                <a:spcPct val="140000"/>
              </a:lnSpc>
            </a:pPr>
            <a:r>
              <a:rPr lang="en-US" altLang="zh-CN" sz="2800" b="1" dirty="0">
                <a:latin typeface="Arial" panose="020B0604020202020204" pitchFamily="34" charset="0"/>
                <a:ea typeface="宋体" panose="02010600030101010101" pitchFamily="2" charset="-122"/>
              </a:rPr>
              <a:t>   not ______ for a long time.</a:t>
            </a:r>
            <a:endParaRPr lang="en-US" altLang="zh-CN" sz="2800" b="1" dirty="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>
              <a:lnSpc>
                <a:spcPct val="140000"/>
              </a:lnSpc>
            </a:pPr>
            <a:r>
              <a:rPr lang="en-US" altLang="zh-CN" sz="2800" b="1" dirty="0">
                <a:latin typeface="Arial" panose="020B0604020202020204" pitchFamily="34" charset="0"/>
                <a:ea typeface="宋体" panose="02010600030101010101" pitchFamily="2" charset="-122"/>
              </a:rPr>
              <a:t>   A. go to bed                B. be asleep</a:t>
            </a:r>
            <a:endParaRPr lang="en-US" altLang="zh-CN" sz="2800" b="1" dirty="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>
              <a:lnSpc>
                <a:spcPct val="140000"/>
              </a:lnSpc>
            </a:pPr>
            <a:r>
              <a:rPr lang="en-US" altLang="zh-CN" sz="2800" b="1" dirty="0">
                <a:latin typeface="Arial" panose="020B0604020202020204" pitchFamily="34" charset="0"/>
                <a:ea typeface="宋体" panose="02010600030101010101" pitchFamily="2" charset="-122"/>
              </a:rPr>
              <a:t>   C. fall asleep               C. be sleepy</a:t>
            </a:r>
            <a:endParaRPr lang="zh-CN" altLang="en-US" sz="2800" b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45060" name="Text Box 4"/>
          <p:cNvSpPr txBox="1"/>
          <p:nvPr/>
        </p:nvSpPr>
        <p:spPr>
          <a:xfrm>
            <a:off x="1417638" y="1887538"/>
            <a:ext cx="468312" cy="579437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r>
              <a:rPr lang="en-US" altLang="zh-CN" sz="3200" b="1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B</a:t>
            </a:r>
            <a:endParaRPr lang="zh-CN" altLang="en-US" sz="3200" b="1" dirty="0">
              <a:solidFill>
                <a:srgbClr val="FF00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45061" name="Text Box 5"/>
          <p:cNvSpPr txBox="1"/>
          <p:nvPr/>
        </p:nvSpPr>
        <p:spPr>
          <a:xfrm>
            <a:off x="1885950" y="4268788"/>
            <a:ext cx="468313" cy="579437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r>
              <a:rPr lang="en-US" altLang="zh-CN" sz="3200" b="1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B</a:t>
            </a:r>
            <a:endParaRPr lang="zh-CN" altLang="en-US" sz="3200" b="1" dirty="0">
              <a:solidFill>
                <a:srgbClr val="FF00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50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50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50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50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60" grpId="0" bldLvl="0"/>
      <p:bldP spid="45061" grpId="0" bldLvl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4578" name="Text Box 2"/>
          <p:cNvSpPr txBox="1"/>
          <p:nvPr/>
        </p:nvSpPr>
        <p:spPr>
          <a:xfrm>
            <a:off x="5581650" y="650875"/>
            <a:ext cx="3343275" cy="243205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lnSpc>
                <a:spcPct val="160000"/>
              </a:lnSpc>
            </a:pPr>
            <a:r>
              <a:rPr lang="en-US" altLang="zh-CN" sz="4800" b="1" dirty="0">
                <a:solidFill>
                  <a:srgbClr val="FF33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light    n.</a:t>
            </a:r>
            <a:endParaRPr lang="en-US" altLang="zh-CN" sz="4800" b="1" dirty="0">
              <a:solidFill>
                <a:srgbClr val="FF33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>
              <a:lnSpc>
                <a:spcPct val="160000"/>
              </a:lnSpc>
            </a:pPr>
            <a:r>
              <a:rPr lang="zh-CN" altLang="en-US" sz="4800" b="1" dirty="0">
                <a:solidFill>
                  <a:srgbClr val="FF33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光；光线</a:t>
            </a:r>
            <a:endParaRPr lang="zh-CN" altLang="en-US" sz="4800" b="1" dirty="0">
              <a:solidFill>
                <a:srgbClr val="FF33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24579" name="Text Box 3"/>
          <p:cNvSpPr txBox="1"/>
          <p:nvPr/>
        </p:nvSpPr>
        <p:spPr>
          <a:xfrm>
            <a:off x="271463" y="4041775"/>
            <a:ext cx="4138612" cy="243205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lnSpc>
                <a:spcPct val="160000"/>
              </a:lnSpc>
            </a:pPr>
            <a:r>
              <a:rPr lang="en-US" altLang="zh-CN" sz="4800" b="1" dirty="0">
                <a:solidFill>
                  <a:srgbClr val="0000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report   v. / n. </a:t>
            </a:r>
            <a:r>
              <a:rPr lang="zh-CN" altLang="en-US" sz="4800" b="1" dirty="0">
                <a:solidFill>
                  <a:srgbClr val="0000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报道；公布</a:t>
            </a:r>
            <a:endParaRPr lang="zh-CN" altLang="en-US" sz="4800" b="1" dirty="0">
              <a:solidFill>
                <a:srgbClr val="0000FF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pic>
        <p:nvPicPr>
          <p:cNvPr id="24580" name="Picture 4" descr="u=1082732510,2877976599&amp;fm=23&amp;gp=0"/>
          <p:cNvPicPr>
            <a:picLocks noChangeAspect="1"/>
          </p:cNvPicPr>
          <p:nvPr/>
        </p:nvPicPr>
        <p:blipFill>
          <a:blip r:embed="rId1"/>
          <a:srcRect t="9579"/>
          <a:stretch>
            <a:fillRect/>
          </a:stretch>
        </p:blipFill>
        <p:spPr>
          <a:xfrm>
            <a:off x="561975" y="528638"/>
            <a:ext cx="4603750" cy="2960687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24581" name="Picture 5" descr="u=3024149514,3565715849&amp;fm=23&amp;gp=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10075" y="3489325"/>
            <a:ext cx="4516438" cy="3163888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45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2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3" dur="25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4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5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0" dur="1000"/>
                                        <p:tgtEl>
                                          <p:spTgt spid="245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45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45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8" grpId="0" bldLvl="0"/>
      <p:bldP spid="24579" grpId="0" bldLvl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5602" name="Text Box 2"/>
          <p:cNvSpPr txBox="1"/>
          <p:nvPr/>
        </p:nvSpPr>
        <p:spPr>
          <a:xfrm>
            <a:off x="739775" y="3768725"/>
            <a:ext cx="3032125" cy="243205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lnSpc>
                <a:spcPct val="160000"/>
              </a:lnSpc>
            </a:pPr>
            <a:r>
              <a:rPr lang="en-US" altLang="zh-CN" sz="4800" b="1" dirty="0">
                <a:solidFill>
                  <a:srgbClr val="FF33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window   </a:t>
            </a:r>
            <a:endParaRPr lang="en-US" altLang="zh-CN" sz="4800" b="1" dirty="0">
              <a:solidFill>
                <a:srgbClr val="FF33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>
              <a:lnSpc>
                <a:spcPct val="160000"/>
              </a:lnSpc>
            </a:pPr>
            <a:r>
              <a:rPr lang="en-US" altLang="zh-CN" sz="4800" b="1" dirty="0">
                <a:solidFill>
                  <a:srgbClr val="FF33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n. </a:t>
            </a:r>
            <a:r>
              <a:rPr lang="zh-CN" altLang="en-US" sz="4800" b="1" dirty="0">
                <a:solidFill>
                  <a:srgbClr val="FF33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窗户</a:t>
            </a:r>
            <a:endParaRPr lang="zh-CN" altLang="en-US" sz="4800" b="1" dirty="0">
              <a:solidFill>
                <a:srgbClr val="FF33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25603" name="Text Box 3"/>
          <p:cNvSpPr txBox="1"/>
          <p:nvPr/>
        </p:nvSpPr>
        <p:spPr>
          <a:xfrm>
            <a:off x="5451475" y="611188"/>
            <a:ext cx="3343275" cy="243205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lnSpc>
                <a:spcPct val="160000"/>
              </a:lnSpc>
            </a:pPr>
            <a:r>
              <a:rPr lang="en-US" altLang="zh-CN" sz="4800" b="1" dirty="0">
                <a:solidFill>
                  <a:srgbClr val="0000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wood   n.</a:t>
            </a:r>
            <a:endParaRPr lang="en-US" altLang="zh-CN" sz="4800" b="1" dirty="0">
              <a:solidFill>
                <a:srgbClr val="0000FF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>
              <a:lnSpc>
                <a:spcPct val="160000"/>
              </a:lnSpc>
            </a:pPr>
            <a:r>
              <a:rPr lang="zh-CN" altLang="en-US" sz="4800" b="1" dirty="0">
                <a:solidFill>
                  <a:srgbClr val="0000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木；木头</a:t>
            </a:r>
            <a:endParaRPr lang="zh-CN" altLang="en-US" sz="4800" b="1" dirty="0">
              <a:solidFill>
                <a:srgbClr val="0000FF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pic>
        <p:nvPicPr>
          <p:cNvPr id="25604" name="Picture 4" descr="u=2783646183,3786292803&amp;fm=23&amp;gp=0"/>
          <p:cNvPicPr>
            <a:picLocks noChangeAspect="1"/>
          </p:cNvPicPr>
          <p:nvPr/>
        </p:nvPicPr>
        <p:blipFill>
          <a:blip r:embed="rId1"/>
          <a:srcRect b="7268"/>
          <a:stretch>
            <a:fillRect/>
          </a:stretch>
        </p:blipFill>
        <p:spPr>
          <a:xfrm>
            <a:off x="528638" y="495300"/>
            <a:ext cx="4040187" cy="277177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25605" name="Picture 5" descr="u=3007465884,4058150921&amp;fm=23&amp;gp=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56075" y="3267075"/>
            <a:ext cx="4638675" cy="347980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56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2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3" dur="25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4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5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256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56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56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2" grpId="0" bldLvl="0"/>
      <p:bldP spid="25603" grpId="0" bldLvl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6626" name="Text Box 2"/>
          <p:cNvSpPr txBox="1"/>
          <p:nvPr/>
        </p:nvSpPr>
        <p:spPr>
          <a:xfrm>
            <a:off x="4657725" y="820738"/>
            <a:ext cx="4279900" cy="243205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lnSpc>
                <a:spcPct val="160000"/>
              </a:lnSpc>
            </a:pPr>
            <a:r>
              <a:rPr lang="en-US" altLang="zh-CN" sz="4800" b="1" dirty="0">
                <a:solidFill>
                  <a:srgbClr val="0000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flashlight </a:t>
            </a:r>
            <a:r>
              <a:rPr lang="zh-CN" altLang="en-US" sz="4800" b="1" dirty="0">
                <a:solidFill>
                  <a:srgbClr val="0000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 </a:t>
            </a:r>
            <a:r>
              <a:rPr lang="en-US" altLang="zh-CN" sz="4800" b="1" dirty="0">
                <a:solidFill>
                  <a:srgbClr val="0000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 n.</a:t>
            </a:r>
            <a:r>
              <a:rPr lang="zh-CN" altLang="en-US" sz="4800" b="1" dirty="0">
                <a:solidFill>
                  <a:srgbClr val="0000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手电筒；火炬</a:t>
            </a:r>
            <a:endParaRPr lang="zh-CN" altLang="en-US" sz="4800" b="1" dirty="0">
              <a:solidFill>
                <a:srgbClr val="0000FF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26627" name="Text Box 3"/>
          <p:cNvSpPr txBox="1"/>
          <p:nvPr/>
        </p:nvSpPr>
        <p:spPr>
          <a:xfrm>
            <a:off x="428625" y="4016375"/>
            <a:ext cx="3032125" cy="243205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lnSpc>
                <a:spcPct val="160000"/>
              </a:lnSpc>
            </a:pPr>
            <a:r>
              <a:rPr lang="en-US" altLang="zh-CN" sz="4800" b="1" dirty="0">
                <a:solidFill>
                  <a:srgbClr val="FF33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match  </a:t>
            </a:r>
            <a:endParaRPr lang="en-US" altLang="zh-CN" sz="4800" b="1" dirty="0">
              <a:solidFill>
                <a:srgbClr val="FF33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>
              <a:lnSpc>
                <a:spcPct val="160000"/>
              </a:lnSpc>
            </a:pPr>
            <a:r>
              <a:rPr lang="en-US" altLang="zh-CN" sz="4800" b="1" dirty="0">
                <a:solidFill>
                  <a:srgbClr val="FF33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n. </a:t>
            </a:r>
            <a:r>
              <a:rPr lang="zh-CN" altLang="en-US" sz="4800" b="1" dirty="0">
                <a:solidFill>
                  <a:srgbClr val="FF33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火柴</a:t>
            </a:r>
            <a:endParaRPr lang="zh-CN" altLang="en-US" sz="4800" b="1" dirty="0">
              <a:solidFill>
                <a:srgbClr val="FF33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pic>
        <p:nvPicPr>
          <p:cNvPr id="26628" name="Picture 4" descr="u=1545619954,1178308309&amp;fm=23&amp;gp=0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66700" y="165100"/>
            <a:ext cx="3752850" cy="3751263"/>
          </a:xfrm>
          <a:prstGeom prst="rect">
            <a:avLst/>
          </a:prstGeom>
          <a:noFill/>
          <a:ln w="9525">
            <a:noFill/>
          </a:ln>
        </p:spPr>
      </p:pic>
      <p:grpSp>
        <p:nvGrpSpPr>
          <p:cNvPr id="26629" name="Group 5"/>
          <p:cNvGrpSpPr>
            <a:grpSpLocks noChangeAspect="1"/>
          </p:cNvGrpSpPr>
          <p:nvPr/>
        </p:nvGrpSpPr>
        <p:grpSpPr>
          <a:xfrm>
            <a:off x="3448050" y="3252788"/>
            <a:ext cx="5076825" cy="3332162"/>
            <a:chOff x="0" y="0"/>
            <a:chExt cx="7993" cy="5248"/>
          </a:xfrm>
        </p:grpSpPr>
        <p:pic>
          <p:nvPicPr>
            <p:cNvPr id="7173" name="Picture 6" descr="u=3861212659,2312821690&amp;fm=90&amp;gp=0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0" y="0"/>
              <a:ext cx="3495" cy="5249"/>
            </a:xfrm>
            <a:prstGeom prst="rect">
              <a:avLst/>
            </a:prstGeom>
            <a:noFill/>
            <a:ln w="9525">
              <a:noFill/>
            </a:ln>
          </p:spPr>
        </p:pic>
        <p:pic>
          <p:nvPicPr>
            <p:cNvPr id="7174" name="Picture 7" descr="u=3534012395,3467667174&amp;fm=90&amp;gp=0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3495" y="1604"/>
              <a:ext cx="4499" cy="3645"/>
            </a:xfrm>
            <a:prstGeom prst="rect">
              <a:avLst/>
            </a:prstGeom>
            <a:noFill/>
            <a:ln w="9525">
              <a:noFill/>
            </a:ln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66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2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3" dur="25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4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5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266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66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66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6" grpId="0" bldLvl="0"/>
      <p:bldP spid="26627" grpId="0" bldLvl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7650" name="AutoShape 2"/>
          <p:cNvSpPr/>
          <p:nvPr/>
        </p:nvSpPr>
        <p:spPr>
          <a:xfrm>
            <a:off x="855663" y="157163"/>
            <a:ext cx="6910387" cy="1081087"/>
          </a:xfrm>
          <a:prstGeom prst="flowChartAlternateProcess">
            <a:avLst/>
          </a:prstGeom>
          <a:solidFill>
            <a:srgbClr val="FFFF99"/>
          </a:solidFill>
          <a:ln w="76200" cap="flat" cmpd="sng">
            <a:solidFill>
              <a:schemeClr val="accent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/>
          <a:p>
            <a:pPr algn="ctr"/>
            <a:r>
              <a:rPr lang="en-US" altLang="zh-CN" sz="3600" b="1" dirty="0">
                <a:solidFill>
                  <a:srgbClr val="FF33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3a.</a:t>
            </a:r>
            <a:r>
              <a:rPr lang="en-US" altLang="zh-CN" sz="3200" b="1" dirty="0">
                <a:latin typeface="Arial" panose="020B0604020202020204" pitchFamily="34" charset="0"/>
                <a:ea typeface="宋体" panose="02010600030101010101" pitchFamily="2" charset="-122"/>
              </a:rPr>
              <a:t> </a:t>
            </a:r>
            <a:r>
              <a:rPr lang="en-US" altLang="zh-CN" sz="3200" b="1" dirty="0">
                <a:solidFill>
                  <a:srgbClr val="0000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Read the passage and answer </a:t>
            </a:r>
            <a:endParaRPr lang="en-US" altLang="zh-CN" sz="3200" b="1" dirty="0">
              <a:solidFill>
                <a:srgbClr val="0000FF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 algn="ctr"/>
            <a:r>
              <a:rPr lang="en-US" altLang="zh-CN" sz="3200" b="1" dirty="0">
                <a:solidFill>
                  <a:srgbClr val="0000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 the questions.    </a:t>
            </a:r>
            <a:r>
              <a:rPr lang="en-US" altLang="zh-CN" sz="3200" b="1" dirty="0">
                <a:latin typeface="Arial" panose="020B0604020202020204" pitchFamily="34" charset="0"/>
                <a:ea typeface="宋体" panose="02010600030101010101" pitchFamily="2" charset="-122"/>
              </a:rPr>
              <a:t>                  </a:t>
            </a:r>
            <a:endParaRPr lang="zh-CN" altLang="en-US" sz="3200" b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27651" name="Text Box 3"/>
          <p:cNvSpPr txBox="1"/>
          <p:nvPr/>
        </p:nvSpPr>
        <p:spPr>
          <a:xfrm>
            <a:off x="596900" y="1652588"/>
            <a:ext cx="7626350" cy="3260725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lnSpc>
                <a:spcPct val="130000"/>
              </a:lnSpc>
            </a:pPr>
            <a:r>
              <a:rPr lang="en-US" altLang="zh-CN" sz="3200" b="1" dirty="0">
                <a:latin typeface="Arial" panose="020B0604020202020204" pitchFamily="34" charset="0"/>
                <a:ea typeface="宋体" panose="02010600030101010101" pitchFamily="2" charset="-122"/>
              </a:rPr>
              <a:t>1. What was the weather like before the heavy rain started?</a:t>
            </a:r>
            <a:endParaRPr lang="en-US" altLang="zh-CN" sz="3200" b="1" dirty="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>
              <a:lnSpc>
                <a:spcPct val="130000"/>
              </a:lnSpc>
            </a:pPr>
            <a:endParaRPr lang="zh-CN" altLang="en-US" sz="3200" b="1" dirty="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>
              <a:lnSpc>
                <a:spcPct val="130000"/>
              </a:lnSpc>
            </a:pPr>
            <a:r>
              <a:rPr lang="en-US" altLang="zh-CN" sz="3200" b="1" dirty="0">
                <a:latin typeface="Arial" panose="020B0604020202020204" pitchFamily="34" charset="0"/>
                <a:ea typeface="宋体" panose="02010600030101010101" pitchFamily="2" charset="-122"/>
              </a:rPr>
              <a:t>2. What was the neighborhood like after the storm?</a:t>
            </a:r>
            <a:endParaRPr lang="zh-CN" altLang="en-US" sz="3200" b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pic>
        <p:nvPicPr>
          <p:cNvPr id="8195" name="Picture 4" descr="u5A_3a"/>
          <p:cNvPicPr>
            <a:picLocks noChangeAspect="1"/>
          </p:cNvPicPr>
          <p:nvPr/>
        </p:nvPicPr>
        <p:blipFill>
          <a:blip r:embed="rId1"/>
          <a:srcRect l="2278" t="6833" r="2556" b="7204"/>
          <a:stretch>
            <a:fillRect/>
          </a:stretch>
        </p:blipFill>
        <p:spPr>
          <a:xfrm>
            <a:off x="5216525" y="4183063"/>
            <a:ext cx="3890963" cy="2636837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76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276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0" grpId="0" bldLvl="0" animBg="1"/>
      <p:bldP spid="27651" grpId="0" bldLvl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9217" name="AutoShape 2"/>
          <p:cNvSpPr/>
          <p:nvPr/>
        </p:nvSpPr>
        <p:spPr>
          <a:xfrm>
            <a:off x="531813" y="169863"/>
            <a:ext cx="976312" cy="741362"/>
          </a:xfrm>
          <a:prstGeom prst="hexagon">
            <a:avLst>
              <a:gd name="adj" fmla="val 32922"/>
              <a:gd name="vf" fmla="val 115470"/>
            </a:avLst>
          </a:prstGeom>
          <a:solidFill>
            <a:srgbClr val="FFFF99"/>
          </a:solidFill>
          <a:ln w="63500" cap="flat" cmpd="sng">
            <a:solidFill>
              <a:schemeClr val="accent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/>
          <a:p>
            <a:pPr algn="ctr"/>
            <a:r>
              <a:rPr lang="en-US" altLang="zh-CN" sz="4000" b="1" dirty="0">
                <a:solidFill>
                  <a:srgbClr val="FF33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3a</a:t>
            </a:r>
            <a:endParaRPr lang="zh-CN" altLang="en-US" sz="4000" b="1" dirty="0">
              <a:solidFill>
                <a:srgbClr val="FF33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9218" name="Text Box 3"/>
          <p:cNvSpPr txBox="1"/>
          <p:nvPr/>
        </p:nvSpPr>
        <p:spPr>
          <a:xfrm>
            <a:off x="531813" y="1223963"/>
            <a:ext cx="8250237" cy="360045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lnSpc>
                <a:spcPct val="120000"/>
              </a:lnSpc>
            </a:pPr>
            <a:r>
              <a:rPr lang="en-US" altLang="zh-CN" sz="3200" b="1" dirty="0">
                <a:latin typeface="Times New Roman" panose="02020603050405020304" pitchFamily="18" charset="0"/>
                <a:ea typeface="宋体" panose="02010600030101010101" pitchFamily="2" charset="-122"/>
              </a:rPr>
              <a:t>1. What was the weather like before the heavy </a:t>
            </a:r>
            <a:endParaRPr lang="en-US" altLang="zh-CN" sz="3200" b="1" dirty="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>
              <a:lnSpc>
                <a:spcPct val="120000"/>
              </a:lnSpc>
            </a:pPr>
            <a:r>
              <a:rPr lang="en-US" altLang="zh-CN" sz="3200" b="1" dirty="0">
                <a:latin typeface="Times New Roman" panose="02020603050405020304" pitchFamily="18" charset="0"/>
                <a:ea typeface="宋体" panose="02010600030101010101" pitchFamily="2" charset="-122"/>
              </a:rPr>
              <a:t>    rain started?</a:t>
            </a:r>
            <a:endParaRPr lang="en-US" altLang="zh-CN" sz="3200" b="1" dirty="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>
              <a:lnSpc>
                <a:spcPct val="120000"/>
              </a:lnSpc>
            </a:pPr>
            <a:endParaRPr lang="zh-CN" altLang="en-US" sz="3200" b="1" dirty="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>
              <a:lnSpc>
                <a:spcPct val="120000"/>
              </a:lnSpc>
            </a:pPr>
            <a:endParaRPr lang="zh-CN" altLang="en-US" sz="3200" b="1" dirty="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>
              <a:lnSpc>
                <a:spcPct val="120000"/>
              </a:lnSpc>
            </a:pPr>
            <a:r>
              <a:rPr lang="en-US" altLang="zh-CN" sz="3200" b="1" dirty="0">
                <a:latin typeface="Times New Roman" panose="02020603050405020304" pitchFamily="18" charset="0"/>
                <a:ea typeface="宋体" panose="02010600030101010101" pitchFamily="2" charset="-122"/>
              </a:rPr>
              <a:t>2. What was the neighborhood like after the </a:t>
            </a:r>
            <a:endParaRPr lang="en-US" altLang="zh-CN" sz="3200" b="1" dirty="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>
              <a:lnSpc>
                <a:spcPct val="120000"/>
              </a:lnSpc>
            </a:pPr>
            <a:r>
              <a:rPr lang="en-US" altLang="zh-CN" sz="3200" b="1" dirty="0">
                <a:latin typeface="Times New Roman" panose="02020603050405020304" pitchFamily="18" charset="0"/>
                <a:ea typeface="宋体" panose="02010600030101010101" pitchFamily="2" charset="-122"/>
              </a:rPr>
              <a:t>    storm?</a:t>
            </a:r>
            <a:endParaRPr lang="zh-CN" altLang="en-US" sz="3200" b="1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28676" name="Text Box 4"/>
          <p:cNvSpPr txBox="1"/>
          <p:nvPr/>
        </p:nvSpPr>
        <p:spPr>
          <a:xfrm>
            <a:off x="896938" y="2381250"/>
            <a:ext cx="7246937" cy="1262063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lnSpc>
                <a:spcPct val="120000"/>
              </a:lnSpc>
            </a:pPr>
            <a:r>
              <a:rPr lang="en-US" altLang="zh-CN" sz="3200" b="1" dirty="0">
                <a:solidFill>
                  <a:srgbClr val="FF33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Strong winds were blowing, and black clouds were making the sky very dark.</a:t>
            </a:r>
            <a:endParaRPr lang="zh-CN" altLang="en-US" sz="3200" b="1" dirty="0">
              <a:solidFill>
                <a:srgbClr val="FF33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28677" name="Text Box 5"/>
          <p:cNvSpPr txBox="1"/>
          <p:nvPr/>
        </p:nvSpPr>
        <p:spPr>
          <a:xfrm>
            <a:off x="896938" y="4824413"/>
            <a:ext cx="7246937" cy="1554162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r>
              <a:rPr lang="en-US" altLang="zh-CN" sz="3200" b="1" dirty="0">
                <a:solidFill>
                  <a:srgbClr val="FF33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The neighborhood was in a mess. There were fallen trees, broken windows and rubbish everywhere.</a:t>
            </a:r>
            <a:endParaRPr lang="en-US" altLang="zh-CN" sz="3200" b="1" dirty="0">
              <a:solidFill>
                <a:srgbClr val="FF33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7" dur="500"/>
                                        <p:tgtEl>
                                          <p:spTgt spid="286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867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.000000"/>
                                          </p:val>
                                        </p:tav>
                                        <p:tav tm="80000">
                                          <p:val>
                                            <p:fltVal val="90.000000"/>
                                          </p:val>
                                        </p:tav>
                                        <p:tav tm="80000">
                                          <p:val>
                                            <p:fltVal val="9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0.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86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.000000"/>
                                          </p:val>
                                        </p:tav>
                                        <p:tav tm="50000">
                                          <p:val>
                                            <p:fltVal val="0.95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86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86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6" grpId="0" bldLvl="0"/>
      <p:bldP spid="28677" grpId="0" bldLvl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9698" name="AutoShape 2"/>
          <p:cNvSpPr/>
          <p:nvPr/>
        </p:nvSpPr>
        <p:spPr>
          <a:xfrm>
            <a:off x="2159000" y="341313"/>
            <a:ext cx="6910388" cy="1222375"/>
          </a:xfrm>
          <a:prstGeom prst="flowChartAlternateProcess">
            <a:avLst/>
          </a:prstGeom>
          <a:solidFill>
            <a:srgbClr val="CCFFCC"/>
          </a:solidFill>
          <a:ln w="76200" cap="flat" cmpd="sng">
            <a:solidFill>
              <a:srgbClr val="FF00FF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lIns="90170" tIns="46990" rIns="90170" bIns="46990" anchor="ctr"/>
          <a:p>
            <a:pPr algn="ctr"/>
            <a:r>
              <a:rPr lang="en-US" altLang="zh-CN" sz="3600" b="1" dirty="0">
                <a:solidFill>
                  <a:srgbClr val="FF33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3b.</a:t>
            </a:r>
            <a:r>
              <a:rPr lang="en-US" altLang="zh-CN" sz="3200" b="1" dirty="0">
                <a:latin typeface="Arial" panose="020B0604020202020204" pitchFamily="34" charset="0"/>
                <a:ea typeface="宋体" panose="02010600030101010101" pitchFamily="2" charset="-122"/>
              </a:rPr>
              <a:t> Complete the sentences using</a:t>
            </a:r>
            <a:endParaRPr lang="en-US" altLang="zh-CN" sz="3200" b="1" dirty="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 algn="ctr"/>
            <a:r>
              <a:rPr lang="en-US" altLang="zh-CN" sz="3200" b="1" dirty="0">
                <a:latin typeface="Arial" panose="020B0604020202020204" pitchFamily="34" charset="0"/>
                <a:ea typeface="宋体" panose="02010600030101010101" pitchFamily="2" charset="-122"/>
              </a:rPr>
              <a:t>       information from the passage. </a:t>
            </a:r>
            <a:endParaRPr lang="zh-CN" altLang="en-US" sz="3200" b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29699" name="Text Box 3"/>
          <p:cNvSpPr txBox="1"/>
          <p:nvPr/>
        </p:nvSpPr>
        <p:spPr>
          <a:xfrm>
            <a:off x="519113" y="1860550"/>
            <a:ext cx="8120062" cy="4706938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lnSpc>
                <a:spcPct val="120000"/>
              </a:lnSpc>
            </a:pPr>
            <a:r>
              <a:rPr lang="en-US" altLang="zh-CN" sz="2800" b="1" dirty="0">
                <a:solidFill>
                  <a:srgbClr val="0000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1. When the news on TV was reported, strong </a:t>
            </a:r>
            <a:endParaRPr lang="en-US" altLang="zh-CN" sz="2800" b="1" dirty="0">
              <a:solidFill>
                <a:srgbClr val="0000FF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>
              <a:lnSpc>
                <a:spcPct val="120000"/>
              </a:lnSpc>
            </a:pPr>
            <a:r>
              <a:rPr lang="en-US" altLang="zh-CN" sz="2800" b="1" dirty="0">
                <a:solidFill>
                  <a:srgbClr val="0000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    winds __________________.</a:t>
            </a:r>
            <a:endParaRPr lang="en-US" altLang="zh-CN" sz="2800" b="1" dirty="0">
              <a:solidFill>
                <a:srgbClr val="0000FF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>
              <a:lnSpc>
                <a:spcPct val="120000"/>
              </a:lnSpc>
            </a:pPr>
            <a:r>
              <a:rPr lang="en-US" altLang="zh-CN" sz="2800" b="1" dirty="0">
                <a:solidFill>
                  <a:srgbClr val="0000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2. While Ben's mom was making sure the radio </a:t>
            </a:r>
            <a:endParaRPr lang="en-US" altLang="zh-CN" sz="2800" b="1" dirty="0">
              <a:solidFill>
                <a:srgbClr val="0000FF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>
              <a:lnSpc>
                <a:spcPct val="120000"/>
              </a:lnSpc>
            </a:pPr>
            <a:r>
              <a:rPr lang="en-US" altLang="zh-CN" sz="2800" b="1" dirty="0">
                <a:solidFill>
                  <a:srgbClr val="0000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    was working, his dad ___________________</a:t>
            </a:r>
            <a:endParaRPr lang="en-US" altLang="zh-CN" sz="2800" b="1" dirty="0">
              <a:solidFill>
                <a:srgbClr val="0000FF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>
              <a:lnSpc>
                <a:spcPct val="120000"/>
              </a:lnSpc>
            </a:pPr>
            <a:r>
              <a:rPr lang="en-US" altLang="zh-CN" sz="2800" b="1" dirty="0">
                <a:solidFill>
                  <a:srgbClr val="0000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    _____________________.</a:t>
            </a:r>
            <a:endParaRPr lang="en-US" altLang="zh-CN" sz="2800" b="1" dirty="0">
              <a:solidFill>
                <a:srgbClr val="0000FF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>
              <a:lnSpc>
                <a:spcPct val="120000"/>
              </a:lnSpc>
            </a:pPr>
            <a:r>
              <a:rPr lang="en-US" altLang="zh-CN" sz="2800" b="1" dirty="0">
                <a:solidFill>
                  <a:srgbClr val="0000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3. Ben _________________________________       </a:t>
            </a:r>
            <a:endParaRPr lang="en-US" altLang="zh-CN" sz="2800" b="1" dirty="0">
              <a:solidFill>
                <a:srgbClr val="0000FF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>
              <a:lnSpc>
                <a:spcPct val="120000"/>
              </a:lnSpc>
            </a:pPr>
            <a:r>
              <a:rPr lang="en-US" altLang="zh-CN" sz="2800" b="1" dirty="0">
                <a:solidFill>
                  <a:srgbClr val="0000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    when the heavy rain finally started.</a:t>
            </a:r>
            <a:endParaRPr lang="en-US" altLang="zh-CN" sz="2800" b="1" dirty="0">
              <a:solidFill>
                <a:srgbClr val="0000FF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>
              <a:lnSpc>
                <a:spcPct val="120000"/>
              </a:lnSpc>
            </a:pPr>
            <a:r>
              <a:rPr lang="en-US" altLang="zh-CN" sz="2800" b="1" dirty="0">
                <a:solidFill>
                  <a:srgbClr val="0000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4. When Ben __________ at 3:00 a.m., the wind </a:t>
            </a:r>
            <a:endParaRPr lang="en-US" altLang="zh-CN" sz="2800" b="1" dirty="0">
              <a:solidFill>
                <a:srgbClr val="0000FF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>
              <a:lnSpc>
                <a:spcPct val="120000"/>
              </a:lnSpc>
            </a:pPr>
            <a:r>
              <a:rPr lang="en-US" altLang="zh-CN" sz="2800" b="1" dirty="0">
                <a:solidFill>
                  <a:srgbClr val="0000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    _____________________. </a:t>
            </a:r>
            <a:endParaRPr lang="zh-CN" altLang="en-US" sz="2800" b="1" dirty="0">
              <a:solidFill>
                <a:srgbClr val="0000FF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29700" name="Text Box 4"/>
          <p:cNvSpPr txBox="1"/>
          <p:nvPr/>
        </p:nvSpPr>
        <p:spPr>
          <a:xfrm>
            <a:off x="2159000" y="2343150"/>
            <a:ext cx="2771775" cy="517525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r>
              <a:rPr lang="en-US" altLang="zh-CN" sz="2800" b="1" dirty="0">
                <a:solidFill>
                  <a:srgbClr val="FF33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were blowing</a:t>
            </a:r>
            <a:endParaRPr lang="zh-CN" altLang="en-US" sz="2800" b="1" dirty="0">
              <a:solidFill>
                <a:srgbClr val="FF33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29701" name="Text Box 5"/>
          <p:cNvSpPr txBox="1"/>
          <p:nvPr/>
        </p:nvSpPr>
        <p:spPr>
          <a:xfrm>
            <a:off x="768350" y="3449638"/>
            <a:ext cx="7870825" cy="1030287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r>
              <a:rPr lang="en-US" altLang="zh-CN" sz="2800" b="1" dirty="0">
                <a:solidFill>
                  <a:srgbClr val="FF33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                                        was putting pieces of</a:t>
            </a:r>
            <a:endParaRPr lang="en-US" altLang="zh-CN" sz="2800" b="1" dirty="0">
              <a:solidFill>
                <a:srgbClr val="FF33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>
              <a:lnSpc>
                <a:spcPct val="120000"/>
              </a:lnSpc>
            </a:pPr>
            <a:r>
              <a:rPr lang="en-US" altLang="zh-CN" sz="2800" b="1" dirty="0">
                <a:solidFill>
                  <a:srgbClr val="FF33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 wood over the windows</a:t>
            </a:r>
            <a:endParaRPr lang="en-US" altLang="zh-CN" sz="2800" b="1" dirty="0">
              <a:solidFill>
                <a:srgbClr val="FF33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29702" name="Text Box 6"/>
          <p:cNvSpPr txBox="1"/>
          <p:nvPr/>
        </p:nvSpPr>
        <p:spPr>
          <a:xfrm>
            <a:off x="1801813" y="4479925"/>
            <a:ext cx="6624637" cy="517525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r>
              <a:rPr lang="en-US" altLang="zh-CN" sz="2800" b="1" dirty="0">
                <a:solidFill>
                  <a:srgbClr val="FF33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was helping his mom make dinner</a:t>
            </a:r>
            <a:endParaRPr lang="zh-CN" altLang="en-US" sz="2800" b="1" dirty="0">
              <a:solidFill>
                <a:srgbClr val="FF33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29703" name="Text Box 7"/>
          <p:cNvSpPr txBox="1"/>
          <p:nvPr/>
        </p:nvSpPr>
        <p:spPr>
          <a:xfrm>
            <a:off x="2827338" y="5451475"/>
            <a:ext cx="2584450" cy="519113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r>
              <a:rPr lang="en-US" altLang="zh-CN" sz="2800" b="1" dirty="0">
                <a:solidFill>
                  <a:srgbClr val="FF33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fell asleep</a:t>
            </a:r>
            <a:endParaRPr lang="en-US" altLang="zh-CN" sz="2800" b="1" dirty="0">
              <a:solidFill>
                <a:srgbClr val="FF33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29704" name="Text Box 8"/>
          <p:cNvSpPr txBox="1"/>
          <p:nvPr/>
        </p:nvSpPr>
        <p:spPr>
          <a:xfrm>
            <a:off x="952500" y="5970588"/>
            <a:ext cx="3275013" cy="517525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r>
              <a:rPr lang="en-US" altLang="zh-CN" sz="2800" b="1" dirty="0">
                <a:solidFill>
                  <a:srgbClr val="FF33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was dying down</a:t>
            </a:r>
            <a:endParaRPr lang="zh-CN" altLang="en-US" sz="2800" b="1" dirty="0">
              <a:solidFill>
                <a:srgbClr val="FF33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96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charRg st="0" end="4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9699">
                                            <p:txEl>
                                              <p:charRg st="0" end="4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charRg st="45" end="7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29699">
                                            <p:txEl>
                                              <p:charRg st="45" end="7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charRg st="75" end="1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29699">
                                            <p:txEl>
                                              <p:charRg st="75" end="12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charRg st="121" end="16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29699">
                                            <p:txEl>
                                              <p:charRg st="121" end="16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charRg st="166" end="19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29699">
                                            <p:txEl>
                                              <p:charRg st="166" end="19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charRg st="193" end="24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29699">
                                            <p:txEl>
                                              <p:charRg st="193" end="24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charRg st="241" end="28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29699">
                                            <p:txEl>
                                              <p:charRg st="241" end="28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charRg st="282" end="32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29699">
                                            <p:txEl>
                                              <p:charRg st="282" end="32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charRg st="329" end="35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29699">
                                            <p:txEl>
                                              <p:charRg st="329" end="35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97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97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97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1.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97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1.000000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9" dur="500"/>
                                        <p:tgtEl>
                                          <p:spTgt spid="297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54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55" dur="25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56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57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97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297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97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297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698" grpId="0" bldLvl="0" animBg="1"/>
      <p:bldP spid="29700" grpId="0" bldLvl="0"/>
      <p:bldP spid="29701" grpId="0" bldLvl="0"/>
      <p:bldP spid="29702" grpId="0" bldLvl="0"/>
      <p:bldP spid="29703" grpId="0" bldLvl="0"/>
      <p:bldP spid="29704" grpId="0" bldLvl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0722" name="AutoShape 2"/>
          <p:cNvSpPr/>
          <p:nvPr/>
        </p:nvSpPr>
        <p:spPr>
          <a:xfrm>
            <a:off x="685800" y="303213"/>
            <a:ext cx="8277225" cy="973137"/>
          </a:xfrm>
          <a:prstGeom prst="flowChartAlternateProcess">
            <a:avLst/>
          </a:prstGeom>
          <a:solidFill>
            <a:srgbClr val="FFCCFF"/>
          </a:solidFill>
          <a:ln w="76200" cap="flat" cmpd="sng">
            <a:solidFill>
              <a:srgbClr val="0000FF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lIns="90170" tIns="46990" rIns="90170" bIns="46990" anchor="ctr"/>
          <a:p>
            <a:pPr algn="ctr"/>
            <a:r>
              <a:rPr lang="en-US" altLang="zh-CN" sz="3600" b="1" dirty="0">
                <a:solidFill>
                  <a:srgbClr val="FF33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3c.</a:t>
            </a:r>
            <a:r>
              <a:rPr lang="en-US" altLang="zh-CN" sz="3200" b="1" dirty="0">
                <a:latin typeface="Arial" panose="020B0604020202020204" pitchFamily="34" charset="0"/>
                <a:ea typeface="宋体" panose="02010600030101010101" pitchFamily="2" charset="-122"/>
              </a:rPr>
              <a:t> </a:t>
            </a:r>
            <a:r>
              <a:rPr lang="en-US" altLang="zh-CN" sz="3200" b="1" dirty="0">
                <a:solidFill>
                  <a:srgbClr val="0000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Discuss the questions with a partner. </a:t>
            </a:r>
            <a:endParaRPr lang="en-US" altLang="zh-CN" sz="3200" b="1" dirty="0">
              <a:solidFill>
                <a:srgbClr val="0000FF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30723" name="AutoShape 3"/>
          <p:cNvSpPr/>
          <p:nvPr/>
        </p:nvSpPr>
        <p:spPr>
          <a:xfrm>
            <a:off x="520700" y="1614488"/>
            <a:ext cx="8053388" cy="4710112"/>
          </a:xfrm>
          <a:prstGeom prst="foldedCorner">
            <a:avLst>
              <a:gd name="adj" fmla="val 12500"/>
            </a:avLst>
          </a:prstGeom>
          <a:solidFill>
            <a:srgbClr val="FFFF99"/>
          </a:solidFill>
          <a:ln w="76200" cap="flat" cmpd="sng">
            <a:solidFill>
              <a:srgbClr val="008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none" anchor="ctr"/>
          <a:p>
            <a:pPr algn="ctr">
              <a:lnSpc>
                <a:spcPct val="160000"/>
              </a:lnSpc>
            </a:pPr>
            <a:r>
              <a:rPr lang="en-US" altLang="zh-CN" sz="3200" b="1" dirty="0">
                <a:latin typeface="Arial" panose="020B0604020202020204" pitchFamily="34" charset="0"/>
                <a:ea typeface="宋体" panose="02010600030101010101" pitchFamily="2" charset="-122"/>
              </a:rPr>
              <a:t>"Although the storm broke many things</a:t>
            </a:r>
            <a:endParaRPr lang="en-US" altLang="zh-CN" sz="3200" b="1" dirty="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 algn="ctr">
              <a:lnSpc>
                <a:spcPct val="160000"/>
              </a:lnSpc>
            </a:pPr>
            <a:r>
              <a:rPr lang="en-US" altLang="zh-CN" sz="3200" b="1" dirty="0">
                <a:latin typeface="Arial" panose="020B0604020202020204" pitchFamily="34" charset="0"/>
                <a:ea typeface="宋体" panose="02010600030101010101" pitchFamily="2" charset="-122"/>
              </a:rPr>
              <a:t>apart, it brought families and neighbors</a:t>
            </a:r>
            <a:endParaRPr lang="en-US" altLang="zh-CN" sz="3200" b="1" dirty="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 algn="ctr">
              <a:lnSpc>
                <a:spcPct val="160000"/>
              </a:lnSpc>
            </a:pPr>
            <a:r>
              <a:rPr lang="en-US" altLang="zh-CN" sz="3200" b="1" dirty="0">
                <a:latin typeface="Arial" panose="020B0604020202020204" pitchFamily="34" charset="0"/>
                <a:ea typeface="宋体" panose="02010600030101010101" pitchFamily="2" charset="-122"/>
              </a:rPr>
              <a:t>closer together."</a:t>
            </a:r>
            <a:r>
              <a:rPr lang="zh-CN" altLang="en-US" sz="3200" b="1" dirty="0">
                <a:latin typeface="Arial" panose="020B0604020202020204" pitchFamily="34" charset="0"/>
                <a:ea typeface="宋体" panose="02010600030101010101" pitchFamily="2" charset="-122"/>
              </a:rPr>
              <a:t> </a:t>
            </a:r>
            <a:r>
              <a:rPr lang="en-US" altLang="zh-CN" sz="3200" b="1" dirty="0">
                <a:latin typeface="Arial" panose="020B0604020202020204" pitchFamily="34" charset="0"/>
                <a:ea typeface="宋体" panose="02010600030101010101" pitchFamily="2" charset="-122"/>
              </a:rPr>
              <a:t>What other things can</a:t>
            </a:r>
            <a:endParaRPr lang="en-US" altLang="zh-CN" sz="3200" b="1" dirty="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 algn="ctr">
              <a:lnSpc>
                <a:spcPct val="160000"/>
              </a:lnSpc>
            </a:pPr>
            <a:r>
              <a:rPr lang="en-US" altLang="zh-CN" sz="3200" b="1" dirty="0">
                <a:latin typeface="Arial" panose="020B0604020202020204" pitchFamily="34" charset="0"/>
                <a:ea typeface="宋体" panose="02010600030101010101" pitchFamily="2" charset="-122"/>
              </a:rPr>
              <a:t>bring people closer together? How can</a:t>
            </a:r>
            <a:endParaRPr lang="en-US" altLang="zh-CN" sz="3200" b="1" dirty="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 algn="ctr">
              <a:lnSpc>
                <a:spcPct val="160000"/>
              </a:lnSpc>
            </a:pPr>
            <a:r>
              <a:rPr lang="en-US" altLang="zh-CN" sz="3200" b="1" dirty="0">
                <a:latin typeface="Arial" panose="020B0604020202020204" pitchFamily="34" charset="0"/>
                <a:ea typeface="宋体" panose="02010600030101010101" pitchFamily="2" charset="-122"/>
              </a:rPr>
              <a:t> we help each other in times of difficulty?</a:t>
            </a:r>
            <a:endParaRPr lang="zh-CN" altLang="en-US" sz="3200" b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07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07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2" grpId="0" bldLvl="0" animBg="1"/>
      <p:bldP spid="30723" grpId="0" bldLvl="0" animBg="1"/>
    </p:bldLst>
  </p:timing>
</p:sld>
</file>

<file path=ppt/theme/theme1.xml><?xml version="1.0" encoding="utf-8"?>
<a:theme xmlns:a="http://schemas.openxmlformats.org/drawingml/2006/main" name="苹果熟了">
  <a:themeElements>
    <a:clrScheme name="苹果熟了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苹果熟了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anose="020B0604020202020204" pitchFamily="34" charset="0"/>
          <a:buNone/>
          <a:defRPr kumimoji="0" 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宋体" panose="02010600030101010101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anose="020B0604020202020204" pitchFamily="34" charset="0"/>
          <a:buNone/>
          <a:defRPr kumimoji="0" 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宋体" panose="02010600030101010101" pitchFamily="2" charset="-122"/>
          </a:defRPr>
        </a:defPPr>
      </a:lstStyle>
    </a:lnDef>
  </a:objectDefaults>
  <a:extraClrSchemeLst>
    <a:extraClrScheme>
      <a:clrScheme name="苹果熟了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苹果熟了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苹果熟了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苹果熟了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苹果熟了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苹果熟了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苹果熟了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苹果熟了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苹果熟了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苹果熟了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苹果熟了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苹果熟了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5476</Words>
  <Application>WPS 演示</Application>
  <PresentationFormat>全屏显示(4:3)</PresentationFormat>
  <Paragraphs>258</Paragraphs>
  <Slides>23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23</vt:i4>
      </vt:variant>
    </vt:vector>
  </HeadingPairs>
  <TitlesOfParts>
    <vt:vector size="31" baseType="lpstr">
      <vt:lpstr>Arial</vt:lpstr>
      <vt:lpstr>宋体</vt:lpstr>
      <vt:lpstr>Wingdings</vt:lpstr>
      <vt:lpstr>微软雅黑</vt:lpstr>
      <vt:lpstr>Calibri</vt:lpstr>
      <vt:lpstr>Times New Roman</vt:lpstr>
      <vt:lpstr>Arial Unicode MS</vt:lpstr>
      <vt:lpstr>苹果熟了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daidai</dc:creator>
  <cp:lastModifiedBy>海派甜心</cp:lastModifiedBy>
  <cp:revision>17</cp:revision>
  <dcterms:created xsi:type="dcterms:W3CDTF">2013-01-25T01:44:32Z</dcterms:created>
  <dcterms:modified xsi:type="dcterms:W3CDTF">2021-05-01T02:04:00Z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2052-11.1.0.10132</vt:lpwstr>
  </property>
</Properties>
</file>