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305" r:id="rId3"/>
    <p:sldId id="261" r:id="rId4"/>
    <p:sldId id="282" r:id="rId5"/>
    <p:sldId id="283" r:id="rId6"/>
    <p:sldId id="284" r:id="rId7"/>
    <p:sldId id="263" r:id="rId8"/>
    <p:sldId id="273" r:id="rId9"/>
    <p:sldId id="264" r:id="rId10"/>
    <p:sldId id="266" r:id="rId11"/>
    <p:sldId id="265" r:id="rId12"/>
    <p:sldId id="257" r:id="rId13"/>
    <p:sldId id="285" r:id="rId14"/>
    <p:sldId id="286" r:id="rId15"/>
    <p:sldId id="258" r:id="rId16"/>
    <p:sldId id="287" r:id="rId17"/>
    <p:sldId id="259" r:id="rId18"/>
    <p:sldId id="288" r:id="rId19"/>
    <p:sldId id="289" r:id="rId20"/>
    <p:sldId id="301" r:id="rId21"/>
    <p:sldId id="302" r:id="rId22"/>
    <p:sldId id="303" r:id="rId23"/>
    <p:sldId id="304" r:id="rId24"/>
    <p:sldId id="300" r:id="rId2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Tx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FF99"/>
    <a:srgbClr val="FF99FF"/>
    <a:srgbClr val="FFFFCC"/>
    <a:srgbClr val="CCFFCC"/>
    <a:srgbClr val="FFCCFF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9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1999" cy="719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2" name="Rectangle 4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76532DD3-7BCC-4821-8A66-A4BCEE65AEFC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endParaRPr kumimoji="0" lang="zh-CN" altLang="en-US" sz="2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5924F09-8826-4A49-9E15-A311F89FF881}" type="datetime1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328C1890-13C2-4B3C-91F4-5B3FDD7A410E}" type="slidenum">
              <a:rPr kumimoji="0" lang="zh-CN" altLang="en-US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Text Box 2"/>
          <p:cNvSpPr txBox="1"/>
          <p:nvPr/>
        </p:nvSpPr>
        <p:spPr>
          <a:xfrm>
            <a:off x="2820988" y="4256088"/>
            <a:ext cx="238918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4" name="Text Box 3"/>
          <p:cNvSpPr txBox="1"/>
          <p:nvPr/>
        </p:nvSpPr>
        <p:spPr>
          <a:xfrm>
            <a:off x="244475" y="3187700"/>
            <a:ext cx="2576513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Unit 5</a:t>
            </a:r>
            <a:endParaRPr lang="zh-CN" altLang="en-US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Text Box 4"/>
          <p:cNvSpPr txBox="1"/>
          <p:nvPr/>
        </p:nvSpPr>
        <p:spPr>
          <a:xfrm>
            <a:off x="1905000" y="2846388"/>
            <a:ext cx="7239000" cy="14097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were you doing when the rainstorm came?</a:t>
            </a:r>
            <a:endParaRPr lang="en-US" altLang="zh-CN" sz="36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6" name="Line 6"/>
          <p:cNvSpPr/>
          <p:nvPr/>
        </p:nvSpPr>
        <p:spPr>
          <a:xfrm>
            <a:off x="244475" y="4206875"/>
            <a:ext cx="8615363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Text Box 8"/>
          <p:cNvSpPr txBox="1"/>
          <p:nvPr/>
        </p:nvSpPr>
        <p:spPr>
          <a:xfrm>
            <a:off x="1709738" y="5151438"/>
            <a:ext cx="4416425" cy="9461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SectionA 3a-3c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Grammar Focus-4c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Oval 2"/>
          <p:cNvSpPr/>
          <p:nvPr/>
        </p:nvSpPr>
        <p:spPr>
          <a:xfrm>
            <a:off x="2224088" y="307975"/>
            <a:ext cx="3668712" cy="1339850"/>
          </a:xfrm>
          <a:prstGeom prst="ellipse">
            <a:avLst/>
          </a:prstGeom>
          <a:solidFill>
            <a:srgbClr val="CCFFCC"/>
          </a:solidFill>
          <a:ln w="762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90000"/>
              </a:lnSpc>
            </a:pPr>
            <a:r>
              <a:rPr lang="en-US" altLang="zh-CN" sz="4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Grammar</a:t>
            </a:r>
            <a:endParaRPr lang="en-US" altLang="zh-CN" sz="4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90000"/>
              </a:lnSpc>
            </a:pPr>
            <a:r>
              <a:rPr lang="en-US" altLang="zh-CN" sz="44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Focus</a:t>
            </a:r>
            <a:endParaRPr lang="zh-CN" altLang="en-US" sz="44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1747" name="Group 3"/>
          <p:cNvGraphicFramePr>
            <a:graphicFrameLocks noGrp="1"/>
          </p:cNvGraphicFramePr>
          <p:nvPr/>
        </p:nvGraphicFramePr>
        <p:xfrm>
          <a:off x="258763" y="1679575"/>
          <a:ext cx="8655050" cy="4930775"/>
        </p:xfrm>
        <a:graphic>
          <a:graphicData uri="http://schemas.openxmlformats.org/drawingml/2006/table">
            <a:tbl>
              <a:tblPr/>
              <a:tblGrid>
                <a:gridCol w="4025900"/>
                <a:gridCol w="4629150"/>
              </a:tblGrid>
              <a:tr h="8636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were you doing at eight last night?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was taking a shower.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865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was she doing at the time of the rainstorm?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She was doing her homework.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239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was he doing when the rainstorm came?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He was reading in the library when the rainstorm came.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88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was Ben doing when it began to rain heavily?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When it began to rain, Ben was helping his mom make dinner.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89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was Jenny doing while Linda was sleeping?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While Linda was sleeping, Jenny was helping Mary with her homework.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2310" name="Text Box 41"/>
          <p:cNvSpPr txBox="1"/>
          <p:nvPr/>
        </p:nvSpPr>
        <p:spPr>
          <a:xfrm>
            <a:off x="6334125" y="276225"/>
            <a:ext cx="2070100" cy="13716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语法内容请见学案对应处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1" name="AutoShape 3"/>
          <p:cNvSpPr/>
          <p:nvPr/>
        </p:nvSpPr>
        <p:spPr>
          <a:xfrm>
            <a:off x="617538" y="196850"/>
            <a:ext cx="8281987" cy="1392238"/>
          </a:xfrm>
          <a:prstGeom prst="flowChartAlternateProcess">
            <a:avLst/>
          </a:prstGeom>
          <a:solidFill>
            <a:srgbClr val="FFFFFF"/>
          </a:solidFill>
          <a:ln w="762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3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4a.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Look at the table and write sentences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with both </a:t>
            </a:r>
            <a:r>
              <a:rPr lang="en-US" altLang="zh-CN" sz="32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and </a:t>
            </a:r>
            <a:r>
              <a:rPr lang="en-US" altLang="zh-CN" sz="32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when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    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2772" name="Group 4"/>
          <p:cNvGraphicFramePr>
            <a:graphicFrameLocks noGrp="1"/>
          </p:cNvGraphicFramePr>
          <p:nvPr/>
        </p:nvGraphicFramePr>
        <p:xfrm>
          <a:off x="457200" y="1862138"/>
          <a:ext cx="8229600" cy="4481513"/>
        </p:xfrm>
        <a:graphic>
          <a:graphicData uri="http://schemas.openxmlformats.org/drawingml/2006/table">
            <a:tbl>
              <a:tblPr/>
              <a:tblGrid>
                <a:gridCol w="3151188"/>
                <a:gridCol w="5078412"/>
              </a:tblGrid>
              <a:tr h="8541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John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7" marB="4699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Mary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7" marB="4699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85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take photos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buy a drink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7" marB="4699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5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play the piano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7" marB="4699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leave the house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5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clean his room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7" marB="4699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turn on the radio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7" marB="4699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  <a:tr h="10694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shop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6" marB="45726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take the car to the car wash</a:t>
                      </a: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7" marB="4699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AutoShape 2"/>
          <p:cNvSpPr/>
          <p:nvPr/>
        </p:nvSpPr>
        <p:spPr>
          <a:xfrm>
            <a:off x="539750" y="196850"/>
            <a:ext cx="8339138" cy="1392238"/>
          </a:xfrm>
          <a:prstGeom prst="flowChartAlternateProcess">
            <a:avLst/>
          </a:prstGeom>
          <a:solidFill>
            <a:srgbClr val="FFFFFF"/>
          </a:solidFill>
          <a:ln w="762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3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4a.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Look at the table and write sentences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with both </a:t>
            </a:r>
            <a:r>
              <a:rPr lang="en-US" altLang="zh-CN" sz="32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and </a:t>
            </a:r>
            <a:r>
              <a:rPr lang="en-US" altLang="zh-CN" sz="32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when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    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3795" name="Text Box 3"/>
          <p:cNvSpPr txBox="1"/>
          <p:nvPr/>
        </p:nvSpPr>
        <p:spPr>
          <a:xfrm>
            <a:off x="336550" y="1912938"/>
            <a:ext cx="8328025" cy="39401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While John was taking photos, Mary bought a drink.</a:t>
            </a:r>
            <a:endParaRPr lang="en-US" altLang="zh-CN" sz="2800" b="1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u="sng" dirty="0">
                <a:latin typeface="Times New Roman" panose="02020603050405020304" pitchFamily="18" charset="0"/>
                <a:ea typeface="宋体" panose="02010600030101010101" pitchFamily="2" charset="-122"/>
              </a:rPr>
              <a:t>John was taking photos when Mary bought a drink.</a:t>
            </a:r>
            <a:endParaRPr lang="en-US" altLang="zh-CN" sz="2800" b="1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____________________________________________________________________________________________________________________________________________________________________________________</a:t>
            </a:r>
            <a:endParaRPr lang="en-US" altLang="zh-CN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3796" name="Text Box 4"/>
          <p:cNvSpPr txBox="1"/>
          <p:nvPr/>
        </p:nvSpPr>
        <p:spPr>
          <a:xfrm>
            <a:off x="336550" y="3192463"/>
            <a:ext cx="7729538" cy="2652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 John was playing the piano, Mary left the house.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John was playing the piano when Mary left the house.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charRg st="55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charRg st="55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AutoShape 2"/>
          <p:cNvSpPr/>
          <p:nvPr/>
        </p:nvSpPr>
        <p:spPr>
          <a:xfrm>
            <a:off x="574675" y="169863"/>
            <a:ext cx="8393113" cy="1131887"/>
          </a:xfrm>
          <a:prstGeom prst="flowChartAlternateProcess">
            <a:avLst/>
          </a:prstGeom>
          <a:solidFill>
            <a:srgbClr val="FFFFFF"/>
          </a:solidFill>
          <a:ln w="762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1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4a.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Look at the table and write sentences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1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with both </a:t>
            </a:r>
            <a:r>
              <a:rPr lang="en-US" altLang="zh-CN" sz="32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and </a:t>
            </a:r>
            <a:r>
              <a:rPr lang="en-US" altLang="zh-CN" sz="32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when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    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   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362" name="Text Box 3"/>
          <p:cNvSpPr txBox="1"/>
          <p:nvPr/>
        </p:nvSpPr>
        <p:spPr>
          <a:xfrm>
            <a:off x="388938" y="1536700"/>
            <a:ext cx="8445500" cy="48656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4820" name="Text Box 4"/>
          <p:cNvSpPr txBox="1"/>
          <p:nvPr/>
        </p:nvSpPr>
        <p:spPr>
          <a:xfrm>
            <a:off x="441325" y="1536700"/>
            <a:ext cx="8393113" cy="48656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 John was cleaning his room, Mary turned on the radio.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John was cleaning his room when Mary turned on the radio.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 John was shopping, Mary took the car to the car wash.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John was shopping when Mary took the car to the car wash.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4820">
                                            <p:txEl>
                                              <p:charRg st="0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60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4820">
                                            <p:txEl>
                                              <p:charRg st="60" end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118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4820">
                                            <p:txEl>
                                              <p:charRg st="118" end="17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charRg st="178" end="2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4820">
                                            <p:txEl>
                                              <p:charRg st="178" end="2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2" name="AutoShape 2"/>
          <p:cNvSpPr/>
          <p:nvPr/>
        </p:nvSpPr>
        <p:spPr>
          <a:xfrm>
            <a:off x="935038" y="247650"/>
            <a:ext cx="7300912" cy="1341438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7620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2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4b.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Fill in the blanks with </a:t>
            </a:r>
            <a:r>
              <a:rPr lang="en-US" altLang="zh-CN" sz="32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was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 </a:t>
            </a:r>
            <a:r>
              <a:rPr lang="en-US" altLang="zh-CN" sz="32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were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,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20000"/>
              </a:lnSpc>
            </a:pPr>
            <a:r>
              <a:rPr lang="en-US" altLang="zh-CN" sz="32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when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or </a:t>
            </a:r>
            <a:r>
              <a:rPr lang="en-US" altLang="zh-CN" sz="3200" b="1" i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.       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            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3" name="Text Box 3"/>
          <p:cNvSpPr txBox="1"/>
          <p:nvPr/>
        </p:nvSpPr>
        <p:spPr>
          <a:xfrm>
            <a:off x="935038" y="1589088"/>
            <a:ext cx="7586662" cy="47688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6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At 7:00 a.m., I woke up. ______ I ______ making my breakfast, my brother _______ listening to the radio. _______ I was eating, the radio news talked about a car accident near our home. My brother and I went out right away to have a look. 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5844" name="Text Box 4"/>
          <p:cNvSpPr txBox="1"/>
          <p:nvPr/>
        </p:nvSpPr>
        <p:spPr>
          <a:xfrm>
            <a:off x="5295900" y="1860550"/>
            <a:ext cx="143192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5" name="Text Box 5"/>
          <p:cNvSpPr txBox="1"/>
          <p:nvPr/>
        </p:nvSpPr>
        <p:spPr>
          <a:xfrm>
            <a:off x="6921500" y="1860550"/>
            <a:ext cx="113347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was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6" name="Text Box 6"/>
          <p:cNvSpPr txBox="1"/>
          <p:nvPr/>
        </p:nvSpPr>
        <p:spPr>
          <a:xfrm>
            <a:off x="7102475" y="2603500"/>
            <a:ext cx="113347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was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5847" name="Text Box 7"/>
          <p:cNvSpPr txBox="1"/>
          <p:nvPr/>
        </p:nvSpPr>
        <p:spPr>
          <a:xfrm>
            <a:off x="4968875" y="3371850"/>
            <a:ext cx="1952625" cy="5778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While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ldLvl="0" animBg="1"/>
      <p:bldP spid="35843" grpId="0" bldLvl="0"/>
      <p:bldP spid="35844" grpId="0" bldLvl="0"/>
      <p:bldP spid="35845" grpId="0" bldLvl="0"/>
      <p:bldP spid="35846" grpId="0" bldLvl="0"/>
      <p:bldP spid="35847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Text Box 2"/>
          <p:cNvSpPr txBox="1"/>
          <p:nvPr/>
        </p:nvSpPr>
        <p:spPr>
          <a:xfrm>
            <a:off x="1208088" y="1133475"/>
            <a:ext cx="7353300" cy="47688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6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 we got to the place of the accident, the car ______ in bad shape from hitting a tree. But luckily, the driver _______ fine. The roads ________ icy because of the heavy snow from the night before.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410" name="AutoShape 3"/>
          <p:cNvSpPr/>
          <p:nvPr/>
        </p:nvSpPr>
        <p:spPr>
          <a:xfrm>
            <a:off x="884238" y="65088"/>
            <a:ext cx="962025" cy="846137"/>
          </a:xfrm>
          <a:prstGeom prst="star8">
            <a:avLst>
              <a:gd name="adj" fmla="val 38250"/>
            </a:avLst>
          </a:prstGeom>
          <a:solidFill>
            <a:srgbClr val="FFFF99"/>
          </a:solidFill>
          <a:ln w="38100" cap="flat" cmpd="sng">
            <a:solidFill>
              <a:srgbClr val="FF99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4b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68" name="Text Box 4"/>
          <p:cNvSpPr txBox="1"/>
          <p:nvPr/>
        </p:nvSpPr>
        <p:spPr>
          <a:xfrm>
            <a:off x="1377950" y="1327150"/>
            <a:ext cx="1951038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When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69" name="Text Box 5"/>
          <p:cNvSpPr txBox="1"/>
          <p:nvPr/>
        </p:nvSpPr>
        <p:spPr>
          <a:xfrm>
            <a:off x="4370388" y="2212975"/>
            <a:ext cx="1184275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was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70" name="Text Box 6"/>
          <p:cNvSpPr txBox="1"/>
          <p:nvPr/>
        </p:nvSpPr>
        <p:spPr>
          <a:xfrm>
            <a:off x="2730500" y="3641725"/>
            <a:ext cx="1196975" cy="5778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was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6871" name="Text Box 7"/>
          <p:cNvSpPr txBox="1"/>
          <p:nvPr/>
        </p:nvSpPr>
        <p:spPr>
          <a:xfrm>
            <a:off x="6843713" y="3641725"/>
            <a:ext cx="1392237" cy="5778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were</a:t>
            </a:r>
            <a:endParaRPr lang="zh-CN" altLang="en-US" sz="32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ldLvl="0"/>
      <p:bldP spid="36868" grpId="0" bldLvl="0"/>
      <p:bldP spid="36869" grpId="0" bldLvl="0"/>
      <p:bldP spid="36870" grpId="0" bldLvl="0"/>
      <p:bldP spid="36871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AutoShape 2"/>
          <p:cNvSpPr/>
          <p:nvPr/>
        </p:nvSpPr>
        <p:spPr>
          <a:xfrm>
            <a:off x="571500" y="165100"/>
            <a:ext cx="8158163" cy="14859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10000"/>
              </a:lnSpc>
            </a:pP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4c.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were you doing at these times last 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1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Sunday? Fill in the chart. Then ask  your 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1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partner.  </a:t>
            </a:r>
            <a:r>
              <a:rPr lang="en-US" altLang="zh-CN" sz="2800" b="1" dirty="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             </a:t>
            </a:r>
            <a:endParaRPr lang="zh-CN" altLang="en-US" sz="2800" b="1" dirty="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aphicFrame>
        <p:nvGraphicFramePr>
          <p:cNvPr id="37951" name="Group 63"/>
          <p:cNvGraphicFramePr>
            <a:graphicFrameLocks noGrp="1"/>
          </p:cNvGraphicFramePr>
          <p:nvPr/>
        </p:nvGraphicFramePr>
        <p:xfrm>
          <a:off x="500063" y="1825625"/>
          <a:ext cx="8229600" cy="4829175"/>
        </p:xfrm>
        <a:graphic>
          <a:graphicData uri="http://schemas.openxmlformats.org/drawingml/2006/table">
            <a:tbl>
              <a:tblPr/>
              <a:tblGrid>
                <a:gridCol w="2743200"/>
                <a:gridCol w="2741612"/>
                <a:gridCol w="2744788"/>
              </a:tblGrid>
              <a:tr h="1354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You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Your partner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9:00 a.m.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11:00 a. m.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4:00 p. m.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9:00 p. m.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AutoShape 2"/>
          <p:cNvSpPr/>
          <p:nvPr/>
        </p:nvSpPr>
        <p:spPr>
          <a:xfrm>
            <a:off x="454025" y="233363"/>
            <a:ext cx="962025" cy="846137"/>
          </a:xfrm>
          <a:prstGeom prst="star8">
            <a:avLst>
              <a:gd name="adj" fmla="val 38250"/>
            </a:avLst>
          </a:prstGeom>
          <a:solidFill>
            <a:srgbClr val="FFFF99"/>
          </a:solidFill>
          <a:ln w="38100" cap="flat" cmpd="sng">
            <a:solidFill>
              <a:srgbClr val="FF99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4c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9458" name="Picture 3" descr="u=198221798,783681090&amp;fm=23&amp;gp=0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380"/>
          <a:stretch>
            <a:fillRect/>
          </a:stretch>
        </p:blipFill>
        <p:spPr>
          <a:xfrm>
            <a:off x="1974850" y="3444875"/>
            <a:ext cx="4505325" cy="327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8916" name="AutoShape 4"/>
          <p:cNvSpPr/>
          <p:nvPr/>
        </p:nvSpPr>
        <p:spPr>
          <a:xfrm>
            <a:off x="454025" y="1339850"/>
            <a:ext cx="4216400" cy="1782763"/>
          </a:xfrm>
          <a:prstGeom prst="wedgeRoundRectCallout">
            <a:avLst>
              <a:gd name="adj1" fmla="val -3315"/>
              <a:gd name="adj2" fmla="val 68523"/>
              <a:gd name="adj3" fmla="val 16667"/>
            </a:avLst>
          </a:prstGeom>
          <a:solidFill>
            <a:srgbClr val="FFFF99"/>
          </a:solidFill>
          <a:ln w="76200" cap="flat" cmpd="sng">
            <a:solidFill>
              <a:srgbClr val="008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lnSpc>
                <a:spcPct val="13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What were you doing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30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at nine o'clock last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30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Sunday morning?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8917" name="AutoShape 5"/>
          <p:cNvSpPr/>
          <p:nvPr/>
        </p:nvSpPr>
        <p:spPr>
          <a:xfrm>
            <a:off x="5268913" y="1614488"/>
            <a:ext cx="3683000" cy="1508125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rgbClr val="CCFFCC"/>
          </a:solidFill>
          <a:ln w="76200" cap="flat" cmpd="sng">
            <a:solidFill>
              <a:srgbClr val="FF66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I was sleeping.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How about you?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ldLvl="0" animBg="1"/>
      <p:bldP spid="38917" grpId="0" bldLvl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1" name="Picture 2" descr="u=198221798,783681090&amp;fm=23&amp;gp=0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380"/>
          <a:stretch>
            <a:fillRect/>
          </a:stretch>
        </p:blipFill>
        <p:spPr>
          <a:xfrm>
            <a:off x="2143125" y="3497263"/>
            <a:ext cx="4506913" cy="32702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39" name="AutoShape 3"/>
          <p:cNvSpPr/>
          <p:nvPr/>
        </p:nvSpPr>
        <p:spPr>
          <a:xfrm>
            <a:off x="511175" y="1236663"/>
            <a:ext cx="3265488" cy="1719262"/>
          </a:xfrm>
          <a:prstGeom prst="wedgeEllipseCallout">
            <a:avLst>
              <a:gd name="adj1" fmla="val 32755"/>
              <a:gd name="adj2" fmla="val 69218"/>
            </a:avLst>
          </a:prstGeom>
          <a:solidFill>
            <a:srgbClr val="FFFFFF"/>
          </a:solidFill>
          <a:ln w="762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>
              <a:lnSpc>
                <a:spcPct val="150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 was doing my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homework.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9940" name="AutoShape 4"/>
          <p:cNvSpPr/>
          <p:nvPr/>
        </p:nvSpPr>
        <p:spPr>
          <a:xfrm>
            <a:off x="5384800" y="1719263"/>
            <a:ext cx="3175000" cy="1587500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762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You're kidding!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484" name="AutoShape 5"/>
          <p:cNvSpPr/>
          <p:nvPr/>
        </p:nvSpPr>
        <p:spPr>
          <a:xfrm>
            <a:off x="511175" y="233363"/>
            <a:ext cx="962025" cy="846137"/>
          </a:xfrm>
          <a:prstGeom prst="star8">
            <a:avLst>
              <a:gd name="adj" fmla="val 38250"/>
            </a:avLst>
          </a:prstGeom>
          <a:solidFill>
            <a:srgbClr val="FFFF99"/>
          </a:solidFill>
          <a:ln w="38100" cap="flat" cmpd="sng">
            <a:solidFill>
              <a:srgbClr val="FF99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4c</a:t>
            </a:r>
            <a:endParaRPr lang="zh-CN" altLang="en-US" sz="40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ldLvl="0" animBg="1"/>
      <p:bldP spid="39940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AutoShape 2"/>
          <p:cNvSpPr/>
          <p:nvPr/>
        </p:nvSpPr>
        <p:spPr>
          <a:xfrm>
            <a:off x="1276350" y="58738"/>
            <a:ext cx="4360863" cy="1112837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0963" name="Text Box 3"/>
          <p:cNvSpPr txBox="1"/>
          <p:nvPr/>
        </p:nvSpPr>
        <p:spPr>
          <a:xfrm>
            <a:off x="328613" y="1171575"/>
            <a:ext cx="8651875" cy="45370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 With no lights outside,it felt like midnight.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light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是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名词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，意为“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光；光线；光亮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”， 如果其前有形容词修饰,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可与a连用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。 light在句中有时可用作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定语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如：I try to see but I'm blinded by the white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</a:t>
            </a: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light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我试着去看，但是有道白光让我什么都看不到。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I can't read while you are standing in my 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light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你挡住了我的光线，我没法看书。 </a:t>
            </a:r>
            <a:endParaRPr lang="zh-CN" alt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0963">
                                            <p:txEl>
                                              <p:charRg st="0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49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40963">
                                            <p:txEl>
                                              <p:charRg st="49" end="10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06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63">
                                            <p:txEl>
                                              <p:charRg st="106" end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51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0963">
                                            <p:txEl>
                                              <p:charRg st="151" end="1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65" end="1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0963">
                                            <p:txEl>
                                              <p:charRg st="165" end="1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192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charRg st="192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charRg st="192" end="24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charRg st="243" end="2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63">
                                            <p:txEl>
                                              <p:charRg st="243" end="2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charRg st="243" end="2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3554" name="Picture 2" descr="u=781865987,2021939488&amp;fm=23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3738" y="417513"/>
            <a:ext cx="4211637" cy="3094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5" name="Text Box 3"/>
          <p:cNvSpPr txBox="1"/>
          <p:nvPr/>
        </p:nvSpPr>
        <p:spPr>
          <a:xfrm>
            <a:off x="5151438" y="663575"/>
            <a:ext cx="3344862" cy="2432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60000"/>
              </a:lnSpc>
            </a:pPr>
            <a:r>
              <a:rPr lang="en-US" altLang="zh-CN" sz="4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storm    n.</a:t>
            </a:r>
            <a:endParaRPr lang="en-US" altLang="zh-CN" sz="4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4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暴风雨</a:t>
            </a:r>
            <a:endParaRPr lang="zh-CN" altLang="en-US" sz="4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3556" name="Picture 4" descr="u=1082614896,751320878&amp;fm=23&amp;gp=0"/>
          <p:cNvPicPr>
            <a:picLocks noChangeAspect="1"/>
          </p:cNvPicPr>
          <p:nvPr/>
        </p:nvPicPr>
        <p:blipFill>
          <a:blip r:embed="rId2"/>
          <a:srcRect t="6380" b="9113"/>
          <a:stretch>
            <a:fillRect/>
          </a:stretch>
        </p:blipFill>
        <p:spPr>
          <a:xfrm>
            <a:off x="3719513" y="3511550"/>
            <a:ext cx="4973637" cy="29670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57" name="Text Box 5"/>
          <p:cNvSpPr txBox="1"/>
          <p:nvPr/>
        </p:nvSpPr>
        <p:spPr>
          <a:xfrm>
            <a:off x="1182688" y="4016375"/>
            <a:ext cx="2328862" cy="2432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60000"/>
              </a:lnSpc>
            </a:pPr>
            <a:r>
              <a:rPr lang="en-US" altLang="zh-CN" sz="4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wind   </a:t>
            </a:r>
            <a:endParaRPr lang="en-US" altLang="zh-CN" sz="4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n. </a:t>
            </a:r>
            <a:r>
              <a:rPr lang="zh-CN" altLang="en-US" sz="4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风</a:t>
            </a:r>
            <a:endParaRPr lang="zh-CN" altLang="en-US" sz="4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ldLvl="0"/>
      <p:bldP spid="23557" grpId="0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AutoShape 2"/>
          <p:cNvSpPr/>
          <p:nvPr/>
        </p:nvSpPr>
        <p:spPr>
          <a:xfrm>
            <a:off x="1022350" y="58738"/>
            <a:ext cx="4360863" cy="1112837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008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1987" name="Text Box 3"/>
          <p:cNvSpPr txBox="1"/>
          <p:nvPr/>
        </p:nvSpPr>
        <p:spPr>
          <a:xfrm>
            <a:off x="655638" y="1171575"/>
            <a:ext cx="8067675" cy="4527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 The news on TV reported that a heavy rainstorm in the area.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report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是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动词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，意为“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报道；公布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”。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如：The death of the premier was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reported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in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 newspapers.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总理的逝世已在各报纸上报道。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For some, I have good news to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report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但对其中一些问题，我有好消息要公布。</a:t>
            </a:r>
            <a:endParaRPr lang="zh-CN" alt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7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7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7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987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64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987">
                                            <p:txEl>
                                              <p:charRg st="64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987">
                                            <p:txEl>
                                              <p:charRg st="64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987">
                                            <p:txEl>
                                              <p:charRg st="64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987">
                                            <p:txEl>
                                              <p:charRg st="64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85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987">
                                            <p:txEl>
                                              <p:charRg st="85" end="1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29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987">
                                            <p:txEl>
                                              <p:charRg st="129" end="1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52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charRg st="152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173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charRg st="173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987">
                                            <p:txEl>
                                              <p:charRg st="173" end="2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charRg st="212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charRg st="212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charRg st="212" end="2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AutoShape 2"/>
          <p:cNvSpPr/>
          <p:nvPr/>
        </p:nvSpPr>
        <p:spPr>
          <a:xfrm>
            <a:off x="901700" y="58738"/>
            <a:ext cx="4360863" cy="1112837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008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3011" name="Text Box 3"/>
          <p:cNvSpPr txBox="1"/>
          <p:nvPr/>
        </p:nvSpPr>
        <p:spPr>
          <a:xfrm>
            <a:off x="544513" y="1171575"/>
            <a:ext cx="7794625" cy="50815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 She also put some candles and matches on the table.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put...on...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是“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动词+介词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”结构，意为“</a:t>
            </a: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把......放在......之上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”，与表示“穿上”“戴上”的put on是有区别的。后者是“动词+副词”构成的词组，后接名词时，可位于副词on之前或之后；接代词时，只能位于on之前。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如：She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put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the book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on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the table.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她把书放在桌子上。</a:t>
            </a:r>
            <a:endParaRPr lang="zh-CN" alt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charRg st="0" end="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55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charRg st="55" end="1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173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11">
                                            <p:txEl>
                                              <p:charRg st="173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11">
                                            <p:txEl>
                                              <p:charRg st="173" end="2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charRg st="206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charRg st="206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charRg st="206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AutoShape 2"/>
          <p:cNvSpPr/>
          <p:nvPr/>
        </p:nvSpPr>
        <p:spPr>
          <a:xfrm>
            <a:off x="901700" y="58738"/>
            <a:ext cx="4360863" cy="1112837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63500" cap="flat" cmpd="sng">
            <a:solidFill>
              <a:srgbClr val="008000"/>
            </a:solidFill>
            <a:prstDash val="solid"/>
            <a:bevel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Language points</a:t>
            </a:r>
            <a:endParaRPr lang="en-US" altLang="zh-CN" sz="40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4035" name="Text Box 3"/>
          <p:cNvSpPr txBox="1"/>
          <p:nvPr/>
        </p:nvSpPr>
        <p:spPr>
          <a:xfrm>
            <a:off x="708025" y="1354138"/>
            <a:ext cx="7962900" cy="46974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4.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He finally fell asleep when the wind was dying down at around 3:00 a.m.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die down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意为“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逐渐变弱；逐渐消失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”，其中die的现在分词是dying。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如：The fire had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died down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so we put more 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coal on it.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炉火变弱了，我们再加了些煤。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Open the air hole; the fire is 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dying down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.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     </a:t>
            </a:r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把气孔打开，火要熄了。 </a:t>
            </a:r>
            <a:endParaRPr lang="zh-CN" altLang="en-US" sz="2800" b="1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0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charRg st="0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75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charRg st="75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115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4035">
                                            <p:txEl>
                                              <p:charRg st="115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157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charRg st="157" end="1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176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charRg st="176" end="19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198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charRg st="198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charRg st="198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charRg st="198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5">
                                            <p:txEl>
                                              <p:charRg st="198" end="2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035">
                                            <p:txEl>
                                              <p:charRg st="198" end="2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charRg st="248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charRg st="248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4035">
                                            <p:txEl>
                                              <p:charRg st="248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4035">
                                            <p:txEl>
                                              <p:charRg st="248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035">
                                            <p:txEl>
                                              <p:charRg st="248" end="2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035">
                                            <p:txEl>
                                              <p:charRg st="248" end="2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1" name="矩形 6"/>
          <p:cNvPicPr/>
          <p:nvPr/>
        </p:nvPicPr>
        <p:blipFill>
          <a:blip r:embed="rId1"/>
          <a:stretch>
            <a:fillRect/>
          </a:stretch>
        </p:blipFill>
        <p:spPr>
          <a:xfrm>
            <a:off x="3082925" y="390525"/>
            <a:ext cx="3381375" cy="860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2" name="Text Box 3"/>
          <p:cNvSpPr txBox="1"/>
          <p:nvPr/>
        </p:nvSpPr>
        <p:spPr>
          <a:xfrm>
            <a:off x="720725" y="1250950"/>
            <a:ext cx="7880350" cy="4867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1. It took a long time for the excitement to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_______.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A. die of                      B. die down    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C. dying down            D. die from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2. It was raining heavily outside and I could 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not ______ for a long time.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A. go to bed                B. be asleep</a:t>
            </a:r>
            <a:endParaRPr lang="en-US" altLang="zh-CN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C. fall asleep               C. be sleepy</a:t>
            </a:r>
            <a:endParaRPr lang="zh-CN" altLang="en-US" sz="2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060" name="Text Box 4"/>
          <p:cNvSpPr txBox="1"/>
          <p:nvPr/>
        </p:nvSpPr>
        <p:spPr>
          <a:xfrm>
            <a:off x="1417638" y="1887538"/>
            <a:ext cx="468312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5061" name="Text Box 5"/>
          <p:cNvSpPr txBox="1"/>
          <p:nvPr/>
        </p:nvSpPr>
        <p:spPr>
          <a:xfrm>
            <a:off x="1885950" y="4268788"/>
            <a:ext cx="468313" cy="5794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  <a:endParaRPr lang="zh-CN" altLang="en-US" sz="32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ldLvl="0"/>
      <p:bldP spid="45061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ext Box 2"/>
          <p:cNvSpPr txBox="1"/>
          <p:nvPr/>
        </p:nvSpPr>
        <p:spPr>
          <a:xfrm>
            <a:off x="5581650" y="650875"/>
            <a:ext cx="3343275" cy="2432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60000"/>
              </a:lnSpc>
            </a:pPr>
            <a:r>
              <a:rPr lang="en-US" altLang="zh-CN" sz="4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light    n.</a:t>
            </a:r>
            <a:endParaRPr lang="en-US" altLang="zh-CN" sz="4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4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光；光线</a:t>
            </a:r>
            <a:endParaRPr lang="zh-CN" altLang="en-US" sz="4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579" name="Text Box 3"/>
          <p:cNvSpPr txBox="1"/>
          <p:nvPr/>
        </p:nvSpPr>
        <p:spPr>
          <a:xfrm>
            <a:off x="271463" y="4041775"/>
            <a:ext cx="4138612" cy="2432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60000"/>
              </a:lnSpc>
            </a:pPr>
            <a:r>
              <a:rPr lang="en-US" altLang="zh-CN" sz="4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report   v. / n. </a:t>
            </a:r>
            <a:r>
              <a:rPr lang="zh-CN" altLang="en-US" sz="4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报道；公布</a:t>
            </a:r>
            <a:endParaRPr lang="zh-CN" altLang="en-US" sz="4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4580" name="Picture 4" descr="u=1082732510,2877976599&amp;fm=23&amp;gp=0"/>
          <p:cNvPicPr>
            <a:picLocks noChangeAspect="1"/>
          </p:cNvPicPr>
          <p:nvPr/>
        </p:nvPicPr>
        <p:blipFill>
          <a:blip r:embed="rId1"/>
          <a:srcRect t="9579"/>
          <a:stretch>
            <a:fillRect/>
          </a:stretch>
        </p:blipFill>
        <p:spPr>
          <a:xfrm>
            <a:off x="561975" y="528638"/>
            <a:ext cx="4603750" cy="2960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581" name="Picture 5" descr="u=3024149514,3565715849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075" y="3489325"/>
            <a:ext cx="4516438" cy="31638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ldLvl="0"/>
      <p:bldP spid="24579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Text Box 2"/>
          <p:cNvSpPr txBox="1"/>
          <p:nvPr/>
        </p:nvSpPr>
        <p:spPr>
          <a:xfrm>
            <a:off x="739775" y="3768725"/>
            <a:ext cx="3032125" cy="2432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60000"/>
              </a:lnSpc>
            </a:pPr>
            <a:r>
              <a:rPr lang="en-US" altLang="zh-CN" sz="4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window   </a:t>
            </a:r>
            <a:endParaRPr lang="en-US" altLang="zh-CN" sz="4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n. </a:t>
            </a:r>
            <a:r>
              <a:rPr lang="zh-CN" altLang="en-US" sz="4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窗户</a:t>
            </a:r>
            <a:endParaRPr lang="zh-CN" altLang="en-US" sz="4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5603" name="Text Box 3"/>
          <p:cNvSpPr txBox="1"/>
          <p:nvPr/>
        </p:nvSpPr>
        <p:spPr>
          <a:xfrm>
            <a:off x="5451475" y="611188"/>
            <a:ext cx="3343275" cy="2432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60000"/>
              </a:lnSpc>
            </a:pPr>
            <a:r>
              <a:rPr lang="en-US" altLang="zh-CN" sz="4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wood   n.</a:t>
            </a:r>
            <a:endParaRPr lang="en-US" altLang="zh-CN" sz="4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4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木；木头</a:t>
            </a:r>
            <a:endParaRPr lang="zh-CN" altLang="en-US" sz="4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5604" name="Picture 4" descr="u=2783646183,3786292803&amp;fm=23&amp;gp=0"/>
          <p:cNvPicPr>
            <a:picLocks noChangeAspect="1"/>
          </p:cNvPicPr>
          <p:nvPr/>
        </p:nvPicPr>
        <p:blipFill>
          <a:blip r:embed="rId1"/>
          <a:srcRect b="7268"/>
          <a:stretch>
            <a:fillRect/>
          </a:stretch>
        </p:blipFill>
        <p:spPr>
          <a:xfrm>
            <a:off x="528638" y="495300"/>
            <a:ext cx="4040187" cy="27717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605" name="Picture 5" descr="u=3007465884,4058150921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6075" y="3267075"/>
            <a:ext cx="4638675" cy="3479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ldLvl="0"/>
      <p:bldP spid="25603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ext Box 2"/>
          <p:cNvSpPr txBox="1"/>
          <p:nvPr/>
        </p:nvSpPr>
        <p:spPr>
          <a:xfrm>
            <a:off x="4657725" y="820738"/>
            <a:ext cx="4279900" cy="2432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60000"/>
              </a:lnSpc>
            </a:pPr>
            <a:r>
              <a:rPr lang="en-US" altLang="zh-CN" sz="4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flashlight </a:t>
            </a:r>
            <a:r>
              <a:rPr lang="zh-CN" altLang="en-US" sz="4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4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n.</a:t>
            </a:r>
            <a:r>
              <a:rPr lang="zh-CN" altLang="en-US" sz="4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手电筒；火炬</a:t>
            </a:r>
            <a:endParaRPr lang="zh-CN" altLang="en-US" sz="4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6627" name="Text Box 3"/>
          <p:cNvSpPr txBox="1"/>
          <p:nvPr/>
        </p:nvSpPr>
        <p:spPr>
          <a:xfrm>
            <a:off x="428625" y="4016375"/>
            <a:ext cx="3032125" cy="2432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60000"/>
              </a:lnSpc>
            </a:pPr>
            <a:r>
              <a:rPr lang="en-US" altLang="zh-CN" sz="4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match  </a:t>
            </a:r>
            <a:endParaRPr lang="en-US" altLang="zh-CN" sz="4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4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n. </a:t>
            </a:r>
            <a:r>
              <a:rPr lang="zh-CN" altLang="en-US" sz="4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火柴</a:t>
            </a:r>
            <a:endParaRPr lang="zh-CN" altLang="en-US" sz="4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6628" name="Picture 4" descr="u=1545619954,1178308309&amp;fm=23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6700" y="165100"/>
            <a:ext cx="3752850" cy="3751263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6629" name="Group 5"/>
          <p:cNvGrpSpPr>
            <a:grpSpLocks noChangeAspect="1"/>
          </p:cNvGrpSpPr>
          <p:nvPr/>
        </p:nvGrpSpPr>
        <p:grpSpPr>
          <a:xfrm>
            <a:off x="3448050" y="3252788"/>
            <a:ext cx="5076825" cy="3332162"/>
            <a:chOff x="0" y="0"/>
            <a:chExt cx="7993" cy="5248"/>
          </a:xfrm>
        </p:grpSpPr>
        <p:pic>
          <p:nvPicPr>
            <p:cNvPr id="7173" name="Picture 6" descr="u=3861212659,2312821690&amp;fm=90&amp;gp=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3495" cy="524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7174" name="Picture 7" descr="u=3534012395,3467667174&amp;fm=90&amp;gp=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95" y="1604"/>
              <a:ext cx="4499" cy="3645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ldLvl="0"/>
      <p:bldP spid="26627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AutoShape 2"/>
          <p:cNvSpPr/>
          <p:nvPr/>
        </p:nvSpPr>
        <p:spPr>
          <a:xfrm>
            <a:off x="855663" y="157163"/>
            <a:ext cx="6910387" cy="1081087"/>
          </a:xfrm>
          <a:prstGeom prst="flowChartAlternateProcess">
            <a:avLst/>
          </a:prstGeom>
          <a:solidFill>
            <a:srgbClr val="FFFF99"/>
          </a:solidFill>
          <a:ln w="762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3a.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Read the passage and answer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the questions.    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            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7651" name="Text Box 3"/>
          <p:cNvSpPr txBox="1"/>
          <p:nvPr/>
        </p:nvSpPr>
        <p:spPr>
          <a:xfrm>
            <a:off x="596900" y="1652588"/>
            <a:ext cx="7626350" cy="32607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3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1. What was the weather like before the heavy rain started?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2. What was the neighborhood like after the storm?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8195" name="Picture 4" descr="u5A_3a"/>
          <p:cNvPicPr>
            <a:picLocks noChangeAspect="1"/>
          </p:cNvPicPr>
          <p:nvPr/>
        </p:nvPicPr>
        <p:blipFill>
          <a:blip r:embed="rId1"/>
          <a:srcRect l="2278" t="6833" r="2556" b="7204"/>
          <a:stretch>
            <a:fillRect/>
          </a:stretch>
        </p:blipFill>
        <p:spPr>
          <a:xfrm>
            <a:off x="5216525" y="4183063"/>
            <a:ext cx="3890963" cy="26368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ldLvl="0" animBg="1"/>
      <p:bldP spid="27651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AutoShape 2"/>
          <p:cNvSpPr/>
          <p:nvPr/>
        </p:nvSpPr>
        <p:spPr>
          <a:xfrm>
            <a:off x="531813" y="169863"/>
            <a:ext cx="976312" cy="741362"/>
          </a:xfrm>
          <a:prstGeom prst="hexagon">
            <a:avLst>
              <a:gd name="adj" fmla="val 32922"/>
              <a:gd name="vf" fmla="val 115470"/>
            </a:avLst>
          </a:prstGeom>
          <a:solidFill>
            <a:srgbClr val="FFFF99"/>
          </a:solidFill>
          <a:ln w="635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4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3a</a:t>
            </a:r>
            <a:endParaRPr lang="zh-CN" altLang="en-US" sz="40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218" name="Text Box 3"/>
          <p:cNvSpPr txBox="1"/>
          <p:nvPr/>
        </p:nvSpPr>
        <p:spPr>
          <a:xfrm>
            <a:off x="531813" y="1223963"/>
            <a:ext cx="8250237" cy="36004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1. What was the weather like before the heavy 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rain started?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2. What was the neighborhood like after the 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storm?</a:t>
            </a:r>
            <a:endParaRPr lang="zh-CN" altLang="en-US" sz="32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6" name="Text Box 4"/>
          <p:cNvSpPr txBox="1"/>
          <p:nvPr/>
        </p:nvSpPr>
        <p:spPr>
          <a:xfrm>
            <a:off x="896938" y="2381250"/>
            <a:ext cx="7246937" cy="12620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Strong winds were blowing, and black clouds were making the sky very dark.</a:t>
            </a:r>
            <a:endParaRPr lang="zh-CN" altLang="en-US" sz="32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8677" name="Text Box 5"/>
          <p:cNvSpPr txBox="1"/>
          <p:nvPr/>
        </p:nvSpPr>
        <p:spPr>
          <a:xfrm>
            <a:off x="896938" y="4824413"/>
            <a:ext cx="7246937" cy="15541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 neighborhood was in a mess. There were fallen trees, broken windows and rubbish everywhere.</a:t>
            </a:r>
            <a:endParaRPr lang="en-US" altLang="zh-CN" sz="32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ldLvl="0"/>
      <p:bldP spid="28677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8" name="AutoShape 2"/>
          <p:cNvSpPr/>
          <p:nvPr/>
        </p:nvSpPr>
        <p:spPr>
          <a:xfrm>
            <a:off x="2159000" y="341313"/>
            <a:ext cx="6910388" cy="1222375"/>
          </a:xfrm>
          <a:prstGeom prst="flowChartAlternateProcess">
            <a:avLst/>
          </a:prstGeom>
          <a:solidFill>
            <a:srgbClr val="CCFFCC"/>
          </a:solidFill>
          <a:ln w="76200" cap="flat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3b.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Complete the sentences using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      information from the passage. 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699" name="Text Box 3"/>
          <p:cNvSpPr txBox="1"/>
          <p:nvPr/>
        </p:nvSpPr>
        <p:spPr>
          <a:xfrm>
            <a:off x="519113" y="1860550"/>
            <a:ext cx="8120062" cy="47069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 When the news on TV was reported, strong 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winds __________________.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 While Ben's mom was making sure the radio 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was working, his dad ___________________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_____________________.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 Ben _________________________________       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when the heavy rain finally started.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4. When Ben __________ at 3:00 a.m., the wind </a:t>
            </a:r>
            <a:endParaRPr lang="en-US" altLang="zh-CN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_____________________. 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00" name="Text Box 4"/>
          <p:cNvSpPr txBox="1"/>
          <p:nvPr/>
        </p:nvSpPr>
        <p:spPr>
          <a:xfrm>
            <a:off x="2159000" y="2343150"/>
            <a:ext cx="2771775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were blowing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01" name="Text Box 5"/>
          <p:cNvSpPr txBox="1"/>
          <p:nvPr/>
        </p:nvSpPr>
        <p:spPr>
          <a:xfrm>
            <a:off x="768350" y="3449638"/>
            <a:ext cx="7870825" cy="10302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         was putting pieces of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wood over the windows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02" name="Text Box 6"/>
          <p:cNvSpPr txBox="1"/>
          <p:nvPr/>
        </p:nvSpPr>
        <p:spPr>
          <a:xfrm>
            <a:off x="1801813" y="4479925"/>
            <a:ext cx="6624637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was helping his mom make dinner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03" name="Text Box 7"/>
          <p:cNvSpPr txBox="1"/>
          <p:nvPr/>
        </p:nvSpPr>
        <p:spPr>
          <a:xfrm>
            <a:off x="2827338" y="5451475"/>
            <a:ext cx="258445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fell asleep</a:t>
            </a:r>
            <a:endParaRPr lang="en-US" altLang="zh-CN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9704" name="Text Box 8"/>
          <p:cNvSpPr txBox="1"/>
          <p:nvPr/>
        </p:nvSpPr>
        <p:spPr>
          <a:xfrm>
            <a:off x="952500" y="5970588"/>
            <a:ext cx="3275013" cy="5175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was dying down</a:t>
            </a:r>
            <a:endParaRPr lang="zh-CN" altLang="en-US" sz="28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charRg st="0" end="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45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699">
                                            <p:txEl>
                                              <p:charRg st="45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75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9699">
                                            <p:txEl>
                                              <p:charRg st="75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12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charRg st="121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166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699">
                                            <p:txEl>
                                              <p:charRg st="166" end="1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193" end="2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charRg st="193" end="2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241" end="2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699">
                                            <p:txEl>
                                              <p:charRg st="241" end="2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282" end="3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699">
                                            <p:txEl>
                                              <p:charRg st="282" end="3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329" end="3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9699">
                                            <p:txEl>
                                              <p:charRg st="329" end="3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5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ldLvl="0" animBg="1"/>
      <p:bldP spid="29700" grpId="0" bldLvl="0"/>
      <p:bldP spid="29701" grpId="0" bldLvl="0"/>
      <p:bldP spid="29702" grpId="0" bldLvl="0"/>
      <p:bldP spid="29703" grpId="0" bldLvl="0"/>
      <p:bldP spid="29704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AutoShape 2"/>
          <p:cNvSpPr/>
          <p:nvPr/>
        </p:nvSpPr>
        <p:spPr>
          <a:xfrm>
            <a:off x="685800" y="303213"/>
            <a:ext cx="8277225" cy="973137"/>
          </a:xfrm>
          <a:prstGeom prst="flowChartAlternateProcess">
            <a:avLst/>
          </a:prstGeom>
          <a:solidFill>
            <a:srgbClr val="FFCCFF"/>
          </a:solidFill>
          <a:ln w="76200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90170" tIns="46990" rIns="90170" bIns="46990" anchor="ctr"/>
          <a:p>
            <a:pPr algn="ctr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3c.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Discuss the questions with a partner. </a:t>
            </a:r>
            <a:endParaRPr lang="en-US" altLang="zh-CN" sz="3200" b="1" dirty="0">
              <a:solidFill>
                <a:srgbClr val="0000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23" name="AutoShape 3"/>
          <p:cNvSpPr/>
          <p:nvPr/>
        </p:nvSpPr>
        <p:spPr>
          <a:xfrm>
            <a:off x="520700" y="1614488"/>
            <a:ext cx="8053388" cy="4710112"/>
          </a:xfrm>
          <a:prstGeom prst="foldedCorner">
            <a:avLst>
              <a:gd name="adj" fmla="val 12500"/>
            </a:avLst>
          </a:prstGeom>
          <a:solidFill>
            <a:srgbClr val="FFFF99"/>
          </a:solidFill>
          <a:ln w="76200" cap="flat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6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"Although the storm broke many things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6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apart, it brought families and neighbors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6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closer together."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What other things can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6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bring people closer together? How can</a:t>
            </a:r>
            <a:endParaRPr lang="en-US" altLang="zh-CN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>
              <a:lnSpc>
                <a:spcPct val="160000"/>
              </a:lnSpc>
            </a:pPr>
            <a:r>
              <a:rPr lang="en-US" altLang="zh-CN" sz="3200" b="1" dirty="0">
                <a:latin typeface="Arial" panose="020B0604020202020204" pitchFamily="34" charset="0"/>
                <a:ea typeface="宋体" panose="02010600030101010101" pitchFamily="2" charset="-122"/>
              </a:rPr>
              <a:t> we help each other in times of difficulty?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ldLvl="0" animBg="1"/>
      <p:bldP spid="30723" grpId="0" bldLvl="0" animBg="1"/>
    </p:bldLst>
  </p:timing>
</p:sld>
</file>

<file path=ppt/theme/theme1.xml><?xml version="1.0" encoding="utf-8"?>
<a:theme xmlns:a="http://schemas.openxmlformats.org/drawingml/2006/main" name="苹果熟了">
  <a:themeElements>
    <a:clrScheme name="苹果熟了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苹果熟了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苹果熟了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苹果熟了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苹果熟了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苹果熟了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苹果熟了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苹果熟了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苹果熟了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苹果熟了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苹果熟了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苹果熟了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苹果熟了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苹果熟了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5476</Words>
  <Application>WPS 演示</Application>
  <PresentationFormat>全屏显示(4:3)</PresentationFormat>
  <Paragraphs>258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Calibri</vt:lpstr>
      <vt:lpstr>Times New Roman</vt:lpstr>
      <vt:lpstr>Arial Unicode MS</vt:lpstr>
      <vt:lpstr>苹果熟了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daidai</dc:creator>
  <cp:lastModifiedBy>海派甜心</cp:lastModifiedBy>
  <cp:revision>17</cp:revision>
  <dcterms:created xsi:type="dcterms:W3CDTF">2013-01-25T01:44:32Z</dcterms:created>
  <dcterms:modified xsi:type="dcterms:W3CDTF">2021-05-01T02:04:00Z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