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7" r:id="rId4"/>
    <p:sldId id="268" r:id="rId5"/>
    <p:sldId id="269" r:id="rId6"/>
    <p:sldId id="27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9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</p:sldIdLst>
  <p:sldSz cx="12190095" cy="6859270"/>
  <p:notesSz cx="6858000" cy="9144000"/>
  <p:defaultTextStyle>
    <a:defPPr>
      <a:defRPr lang="zh-CN"/>
    </a:defPPr>
    <a:lvl1pPr marL="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39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58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78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97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80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00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8" y="-186"/>
      </p:cViewPr>
      <p:guideLst>
        <p:guide orient="horz" pos="572"/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-35169"/>
            <a:ext cx="12190413" cy="569913"/>
          </a:xfrm>
          <a:prstGeom prst="rect">
            <a:avLst/>
          </a:prstGeom>
          <a:gradFill>
            <a:gsLst>
              <a:gs pos="0">
                <a:srgbClr val="0070A7"/>
              </a:gs>
              <a:gs pos="50000">
                <a:srgbClr val="0070A7">
                  <a:gamma/>
                  <a:tint val="85882"/>
                  <a:invGamma/>
                </a:srgbClr>
              </a:gs>
              <a:gs pos="100000">
                <a:srgbClr val="0070A7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5522" y="765498"/>
            <a:ext cx="11353016" cy="799332"/>
          </a:xfrm>
        </p:spPr>
        <p:txBody>
          <a:bodyPr wrap="square">
            <a:spAutoFit/>
          </a:bodyPr>
          <a:lstStyle>
            <a:lvl1pPr marL="0" indent="809625" algn="just" hangingPunct="0">
              <a:lnSpc>
                <a:spcPct val="140000"/>
              </a:lnSpc>
              <a:spcBef>
                <a:spcPct val="0"/>
              </a:spcBef>
              <a:buNone/>
              <a:tabLst>
                <a:tab pos="5559425" algn=""/>
              </a:tabLst>
              <a:defRPr sz="3200" b="0"/>
            </a:lvl1pPr>
            <a:lvl2pPr marL="544195" indent="720090">
              <a:lnSpc>
                <a:spcPct val="140000"/>
              </a:lnSpc>
              <a:buNone/>
              <a:defRPr sz="2800" b="1"/>
            </a:lvl2pPr>
            <a:lvl3pPr marL="1088390" indent="720090">
              <a:lnSpc>
                <a:spcPct val="140000"/>
              </a:lnSpc>
              <a:buNone/>
              <a:defRPr sz="2800" b="1"/>
            </a:lvl3pPr>
            <a:lvl4pPr marL="1632585" indent="720090">
              <a:lnSpc>
                <a:spcPct val="140000"/>
              </a:lnSpc>
              <a:buNone/>
              <a:defRPr sz="2800" b="1"/>
            </a:lvl4pPr>
            <a:lvl5pPr marL="2176780" indent="720090">
              <a:lnSpc>
                <a:spcPct val="140000"/>
              </a:lnSpc>
              <a:buNone/>
              <a:defRPr sz="28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pic>
        <p:nvPicPr>
          <p:cNvPr id="7" name="Picture 2" descr="E:\收集素材\！！制作样品\全优\全优·新教材做样\百年学典小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23" y="36626"/>
            <a:ext cx="556163" cy="45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5"/>
          <p:cNvSpPr>
            <a:spLocks noChangeShapeType="1"/>
          </p:cNvSpPr>
          <p:nvPr userDrawn="1"/>
        </p:nvSpPr>
        <p:spPr bwMode="auto">
          <a:xfrm>
            <a:off x="0" y="569913"/>
            <a:ext cx="12190413" cy="0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0" name="Picture 58" descr="全优课堂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606" y="33949"/>
            <a:ext cx="1235075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54"/>
          <p:cNvSpPr txBox="1">
            <a:spLocks noChangeArrowheads="1"/>
          </p:cNvSpPr>
          <p:nvPr userDrawn="1"/>
        </p:nvSpPr>
        <p:spPr bwMode="auto">
          <a:xfrm>
            <a:off x="5878513" y="115888"/>
            <a:ext cx="576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UNIT 2</a:t>
            </a:r>
            <a:r>
              <a:rPr lang="zh-CN" altLang="en-US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ICONIC ATTRACTIONS</a:t>
            </a:r>
            <a:endParaRPr lang="zh-CN" altLang="en-US" sz="1800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Picture 60" descr="图片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39550" y="0"/>
            <a:ext cx="447675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56"/>
          <p:cNvSpPr txBox="1">
            <a:spLocks noChangeArrowheads="1"/>
          </p:cNvSpPr>
          <p:nvPr userDrawn="1"/>
        </p:nvSpPr>
        <p:spPr bwMode="auto">
          <a:xfrm>
            <a:off x="1990750" y="92075"/>
            <a:ext cx="5411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fontAlgn="ctr"/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英语</a:t>
            </a:r>
            <a:r>
              <a:rPr lang="zh-CN" altLang="en-US" sz="180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选择性</a:t>
            </a:r>
            <a:r>
              <a:rPr kumimoji="0" lang="zh-C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必修　第四册</a:t>
            </a:r>
            <a:r>
              <a:rPr lang="zh-CN" altLang="en-US" sz="180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配人教版</a:t>
            </a:r>
            <a:endParaRPr lang="zh-CN" altLang="en-US" sz="2000" b="1">
              <a:solidFill>
                <a:schemeClr val="bg1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pic>
        <p:nvPicPr>
          <p:cNvPr id="4" name="图片 1073743875" descr="学科网 zxxk.com"/>
          <p:cNvPicPr>
            <a:picLocks noChangeAspect="1"/>
          </p:cNvPicPr>
          <p:nvPr/>
        </p:nvPicPr>
        <p:blipFill>
          <a:blip r:embed="rId5"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ctr" defTabSz="108839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305" indent="-40830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555" indent="-340360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80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00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9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58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78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97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39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58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78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97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0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00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065588"/>
            <a:ext cx="12201525" cy="27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46883" y="1917899"/>
            <a:ext cx="11711831" cy="79208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UNIT 2</a:t>
            </a:r>
            <a:r>
              <a:rPr lang="zh-CN" altLang="en-US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　</a:t>
            </a:r>
            <a:r>
              <a:rPr lang="en-US" altLang="zh-CN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ICONIC ATTRACTIONS</a:t>
            </a:r>
            <a:endParaRPr lang="en-US" altLang="zh-CN" sz="4800">
              <a:solidFill>
                <a:srgbClr val="FF0000"/>
              </a:solidFill>
              <a:latin typeface="方正大黑_GBK" pitchFamily="65" charset="-122"/>
              <a:ea typeface="方正大黑_GBK" pitchFamily="65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-25603" y="3069511"/>
            <a:ext cx="11881320" cy="79208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CN" altLang="zh-CN" sz="4000" kern="100">
                <a:solidFill>
                  <a:srgbClr val="7030A0"/>
                </a:solidFill>
                <a:ea typeface="方正小标宋_GBK"/>
                <a:cs typeface="Times New Roman" panose="02020603050405020304"/>
              </a:rPr>
              <a:t>单元要点回顾</a:t>
            </a:r>
            <a:endParaRPr lang="zh-CN" altLang="zh-CN" sz="4000" kern="100">
              <a:solidFill>
                <a:srgbClr val="7030A0"/>
              </a:solidFill>
              <a:latin typeface="+mj-lt"/>
              <a:ea typeface="方正小标宋_GBK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3413760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暴力的；猛烈的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200" i="1" kern="10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猛烈地；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暴力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执照，许可证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得到许可的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27069" y="2064555"/>
            <a:ext cx="17363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violent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956202" y="2057714"/>
            <a:ext cx="20553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violently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77297" y="2709714"/>
            <a:ext cx="19880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violence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98026" y="3421083"/>
            <a:ext cx="17379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license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64235" y="3429794"/>
            <a:ext cx="1943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licensed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．对某物进行研究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　　　　　　　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．位于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．被称作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．迫不及待地要做某事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．主修；以</a:t>
                      </a:r>
                      <a:r>
                        <a:rPr lang="en-US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为专业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 </a:t>
                      </a:r>
                      <a:endParaRPr 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．原产于；出生于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</a:t>
                      </a:r>
                      <a:endParaRPr 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．与</a:t>
                      </a:r>
                      <a:r>
                        <a:rPr lang="en-US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紧密相连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58453" y="1762018"/>
            <a:ext cx="36744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do research on sth.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53450" y="2493690"/>
            <a:ext cx="3651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located to</a:t>
            </a:r>
            <a:r>
              <a:rPr lang="en-US" altLang="zh-CN" sz="3200" kern="100">
                <a:solidFill>
                  <a:srgbClr val="FF0000"/>
                </a:solidFill>
                <a:latin typeface="IPAPANNEW"/>
                <a:cs typeface="Times New Roman" panose="02020603050405020304"/>
              </a:rPr>
              <a:t>/on/</a:t>
            </a:r>
            <a:r>
              <a:rPr lang="en-US" altLang="zh-CN" sz="3200" kern="100">
                <a:solidFill>
                  <a:srgbClr val="FF0000"/>
                </a:solidFill>
              </a:rPr>
              <a:t>in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41056" y="3078465"/>
            <a:ext cx="32528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referred to as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16548" y="3789834"/>
            <a:ext cx="3838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can’t wait to do sth.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122648" y="4436255"/>
            <a:ext cx="19752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 smtClean="0">
                <a:solidFill>
                  <a:srgbClr val="FF0000"/>
                </a:solidFill>
              </a:rPr>
              <a:t>major in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383238" y="5085978"/>
            <a:ext cx="2510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native to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119169" y="5797347"/>
            <a:ext cx="3982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close contact with…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21482"/>
          <a:ext cx="11377264" cy="614476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．为了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．组成；构成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．在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起作用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．各种各样的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．高峰季节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．同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搏斗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．建立；成立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．引进；吸引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67473" y="1388715"/>
            <a:ext cx="2303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order to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19391" y="1989634"/>
            <a:ext cx="19992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make up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37934" y="2709713"/>
            <a:ext cx="31614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play a part in…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97596" y="3429794"/>
            <a:ext cx="2465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 variety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147419" y="4069155"/>
            <a:ext cx="25715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peak </a:t>
            </a:r>
            <a:r>
              <a:rPr lang="en-US" altLang="zh-CN" sz="3200" kern="100" smtClean="0">
                <a:solidFill>
                  <a:srgbClr val="FF0000"/>
                </a:solidFill>
              </a:rPr>
              <a:t>season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590974" y="4741731"/>
            <a:ext cx="30251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wrestle with…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760170" y="5365299"/>
            <a:ext cx="15648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set up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0550" y="6085379"/>
            <a:ext cx="18822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bring in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70585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．同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分开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．拍照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　　　　　　　　　　　　　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18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．包含，包括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．推倒；拆除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．更不用说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．总之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________________________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．在出生的时候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．为了；为了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的利益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41009" y="1269554"/>
            <a:ext cx="35365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separated from…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20621" y="1845618"/>
            <a:ext cx="38908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take photos/pictures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99657" y="2511112"/>
            <a:ext cx="21804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consist of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981097" y="3213770"/>
            <a:ext cx="22958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take down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176558" y="3861842"/>
            <a:ext cx="29899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not to mention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323280" y="4501203"/>
            <a:ext cx="67136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to sum up</a:t>
            </a:r>
            <a:r>
              <a:rPr lang="en-US" altLang="zh-CN" sz="3200" kern="100">
                <a:solidFill>
                  <a:srgbClr val="FF0000"/>
                </a:solidFill>
                <a:latin typeface="IPAPANNEW"/>
                <a:cs typeface="Times New Roman" panose="02020603050405020304"/>
              </a:rPr>
              <a:t>/all in all/</a:t>
            </a:r>
            <a:r>
              <a:rPr lang="en-US" altLang="zh-CN" sz="3200" kern="100">
                <a:solidFill>
                  <a:srgbClr val="FF0000"/>
                </a:solidFill>
              </a:rPr>
              <a:t>in short/in summary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11230" y="5085978"/>
            <a:ext cx="17684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at birth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607374" y="5710493"/>
            <a:ext cx="28632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the interest of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837506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．在野外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．捡起；拾起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．确保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．处于良好的状态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．遇见；碰见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．下蛋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．视觉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87094" y="1485578"/>
            <a:ext cx="23519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the wild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79182" y="2091025"/>
            <a:ext cx="18165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pick up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86595" y="2853730"/>
            <a:ext cx="22733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make sure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549520" y="3501802"/>
            <a:ext cx="29803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a good state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722850" y="4221882"/>
            <a:ext cx="2616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come across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83038" y="4869954"/>
            <a:ext cx="19543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lay eggs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406871" y="5590034"/>
            <a:ext cx="28328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sense of sight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837506"/>
          <a:ext cx="11377264" cy="5462015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．一把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．与某人交流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．有权做某事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．照顾；照看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．同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比较起来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．追溯到；上溯到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．除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之外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________________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2582" y="1613945"/>
            <a:ext cx="29899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 handful of…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488381" y="2349674"/>
            <a:ext cx="32303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interact with sb.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92582" y="2928115"/>
            <a:ext cx="39372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entitled to do sth.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919462" y="3645818"/>
            <a:ext cx="25122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take care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311230" y="4365897"/>
            <a:ext cx="37657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comparison to…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627364" y="4968506"/>
            <a:ext cx="25811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date back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89253" y="5734050"/>
            <a:ext cx="23166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apart from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837506"/>
          <a:ext cx="11377264" cy="4828032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289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．想出；制订出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289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．在使用之中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289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．用作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289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．被认为是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ct val="0"/>
                        </a:spcAft>
                        <a:tabLst>
                          <a:tab pos="26289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．应付；处理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43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．至于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_______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02547" y="1613945"/>
            <a:ext cx="2831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come up with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57934" y="2349674"/>
            <a:ext cx="15648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use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174789" y="2997746"/>
            <a:ext cx="28296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used for…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077683" y="3717826"/>
            <a:ext cx="3332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recognized as…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639030" y="4513142"/>
            <a:ext cx="14269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do with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620791" y="5097916"/>
            <a:ext cx="11079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as for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634890"/>
          <a:ext cx="11377264" cy="2731008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1.I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I could never make a musical sound with this instrument!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我确信我永远无法用这种乐器发出悦耳的声音！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54275" y="2411329"/>
            <a:ext cx="9268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was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078982" y="2401747"/>
            <a:ext cx="19752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convinced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951190" y="2411329"/>
            <a:ext cx="121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that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837506"/>
          <a:ext cx="11377264" cy="5275016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Although the main cultural influence since 1788 has been Western culture, minority cultures have also played a part in shaping the unique Australian culture,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many of the new cultural influences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by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immigrants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虽然自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1788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年以来的主要文化影响是西方文化，但少数民族文化也对澳大利亚独特文化的形成起到了一定的作用，其中很多新的文化影响来自移民。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82838" y="3213770"/>
            <a:ext cx="13260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with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66814" y="3781123"/>
            <a:ext cx="2465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contributed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837506"/>
          <a:ext cx="11377264" cy="4096512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 ___ _____ _____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now nearly half of all Australian citizens were ________ born overseas 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have parents who were born overseas.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据说，现在近一半的澳大利亚公民不是出生在海外就是父母出生在海外。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58902" y="1557586"/>
            <a:ext cx="5373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It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06974" y="1557586"/>
            <a:ext cx="5613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is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99062" y="1575621"/>
            <a:ext cx="949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said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902320" y="1609680"/>
            <a:ext cx="12121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that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87294" y="2220807"/>
            <a:ext cx="15311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either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775726" y="2277666"/>
            <a:ext cx="9364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837506"/>
          <a:ext cx="11377264" cy="5462015"/>
        </p:xfrm>
        <a:graphic>
          <a:graphicData uri="http://schemas.openxmlformats.org/drawingml/2006/table">
            <a:tbl>
              <a:tblPr/>
              <a:tblGrid>
                <a:gridCol w="1882718"/>
                <a:gridCol w="9494546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阅读词汇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符号的；图标的　　　　　　　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迪吉里杜管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考拉；树袋熊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公共场所；关节　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联合的；共同的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特指澳大利亚的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点心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皮划艇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领域；领土；范围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4846" y="1473021"/>
            <a:ext cx="2372765" cy="483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iconic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didgeridoo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koala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joint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dim sim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kayak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domain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95776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Thailand is a premier holiday destination, ________ tourists from all over the world.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泰国是一个重要的度假胜地，吸引着来自世界各地的游客。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 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76 provinces that stretch all the way down to Malaysia in the south, the country has a lot to offer and is a great getaway.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泰国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由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76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个省组成，一直延伸到南部的马来西亚，这个国家能供给许多东西并且是一个著名的度假胜地。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91438" y="1197546"/>
            <a:ext cx="21451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 smtClean="0">
                <a:solidFill>
                  <a:srgbClr val="FF0000"/>
                </a:solidFill>
              </a:rPr>
              <a:t>attracting   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200675" y="3357787"/>
            <a:ext cx="20441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Consisting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519142" y="3357787"/>
            <a:ext cx="9364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of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47008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 ________ 32 counties, Ireland brings in hundreds of thousands of visitors each year due to its golf tourism.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爱尔兰分为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个郡，由于其高尔夫旅游业，每年吸引了数十万游客。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…I would like to suggest that tourists ________ ________ ________ iconic places in New Zealand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－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they should experience its culture.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我想建议游客们不要只参观新西兰的标志性景点，他们应该体验新西兰的文化。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8379" y="1269554"/>
            <a:ext cx="16097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Divided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262115" y="1260814"/>
            <a:ext cx="12346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10214" y="3717826"/>
            <a:ext cx="811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not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34990" y="4149874"/>
            <a:ext cx="8803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just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08372" y="4156956"/>
            <a:ext cx="13019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visit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470088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If you want to hold a koala, you have to go to certain licensed zoos where animal experts make sure ________ the koalas selected for each session are in a good state for human contact and that they are handled for only a limited time and on a limited frequency of occasions.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如果你想抱一只考拉，你必须去某些具有许可资格的动物园。在这里，动物专家确保为每次活动选择的考拉都处于良好状态，可以同人类接触，并确保它们只用于有限的时间和有限频率的场合。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97911" y="2205658"/>
            <a:ext cx="121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that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87730"/>
          <a:ext cx="11377264" cy="2934152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 it may lay eggs in a nest like a bird, it’s really a primitive mammal, with a unique biology.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虽然它可能像鸟一样在巢中下蛋，但它确实是一种原始的哺乳动物，有着独特的生物学特质。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84660" y="1935802"/>
            <a:ext cx="1188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While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860233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 smtClean="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10.That’s ________ we are trying to do with this festival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－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bring non-indigenous people to us, share our culture with them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，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and our history, ________ ________ ________ ________ they feel like that part of the nation’s history is part of their own identity.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这就是我们试图通过这个节日做到的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——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把非原住民带到我们这里，与他们分享我们的文化和我们的历史，希望他们能觉得这个国家历史的一部分是他们自己身份的一部分。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83038" y="1269554"/>
            <a:ext cx="1008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what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176703" y="2421682"/>
            <a:ext cx="6062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52684" y="3011510"/>
            <a:ext cx="7889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the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60590" y="3011510"/>
            <a:ext cx="1085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hope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353456" y="3011510"/>
            <a:ext cx="12121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that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188266"/>
          <a:ext cx="11377264" cy="4689800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 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as part of a larger political plan, the market was established to improve the city’s overall economy and prosperity.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作为一个更大的政治计划的一部分，这个市场的建立是为了促进城市的整体经济和繁荣。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重点语法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过去分词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(The Past Participles)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54181" y="1827627"/>
            <a:ext cx="21691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Constructed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0388600" y="10299700"/>
            <a:ext cx="3175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4779264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阅读词汇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间歇泉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地热公园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小袋子；育儿袋；荷包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哺乳动物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 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澳大利亚土著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音高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86894" y="1989634"/>
            <a:ext cx="2258952" cy="414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geyser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geothermal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pouch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mammal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Aborigine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pitch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97321"/>
          <a:ext cx="11377264" cy="4779264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赤道　　　　　　　　　　　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　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户外烧烤；烧架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屠夫；刽子手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首要的；第一的　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．总理；首相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药草；香草；草本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中空的；空心的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81289" y="1917626"/>
            <a:ext cx="2077813" cy="414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equator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barbecue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butcher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premier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herb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hollow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21482"/>
          <a:ext cx="11377264" cy="614476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乐器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号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简单的；坦率的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标语；口号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部长；大臣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蛙；青蛙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箭；箭头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适合度假的地方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.&amp;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潜水；跳水；俯冲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2879" y="1228966"/>
            <a:ext cx="2880320" cy="560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horn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straightforward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slogan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minister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frog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arrow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getaway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9875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dive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21482"/>
          <a:ext cx="11377264" cy="614476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赞助；倡议　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．赞助者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16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自由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高尔夫球运动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海峡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样品；样本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纪念碑；历史遗迹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蹦极跳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时期；阶段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58902" y="1298556"/>
            <a:ext cx="3251211" cy="552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sponsor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liberty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golf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strait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sample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monument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bungee jumping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phase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09514"/>
          <a:ext cx="11377264" cy="5421319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树干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一段时间；一场；会议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巢穴；鸟窝；秘密窝点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生理；生物学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孵出；破壳　</a:t>
                      </a:r>
                      <a:r>
                        <a:rPr lang="en-US" sz="3200" i="1" kern="100" err="1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使孵出；策划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28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能力；容量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栅栏；围栏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监狱；监禁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31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大；宏大的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58902" y="1386843"/>
            <a:ext cx="1963999" cy="492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1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trunk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1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session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1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nest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1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biology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1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hatch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1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capacity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1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fence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1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prison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10000"/>
              </a:lnSpc>
              <a:spcAft>
                <a:spcPct val="0"/>
              </a:spcAft>
              <a:tabLst>
                <a:tab pos="5600700" algn="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grand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765498"/>
          <a:ext cx="11377264" cy="5957768"/>
        </p:xfrm>
        <a:graphic>
          <a:graphicData uri="http://schemas.openxmlformats.org/drawingml/2006/table">
            <a:tbl>
              <a:tblPr/>
              <a:tblGrid>
                <a:gridCol w="1810710"/>
                <a:gridCol w="9566554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1.________</a:t>
                      </a:r>
                      <a:r>
                        <a:rPr lang="en-US" sz="3200" i="1" kern="10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创建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创造者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地基；创建；基础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政治的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政治家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政治学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使定位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位于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位置；方位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烤；焙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面包师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面包店；面包厂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标题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 err="1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200" kern="100" err="1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给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某人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权利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或资格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70368" y="1341562"/>
            <a:ext cx="15536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found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51229" y="1341562"/>
            <a:ext cx="18726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founder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12725" y="1836907"/>
            <a:ext cx="23743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foundation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20421" y="2421682"/>
            <a:ext cx="19415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political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743278" y="2349674"/>
            <a:ext cx="21467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politician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61047" y="2934449"/>
            <a:ext cx="18053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politics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74369" y="3429794"/>
            <a:ext cx="15776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locate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643936" y="3429794"/>
            <a:ext cx="17828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located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669252" y="4014569"/>
            <a:ext cx="1919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location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077452" y="4581922"/>
            <a:ext cx="13724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bake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790657" y="4581922"/>
            <a:ext cx="15087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baker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790217" y="5013970"/>
            <a:ext cx="17139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bakery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268013" y="5598745"/>
            <a:ext cx="12346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title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364295" y="5598744"/>
            <a:ext cx="16225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entitle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125538"/>
          <a:ext cx="11531790" cy="5040930"/>
        </p:xfrm>
        <a:graphic>
          <a:graphicData uri="http://schemas.openxmlformats.org/drawingml/2006/table">
            <a:tbl>
              <a:tblPr/>
              <a:tblGrid>
                <a:gridCol w="1882718"/>
                <a:gridCol w="9649072"/>
              </a:tblGrid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 wrap="square"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.(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使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振动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振动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自由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200" i="1" kern="10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自由地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自由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分布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分布；分配；分发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9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暂时的；临时的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200" i="1" kern="10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暂时地；临时地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ct val="0"/>
                        </a:spcAft>
                        <a:tabLst>
                          <a:tab pos="5600700" algn=""/>
                        </a:tabLst>
                      </a:pP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10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频繁的；经常的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200" i="1" kern="10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频繁地；经常地</a:t>
                      </a:r>
                      <a:r>
                        <a:rPr lang="en-US" sz="3200" kern="10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200" kern="100" smtClean="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r>
                        <a:rPr lang="en-US" sz="3200" i="1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200" kern="100">
                          <a:effectLst/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200" kern="100">
                          <a:effectLst/>
                          <a:latin typeface="Times New Roman" panose="02020603050405020304"/>
                          <a:cs typeface="Times New Roman" panose="02020603050405020304"/>
                        </a:rPr>
                        <a:t>频率；频繁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83053" y="1701602"/>
            <a:ext cx="17363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vibrate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15286" y="1701601"/>
            <a:ext cx="20778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vibration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05931" y="2205658"/>
            <a:ext cx="12346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free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74863" y="2218622"/>
            <a:ext cx="15536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freely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926854" y="2792003"/>
            <a:ext cx="196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freedom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854846" y="3376778"/>
            <a:ext cx="21467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distribute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167214" y="3349075"/>
            <a:ext cx="24881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distribution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782838" y="3861842"/>
            <a:ext cx="1871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temporary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471470" y="3861842"/>
            <a:ext cx="2510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temporarily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41247" y="5013969"/>
            <a:ext cx="196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frequent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8842389" y="5013970"/>
            <a:ext cx="22829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frequently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945325" y="5598745"/>
            <a:ext cx="22381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frequency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宋体"/>
        <a:cs typeface="Arial"/>
      </a:majorFont>
      <a:minorFont>
        <a:latin typeface="Times New Roman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6373</Words>
  <Application>WPS 演示</Application>
  <PresentationFormat/>
  <Paragraphs>543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1" baseType="lpstr">
      <vt:lpstr>Arial</vt:lpstr>
      <vt:lpstr>宋体</vt:lpstr>
      <vt:lpstr>Wingdings</vt:lpstr>
      <vt:lpstr>微软雅黑</vt:lpstr>
      <vt:lpstr>Times New Roman</vt:lpstr>
      <vt:lpstr>楷体_GB2312</vt:lpstr>
      <vt:lpstr>方正大黑_GBK</vt:lpstr>
      <vt:lpstr>方正小标宋_GBK</vt:lpstr>
      <vt:lpstr>Times New Roman</vt:lpstr>
      <vt:lpstr>Courier New</vt:lpstr>
      <vt:lpstr>Book Antiqua</vt:lpstr>
      <vt:lpstr>黑体</vt:lpstr>
      <vt:lpstr>IPAPANNEW</vt:lpstr>
      <vt:lpstr>新宋体</vt:lpstr>
      <vt:lpstr>Segoe Print</vt:lpstr>
      <vt:lpstr>Office 主题​​</vt:lpstr>
      <vt:lpstr>UNIT 2　ICONIC ATTRACTIONS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二一教育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21cnjy.com</dc:creator>
  <cp:keywords>21</cp:keywords>
  <cp:lastModifiedBy>Administrator</cp:lastModifiedBy>
  <cp:revision>1</cp:revision>
  <cp:lastPrinted>2022-09-27T09:26:00Z</cp:lastPrinted>
  <dcterms:created xsi:type="dcterms:W3CDTF">2022-09-27T09:26:00Z</dcterms:created>
  <dcterms:modified xsi:type="dcterms:W3CDTF">2022-09-27T01:38:46Z</dcterms:modified>
  <cp:version>109025844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2052-10.8.2.6837</vt:lpwstr>
  </property>
</Properties>
</file>