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67" r:id="rId4"/>
    <p:sldId id="268" r:id="rId5"/>
    <p:sldId id="269" r:id="rId6"/>
    <p:sldId id="27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80" r:id="rId17"/>
    <p:sldId id="290" r:id="rId18"/>
    <p:sldId id="281" r:id="rId19"/>
    <p:sldId id="282" r:id="rId20"/>
    <p:sldId id="283" r:id="rId21"/>
    <p:sldId id="284" r:id="rId22"/>
    <p:sldId id="285" r:id="rId23"/>
    <p:sldId id="286" r:id="rId24"/>
    <p:sldId id="287" r:id="rId25"/>
    <p:sldId id="288" r:id="rId26"/>
    <p:sldId id="289" r:id="rId27"/>
  </p:sldIdLst>
  <p:sldSz cx="12190095" cy="6859270"/>
  <p:notesSz cx="6858000" cy="9144000"/>
  <p:defaultTextStyle>
    <a:defPPr>
      <a:defRPr lang="zh-CN"/>
    </a:defPPr>
    <a:lvl1pPr marL="0" algn="l" defTabSz="108839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44195" algn="l" defTabSz="108839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88390" algn="l" defTabSz="108839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632585" algn="l" defTabSz="108839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176780" algn="l" defTabSz="108839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720975" algn="l" defTabSz="108839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265805" algn="l" defTabSz="108839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810000" algn="l" defTabSz="108839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354195" algn="l" defTabSz="108839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68" y="-186"/>
      </p:cViewPr>
      <p:guideLst>
        <p:guide orient="horz" pos="572"/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0" Type="http://schemas.openxmlformats.org/officeDocument/2006/relationships/tableStyles" Target="tableStyles.xml"/><Relationship Id="rId3" Type="http://schemas.openxmlformats.org/officeDocument/2006/relationships/slide" Target="slides/slide1.xml"/><Relationship Id="rId29" Type="http://schemas.openxmlformats.org/officeDocument/2006/relationships/viewProps" Target="viewProps.xml"/><Relationship Id="rId28" Type="http://schemas.openxmlformats.org/officeDocument/2006/relationships/presProps" Target="presProps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png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281" y="2130919"/>
            <a:ext cx="10361851" cy="147036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562" y="3887100"/>
            <a:ext cx="8533289" cy="175300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41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3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7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09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10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41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-35169"/>
            <a:ext cx="12190413" cy="569913"/>
          </a:xfrm>
          <a:prstGeom prst="rect">
            <a:avLst/>
          </a:prstGeom>
          <a:gradFill>
            <a:gsLst>
              <a:gs pos="0">
                <a:srgbClr val="0070A7"/>
              </a:gs>
              <a:gs pos="50000">
                <a:srgbClr val="0070A7">
                  <a:gamma/>
                  <a:tint val="85882"/>
                  <a:invGamma/>
                </a:srgbClr>
              </a:gs>
              <a:gs pos="100000">
                <a:srgbClr val="0070A7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15522" y="765498"/>
            <a:ext cx="11353016" cy="799332"/>
          </a:xfrm>
        </p:spPr>
        <p:txBody>
          <a:bodyPr wrap="square">
            <a:spAutoFit/>
          </a:bodyPr>
          <a:lstStyle>
            <a:lvl1pPr marL="0" indent="809625" algn="just" hangingPunct="0">
              <a:lnSpc>
                <a:spcPct val="140000"/>
              </a:lnSpc>
              <a:spcBef>
                <a:spcPct val="0"/>
              </a:spcBef>
              <a:buNone/>
              <a:tabLst>
                <a:tab pos="5559425" algn=""/>
              </a:tabLst>
              <a:defRPr sz="3200" b="0"/>
            </a:lvl1pPr>
            <a:lvl2pPr marL="544195" indent="720090">
              <a:lnSpc>
                <a:spcPct val="140000"/>
              </a:lnSpc>
              <a:buNone/>
              <a:defRPr sz="2800" b="1"/>
            </a:lvl2pPr>
            <a:lvl3pPr marL="1088390" indent="720090">
              <a:lnSpc>
                <a:spcPct val="140000"/>
              </a:lnSpc>
              <a:buNone/>
              <a:defRPr sz="2800" b="1"/>
            </a:lvl3pPr>
            <a:lvl4pPr marL="1632585" indent="720090">
              <a:lnSpc>
                <a:spcPct val="140000"/>
              </a:lnSpc>
              <a:buNone/>
              <a:defRPr sz="2800" b="1"/>
            </a:lvl4pPr>
            <a:lvl5pPr marL="2176780" indent="720090">
              <a:lnSpc>
                <a:spcPct val="140000"/>
              </a:lnSpc>
              <a:buNone/>
              <a:defRPr sz="2800" b="1"/>
            </a:lvl5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pic>
        <p:nvPicPr>
          <p:cNvPr id="7" name="Picture 2" descr="E:\收集素材\！！制作样品\全优\全优·新教材做样\百年学典小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723" y="36626"/>
            <a:ext cx="556163" cy="455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Line 55"/>
          <p:cNvSpPr>
            <a:spLocks noChangeShapeType="1"/>
          </p:cNvSpPr>
          <p:nvPr userDrawn="1"/>
        </p:nvSpPr>
        <p:spPr bwMode="auto">
          <a:xfrm>
            <a:off x="0" y="569913"/>
            <a:ext cx="12190413" cy="0"/>
          </a:xfrm>
          <a:prstGeom prst="line">
            <a:avLst/>
          </a:prstGeom>
          <a:noFill/>
          <a:ln w="19050">
            <a:solidFill>
              <a:srgbClr val="5F5F5F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pic>
        <p:nvPicPr>
          <p:cNvPr id="10" name="Picture 58" descr="全优课堂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4606" y="33949"/>
            <a:ext cx="1235075" cy="46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 Box 54"/>
          <p:cNvSpPr txBox="1">
            <a:spLocks noChangeArrowheads="1"/>
          </p:cNvSpPr>
          <p:nvPr userDrawn="1"/>
        </p:nvSpPr>
        <p:spPr bwMode="auto">
          <a:xfrm>
            <a:off x="5878513" y="115888"/>
            <a:ext cx="57626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en-US" altLang="zh-CN" sz="1800" smtClean="0">
                <a:solidFill>
                  <a:schemeClr val="bg1"/>
                </a:solidFill>
                <a:ea typeface="微软雅黑" panose="020B0503020204020204" pitchFamily="34" charset="-122"/>
                <a:cs typeface="Times New Roman" panose="02020603050405020304" pitchFamily="18" charset="0"/>
              </a:rPr>
              <a:t>UNIT 2</a:t>
            </a:r>
            <a:r>
              <a:rPr lang="zh-CN" altLang="en-US" sz="1800" smtClean="0">
                <a:solidFill>
                  <a:schemeClr val="bg1"/>
                </a:solidFill>
                <a:ea typeface="微软雅黑" panose="020B0503020204020204" pitchFamily="34" charset="-122"/>
                <a:cs typeface="Times New Roman" panose="02020603050405020304" pitchFamily="18" charset="0"/>
              </a:rPr>
              <a:t>　</a:t>
            </a:r>
            <a:r>
              <a:rPr lang="en-US" altLang="zh-CN" sz="1800" smtClean="0">
                <a:solidFill>
                  <a:schemeClr val="bg1"/>
                </a:solidFill>
                <a:ea typeface="微软雅黑" panose="020B0503020204020204" pitchFamily="34" charset="-122"/>
                <a:cs typeface="Times New Roman" panose="02020603050405020304" pitchFamily="18" charset="0"/>
              </a:rPr>
              <a:t>ICONIC ATTRACTIONS</a:t>
            </a:r>
            <a:endParaRPr lang="zh-CN" altLang="en-US" sz="1800">
              <a:solidFill>
                <a:schemeClr val="bg1"/>
              </a:solidFill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13" name="Picture 60" descr="图片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639550" y="0"/>
            <a:ext cx="447675" cy="557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Box 56"/>
          <p:cNvSpPr txBox="1">
            <a:spLocks noChangeArrowheads="1"/>
          </p:cNvSpPr>
          <p:nvPr userDrawn="1"/>
        </p:nvSpPr>
        <p:spPr bwMode="auto">
          <a:xfrm>
            <a:off x="1990750" y="92075"/>
            <a:ext cx="541111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fontAlgn="ctr"/>
            <a:r>
              <a:rPr lang="zh-CN" altLang="en-US" sz="2000" b="1" smtClean="0">
                <a:solidFill>
                  <a:schemeClr val="bg1"/>
                </a:solidFill>
                <a:latin typeface="楷体_GB2312" pitchFamily="49" charset="-122"/>
                <a:ea typeface="楷体_GB2312" pitchFamily="49" charset="-122"/>
                <a:cs typeface="Times New Roman" panose="02020603050405020304" pitchFamily="18" charset="0"/>
              </a:rPr>
              <a:t>英语</a:t>
            </a:r>
            <a:r>
              <a:rPr lang="zh-CN" altLang="en-US" sz="1800">
                <a:solidFill>
                  <a:schemeClr val="bg1"/>
                </a:solidFill>
                <a:ea typeface="微软雅黑" panose="020B0503020204020204" pitchFamily="34" charset="-122"/>
                <a:cs typeface="Times New Roman" panose="02020603050405020304" pitchFamily="18" charset="0"/>
              </a:rPr>
              <a:t>　</a:t>
            </a:r>
            <a:r>
              <a:rPr lang="zh-CN" altLang="en-US" sz="2000" b="1" smtClean="0">
                <a:solidFill>
                  <a:schemeClr val="bg1"/>
                </a:solidFill>
                <a:latin typeface="楷体_GB2312" pitchFamily="49" charset="-122"/>
                <a:ea typeface="楷体_GB2312" pitchFamily="49" charset="-122"/>
                <a:cs typeface="Times New Roman" panose="02020603050405020304" pitchFamily="18" charset="0"/>
              </a:rPr>
              <a:t>选择性</a:t>
            </a:r>
            <a:r>
              <a:rPr kumimoji="0" lang="zh-CN" altLang="en-US" sz="20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Times New Roman" panose="02020603050405020304" pitchFamily="18" charset="0"/>
              </a:rPr>
              <a:t>必修　第四册</a:t>
            </a:r>
            <a:r>
              <a:rPr lang="zh-CN" altLang="en-US" sz="1800">
                <a:solidFill>
                  <a:schemeClr val="bg1"/>
                </a:solidFill>
                <a:ea typeface="微软雅黑" panose="020B0503020204020204" pitchFamily="34" charset="-122"/>
                <a:cs typeface="Times New Roman" panose="02020603050405020304" pitchFamily="18" charset="0"/>
              </a:rPr>
              <a:t>　</a:t>
            </a:r>
            <a:r>
              <a:rPr lang="zh-CN" altLang="en-US" sz="2000" b="1" smtClean="0">
                <a:solidFill>
                  <a:schemeClr val="bg1"/>
                </a:solidFill>
                <a:latin typeface="楷体_GB2312" pitchFamily="49" charset="-122"/>
                <a:ea typeface="楷体_GB2312" pitchFamily="49" charset="-122"/>
                <a:cs typeface="Times New Roman" panose="02020603050405020304" pitchFamily="18" charset="0"/>
              </a:rPr>
              <a:t>配人教版</a:t>
            </a:r>
            <a:endParaRPr lang="zh-CN" altLang="en-US" sz="2000" b="1">
              <a:solidFill>
                <a:schemeClr val="bg1"/>
              </a:solidFill>
              <a:latin typeface="楷体_GB2312" pitchFamily="49" charset="-122"/>
              <a:ea typeface="楷体_GB2312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7" Type="http://schemas.openxmlformats.org/officeDocument/2006/relationships/theme" Target="../theme/theme1.xml"/><Relationship Id="rId6" Type="http://schemas.openxmlformats.org/officeDocument/2006/relationships/image" Target="file:///D:\qq&#25991;&#20214;\712321467\Image\C2C\Image2\%7b75232B38-A165-1FB7-499C-2E1C792CACB5%7d.png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4.jpeg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521" y="274701"/>
            <a:ext cx="10971372" cy="1143265"/>
          </a:xfrm>
          <a:prstGeom prst="rect">
            <a:avLst/>
          </a:prstGeom>
        </p:spPr>
        <p:txBody>
          <a:bodyPr vert="horz" lIns="108850" tIns="54425" rIns="108850" bIns="54425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521" y="1600571"/>
            <a:ext cx="10971372" cy="4527011"/>
          </a:xfrm>
          <a:prstGeom prst="rect">
            <a:avLst/>
          </a:prstGeom>
        </p:spPr>
        <p:txBody>
          <a:bodyPr vert="horz" lIns="108850" tIns="54425" rIns="108850" bIns="54425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pic>
        <p:nvPicPr>
          <p:cNvPr id="4" name="图片 1073743875" descr="学科网 zxxk.com"/>
          <p:cNvPicPr>
            <a:picLocks noChangeAspect="1"/>
          </p:cNvPicPr>
          <p:nvPr/>
        </p:nvPicPr>
        <p:blipFill>
          <a:blip r:embed="rId5" r:link="rId6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ransition/>
  <p:txStyles>
    <p:titleStyle>
      <a:lvl1pPr algn="ctr" defTabSz="1088390" rtl="0" eaLnBrk="1" latinLnBrk="0" hangingPunct="1">
        <a:spcBef>
          <a:spcPct val="0"/>
        </a:spcBef>
        <a:buNone/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8305" indent="-408305" algn="l" defTabSz="1088390" rtl="0" eaLnBrk="1" latinLnBrk="0" hangingPunct="1">
        <a:spcBef>
          <a:spcPct val="20000"/>
        </a:spcBef>
        <a:buFont typeface="Arial" panose="020B0604020202020204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84555" indent="-340360" algn="l" defTabSz="1088390" rtl="0" eaLnBrk="1" latinLnBrk="0" hangingPunct="1">
        <a:spcBef>
          <a:spcPct val="20000"/>
        </a:spcBef>
        <a:buFont typeface="Arial" panose="020B0604020202020204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60805" indent="-272415" algn="l" defTabSz="1088390" rtl="0" eaLnBrk="1" latinLnBrk="0" hangingPunct="1">
        <a:spcBef>
          <a:spcPct val="20000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905000" indent="-272415" algn="l" defTabSz="108839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49195" indent="-272415" algn="l" defTabSz="1088390" rtl="0" eaLnBrk="1" latinLnBrk="0" hangingPunct="1">
        <a:spcBef>
          <a:spcPct val="20000"/>
        </a:spcBef>
        <a:buFont typeface="Arial" panose="020B0604020202020204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93390" indent="-272415" algn="l" defTabSz="108839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585" indent="-272415" algn="l" defTabSz="108839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780" indent="-272415" algn="l" defTabSz="108839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975" indent="-272415" algn="l" defTabSz="108839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08839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4195" algn="l" defTabSz="108839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8390" algn="l" defTabSz="108839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32585" algn="l" defTabSz="108839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6780" algn="l" defTabSz="108839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20975" algn="l" defTabSz="108839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65805" algn="l" defTabSz="108839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810000" algn="l" defTabSz="108839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54195" algn="l" defTabSz="108839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4065588"/>
            <a:ext cx="12201525" cy="2792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846883" y="1917899"/>
            <a:ext cx="11711831" cy="792087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sz="4800">
                <a:solidFill>
                  <a:srgbClr val="FF0000"/>
                </a:solidFill>
                <a:latin typeface="方正大黑_GBK" pitchFamily="65" charset="-122"/>
                <a:ea typeface="方正大黑_GBK" pitchFamily="65" charset="-122"/>
              </a:rPr>
              <a:t>UNIT 2</a:t>
            </a:r>
            <a:r>
              <a:rPr lang="zh-CN" altLang="en-US" sz="4800">
                <a:solidFill>
                  <a:srgbClr val="FF0000"/>
                </a:solidFill>
                <a:latin typeface="方正大黑_GBK" pitchFamily="65" charset="-122"/>
                <a:ea typeface="方正大黑_GBK" pitchFamily="65" charset="-122"/>
              </a:rPr>
              <a:t>　</a:t>
            </a:r>
            <a:r>
              <a:rPr lang="en-US" altLang="zh-CN" sz="4800">
                <a:solidFill>
                  <a:srgbClr val="FF0000"/>
                </a:solidFill>
                <a:latin typeface="方正大黑_GBK" pitchFamily="65" charset="-122"/>
                <a:ea typeface="方正大黑_GBK" pitchFamily="65" charset="-122"/>
              </a:rPr>
              <a:t>ICONIC ATTRACTIONS</a:t>
            </a:r>
            <a:endParaRPr lang="en-US" altLang="zh-CN" sz="4800">
              <a:solidFill>
                <a:srgbClr val="FF0000"/>
              </a:solidFill>
              <a:latin typeface="方正大黑_GBK" pitchFamily="65" charset="-122"/>
              <a:ea typeface="方正大黑_GBK" pitchFamily="65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-25603" y="3069511"/>
            <a:ext cx="11881320" cy="792088"/>
          </a:xfrm>
        </p:spPr>
        <p:txBody>
          <a:bodyPr>
            <a:noAutofit/>
          </a:bodyPr>
          <a:lstStyle/>
          <a:p>
            <a:pPr>
              <a:spcBef>
                <a:spcPct val="0"/>
              </a:spcBef>
            </a:pPr>
            <a:r>
              <a:rPr lang="zh-CN" altLang="zh-CN" sz="4000" kern="100">
                <a:solidFill>
                  <a:srgbClr val="7030A0"/>
                </a:solidFill>
                <a:ea typeface="方正小标宋_GBK"/>
                <a:cs typeface="Times New Roman" panose="02020603050405020304"/>
              </a:rPr>
              <a:t>单元要点回顾</a:t>
            </a:r>
            <a:endParaRPr lang="zh-CN" altLang="zh-CN" sz="4000" kern="100">
              <a:solidFill>
                <a:srgbClr val="7030A0"/>
              </a:solidFill>
              <a:latin typeface="+mj-lt"/>
              <a:ea typeface="方正小标宋_GBK"/>
              <a:cs typeface="Times New Roman" panose="02020603050405020304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396064" y="1297321"/>
          <a:ext cx="11377264" cy="3413760"/>
        </p:xfrm>
        <a:graphic>
          <a:graphicData uri="http://schemas.openxmlformats.org/drawingml/2006/table">
            <a:tbl>
              <a:tblPr/>
              <a:tblGrid>
                <a:gridCol w="2107296"/>
                <a:gridCol w="9269968"/>
              </a:tblGrid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知识要点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重点内容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拓展词汇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11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adj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暴力的；猛烈的</a:t>
                      </a:r>
                      <a:r>
                        <a:rPr lang="en-US" sz="3200" kern="100">
                          <a:effectLst/>
                          <a:latin typeface="宋体" panose="02010600030101010101" pitchFamily="2" charset="-122"/>
                          <a:cs typeface="Times New Roman" panose="02020603050405020304"/>
                        </a:rPr>
                        <a:t>→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ad</a:t>
                      </a:r>
                      <a:r>
                        <a:rPr lang="en-US" sz="3200" i="1" kern="100">
                          <a:effectLst/>
                          <a:latin typeface="Book Antiqua"/>
                          <a:cs typeface="Times New Roman" panose="02020603050405020304"/>
                        </a:rPr>
                        <a:t>v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猛烈地；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暴力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12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执照，许可证</a:t>
                      </a:r>
                      <a:r>
                        <a:rPr lang="en-US" sz="3200" kern="100">
                          <a:effectLst/>
                          <a:latin typeface="宋体" panose="02010600030101010101" pitchFamily="2" charset="-122"/>
                          <a:cs typeface="Times New Roman" panose="02020603050405020304"/>
                        </a:rPr>
                        <a:t>→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adj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得到许可的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427069" y="2064555"/>
            <a:ext cx="173637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violent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8956202" y="2057714"/>
            <a:ext cx="205537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violently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877297" y="2709714"/>
            <a:ext cx="198804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violence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3498026" y="3421083"/>
            <a:ext cx="173797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license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8364235" y="3429794"/>
            <a:ext cx="194316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licensed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396064" y="981522"/>
          <a:ext cx="11377264" cy="5462015"/>
        </p:xfrm>
        <a:graphic>
          <a:graphicData uri="http://schemas.openxmlformats.org/drawingml/2006/table">
            <a:tbl>
              <a:tblPr/>
              <a:tblGrid>
                <a:gridCol w="2107296"/>
                <a:gridCol w="9269968"/>
              </a:tblGrid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知识要点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重点内容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重点短语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 smtClean="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1</a:t>
                      </a:r>
                      <a:r>
                        <a:rPr lang="zh-CN" sz="3200" kern="100" smtClean="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．对某物进行研究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________________</a:t>
                      </a:r>
                      <a:r>
                        <a:rPr lang="zh-CN" sz="3200" kern="100" smtClean="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　　　　　　　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2</a:t>
                      </a:r>
                      <a:r>
                        <a:rPr lang="zh-CN" sz="3200" kern="100" smtClean="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．位于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________________</a:t>
                      </a:r>
                      <a:endParaRPr 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 smtClean="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3</a:t>
                      </a:r>
                      <a:r>
                        <a:rPr lang="zh-CN" sz="3200" kern="100" smtClean="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．被称作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________________ </a:t>
                      </a:r>
                      <a:endParaRPr 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 smtClean="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4</a:t>
                      </a:r>
                      <a:r>
                        <a:rPr lang="zh-CN" sz="3200" kern="100" smtClean="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．迫不及待地要做某事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________________</a:t>
                      </a:r>
                      <a:endParaRPr 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 smtClean="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5</a:t>
                      </a:r>
                      <a:r>
                        <a:rPr lang="zh-CN" sz="3200" kern="100" smtClean="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．主修；以</a:t>
                      </a:r>
                      <a:r>
                        <a:rPr lang="en-US" sz="3200" kern="100" smtClean="0">
                          <a:effectLst/>
                          <a:latin typeface="宋体" panose="02010600030101010101" pitchFamily="2" charset="-122"/>
                          <a:cs typeface="Times New Roman" panose="02020603050405020304"/>
                        </a:rPr>
                        <a:t>……</a:t>
                      </a:r>
                      <a:r>
                        <a:rPr lang="zh-CN" sz="3200" kern="100" smtClean="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为专业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___________ </a:t>
                      </a:r>
                      <a:endParaRPr 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 smtClean="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6</a:t>
                      </a:r>
                      <a:r>
                        <a:rPr lang="zh-CN" sz="3200" kern="100" smtClean="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．原产于；出生于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_____________</a:t>
                      </a:r>
                      <a:endParaRPr 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 smtClean="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7</a:t>
                      </a:r>
                      <a:r>
                        <a:rPr lang="zh-CN" sz="3200" kern="100" smtClean="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．与</a:t>
                      </a:r>
                      <a:r>
                        <a:rPr lang="en-US" sz="3200" kern="100" smtClean="0">
                          <a:effectLst/>
                          <a:latin typeface="宋体" panose="02010600030101010101" pitchFamily="2" charset="-122"/>
                          <a:cs typeface="Times New Roman" panose="02020603050405020304"/>
                        </a:rPr>
                        <a:t>……</a:t>
                      </a:r>
                      <a:r>
                        <a:rPr lang="zh-CN" sz="3200" kern="100" smtClean="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紧密相连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__________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058453" y="1762018"/>
            <a:ext cx="367440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do research on sth.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4053450" y="2493690"/>
            <a:ext cx="365196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be located to</a:t>
            </a:r>
            <a:r>
              <a:rPr lang="en-US" altLang="zh-CN" sz="3200" kern="100">
                <a:solidFill>
                  <a:srgbClr val="FF0000"/>
                </a:solidFill>
                <a:latin typeface="IPAPANNEW"/>
                <a:cs typeface="Times New Roman" panose="02020603050405020304"/>
              </a:rPr>
              <a:t>/on/</a:t>
            </a:r>
            <a:r>
              <a:rPr lang="en-US" altLang="zh-CN" sz="3200" kern="100">
                <a:solidFill>
                  <a:srgbClr val="FF0000"/>
                </a:solidFill>
              </a:rPr>
              <a:t>in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4541056" y="3078465"/>
            <a:ext cx="325281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be referred to as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6816548" y="3789834"/>
            <a:ext cx="383848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can’t wait to do sth.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7122648" y="4436255"/>
            <a:ext cx="197522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 smtClean="0">
                <a:solidFill>
                  <a:srgbClr val="FF0000"/>
                </a:solidFill>
              </a:rPr>
              <a:t>major in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6383238" y="5085978"/>
            <a:ext cx="251062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be native to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6119169" y="5797347"/>
            <a:ext cx="398218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in close contact with…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396064" y="621482"/>
          <a:ext cx="11377264" cy="6144767"/>
        </p:xfrm>
        <a:graphic>
          <a:graphicData uri="http://schemas.openxmlformats.org/drawingml/2006/table">
            <a:tbl>
              <a:tblPr/>
              <a:tblGrid>
                <a:gridCol w="2107296"/>
                <a:gridCol w="9269968"/>
              </a:tblGrid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知识要点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重点内容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重点短语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8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．为了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____________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9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．组成；构成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____________ 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10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．在</a:t>
                      </a:r>
                      <a:r>
                        <a:rPr lang="en-US" sz="3200" kern="100">
                          <a:effectLst/>
                          <a:latin typeface="宋体" panose="02010600030101010101" pitchFamily="2" charset="-122"/>
                          <a:cs typeface="Times New Roman" panose="02020603050405020304"/>
                        </a:rPr>
                        <a:t>……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起作用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________________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11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．各种各样的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_____________ 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12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．高峰季节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_____________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13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．同</a:t>
                      </a:r>
                      <a:r>
                        <a:rPr lang="en-US" sz="3200" kern="100">
                          <a:effectLst/>
                          <a:latin typeface="宋体" panose="02010600030101010101" pitchFamily="2" charset="-122"/>
                          <a:cs typeface="Times New Roman" panose="02020603050405020304"/>
                        </a:rPr>
                        <a:t>……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搏斗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________________ 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14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．建立；成立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__________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15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．引进；吸引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__________  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367473" y="1388715"/>
            <a:ext cx="230383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in order to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5519391" y="1989634"/>
            <a:ext cx="199926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make up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5937934" y="2709713"/>
            <a:ext cx="316144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play a part in…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5697596" y="3429794"/>
            <a:ext cx="246574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a variety of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5147419" y="4069155"/>
            <a:ext cx="257153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peak </a:t>
            </a:r>
            <a:r>
              <a:rPr lang="en-US" altLang="zh-CN" sz="3200" kern="100" smtClean="0">
                <a:solidFill>
                  <a:srgbClr val="FF0000"/>
                </a:solidFill>
              </a:rPr>
              <a:t>season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5590974" y="4741731"/>
            <a:ext cx="302518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wrestle with…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5760170" y="5365299"/>
            <a:ext cx="15648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set up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5640550" y="6085379"/>
            <a:ext cx="188224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bring in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396064" y="693490"/>
          <a:ext cx="11377264" cy="5705857"/>
        </p:xfrm>
        <a:graphic>
          <a:graphicData uri="http://schemas.openxmlformats.org/drawingml/2006/table">
            <a:tbl>
              <a:tblPr/>
              <a:tblGrid>
                <a:gridCol w="2107296"/>
                <a:gridCol w="9269968"/>
              </a:tblGrid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知识要点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重点内容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重点短语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16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．同</a:t>
                      </a:r>
                      <a:r>
                        <a:rPr lang="en-US" sz="3200" kern="100">
                          <a:effectLst/>
                          <a:latin typeface="宋体" panose="02010600030101010101" pitchFamily="2" charset="-122"/>
                          <a:cs typeface="Times New Roman" panose="02020603050405020304"/>
                        </a:rPr>
                        <a:t>……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分开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________________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3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17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．拍照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________________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　　　　　　　　　　　　　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  18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．包含，包括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________________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3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19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．推倒；拆除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________________  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3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20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．更不用说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________________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3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21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．总之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________________________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  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3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22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．在出生的时候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___________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3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23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．为了；为了</a:t>
                      </a:r>
                      <a:r>
                        <a:rPr lang="en-US" sz="3200" kern="100">
                          <a:effectLst/>
                          <a:latin typeface="宋体" panose="02010600030101010101" pitchFamily="2" charset="-122"/>
                          <a:cs typeface="Times New Roman" panose="02020603050405020304"/>
                        </a:rPr>
                        <a:t>……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的利益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________________  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541009" y="1269554"/>
            <a:ext cx="353654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be separated from…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4220621" y="1845618"/>
            <a:ext cx="389080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take photos/pictures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5999657" y="2511112"/>
            <a:ext cx="218040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consist of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5981097" y="3213770"/>
            <a:ext cx="229582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take down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5176558" y="3861842"/>
            <a:ext cx="298992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not to mention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4323280" y="4501203"/>
            <a:ext cx="671369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to sum up</a:t>
            </a:r>
            <a:r>
              <a:rPr lang="en-US" altLang="zh-CN" sz="3200" kern="100">
                <a:solidFill>
                  <a:srgbClr val="FF0000"/>
                </a:solidFill>
                <a:latin typeface="IPAPANNEW"/>
                <a:cs typeface="Times New Roman" panose="02020603050405020304"/>
              </a:rPr>
              <a:t>/all in all/</a:t>
            </a:r>
            <a:r>
              <a:rPr lang="en-US" altLang="zh-CN" sz="3200" kern="100">
                <a:solidFill>
                  <a:srgbClr val="FF0000"/>
                </a:solidFill>
              </a:rPr>
              <a:t>in short/in summary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6311230" y="5085978"/>
            <a:ext cx="176843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at birth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7607374" y="5710493"/>
            <a:ext cx="286328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in the interest of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396064" y="837506"/>
          <a:ext cx="11377264" cy="5462015"/>
        </p:xfrm>
        <a:graphic>
          <a:graphicData uri="http://schemas.openxmlformats.org/drawingml/2006/table">
            <a:tbl>
              <a:tblPr/>
              <a:tblGrid>
                <a:gridCol w="2107296"/>
                <a:gridCol w="9269968"/>
              </a:tblGrid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知识要点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重点内容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重点短语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24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．在野外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________________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25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．捡起；拾起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___________  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26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．确保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____________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27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．处于良好的状态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________________  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28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．遇见；碰见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_____________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29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．下蛋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___________  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30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．视觉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________________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087094" y="1485578"/>
            <a:ext cx="235192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in the wild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5879182" y="2091025"/>
            <a:ext cx="181652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pick up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4686595" y="2853730"/>
            <a:ext cx="227337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make sure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6549520" y="3501802"/>
            <a:ext cx="298030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in a good state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5722850" y="4221882"/>
            <a:ext cx="261642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come across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4583038" y="4869954"/>
            <a:ext cx="195438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lay eggs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4406871" y="5590034"/>
            <a:ext cx="283282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sense of sight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396064" y="837506"/>
          <a:ext cx="11377264" cy="5462015"/>
        </p:xfrm>
        <a:graphic>
          <a:graphicData uri="http://schemas.openxmlformats.org/drawingml/2006/table">
            <a:tbl>
              <a:tblPr/>
              <a:tblGrid>
                <a:gridCol w="2107296"/>
                <a:gridCol w="9269968"/>
              </a:tblGrid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知识要点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重点内容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重点短语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31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．一把</a:t>
                      </a:r>
                      <a:r>
                        <a:rPr lang="en-US" sz="3200" kern="100">
                          <a:effectLst/>
                          <a:latin typeface="宋体" panose="02010600030101010101" pitchFamily="2" charset="-122"/>
                          <a:cs typeface="Times New Roman" panose="02020603050405020304"/>
                        </a:rPr>
                        <a:t>……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________________  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32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．与某人交流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________________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33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．有权做某事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________________  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34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．照顾；照看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________________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35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．同</a:t>
                      </a:r>
                      <a:r>
                        <a:rPr lang="en-US" sz="3200" kern="100">
                          <a:effectLst/>
                          <a:latin typeface="宋体" panose="02010600030101010101" pitchFamily="2" charset="-122"/>
                          <a:cs typeface="Times New Roman" panose="02020603050405020304"/>
                        </a:rPr>
                        <a:t>……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比较起来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________________  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36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．追溯到；上溯到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________________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37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．除</a:t>
                      </a:r>
                      <a:r>
                        <a:rPr lang="en-US" sz="3200" kern="100">
                          <a:effectLst/>
                          <a:latin typeface="宋体" panose="02010600030101010101" pitchFamily="2" charset="-122"/>
                          <a:cs typeface="Times New Roman" panose="02020603050405020304"/>
                        </a:rPr>
                        <a:t>……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之外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________________  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392582" y="1613945"/>
            <a:ext cx="298992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a handful of…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5488381" y="2349674"/>
            <a:ext cx="32303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interact with sb.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5392582" y="2928115"/>
            <a:ext cx="393729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be entitled to do sth.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5919462" y="3645818"/>
            <a:ext cx="251222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take care of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6311230" y="4365897"/>
            <a:ext cx="37657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in comparison to…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6627364" y="4968506"/>
            <a:ext cx="258115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date back to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6089253" y="5734050"/>
            <a:ext cx="231666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apart from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396064" y="837506"/>
          <a:ext cx="11377264" cy="4828032"/>
        </p:xfrm>
        <a:graphic>
          <a:graphicData uri="http://schemas.openxmlformats.org/drawingml/2006/table">
            <a:tbl>
              <a:tblPr/>
              <a:tblGrid>
                <a:gridCol w="2107296"/>
                <a:gridCol w="9269968"/>
              </a:tblGrid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知识要点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重点内容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重点短语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ct val="0"/>
                        </a:spcAft>
                        <a:tabLst>
                          <a:tab pos="2628900" algn="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38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．想出；制订出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________________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ct val="0"/>
                        </a:spcAft>
                        <a:tabLst>
                          <a:tab pos="2628900" algn="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39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．在使用之中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__________  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ct val="0"/>
                        </a:spcAft>
                        <a:tabLst>
                          <a:tab pos="2628900" algn="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40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．用作</a:t>
                      </a:r>
                      <a:r>
                        <a:rPr lang="en-US" altLang="zh-CN" sz="3200" kern="100" smtClean="0">
                          <a:effectLst/>
                          <a:latin typeface="宋体" panose="02010600030101010101" pitchFamily="2" charset="-122"/>
                          <a:cs typeface="Times New Roman" panose="02020603050405020304"/>
                        </a:rPr>
                        <a:t>……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________________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ct val="0"/>
                        </a:spcAft>
                        <a:tabLst>
                          <a:tab pos="2628900" algn="l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41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．被认为是</a:t>
                      </a:r>
                      <a:r>
                        <a:rPr lang="en-US" altLang="zh-CN" sz="3200" kern="100" smtClean="0">
                          <a:effectLst/>
                          <a:latin typeface="宋体" panose="02010600030101010101" pitchFamily="2" charset="-122"/>
                          <a:cs typeface="Times New Roman" panose="02020603050405020304"/>
                        </a:rPr>
                        <a:t>……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________________  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ct val="0"/>
                        </a:spcAft>
                        <a:tabLst>
                          <a:tab pos="2628900" algn="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42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．应付；处理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r>
                        <a:rPr lang="en-US" altLang="zh-CN" sz="3200" kern="100" smtClean="0">
                          <a:effectLst/>
                          <a:latin typeface="+mn-lt"/>
                          <a:ea typeface="+mn-ea"/>
                        </a:rPr>
                        <a:t>43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ea typeface="+mn-ea"/>
                          <a:cs typeface="Times New Roman" panose="02020603050405020304"/>
                        </a:rPr>
                        <a:t>．至于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ea typeface="+mn-ea"/>
                        </a:rPr>
                        <a:t>_______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102547" y="1613945"/>
            <a:ext cx="283122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come up with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5657934" y="2349674"/>
            <a:ext cx="15648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in use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5174789" y="2997746"/>
            <a:ext cx="282962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be used for…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6077683" y="3717826"/>
            <a:ext cx="333296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be recognized as…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5639030" y="4513142"/>
            <a:ext cx="142699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do with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4620791" y="5097916"/>
            <a:ext cx="110799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as for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396064" y="1634890"/>
          <a:ext cx="11377264" cy="2731008"/>
        </p:xfrm>
        <a:graphic>
          <a:graphicData uri="http://schemas.openxmlformats.org/drawingml/2006/table">
            <a:tbl>
              <a:tblPr/>
              <a:tblGrid>
                <a:gridCol w="2107296"/>
                <a:gridCol w="9269968"/>
              </a:tblGrid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知识要点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重点内容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重点句式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1.I 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 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 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 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I could never make a musical sound with this instrument! 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我确信我永远无法用这种乐器发出悦耳的声音！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154275" y="2411329"/>
            <a:ext cx="92685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was 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4078982" y="2401747"/>
            <a:ext cx="197522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convinced 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5951190" y="2411329"/>
            <a:ext cx="121058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that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396064" y="837506"/>
          <a:ext cx="11377264" cy="5275016"/>
        </p:xfrm>
        <a:graphic>
          <a:graphicData uri="http://schemas.openxmlformats.org/drawingml/2006/table">
            <a:tbl>
              <a:tblPr/>
              <a:tblGrid>
                <a:gridCol w="2107296"/>
                <a:gridCol w="9269968"/>
              </a:tblGrid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知识要点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重点内容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重点句式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2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Although the main cultural influence since 1788 has been Western culture, minority cultures have also played a part in shaping the unique Australian culture, 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many of the new cultural influences 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 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by 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immigrants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.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2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虽然自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1788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年以来的主要文化影响是西方文化，但少数民族文化也对澳大利亚独特文化的形成起到了一定的作用，其中很多新的文化影响来自移民。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782838" y="3213770"/>
            <a:ext cx="132600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with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566814" y="3781123"/>
            <a:ext cx="246574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contributed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396064" y="837506"/>
          <a:ext cx="11377264" cy="4096512"/>
        </p:xfrm>
        <a:graphic>
          <a:graphicData uri="http://schemas.openxmlformats.org/drawingml/2006/table">
            <a:tbl>
              <a:tblPr/>
              <a:tblGrid>
                <a:gridCol w="2107296"/>
                <a:gridCol w="9269968"/>
              </a:tblGrid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知识要点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重点内容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重点句式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3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 ___ _____ _____ 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now nearly half of all Australian citizens were ________ born overseas 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 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have parents who were born overseas.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据说，现在近一半的澳大利亚公民不是出生在海外就是父母出生在海外。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358902" y="1557586"/>
            <a:ext cx="53732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It 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4006974" y="1557586"/>
            <a:ext cx="5613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is 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4799062" y="1575621"/>
            <a:ext cx="94929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said 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5902320" y="1609680"/>
            <a:ext cx="121219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that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6887294" y="2220807"/>
            <a:ext cx="153118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either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0775726" y="2277666"/>
            <a:ext cx="93647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or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396064" y="837506"/>
          <a:ext cx="11377264" cy="5462015"/>
        </p:xfrm>
        <a:graphic>
          <a:graphicData uri="http://schemas.openxmlformats.org/drawingml/2006/table">
            <a:tbl>
              <a:tblPr/>
              <a:tblGrid>
                <a:gridCol w="1882718"/>
                <a:gridCol w="9494546"/>
              </a:tblGrid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知识要点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重点内容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阅读词汇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1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adj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符号的；图标的　　　　　　　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2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迪吉里杜管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3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考拉；树袋熊</a:t>
                      </a:r>
                      <a:r>
                        <a:rPr lang="zh-CN" sz="3200" kern="100">
                          <a:effectLst/>
                          <a:latin typeface="宋体" panose="02010600030101010101" pitchFamily="2" charset="-122"/>
                          <a:ea typeface="Times New Roman" panose="02020603050405020304"/>
                          <a:cs typeface="Courier New" panose="02070309020205020404"/>
                        </a:rPr>
                        <a:t> 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4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公共场所；关节　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adj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联合的；共同的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5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.(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特指澳大利亚的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)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点心</a:t>
                      </a:r>
                      <a:r>
                        <a:rPr lang="zh-CN" sz="3200" kern="100">
                          <a:effectLst/>
                          <a:latin typeface="宋体" panose="02010600030101010101" pitchFamily="2" charset="-122"/>
                          <a:ea typeface="Times New Roman" panose="02020603050405020304"/>
                          <a:cs typeface="Courier New" panose="02070309020205020404"/>
                        </a:rPr>
                        <a:t> 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6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皮划艇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7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领域；领土；范围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854846" y="1473021"/>
            <a:ext cx="2372765" cy="48370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iconic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didgeridoo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koala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joint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dim sim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kayak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domain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396064" y="693490"/>
          <a:ext cx="11377264" cy="5957767"/>
        </p:xfrm>
        <a:graphic>
          <a:graphicData uri="http://schemas.openxmlformats.org/drawingml/2006/table">
            <a:tbl>
              <a:tblPr/>
              <a:tblGrid>
                <a:gridCol w="2107296"/>
                <a:gridCol w="9269968"/>
              </a:tblGrid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知识要点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重点内容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重点句式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l">
                        <a:lnSpc>
                          <a:spcPct val="11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4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Thailand is a premier holiday destination, ________ tourists from all over the world.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泰国是一个重要的度假胜地，吸引着来自世界各地的游客。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5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__________ ____ 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76 provinces that stretch all the way down to Malaysia in the south, the country has a lot to offer and is a great getaway.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(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泰国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)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由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76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个省组成，一直延伸到南部的马来西亚，这个国家能供给许多东西并且是一个著名的度假胜地。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9991438" y="1197546"/>
            <a:ext cx="214513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 smtClean="0">
                <a:solidFill>
                  <a:srgbClr val="FF0000"/>
                </a:solidFill>
              </a:rPr>
              <a:t>attracting    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200675" y="3357787"/>
            <a:ext cx="204414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Consisting 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5519142" y="3357787"/>
            <a:ext cx="93647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of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396064" y="693490"/>
          <a:ext cx="11377264" cy="5470087"/>
        </p:xfrm>
        <a:graphic>
          <a:graphicData uri="http://schemas.openxmlformats.org/drawingml/2006/table">
            <a:tbl>
              <a:tblPr/>
              <a:tblGrid>
                <a:gridCol w="2107296"/>
                <a:gridCol w="9269968"/>
              </a:tblGrid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知识要点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重点内容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重点句式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6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 ________ 32 counties, Ireland brings in hundreds of thousands of visitors each year due to its golf tourism.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爱尔兰分为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32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个郡，由于其高尔夫旅游业，每年吸引了数十万游客。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7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…I would like to suggest that tourists ________ ________ ________ iconic places in New Zealand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－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they should experience its culture.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宋体" panose="02010600030101010101" pitchFamily="2" charset="-122"/>
                          <a:cs typeface="Times New Roman" panose="02020603050405020304"/>
                        </a:rPr>
                        <a:t>……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我想建议游客们不要只参观新西兰的标志性景点，他们应该体验新西兰的文化。</a:t>
                      </a:r>
                      <a:endParaRPr lang="zh-CN" alt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418379" y="1269554"/>
            <a:ext cx="160973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Divided 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5262115" y="1260814"/>
            <a:ext cx="123463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into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0010214" y="3717826"/>
            <a:ext cx="81144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not 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3134990" y="4149874"/>
            <a:ext cx="88036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just 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4508372" y="4156956"/>
            <a:ext cx="130195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visit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396064" y="693490"/>
          <a:ext cx="11377264" cy="5470088"/>
        </p:xfrm>
        <a:graphic>
          <a:graphicData uri="http://schemas.openxmlformats.org/drawingml/2006/table">
            <a:tbl>
              <a:tblPr/>
              <a:tblGrid>
                <a:gridCol w="2107296"/>
                <a:gridCol w="9269968"/>
              </a:tblGrid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知识要点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重点内容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重点句式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8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If you want to hold a koala, you have to go to certain licensed zoos where animal experts make sure ________ the koalas selected for each session are in a good state for human contact and that they are handled for only a limited time and on a limited frequency of occasions.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如果你想抱一只考拉，你必须去某些具有许可资格的动物园。在这里，动物专家确保为每次活动选择的考拉都处于良好状态，可以同人类接触，并确保它们只用于有限的时间和有限频率的场合。</a:t>
                      </a:r>
                      <a:endParaRPr lang="zh-CN" alt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097911" y="2205658"/>
            <a:ext cx="121058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that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396064" y="1287730"/>
          <a:ext cx="11377264" cy="2934152"/>
        </p:xfrm>
        <a:graphic>
          <a:graphicData uri="http://schemas.openxmlformats.org/drawingml/2006/table">
            <a:tbl>
              <a:tblPr/>
              <a:tblGrid>
                <a:gridCol w="2107296"/>
                <a:gridCol w="9269968"/>
              </a:tblGrid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知识要点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重点内容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重点句式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9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 it may lay eggs in a nest like a bird, it’s really a primitive mammal, with a unique biology.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r>
                        <a:rPr lang="zh-CN" altLang="zh-CN" sz="3200" kern="100" smtClean="0">
                          <a:effectLst/>
                          <a:latin typeface="+mn-lt"/>
                          <a:ea typeface="+mn-ea"/>
                          <a:cs typeface="Times New Roman" panose="02020603050405020304"/>
                        </a:rPr>
                        <a:t>虽然它可能像鸟一样在巢中下蛋，但它确实是一种原始的哺乳动物，有着独特的生物学特质。</a:t>
                      </a:r>
                      <a:endParaRPr lang="zh-CN" alt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484660" y="1935802"/>
            <a:ext cx="118814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While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396064" y="693490"/>
          <a:ext cx="11377264" cy="5860233"/>
        </p:xfrm>
        <a:graphic>
          <a:graphicData uri="http://schemas.openxmlformats.org/drawingml/2006/table">
            <a:tbl>
              <a:tblPr/>
              <a:tblGrid>
                <a:gridCol w="2107296"/>
                <a:gridCol w="9269968"/>
              </a:tblGrid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知识要点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 smtClean="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重点内容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重点句式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10.That’s ________ we are trying to do with this festival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－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bring non-indigenous people to us, share our culture with them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，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and our history, ________ ________ ________ ________ they feel like that part of the nation’s history is part of their own identity.</a:t>
                      </a:r>
                      <a:endParaRPr lang="zh-CN" altLang="zh-CN" sz="1050" kern="100" smtClean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2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这就是我们试图通过这个节日做到的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——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把非原住民带到我们这里，与他们分享我们的文化和我们的历史，希望他们能觉得这个国家历史的一部分是他们自己身份的一部分。</a:t>
                      </a:r>
                      <a:endParaRPr lang="zh-CN" alt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583038" y="1269554"/>
            <a:ext cx="100861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what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9176703" y="2421682"/>
            <a:ext cx="60625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in 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252684" y="3011510"/>
            <a:ext cx="78899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the 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4760590" y="3011510"/>
            <a:ext cx="108555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hope 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6353456" y="3011510"/>
            <a:ext cx="121219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that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396064" y="1188266"/>
          <a:ext cx="11377264" cy="4689800"/>
        </p:xfrm>
        <a:graphic>
          <a:graphicData uri="http://schemas.openxmlformats.org/drawingml/2006/table">
            <a:tbl>
              <a:tblPr/>
              <a:tblGrid>
                <a:gridCol w="2107296"/>
                <a:gridCol w="9269968"/>
              </a:tblGrid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知识要点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重点内容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重点句式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11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___________ 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as part of a larger political plan, the market was established to improve the city’s overall economy and prosperity.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作为一个更大的政治计划的一部分，这个市场的建立是为了促进城市的整体经济和繁荣。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重点语法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过去分词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(The Past Participles)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354181" y="1827627"/>
            <a:ext cx="216918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Constructed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6" name="New picture"/>
          <p:cNvPicPr/>
          <p:nvPr/>
        </p:nvPicPr>
        <p:blipFill>
          <a:blip r:embed="rId1"/>
          <a:stretch>
            <a:fillRect/>
          </a:stretch>
        </p:blipFill>
        <p:spPr>
          <a:xfrm>
            <a:off x="10388600" y="10299700"/>
            <a:ext cx="317500" cy="241300"/>
          </a:xfrm>
          <a:prstGeom prst="cube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396064" y="1297321"/>
          <a:ext cx="11377264" cy="4779264"/>
        </p:xfrm>
        <a:graphic>
          <a:graphicData uri="http://schemas.openxmlformats.org/drawingml/2006/table">
            <a:tbl>
              <a:tblPr/>
              <a:tblGrid>
                <a:gridCol w="2107296"/>
                <a:gridCol w="9269968"/>
              </a:tblGrid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知识要点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重点内容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阅读词汇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8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间歇泉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9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地热公园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10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小袋子；育儿袋；荷包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11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哺乳动物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12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. 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澳大利亚土著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13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音高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286894" y="1989634"/>
            <a:ext cx="2258952" cy="4147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geyser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geothermal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pouch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mammal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Aborigine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pitch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396064" y="1297321"/>
          <a:ext cx="11377264" cy="4779264"/>
        </p:xfrm>
        <a:graphic>
          <a:graphicData uri="http://schemas.openxmlformats.org/drawingml/2006/table">
            <a:tbl>
              <a:tblPr/>
              <a:tblGrid>
                <a:gridCol w="2107296"/>
                <a:gridCol w="9269968"/>
              </a:tblGrid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知识要点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重点内容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写作词汇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 smtClean="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1</a:t>
                      </a:r>
                      <a:r>
                        <a:rPr lang="zh-CN" altLang="zh-CN" sz="3200" kern="100" smtClean="0">
                          <a:effectLst/>
                          <a:latin typeface="+mn-lt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赤道　　　　　　　　　　　</a:t>
                      </a:r>
                      <a:r>
                        <a:rPr lang="zh-CN" sz="3200" kern="100">
                          <a:effectLst/>
                          <a:latin typeface="宋体" panose="02010600030101010101" pitchFamily="2" charset="-122"/>
                          <a:ea typeface="Times New Roman" panose="02020603050405020304"/>
                          <a:cs typeface="Courier New" panose="02070309020205020404"/>
                        </a:rPr>
                        <a:t> 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　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2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户外烧烤；烧架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3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屠夫；刽子手</a:t>
                      </a:r>
                      <a:r>
                        <a:rPr lang="zh-CN" sz="3200" kern="100">
                          <a:effectLst/>
                          <a:latin typeface="宋体" panose="02010600030101010101" pitchFamily="2" charset="-122"/>
                          <a:ea typeface="Times New Roman" panose="02020603050405020304"/>
                          <a:cs typeface="Courier New" panose="02070309020205020404"/>
                        </a:rPr>
                        <a:t> 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4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adj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首要的；第一的　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．总理；首相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5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药草；香草；草本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  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6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adj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中空的；空心的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081289" y="1917626"/>
            <a:ext cx="2077813" cy="4147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equator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barbecue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butcher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premier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herb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hollow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396064" y="621482"/>
          <a:ext cx="11377264" cy="6144767"/>
        </p:xfrm>
        <a:graphic>
          <a:graphicData uri="http://schemas.openxmlformats.org/drawingml/2006/table">
            <a:tbl>
              <a:tblPr/>
              <a:tblGrid>
                <a:gridCol w="2107296"/>
                <a:gridCol w="9269968"/>
              </a:tblGrid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知识要点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重点内容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写作词汇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7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.(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乐器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)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号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  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8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_________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adj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简单的；坦率的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9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标语；口号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  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10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部长；大臣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11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蛙；青蛙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  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12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箭；箭头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13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适合度假的地方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  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14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 err="1">
                          <a:effectLst/>
                          <a:latin typeface="Book Antiqua"/>
                          <a:cs typeface="Times New Roman" panose="02020603050405020304"/>
                        </a:rPr>
                        <a:t>v</a:t>
                      </a:r>
                      <a:r>
                        <a:rPr lang="en-US" sz="3200" i="1" kern="100" err="1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i</a:t>
                      </a:r>
                      <a:r>
                        <a:rPr lang="en-US" sz="3200" kern="100" err="1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.&amp;</a:t>
                      </a:r>
                      <a:r>
                        <a:rPr lang="en-US" sz="3200" i="1" kern="100" err="1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潜水；跳水；俯冲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142879" y="1228966"/>
            <a:ext cx="2880320" cy="56076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horn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straightforward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slogan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269875" algn="just">
              <a:lnSpc>
                <a:spcPct val="140000"/>
              </a:lnSpc>
              <a:spcAft>
                <a:spcPct val="0"/>
              </a:spcAft>
              <a:tabLst>
                <a:tab pos="5600700" algn="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minister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269875" algn="just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frog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269875" algn="just">
              <a:lnSpc>
                <a:spcPct val="140000"/>
              </a:lnSpc>
              <a:spcAft>
                <a:spcPct val="0"/>
              </a:spcAft>
              <a:tabLst>
                <a:tab pos="5600700" algn="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arrow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269875" algn="just">
              <a:lnSpc>
                <a:spcPct val="140000"/>
              </a:lnSpc>
              <a:spcAft>
                <a:spcPct val="0"/>
              </a:spcAft>
              <a:tabLst>
                <a:tab pos="5600700" algn="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getaway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269875" algn="just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dive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396064" y="621482"/>
          <a:ext cx="11377264" cy="6144767"/>
        </p:xfrm>
        <a:graphic>
          <a:graphicData uri="http://schemas.openxmlformats.org/drawingml/2006/table">
            <a:tbl>
              <a:tblPr/>
              <a:tblGrid>
                <a:gridCol w="2107296"/>
                <a:gridCol w="9269968"/>
              </a:tblGrid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知识要点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重点内容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写作词汇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15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 err="1">
                          <a:effectLst/>
                          <a:latin typeface="Book Antiqua"/>
                          <a:cs typeface="Times New Roman" panose="02020603050405020304"/>
                        </a:rPr>
                        <a:t>v</a:t>
                      </a:r>
                      <a:r>
                        <a:rPr lang="en-US" sz="3200" i="1" kern="100" err="1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t</a:t>
                      </a:r>
                      <a:r>
                        <a:rPr lang="en-US" sz="3200" kern="100" err="1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赞助；倡议　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．赞助者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  16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自由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17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高尔夫球运动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  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18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海峡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19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样品；样本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  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20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纪念碑；历史遗迹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21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蹦极跳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  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22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时期；阶段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358902" y="1298556"/>
            <a:ext cx="3251211" cy="5526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sponsor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liberty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golf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strait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sample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monument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bungee jumping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40000"/>
              </a:lnSpc>
              <a:spcAft>
                <a:spcPct val="0"/>
              </a:spcAft>
              <a:tabLst>
                <a:tab pos="5600700" algn="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phase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396064" y="909514"/>
          <a:ext cx="11377264" cy="5421319"/>
        </p:xfrm>
        <a:graphic>
          <a:graphicData uri="http://schemas.openxmlformats.org/drawingml/2006/table">
            <a:tbl>
              <a:tblPr/>
              <a:tblGrid>
                <a:gridCol w="2107296"/>
                <a:gridCol w="9269968"/>
              </a:tblGrid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知识要点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重点内容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写作词汇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l">
                        <a:lnSpc>
                          <a:spcPct val="11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23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树干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  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24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一段时间；一场；会议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25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巢穴；鸟窝；秘密窝点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  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26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生理；生物学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27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Book Antiqua"/>
                          <a:cs typeface="Times New Roman" panose="02020603050405020304"/>
                        </a:rPr>
                        <a:t>v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i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孵出；破壳　</a:t>
                      </a:r>
                      <a:r>
                        <a:rPr lang="en-US" sz="3200" i="1" kern="100" err="1">
                          <a:effectLst/>
                          <a:latin typeface="Book Antiqua"/>
                          <a:cs typeface="Times New Roman" panose="02020603050405020304"/>
                        </a:rPr>
                        <a:t>v</a:t>
                      </a:r>
                      <a:r>
                        <a:rPr lang="en-US" sz="3200" i="1" kern="100" err="1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t</a:t>
                      </a:r>
                      <a:r>
                        <a:rPr lang="en-US" sz="3200" kern="100" err="1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使孵出；策划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  28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能力；容量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29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栅栏；围栏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  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30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监狱；监禁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31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adj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大；宏大的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358902" y="1386843"/>
            <a:ext cx="1963999" cy="49232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algn="just">
              <a:lnSpc>
                <a:spcPct val="110000"/>
              </a:lnSpc>
              <a:spcAft>
                <a:spcPct val="0"/>
              </a:spcAft>
              <a:tabLst>
                <a:tab pos="5600700" algn="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trunk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10000"/>
              </a:lnSpc>
              <a:spcAft>
                <a:spcPct val="0"/>
              </a:spcAft>
              <a:tabLst>
                <a:tab pos="5600700" algn="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session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10000"/>
              </a:lnSpc>
              <a:spcAft>
                <a:spcPct val="0"/>
              </a:spcAft>
              <a:tabLst>
                <a:tab pos="5600700" algn="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nest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10000"/>
              </a:lnSpc>
              <a:spcAft>
                <a:spcPct val="0"/>
              </a:spcAft>
              <a:tabLst>
                <a:tab pos="5600700" algn="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biology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10000"/>
              </a:lnSpc>
              <a:spcAft>
                <a:spcPct val="0"/>
              </a:spcAft>
              <a:tabLst>
                <a:tab pos="5600700" algn="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hatch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10000"/>
              </a:lnSpc>
              <a:spcAft>
                <a:spcPct val="0"/>
              </a:spcAft>
              <a:tabLst>
                <a:tab pos="5600700" algn="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capacity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10000"/>
              </a:lnSpc>
              <a:spcAft>
                <a:spcPct val="0"/>
              </a:spcAft>
              <a:tabLst>
                <a:tab pos="5600700" algn="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fence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10000"/>
              </a:lnSpc>
              <a:spcAft>
                <a:spcPct val="0"/>
              </a:spcAft>
              <a:tabLst>
                <a:tab pos="5600700" algn="l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prison</a:t>
            </a:r>
            <a:r>
              <a:rPr lang="zh-CN" altLang="zh-CN" sz="3200" kern="100">
                <a:solidFill>
                  <a:srgbClr val="FF0000"/>
                </a:solidFill>
                <a:cs typeface="Times New Roman" panose="02020603050405020304"/>
              </a:rPr>
              <a:t>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10000"/>
              </a:lnSpc>
              <a:spcAft>
                <a:spcPct val="0"/>
              </a:spcAft>
              <a:tabLst>
                <a:tab pos="5600700" algn=""/>
              </a:tabLst>
            </a:pPr>
            <a:r>
              <a:rPr lang="en-US" altLang="zh-CN" sz="3200" kern="100">
                <a:solidFill>
                  <a:srgbClr val="FF0000"/>
                </a:solidFill>
                <a:cs typeface="Courier New" panose="02070309020205020404"/>
              </a:rPr>
              <a:t>grand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396064" y="765498"/>
          <a:ext cx="11377264" cy="5957768"/>
        </p:xfrm>
        <a:graphic>
          <a:graphicData uri="http://schemas.openxmlformats.org/drawingml/2006/table">
            <a:tbl>
              <a:tblPr/>
              <a:tblGrid>
                <a:gridCol w="1810710"/>
                <a:gridCol w="9566554"/>
              </a:tblGrid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知识要点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重点内容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拓展词汇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l">
                        <a:lnSpc>
                          <a:spcPct val="110000"/>
                        </a:lnSpc>
                        <a:spcAft>
                          <a:spcPct val="0"/>
                        </a:spcAft>
                        <a:tabLst>
                          <a:tab pos="5600700" algn="l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1.________</a:t>
                      </a:r>
                      <a:r>
                        <a:rPr lang="en-US" sz="3200" i="1" kern="100">
                          <a:effectLst/>
                          <a:latin typeface="Book Antiqua"/>
                          <a:cs typeface="Times New Roman" panose="02020603050405020304"/>
                        </a:rPr>
                        <a:t>v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t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创建</a:t>
                      </a:r>
                      <a:r>
                        <a:rPr lang="en-US" sz="3200" kern="100">
                          <a:effectLst/>
                          <a:latin typeface="宋体" panose="02010600030101010101" pitchFamily="2" charset="-122"/>
                          <a:cs typeface="Times New Roman" panose="02020603050405020304"/>
                        </a:rPr>
                        <a:t>→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创造者</a:t>
                      </a:r>
                      <a:r>
                        <a:rPr lang="en-US" sz="3200" kern="100">
                          <a:effectLst/>
                          <a:latin typeface="宋体" panose="02010600030101010101" pitchFamily="2" charset="-122"/>
                          <a:cs typeface="Times New Roman" panose="02020603050405020304"/>
                        </a:rPr>
                        <a:t>→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地基；创建；基础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2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adj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政治的</a:t>
                      </a:r>
                      <a:r>
                        <a:rPr lang="en-US" sz="3200" kern="100">
                          <a:effectLst/>
                          <a:latin typeface="宋体" panose="02010600030101010101" pitchFamily="2" charset="-122"/>
                          <a:cs typeface="Times New Roman" panose="02020603050405020304"/>
                        </a:rPr>
                        <a:t>→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政治家</a:t>
                      </a:r>
                      <a:r>
                        <a:rPr lang="en-US" sz="3200" kern="100">
                          <a:effectLst/>
                          <a:latin typeface="宋体" panose="02010600030101010101" pitchFamily="2" charset="-122"/>
                          <a:cs typeface="Times New Roman" panose="02020603050405020304"/>
                        </a:rPr>
                        <a:t>→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政治学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3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 err="1">
                          <a:effectLst/>
                          <a:latin typeface="Book Antiqua"/>
                          <a:cs typeface="Times New Roman" panose="02020603050405020304"/>
                        </a:rPr>
                        <a:t>v</a:t>
                      </a:r>
                      <a:r>
                        <a:rPr lang="en-US" sz="3200" i="1" kern="100" err="1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t</a:t>
                      </a:r>
                      <a:r>
                        <a:rPr lang="en-US" sz="3200" kern="100" err="1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使定位</a:t>
                      </a:r>
                      <a:r>
                        <a:rPr lang="en-US" sz="3200" kern="100">
                          <a:effectLst/>
                          <a:latin typeface="宋体" panose="02010600030101010101" pitchFamily="2" charset="-122"/>
                          <a:cs typeface="Times New Roman" panose="02020603050405020304"/>
                        </a:rPr>
                        <a:t>→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adj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位于</a:t>
                      </a:r>
                      <a:r>
                        <a:rPr lang="en-US" sz="3200" kern="100">
                          <a:effectLst/>
                          <a:latin typeface="宋体" panose="02010600030101010101" pitchFamily="2" charset="-122"/>
                          <a:cs typeface="Times New Roman" panose="02020603050405020304"/>
                        </a:rPr>
                        <a:t>→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位置；方位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4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 err="1">
                          <a:effectLst/>
                          <a:latin typeface="Book Antiqua"/>
                          <a:cs typeface="Times New Roman" panose="02020603050405020304"/>
                        </a:rPr>
                        <a:t>v</a:t>
                      </a:r>
                      <a:r>
                        <a:rPr lang="en-US" sz="3200" i="1" kern="100" err="1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t</a:t>
                      </a:r>
                      <a:r>
                        <a:rPr lang="en-US" sz="3200" kern="100" err="1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烤；焙</a:t>
                      </a:r>
                      <a:r>
                        <a:rPr lang="en-US" sz="3200" kern="100">
                          <a:effectLst/>
                          <a:latin typeface="宋体" panose="02010600030101010101" pitchFamily="2" charset="-122"/>
                          <a:cs typeface="Times New Roman" panose="02020603050405020304"/>
                        </a:rPr>
                        <a:t>→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面包师</a:t>
                      </a:r>
                      <a:r>
                        <a:rPr lang="en-US" sz="3200" kern="100">
                          <a:effectLst/>
                          <a:latin typeface="宋体" panose="02010600030101010101" pitchFamily="2" charset="-122"/>
                          <a:cs typeface="Times New Roman" panose="02020603050405020304"/>
                        </a:rPr>
                        <a:t>→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面包店；面包厂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5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标题</a:t>
                      </a:r>
                      <a:r>
                        <a:rPr lang="en-US" sz="3200" kern="100">
                          <a:effectLst/>
                          <a:latin typeface="宋体" panose="02010600030101010101" pitchFamily="2" charset="-122"/>
                          <a:cs typeface="Times New Roman" panose="02020603050405020304"/>
                        </a:rPr>
                        <a:t>→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 err="1">
                          <a:effectLst/>
                          <a:latin typeface="Book Antiqua"/>
                          <a:cs typeface="Times New Roman" panose="02020603050405020304"/>
                        </a:rPr>
                        <a:t>v</a:t>
                      </a:r>
                      <a:r>
                        <a:rPr lang="en-US" sz="3200" i="1" kern="100" err="1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t</a:t>
                      </a:r>
                      <a:r>
                        <a:rPr lang="en-US" sz="3200" kern="100" err="1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给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(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某人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)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权利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(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或资格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)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870368" y="1341562"/>
            <a:ext cx="155363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found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5951229" y="1341562"/>
            <a:ext cx="187262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founder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712725" y="1836907"/>
            <a:ext cx="237436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foundation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820421" y="2421682"/>
            <a:ext cx="194155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political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6743278" y="2349674"/>
            <a:ext cx="214674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politician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2861047" y="2934449"/>
            <a:ext cx="180530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politics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074369" y="3429794"/>
            <a:ext cx="157767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locate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6643936" y="3429794"/>
            <a:ext cx="178286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located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2669252" y="4014569"/>
            <a:ext cx="191911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location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3077452" y="4581922"/>
            <a:ext cx="137249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bake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6790657" y="4581922"/>
            <a:ext cx="150874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baker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2790217" y="5013970"/>
            <a:ext cx="171393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bakery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3268013" y="5598745"/>
            <a:ext cx="123463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title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6364295" y="5598744"/>
            <a:ext cx="162256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entitle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396064" y="1125538"/>
          <a:ext cx="11531790" cy="5040930"/>
        </p:xfrm>
        <a:graphic>
          <a:graphicData uri="http://schemas.openxmlformats.org/drawingml/2006/table">
            <a:tbl>
              <a:tblPr/>
              <a:tblGrid>
                <a:gridCol w="1882718"/>
                <a:gridCol w="9649072"/>
              </a:tblGrid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知识要点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重点内容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288">
                <a:tc>
                  <a:txBody>
                    <a:bodyPr wrap="square"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拓展词汇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algn="l">
                        <a:lnSpc>
                          <a:spcPct val="114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6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Book Antiqua"/>
                          <a:cs typeface="Times New Roman" panose="02020603050405020304"/>
                        </a:rPr>
                        <a:t>v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.(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使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)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振动</a:t>
                      </a:r>
                      <a:r>
                        <a:rPr lang="en-US" sz="3200" kern="100">
                          <a:effectLst/>
                          <a:latin typeface="宋体" panose="02010600030101010101" pitchFamily="2" charset="-122"/>
                          <a:cs typeface="Times New Roman" panose="02020603050405020304"/>
                        </a:rPr>
                        <a:t>→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振动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14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7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adj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自由</a:t>
                      </a:r>
                      <a:r>
                        <a:rPr lang="en-US" sz="3200" kern="100">
                          <a:effectLst/>
                          <a:latin typeface="宋体" panose="02010600030101010101" pitchFamily="2" charset="-122"/>
                          <a:cs typeface="Times New Roman" panose="02020603050405020304"/>
                        </a:rPr>
                        <a:t>→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ad</a:t>
                      </a:r>
                      <a:r>
                        <a:rPr lang="en-US" sz="3200" i="1" kern="100">
                          <a:effectLst/>
                          <a:latin typeface="Book Antiqua"/>
                          <a:cs typeface="Times New Roman" panose="02020603050405020304"/>
                        </a:rPr>
                        <a:t>v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自由地</a:t>
                      </a:r>
                      <a:r>
                        <a:rPr lang="en-US" sz="3200" kern="100">
                          <a:effectLst/>
                          <a:latin typeface="宋体" panose="02010600030101010101" pitchFamily="2" charset="-122"/>
                          <a:cs typeface="Times New Roman" panose="02020603050405020304"/>
                        </a:rPr>
                        <a:t>→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自由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14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8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Book Antiqua"/>
                          <a:cs typeface="Times New Roman" panose="02020603050405020304"/>
                        </a:rPr>
                        <a:t>v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分布</a:t>
                      </a:r>
                      <a:r>
                        <a:rPr lang="en-US" sz="3200" kern="100">
                          <a:effectLst/>
                          <a:latin typeface="宋体" panose="02010600030101010101" pitchFamily="2" charset="-122"/>
                          <a:cs typeface="Times New Roman" panose="02020603050405020304"/>
                        </a:rPr>
                        <a:t>→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分布；分配；分发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14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9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adj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暂时的；临时的</a:t>
                      </a:r>
                      <a:r>
                        <a:rPr lang="en-US" sz="3200" kern="100">
                          <a:effectLst/>
                          <a:latin typeface="宋体" panose="02010600030101010101" pitchFamily="2" charset="-122"/>
                          <a:cs typeface="Times New Roman" panose="02020603050405020304"/>
                        </a:rPr>
                        <a:t>→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ad</a:t>
                      </a:r>
                      <a:r>
                        <a:rPr lang="en-US" sz="3200" i="1" kern="100">
                          <a:effectLst/>
                          <a:latin typeface="Book Antiqua"/>
                          <a:cs typeface="Times New Roman" panose="02020603050405020304"/>
                        </a:rPr>
                        <a:t>v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暂时地；临时地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14000"/>
                        </a:lnSpc>
                        <a:spcAft>
                          <a:spcPct val="0"/>
                        </a:spcAft>
                        <a:tabLst>
                          <a:tab pos="5600700" algn=""/>
                        </a:tabLst>
                      </a:pP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10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．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adj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频繁的；经常的</a:t>
                      </a:r>
                      <a:r>
                        <a:rPr lang="en-US" sz="3200" kern="100">
                          <a:effectLst/>
                          <a:latin typeface="宋体" panose="02010600030101010101" pitchFamily="2" charset="-122"/>
                          <a:cs typeface="Times New Roman" panose="02020603050405020304"/>
                        </a:rPr>
                        <a:t>→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</a:t>
                      </a:r>
                      <a:r>
                        <a:rPr lang="en-US" altLang="zh-CN" sz="3200" kern="100" smtClean="0">
                          <a:effectLst/>
                          <a:latin typeface="+mn-lt"/>
                          <a:cs typeface="Courier New" panose="02070309020205020404"/>
                        </a:rPr>
                        <a:t>______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ad</a:t>
                      </a:r>
                      <a:r>
                        <a:rPr lang="en-US" sz="3200" i="1" kern="100">
                          <a:effectLst/>
                          <a:latin typeface="Book Antiqua"/>
                          <a:cs typeface="Times New Roman" panose="02020603050405020304"/>
                        </a:rPr>
                        <a:t>v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频繁地；经常地</a:t>
                      </a:r>
                      <a:r>
                        <a:rPr lang="en-US" sz="3200" kern="100">
                          <a:effectLst/>
                          <a:latin typeface="宋体" panose="02010600030101010101" pitchFamily="2" charset="-122"/>
                          <a:cs typeface="Times New Roman" panose="02020603050405020304"/>
                        </a:rPr>
                        <a:t>→</a:t>
                      </a:r>
                      <a:r>
                        <a:rPr lang="en-US" sz="3200" kern="100" smtClean="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____________</a:t>
                      </a:r>
                      <a:r>
                        <a:rPr lang="en-US" sz="3200" i="1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n</a:t>
                      </a:r>
                      <a:r>
                        <a:rPr lang="en-US" sz="3200" kern="10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.</a:t>
                      </a:r>
                      <a:r>
                        <a:rPr lang="zh-CN" sz="3200" kern="100">
                          <a:effectLst/>
                          <a:latin typeface="Times New Roman" panose="02020603050405020304"/>
                          <a:cs typeface="Times New Roman" panose="02020603050405020304"/>
                        </a:rPr>
                        <a:t>频率；频繁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vert="horz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283053" y="1701602"/>
            <a:ext cx="173637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vibrate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6815286" y="1701601"/>
            <a:ext cx="207781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vibration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605931" y="2205658"/>
            <a:ext cx="123463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free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6874863" y="2218622"/>
            <a:ext cx="155363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freely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2926854" y="2792003"/>
            <a:ext cx="196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freedom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2854846" y="3376778"/>
            <a:ext cx="214674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distribute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6167214" y="3349075"/>
            <a:ext cx="248818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distribution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2782838" y="3861842"/>
            <a:ext cx="187102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temporary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8471470" y="3861842"/>
            <a:ext cx="251062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temporarily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3241247" y="5013969"/>
            <a:ext cx="196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frequent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8842389" y="5013970"/>
            <a:ext cx="228299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frequently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5945325" y="5598745"/>
            <a:ext cx="223811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kern="100">
                <a:solidFill>
                  <a:srgbClr val="FF0000"/>
                </a:solidFill>
              </a:rPr>
              <a:t>frequency</a:t>
            </a:r>
            <a:r>
              <a:rPr kumimoji="0" lang="zh-CN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endParaRPr kumimoji="0" 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自定义 2">
      <a:majorFont>
        <a:latin typeface="Times New Roman"/>
        <a:ea typeface="宋体"/>
        <a:cs typeface="Arial"/>
      </a:majorFont>
      <a:minorFont>
        <a:latin typeface="Times New Roman"/>
        <a:ea typeface="宋体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6373</Words>
  <Application>WPS 演示</Application>
  <PresentationFormat/>
  <Paragraphs>543</Paragraphs>
  <Slides>25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41" baseType="lpstr">
      <vt:lpstr>Arial</vt:lpstr>
      <vt:lpstr>宋体</vt:lpstr>
      <vt:lpstr>Wingdings</vt:lpstr>
      <vt:lpstr>微软雅黑</vt:lpstr>
      <vt:lpstr>Times New Roman</vt:lpstr>
      <vt:lpstr>楷体_GB2312</vt:lpstr>
      <vt:lpstr>方正大黑_GBK</vt:lpstr>
      <vt:lpstr>方正小标宋_GBK</vt:lpstr>
      <vt:lpstr>Times New Roman</vt:lpstr>
      <vt:lpstr>Courier New</vt:lpstr>
      <vt:lpstr>Book Antiqua</vt:lpstr>
      <vt:lpstr>黑体</vt:lpstr>
      <vt:lpstr>IPAPANNEW</vt:lpstr>
      <vt:lpstr>新宋体</vt:lpstr>
      <vt:lpstr>Segoe Print</vt:lpstr>
      <vt:lpstr>Office 主题​​</vt:lpstr>
      <vt:lpstr>UNIT 2　ICONIC ATTRACTIONS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二一教育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21cnjy.com</dc:creator>
  <cp:keywords>21</cp:keywords>
  <cp:lastModifiedBy>Administrator</cp:lastModifiedBy>
  <cp:revision>1</cp:revision>
  <cp:lastPrinted>2022-09-27T09:26:00Z</cp:lastPrinted>
  <dcterms:created xsi:type="dcterms:W3CDTF">2022-09-27T09:26:00Z</dcterms:created>
  <dcterms:modified xsi:type="dcterms:W3CDTF">2022-09-27T01:38:46Z</dcterms:modified>
  <cp:version>109025844</cp:version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2052-10.8.2.6837</vt:lpwstr>
  </property>
</Properties>
</file>