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3"/>
    <p:sldId id="964" r:id="rId4"/>
    <p:sldId id="1092" r:id="rId5"/>
    <p:sldId id="1094" r:id="rId6"/>
    <p:sldId id="1095" r:id="rId7"/>
    <p:sldId id="1098" r:id="rId8"/>
    <p:sldId id="1099" r:id="rId9"/>
    <p:sldId id="721" r:id="rId10"/>
    <p:sldId id="1100" r:id="rId11"/>
    <p:sldId id="1101" r:id="rId12"/>
    <p:sldId id="1134" r:id="rId13"/>
    <p:sldId id="965" r:id="rId14"/>
    <p:sldId id="717" r:id="rId15"/>
    <p:sldId id="1058" r:id="rId16"/>
    <p:sldId id="997" r:id="rId17"/>
    <p:sldId id="1102" r:id="rId18"/>
    <p:sldId id="996" r:id="rId19"/>
    <p:sldId id="1055" r:id="rId20"/>
    <p:sldId id="1056" r:id="rId21"/>
    <p:sldId id="1103" r:id="rId22"/>
    <p:sldId id="971" r:id="rId23"/>
    <p:sldId id="972" r:id="rId24"/>
    <p:sldId id="1059" r:id="rId25"/>
    <p:sldId id="1060" r:id="rId26"/>
    <p:sldId id="1061" r:id="rId27"/>
    <p:sldId id="1062" r:id="rId28"/>
    <p:sldId id="1063" r:id="rId29"/>
    <p:sldId id="913" r:id="rId30"/>
    <p:sldId id="915" r:id="rId31"/>
    <p:sldId id="1064" r:id="rId32"/>
    <p:sldId id="1065" r:id="rId33"/>
    <p:sldId id="1070" r:id="rId34"/>
    <p:sldId id="1071" r:id="rId35"/>
    <p:sldId id="1072" r:id="rId36"/>
    <p:sldId id="1074" r:id="rId37"/>
    <p:sldId id="1075" r:id="rId38"/>
    <p:sldId id="1076" r:id="rId39"/>
    <p:sldId id="1077" r:id="rId40"/>
    <p:sldId id="1104" r:id="rId41"/>
    <p:sldId id="819" r:id="rId42"/>
  </p:sldIdLst>
  <p:sldSz cx="12192000" cy="6858000"/>
  <p:notesSz cx="6858000" cy="9144000"/>
  <p:custDataLst>
    <p:tags r:id="rId48"/>
  </p:custDataLst>
  <p:kinsoku lang="zh-CN" invalStChars="!),.:;?]}、。—ˇ¨〃々～‖…’”〕〉》」』〗】∶！＂＇），．：；？］｀｜｝·" invalEndChars="([{‘“〔〈《「『〖【（［｛．·"/>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5" clrIdx="0"/>
  <p:cmAuthor id="2" name="作者" initials="A" lastIdx="0" clrIdx="1"/>
  <p:cmAuthor id="3" name="王 雪" initials="王"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FF7124"/>
    <a:srgbClr val="CC6600"/>
    <a:srgbClr val="EF7509"/>
    <a:srgbClr val="8CC5B1"/>
    <a:srgbClr val="202E4A"/>
    <a:srgbClr val="68BC9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p:restoredTop sz="94676"/>
  </p:normalViewPr>
  <p:slideViewPr>
    <p:cSldViewPr snapToGrid="0" showGuides="1">
      <p:cViewPr varScale="1">
        <p:scale>
          <a:sx n="66" d="100"/>
          <a:sy n="66" d="100"/>
        </p:scale>
        <p:origin x="-858" y="-114"/>
      </p:cViewPr>
      <p:guideLst>
        <p:guide orient="horz" pos="2149"/>
        <p:guide pos="3840"/>
      </p:guideLst>
    </p:cSldViewPr>
  </p:slideViewPr>
  <p:notesTextViewPr>
    <p:cViewPr>
      <p:scale>
        <a:sx n="1" d="1"/>
        <a:sy n="1" d="1"/>
      </p:scale>
      <p:origin x="0" y="0"/>
    </p:cViewPr>
  </p:notesTextViewPr>
  <p:sorterViewPr showFormatting="0">
    <p:cViewPr varScale="1">
      <p:scale>
        <a:sx n="100" d="100"/>
        <a:sy n="100" d="100"/>
      </p:scale>
      <p:origin x="0" y="333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gs" Target="tags/tag82.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notesMaster" Target="notesMasters/notesMaster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buFont typeface="Arial" panose="020B0604020202020204" pitchFamily="34" charset="0"/>
              <a:buNone/>
            </a:pPr>
            <a:fld id="{9A0DB2DC-4C9A-4742-B13C-FB6460FD3503}" type="slidenum">
              <a:rPr lang="en-US" altLang="en-US" sz="1200" strike="noStrike" noProof="1" dirty="0">
                <a:latin typeface="Calibri" panose="020F0502020204030204" pitchFamily="34" charset="0"/>
                <a:ea typeface="宋体" panose="02010600030101010101" pitchFamily="2" charset="-122"/>
                <a:cs typeface="+mn-cs"/>
              </a:rPr>
            </a:fld>
            <a:endParaRPr lang="en-US"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6" Type="http://schemas.openxmlformats.org/officeDocument/2006/relationships/image" Target="../media/image10.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098" name="图片 11" descr="/Users/user/Desktop/画板.png画板"/>
          <p:cNvPicPr>
            <a:picLocks noChangeAspect="1"/>
          </p:cNvPicPr>
          <p:nvPr userDrawn="1"/>
        </p:nvPicPr>
        <p:blipFill>
          <a:blip r:embed="rId2"/>
          <a:stretch>
            <a:fillRect/>
          </a:stretch>
        </p:blipFill>
        <p:spPr>
          <a:xfrm>
            <a:off x="-138112" y="-9525"/>
            <a:ext cx="12225337" cy="6877050"/>
          </a:xfrm>
          <a:prstGeom prst="rect">
            <a:avLst/>
          </a:prstGeom>
          <a:noFill/>
          <a:ln w="9525">
            <a:noFill/>
          </a:ln>
        </p:spPr>
      </p:pic>
      <p:pic>
        <p:nvPicPr>
          <p:cNvPr id="4099" name="图片 14" descr="图层 1"/>
          <p:cNvPicPr>
            <a:picLocks noChangeAspect="1"/>
          </p:cNvPicPr>
          <p:nvPr userDrawn="1"/>
        </p:nvPicPr>
        <p:blipFill>
          <a:blip r:embed="rId3"/>
          <a:stretch>
            <a:fillRect/>
          </a:stretch>
        </p:blipFill>
        <p:spPr>
          <a:xfrm>
            <a:off x="411163" y="274638"/>
            <a:ext cx="2308225" cy="558800"/>
          </a:xfrm>
          <a:prstGeom prst="rect">
            <a:avLst/>
          </a:prstGeom>
          <a:noFill/>
          <a:ln w="9525">
            <a:noFill/>
          </a:ln>
        </p:spPr>
      </p:pic>
      <p:sp>
        <p:nvSpPr>
          <p:cNvPr id="4" name="矩形 3"/>
          <p:cNvSpPr/>
          <p:nvPr/>
        </p:nvSpPr>
        <p:spPr>
          <a:xfrm>
            <a:off x="411163"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67468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矩形 5"/>
          <p:cNvSpPr/>
          <p:nvPr/>
        </p:nvSpPr>
        <p:spPr>
          <a:xfrm>
            <a:off x="93503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026" name="그래픽 15"/>
          <p:cNvPicPr>
            <a:picLocks noGrp="1" noChangeAspect="1"/>
          </p:cNvPicPr>
          <p:nvPr/>
        </p:nvPicPr>
        <p:blipFill>
          <a:blip r:embed="rId2"/>
          <a:stretch>
            <a:fillRect/>
          </a:stretch>
        </p:blipFill>
        <p:spPr>
          <a:xfrm>
            <a:off x="11315700" y="219075"/>
            <a:ext cx="641350" cy="555625"/>
          </a:xfrm>
          <a:prstGeom prst="rect">
            <a:avLst/>
          </a:prstGeom>
          <a:noFill/>
          <a:ln w="9525">
            <a:noFill/>
          </a:ln>
        </p:spPr>
      </p:pic>
      <p:pic>
        <p:nvPicPr>
          <p:cNvPr id="1027" name="图片 2" descr="图层 0"/>
          <p:cNvPicPr>
            <a:picLocks noChangeAspect="1"/>
          </p:cNvPicPr>
          <p:nvPr userDrawn="1"/>
        </p:nvPicPr>
        <p:blipFill>
          <a:blip r:embed="rId3"/>
          <a:stretch>
            <a:fillRect/>
          </a:stretch>
        </p:blipFill>
        <p:spPr>
          <a:xfrm>
            <a:off x="8237538" y="5600700"/>
            <a:ext cx="3630612" cy="882650"/>
          </a:xfrm>
          <a:prstGeom prst="rect">
            <a:avLst/>
          </a:prstGeom>
          <a:noFill/>
          <a:ln w="9525">
            <a:noFill/>
          </a:ln>
        </p:spPr>
      </p:pic>
      <p:grpSp>
        <p:nvGrpSpPr>
          <p:cNvPr id="1028" name="그룹 2"/>
          <p:cNvGrpSpPr/>
          <p:nvPr/>
        </p:nvGrpSpPr>
        <p:grpSpPr>
          <a:xfrm>
            <a:off x="395288" y="2349500"/>
            <a:ext cx="42862"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7"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grpSp>
        <p:nvGrpSpPr>
          <p:cNvPr id="1029" name="组合 67"/>
          <p:cNvGrpSpPr/>
          <p:nvPr userDrawn="1"/>
        </p:nvGrpSpPr>
        <p:grpSpPr>
          <a:xfrm>
            <a:off x="234950" y="36830"/>
            <a:ext cx="3073400" cy="1261745"/>
            <a:chOff x="472" y="306"/>
            <a:chExt cx="3821" cy="1986"/>
          </a:xfrm>
        </p:grpSpPr>
        <p:pic>
          <p:nvPicPr>
            <p:cNvPr id="1030" name="图片 4" descr="编组 2"/>
            <p:cNvPicPr>
              <a:picLocks noChangeAspect="1"/>
            </p:cNvPicPr>
            <p:nvPr/>
          </p:nvPicPr>
          <p:blipFill>
            <a:blip r:embed="rId4"/>
            <a:stretch>
              <a:fillRect/>
            </a:stretch>
          </p:blipFill>
          <p:spPr>
            <a:xfrm>
              <a:off x="472" y="306"/>
              <a:ext cx="3821" cy="1986"/>
            </a:xfrm>
            <a:prstGeom prst="rect">
              <a:avLst/>
            </a:prstGeom>
            <a:noFill/>
            <a:ln w="9525">
              <a:noFill/>
            </a:ln>
          </p:spPr>
        </p:pic>
        <p:pic>
          <p:nvPicPr>
            <p:cNvPr id="1031" name="图片 5" descr="lALPBFuNcg4cT0HNAjvNAzA_816_571"/>
            <p:cNvPicPr>
              <a:picLocks noChangeAspect="1"/>
            </p:cNvPicPr>
            <p:nvPr/>
          </p:nvPicPr>
          <p:blipFill>
            <a:blip r:embed="rId5"/>
            <a:stretch>
              <a:fillRect/>
            </a:stretch>
          </p:blipFill>
          <p:spPr>
            <a:xfrm>
              <a:off x="745" y="770"/>
              <a:ext cx="745" cy="521"/>
            </a:xfrm>
            <a:prstGeom prst="rect">
              <a:avLst/>
            </a:prstGeom>
            <a:noFill/>
            <a:ln w="9525">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4" name="图片 3"/>
          <p:cNvPicPr>
            <a:picLocks noChangeAspect="1"/>
          </p:cNvPicPr>
          <p:nvPr userDrawn="1"/>
        </p:nvPicPr>
        <p:blipFill>
          <a:blip r:embed="rId2"/>
          <a:stretch>
            <a:fillRect/>
          </a:stretch>
        </p:blipFill>
        <p:spPr>
          <a:xfrm>
            <a:off x="1946275" y="844550"/>
            <a:ext cx="8299450" cy="5429250"/>
          </a:xfrm>
          <a:prstGeom prst="rect">
            <a:avLst/>
          </a:prstGeom>
          <a:noFill/>
          <a:ln w="9525">
            <a:noFill/>
          </a:ln>
        </p:spPr>
      </p:pic>
      <p:pic>
        <p:nvPicPr>
          <p:cNvPr id="3075" name="图片 1" descr="资源 1"/>
          <p:cNvPicPr>
            <a:picLocks noChangeAspect="1"/>
          </p:cNvPicPr>
          <p:nvPr userDrawn="1"/>
        </p:nvPicPr>
        <p:blipFill>
          <a:blip r:embed="rId3"/>
          <a:stretch>
            <a:fillRect/>
          </a:stretch>
        </p:blipFill>
        <p:spPr>
          <a:xfrm>
            <a:off x="352425" y="217488"/>
            <a:ext cx="2044700" cy="496887"/>
          </a:xfrm>
          <a:prstGeom prst="rect">
            <a:avLst/>
          </a:prstGeom>
          <a:noFill/>
          <a:ln w="9525">
            <a:noFill/>
          </a:ln>
        </p:spPr>
      </p:pic>
      <p:grpSp>
        <p:nvGrpSpPr>
          <p:cNvPr id="3076" name="그룹 2"/>
          <p:cNvGrpSpPr/>
          <p:nvPr/>
        </p:nvGrpSpPr>
        <p:grpSpPr>
          <a:xfrm>
            <a:off x="395288" y="2349500"/>
            <a:ext cx="42862"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7"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_节标题">
    <p:spTree>
      <p:nvGrpSpPr>
        <p:cNvPr id="1" name=""/>
        <p:cNvGrpSpPr/>
        <p:nvPr/>
      </p:nvGrpSpPr>
      <p:grpSpPr>
        <a:xfrm>
          <a:off x="0" y="0"/>
          <a:ext cx="0" cy="0"/>
          <a:chOff x="0" y="0"/>
          <a:chExt cx="0" cy="0"/>
        </a:xfrm>
      </p:grpSpPr>
      <p:grpSp>
        <p:nvGrpSpPr>
          <p:cNvPr id="181" name="组合 180"/>
          <p:cNvGrpSpPr/>
          <p:nvPr userDrawn="1">
            <p:custDataLst>
              <p:tags r:id="rId2"/>
            </p:custDataLst>
          </p:nvPr>
        </p:nvGrpSpPr>
        <p:grpSpPr>
          <a:xfrm>
            <a:off x="815414" y="836713"/>
            <a:ext cx="10561173" cy="60959"/>
            <a:chOff x="3060700" y="4724400"/>
            <a:chExt cx="5955507" cy="31432"/>
          </a:xfrm>
        </p:grpSpPr>
        <p:cxnSp>
          <p:nvCxnSpPr>
            <p:cNvPr id="182" name="直接连接符 181"/>
            <p:cNvCxnSpPr/>
            <p:nvPr>
              <p:custDataLst>
                <p:tags r:id="rId3"/>
              </p:custDataLst>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custDataLst>
                <p:tags r:id="rId4"/>
              </p:custDataLst>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图片 4" descr="图标.png"/>
          <p:cNvPicPr>
            <a:picLocks noChangeAspect="1"/>
          </p:cNvPicPr>
          <p:nvPr userDrawn="1">
            <p:custDataLst>
              <p:tags r:id="rId5"/>
            </p:custDataLst>
          </p:nvPr>
        </p:nvPicPr>
        <p:blipFill>
          <a:blip r:embed="rId6"/>
          <a:stretch>
            <a:fillRect/>
          </a:stretch>
        </p:blipFill>
        <p:spPr>
          <a:xfrm>
            <a:off x="199289" y="1"/>
            <a:ext cx="836023" cy="83602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0-#ppt_w/2"/>
                                          </p:val>
                                        </p:tav>
                                        <p:tav tm="100000">
                                          <p:val>
                                            <p:strVal val="#ppt_x"/>
                                          </p:val>
                                        </p:tav>
                                      </p:tavLst>
                                    </p:anim>
                                    <p:anim calcmode="lin" valueType="num">
                                      <p:cBhvr additive="base">
                                        <p:cTn id="8"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050" name="图片 1" descr="资源 1"/>
          <p:cNvPicPr>
            <a:picLocks noChangeAspect="1"/>
          </p:cNvPicPr>
          <p:nvPr userDrawn="1"/>
        </p:nvPicPr>
        <p:blipFill>
          <a:blip r:embed="rId2"/>
          <a:stretch>
            <a:fillRect/>
          </a:stretch>
        </p:blipFill>
        <p:spPr>
          <a:xfrm>
            <a:off x="352425" y="217488"/>
            <a:ext cx="2044700" cy="496887"/>
          </a:xfrm>
          <a:prstGeom prst="rect">
            <a:avLst/>
          </a:prstGeom>
          <a:noFill/>
          <a:ln w="9525">
            <a:noFill/>
          </a:ln>
        </p:spPr>
      </p:pic>
      <p:grpSp>
        <p:nvGrpSpPr>
          <p:cNvPr id="2051" name="组合 8"/>
          <p:cNvGrpSpPr/>
          <p:nvPr userDrawn="1"/>
        </p:nvGrpSpPr>
        <p:grpSpPr>
          <a:xfrm>
            <a:off x="1527175" y="1782763"/>
            <a:ext cx="9137650" cy="3292475"/>
            <a:chOff x="5274" y="5617"/>
            <a:chExt cx="28783" cy="10366"/>
          </a:xfrm>
        </p:grpSpPr>
        <p:pic>
          <p:nvPicPr>
            <p:cNvPr id="2055" name="图片 3" descr="8DB1A442-2D53-43a6-81BD-30C69A661EF1"/>
            <p:cNvPicPr>
              <a:picLocks noChangeAspect="1"/>
            </p:cNvPicPr>
            <p:nvPr/>
          </p:nvPicPr>
          <p:blipFill>
            <a:blip r:embed="rId3"/>
            <a:srcRect t="9187"/>
            <a:stretch>
              <a:fillRect/>
            </a:stretch>
          </p:blipFill>
          <p:spPr>
            <a:xfrm>
              <a:off x="22446" y="5617"/>
              <a:ext cx="11611" cy="10366"/>
            </a:xfrm>
            <a:prstGeom prst="rect">
              <a:avLst/>
            </a:prstGeom>
            <a:noFill/>
            <a:ln w="9525">
              <a:noFill/>
            </a:ln>
          </p:spPr>
        </p:pic>
        <p:grpSp>
          <p:nvGrpSpPr>
            <p:cNvPr id="2056" name="组合 6"/>
            <p:cNvGrpSpPr/>
            <p:nvPr/>
          </p:nvGrpSpPr>
          <p:grpSpPr>
            <a:xfrm>
              <a:off x="5274" y="6127"/>
              <a:ext cx="15314" cy="7711"/>
              <a:chOff x="5274" y="6151"/>
              <a:chExt cx="15314" cy="7711"/>
            </a:xfrm>
          </p:grpSpPr>
          <p:sp>
            <p:nvSpPr>
              <p:cNvPr id="6" name="Object 104"/>
              <p:cNvSpPr txBox="1">
                <a:spLocks noChangeArrowheads="1"/>
              </p:cNvSpPr>
              <p:nvPr/>
            </p:nvSpPr>
            <p:spPr bwMode="auto">
              <a:xfrm>
                <a:off x="8339" y="6151"/>
                <a:ext cx="8336"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smtClean="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rPr>
                  <a:t>谢谢观赏</a:t>
                </a:r>
                <a:endParaRPr kumimoji="0" lang="zh-CN" altLang="en-US" sz="4800" b="1" i="0" u="none" strike="noStrike" kern="1200" cap="none" spc="0" normalizeH="0" baseline="0" noProof="0" smtClean="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7" name="文本框 87"/>
              <p:cNvSpPr txBox="1">
                <a:spLocks noChangeArrowheads="1"/>
              </p:cNvSpPr>
              <p:nvPr/>
            </p:nvSpPr>
            <p:spPr bwMode="auto">
              <a:xfrm>
                <a:off x="5274" y="9584"/>
                <a:ext cx="15312" cy="97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21</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世纪教育网（</a:t>
                </a: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www.21cnjy.com</a:t>
                </a:r>
                <a:r>
                  <a:rPr kumimoji="0" lang="en-US" altLang="zh-CN"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a:t>
                </a: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中小学</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教育资源网站</a:t>
                </a: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 </a:t>
                </a:r>
                <a:endPar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endParaRPr>
              </a:p>
            </p:txBody>
          </p:sp>
          <p:sp>
            <p:nvSpPr>
              <p:cNvPr id="8" name="矩形 1"/>
              <p:cNvSpPr>
                <a:spLocks noChangeArrowheads="1"/>
              </p:cNvSpPr>
              <p:nvPr/>
            </p:nvSpPr>
            <p:spPr bwMode="auto">
              <a:xfrm>
                <a:off x="5744" y="10959"/>
                <a:ext cx="13171" cy="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有大把高质量资料？一线教师？一线教研员？</a:t>
                </a:r>
                <a:endPar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欢迎加入</a:t>
                </a:r>
                <a:r>
                  <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21</a:t>
                </a: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世纪教育网教师合作团队！！月薪过万不是梦！！</a:t>
                </a:r>
                <a:endPar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详情请看</a:t>
                </a:r>
                <a:r>
                  <a:rPr kumimoji="0" lang="zh-CN" altLang="en-US" sz="1200" b="1"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a:t>
                </a:r>
                <a:endParaRPr kumimoji="0" lang="en-US" altLang="zh-CN" sz="1200" b="0"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grpSp>
        <p:nvGrpSpPr>
          <p:cNvPr id="2052" name="그룹 2"/>
          <p:cNvGrpSpPr/>
          <p:nvPr/>
        </p:nvGrpSpPr>
        <p:grpSpPr>
          <a:xfrm>
            <a:off x="395288" y="2349500"/>
            <a:ext cx="42862" cy="4133850"/>
            <a:chOff x="630012" y="1233831"/>
            <a:chExt cx="43201" cy="4133288"/>
          </a:xfrm>
        </p:grpSpPr>
        <p:grpSp>
          <p:nvGrpSpPr>
            <p:cNvPr id="10"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8"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9"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2"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3"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12"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3"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24.jpeg"/><Relationship Id="rId15" Type="http://schemas.openxmlformats.org/officeDocument/2006/relationships/slideLayout" Target="../slideLayouts/slideLayout2.xml"/><Relationship Id="rId14" Type="http://schemas.openxmlformats.org/officeDocument/2006/relationships/audio" Target="../media/audio1.wav"/><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24.jpeg"/><Relationship Id="rId2" Type="http://schemas.openxmlformats.org/officeDocument/2006/relationships/tags" Target="../tags/tag56.xml"/><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audio" Target="../media/audio1.wav"/><Relationship Id="rId6" Type="http://schemas.openxmlformats.org/officeDocument/2006/relationships/image" Target="../media/image25.jpeg"/><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6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1" Type="http://schemas.openxmlformats.org/officeDocument/2006/relationships/slideLayout" Target="../slideLayouts/slideLayout2.xml"/><Relationship Id="rId10" Type="http://schemas.openxmlformats.org/officeDocument/2006/relationships/audio" Target="../media/audio1.wav"/><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slideLayout" Target="../slideLayouts/slideLayout2.xml"/><Relationship Id="rId12" Type="http://schemas.openxmlformats.org/officeDocument/2006/relationships/audio" Target="../media/audio1.wav"/><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tags" Target="../tags/tag18.xml"/><Relationship Id="rId2" Type="http://schemas.microsoft.com/office/2007/relationships/media" Target="file:///D:\&#23457;&#26680;&#36164;&#26009;\2022&#26149;&#23395;&#19979;&#20876;&#20080;&#26029;\&#20154;&#25945;&#29256;&#65288;2019&#65289;&#36873;&#20462;&#19977;%20&#21608;&#20122;&#26342;%20xioyahoo%20%20&#23494;&#30721;%202021asdjy\Unit%203%20Environmental%20protection%20Period%205%20Write%20a%20report%20on%20an%20environmental%20issue%20&#35838;&#20214;+&#25945;&#26696;\&#26690;&#26519;&#23665;&#27700;&#30002;&#22825;&#19979;&#65292;&#36208;&#36827;&#26690;&#26519;&#28435;&#27743;&#65292;&#27427;&#36175;&#26690;&#26519;&#26368;&#32654;&#39118;&#20809;.mp4" TargetMode="External"/><Relationship Id="rId1" Type="http://schemas.openxmlformats.org/officeDocument/2006/relationships/video" Target="file:///D:\&#23457;&#26680;&#36164;&#26009;\2022&#26149;&#23395;&#19979;&#20876;&#20080;&#26029;\&#20154;&#25945;&#29256;&#65288;2019&#65289;&#36873;&#20462;&#19977;%20&#21608;&#20122;&#26342;%20xioyahoo%20%20&#23494;&#30721;%202021asdjy\Unit%203%20Environmental%20protection%20Period%205%20Write%20a%20report%20on%20an%20environmental%20issue%20&#35838;&#20214;+&#25945;&#26696;\&#26690;&#26519;&#23665;&#27700;&#30002;&#22825;&#19979;&#65292;&#36208;&#36827;&#26690;&#26519;&#28435;&#27743;&#65292;&#27427;&#36175;&#26690;&#26519;&#26368;&#32654;&#39118;&#20809;.mp4"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1.wav"/><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tags" Target="../tags/tag19.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22.jpeg"/><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3.jpe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4.jpeg"/><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24.jpeg"/><Relationship Id="rId15" Type="http://schemas.openxmlformats.org/officeDocument/2006/relationships/slideLayout" Target="../slideLayouts/slideLayout2.xml"/><Relationship Id="rId14" Type="http://schemas.openxmlformats.org/officeDocument/2006/relationships/audio" Target="../media/audio1.wav"/><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7" name="文本占位符 5"/>
          <p:cNvSpPr txBox="1"/>
          <p:nvPr/>
        </p:nvSpPr>
        <p:spPr>
          <a:xfrm>
            <a:off x="7475538" y="3122613"/>
            <a:ext cx="3146425" cy="423862"/>
          </a:xfrm>
          <a:prstGeom prst="rect">
            <a:avLst/>
          </a:prstGeom>
          <a:noFill/>
          <a:ln w="9525">
            <a:noFill/>
          </a:ln>
        </p:spPr>
        <p:txBody>
          <a:bodyPr anchor="ctr"/>
          <a:p>
            <a:pPr>
              <a:buFont typeface="Arial" panose="020B0604020202020204" pitchFamily="34" charset="0"/>
            </a:pPr>
            <a:endParaRPr lang="zh-CN" altLang="en-US" sz="2400" b="1" dirty="0">
              <a:solidFill>
                <a:srgbClr val="008651"/>
              </a:solidFill>
              <a:latin typeface="微软雅黑" panose="020B0503020204020204" charset="-122"/>
              <a:ea typeface="微软雅黑" panose="020B0503020204020204" charset="-122"/>
              <a:sym typeface="微软雅黑" panose="020B0503020204020204" charset="-122"/>
            </a:endParaRPr>
          </a:p>
        </p:txBody>
      </p:sp>
      <p:sp>
        <p:nvSpPr>
          <p:cNvPr id="45059" name="矩形 3"/>
          <p:cNvSpPr/>
          <p:nvPr/>
        </p:nvSpPr>
        <p:spPr>
          <a:xfrm>
            <a:off x="1363345" y="2132965"/>
            <a:ext cx="6215380" cy="1260475"/>
          </a:xfrm>
          <a:prstGeom prst="rect">
            <a:avLst/>
          </a:prstGeom>
          <a:noFill/>
          <a:ln w="9525">
            <a:noFill/>
          </a:ln>
        </p:spPr>
        <p:txBody>
          <a:bodyPr wrap="square" anchor="t">
            <a:spAutoFit/>
          </a:bodyPr>
          <a:p>
            <a:pPr eaLnBrk="0" hangingPunct="0"/>
            <a:r>
              <a:rPr lang="en-US" altLang="zh-CN" sz="3600" b="1" dirty="0">
                <a:latin typeface="Times New Roman" panose="02020603050405020304" pitchFamily="18" charset="0"/>
                <a:ea typeface="宋体" panose="02010600030101010101" pitchFamily="2" charset="-122"/>
              </a:rPr>
              <a:t>Period 5 Write a report on an environmental issue </a:t>
            </a:r>
            <a:r>
              <a:rPr lang="en-US" altLang="zh-CN" sz="3600" b="1" dirty="0">
                <a:latin typeface="Times New Roman" panose="02020603050405020304" pitchFamily="18" charset="0"/>
                <a:ea typeface="宋体" panose="02010600030101010101" pitchFamily="2" charset="-122"/>
              </a:rPr>
              <a:t> </a:t>
            </a:r>
            <a:r>
              <a:rPr lang="en-US" altLang="zh-CN" sz="4000" b="1" dirty="0">
                <a:latin typeface="Times New Roman" panose="02020603050405020304" pitchFamily="18" charset="0"/>
                <a:ea typeface="宋体" panose="02010600030101010101" pitchFamily="2" charset="-122"/>
              </a:rPr>
              <a:t> </a:t>
            </a:r>
            <a:r>
              <a:rPr lang="en-US" altLang="zh-CN" sz="4000" b="1" dirty="0">
                <a:solidFill>
                  <a:srgbClr val="FF0000"/>
                </a:solidFill>
                <a:latin typeface="Times New Roman" panose="02020603050405020304" pitchFamily="18" charset="0"/>
                <a:ea typeface="宋体" panose="02010600030101010101" pitchFamily="2" charset="-122"/>
              </a:rPr>
              <a:t>                </a:t>
            </a:r>
            <a:endParaRPr lang="en-US" altLang="zh-CN" sz="4000" dirty="0">
              <a:latin typeface="Calibri" panose="020F0502020204030204" pitchFamily="34" charset="0"/>
              <a:ea typeface="宋体" panose="02010600030101010101" pitchFamily="2" charset="-122"/>
            </a:endParaRPr>
          </a:p>
        </p:txBody>
      </p:sp>
      <p:sp>
        <p:nvSpPr>
          <p:cNvPr id="78852" name="矩形 4"/>
          <p:cNvSpPr/>
          <p:nvPr/>
        </p:nvSpPr>
        <p:spPr>
          <a:xfrm>
            <a:off x="882650" y="1118870"/>
            <a:ext cx="9327515" cy="829945"/>
          </a:xfrm>
          <a:prstGeom prst="rect">
            <a:avLst/>
          </a:prstGeom>
          <a:noFill/>
          <a:ln w="9525">
            <a:noFill/>
          </a:ln>
        </p:spPr>
        <p:txBody>
          <a:bodyPr wrap="square" anchor="t">
            <a:spAutoFit/>
          </a:bodyPr>
          <a:p>
            <a:pPr eaLnBrk="0" hangingPunct="0"/>
            <a:r>
              <a:rPr lang="en-US" altLang="zh-CN" sz="4800" b="1" dirty="0">
                <a:latin typeface="Times New Roman" panose="02020603050405020304" pitchFamily="18" charset="0"/>
                <a:ea typeface="宋体" panose="02010600030101010101" pitchFamily="2" charset="-122"/>
              </a:rPr>
              <a:t> </a:t>
            </a:r>
            <a:r>
              <a:rPr lang="en-US" altLang="zh-CN" sz="4800" b="1" dirty="0">
                <a:solidFill>
                  <a:srgbClr val="FF0000"/>
                </a:solidFill>
                <a:latin typeface="Times New Roman" panose="02020603050405020304" pitchFamily="18" charset="0"/>
                <a:ea typeface="宋体" panose="02010600030101010101" pitchFamily="2" charset="-122"/>
              </a:rPr>
              <a:t>Unit 3 Environmental protection</a:t>
            </a:r>
            <a:endParaRPr lang="en-US" altLang="zh-CN" sz="4800" b="1" dirty="0">
              <a:solidFill>
                <a:srgbClr val="FF0000"/>
              </a:solidFill>
              <a:latin typeface="Times New Roman" panose="02020603050405020304" pitchFamily="18" charset="0"/>
              <a:ea typeface="宋体" panose="02010600030101010101" pitchFamily="2" charset="-122"/>
            </a:endParaRPr>
          </a:p>
        </p:txBody>
      </p:sp>
      <p:sp>
        <p:nvSpPr>
          <p:cNvPr id="5124" name="TextBox 1"/>
          <p:cNvSpPr txBox="1"/>
          <p:nvPr/>
        </p:nvSpPr>
        <p:spPr>
          <a:xfrm>
            <a:off x="2766060" y="3787458"/>
            <a:ext cx="2106613" cy="460375"/>
          </a:xfrm>
          <a:prstGeom prst="rect">
            <a:avLst/>
          </a:prstGeom>
          <a:solidFill>
            <a:srgbClr val="009459"/>
          </a:solidFill>
          <a:ln w="9525">
            <a:noFill/>
          </a:ln>
        </p:spPr>
        <p:txBody>
          <a:bodyPr wrap="square" anchor="t">
            <a:spAutoFit/>
          </a:bodyPr>
          <a:p>
            <a:pPr algn="ctr"/>
            <a:r>
              <a:rPr lang="zh-CN" altLang="en-US" sz="2400" b="1" dirty="0">
                <a:solidFill>
                  <a:schemeClr val="bg1"/>
                </a:solidFill>
                <a:latin typeface="微软雅黑" panose="020B0503020204020204" charset="-122"/>
                <a:ea typeface="微软雅黑" panose="020B0503020204020204" charset="-122"/>
              </a:rPr>
              <a:t>选择性必修三  </a:t>
            </a:r>
            <a:endParaRPr lang="en-US" altLang="zh-CN" sz="2400" b="1" dirty="0">
              <a:solidFill>
                <a:schemeClr val="bg1"/>
              </a:solidFill>
              <a:latin typeface="微软雅黑" panose="020B0503020204020204" charset="-122"/>
              <a:ea typeface="微软雅黑" panose="020B0503020204020204" charset="-122"/>
            </a:endParaRPr>
          </a:p>
        </p:txBody>
      </p:sp>
      <p:sp>
        <p:nvSpPr>
          <p:cNvPr id="8" name="TextBox 1"/>
          <p:cNvSpPr txBox="1">
            <a:spLocks noChangeArrowheads="1"/>
          </p:cNvSpPr>
          <p:nvPr/>
        </p:nvSpPr>
        <p:spPr bwMode="auto">
          <a:xfrm>
            <a:off x="2524959" y="4642587"/>
            <a:ext cx="2589121" cy="461665"/>
          </a:xfrm>
          <a:prstGeom prst="rect">
            <a:avLst/>
          </a:prstGeom>
          <a:solidFill>
            <a:srgbClr val="009459"/>
          </a:solidFill>
          <a:ln w="9525">
            <a:noFill/>
            <a:miter lim="800000"/>
          </a:ln>
        </p:spPr>
        <p:txBody>
          <a:bodyPr wrap="square">
            <a:spAutoFit/>
          </a:bodyPr>
          <a:p>
            <a:pPr algn="r"/>
            <a:r>
              <a:rPr lang="zh-CN" altLang="en-US" sz="2400" b="1" noProof="1" dirty="0">
                <a:solidFill>
                  <a:prstClr val="white"/>
                </a:solidFill>
                <a:highlight>
                  <a:srgbClr val="009459"/>
                </a:highlight>
                <a:latin typeface="微软雅黑" panose="020B0503020204020204" charset="-122"/>
                <a:ea typeface="微软雅黑" panose="020B0503020204020204" charset="-122"/>
                <a:cs typeface="+mn-cs"/>
              </a:rPr>
              <a:t>人教版（</a:t>
            </a:r>
            <a:r>
              <a:rPr lang="en-US" altLang="zh-CN" sz="2400" b="1" noProof="1" dirty="0">
                <a:solidFill>
                  <a:prstClr val="white"/>
                </a:solidFill>
                <a:highlight>
                  <a:srgbClr val="009459"/>
                </a:highlight>
                <a:latin typeface="微软雅黑" panose="020B0503020204020204" charset="-122"/>
                <a:ea typeface="微软雅黑" panose="020B0503020204020204" charset="-122"/>
                <a:cs typeface="+mn-cs"/>
              </a:rPr>
              <a:t>2019</a:t>
            </a:r>
            <a:r>
              <a:rPr lang="zh-CN" altLang="en-US" sz="2400" b="1" noProof="1" dirty="0">
                <a:solidFill>
                  <a:prstClr val="white"/>
                </a:solidFill>
                <a:highlight>
                  <a:srgbClr val="009459"/>
                </a:highlight>
                <a:latin typeface="微软雅黑" panose="020B0503020204020204" charset="-122"/>
                <a:ea typeface="微软雅黑" panose="020B0503020204020204" charset="-122"/>
                <a:cs typeface="+mn-cs"/>
              </a:rPr>
              <a:t>）</a:t>
            </a:r>
            <a:endParaRPr lang="zh-CN" altLang="en-US" sz="2400" b="1" noProof="1" dirty="0">
              <a:solidFill>
                <a:prstClr val="white"/>
              </a:solidFill>
              <a:highlight>
                <a:srgbClr val="009459"/>
              </a:highligh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additive="base">
                                        <p:cTn id="7" dur="5000" fill="hold"/>
                                        <p:tgtEl>
                                          <p:spTgt spid="78852"/>
                                        </p:tgtEl>
                                        <p:attrNameLst>
                                          <p:attrName>ppt_x</p:attrName>
                                        </p:attrNameLst>
                                      </p:cBhvr>
                                      <p:tavLst>
                                        <p:tav tm="0">
                                          <p:val>
                                            <p:strVal val="#ppt_x"/>
                                          </p:val>
                                        </p:tav>
                                        <p:tav tm="100000">
                                          <p:val>
                                            <p:strVal val="#ppt_x"/>
                                          </p:val>
                                        </p:tav>
                                      </p:tavLst>
                                    </p:anim>
                                    <p:anim calcmode="lin" valueType="num">
                                      <p:cBhvr additive="base">
                                        <p:cTn id="8" dur="5000" fill="hold"/>
                                        <p:tgtEl>
                                          <p:spTgt spid="788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gtEl>
                                        <p:attrNameLst>
                                          <p:attrName>style.visibility</p:attrName>
                                        </p:attrNameLst>
                                      </p:cBhvr>
                                      <p:to>
                                        <p:strVal val="visible"/>
                                      </p:to>
                                    </p:set>
                                    <p:anim calcmode="lin" valueType="num">
                                      <p:cBhvr additive="base">
                                        <p:cTn id="13" dur="500" fill="hold"/>
                                        <p:tgtEl>
                                          <p:spTgt spid="45059"/>
                                        </p:tgtEl>
                                        <p:attrNameLst>
                                          <p:attrName>ppt_x</p:attrName>
                                        </p:attrNameLst>
                                      </p:cBhvr>
                                      <p:tavLst>
                                        <p:tav tm="0">
                                          <p:val>
                                            <p:strVal val="#ppt_x"/>
                                          </p:val>
                                        </p:tav>
                                        <p:tav tm="100000">
                                          <p:val>
                                            <p:strVal val="#ppt_x"/>
                                          </p:val>
                                        </p:tav>
                                      </p:tavLst>
                                    </p:anim>
                                    <p:anim calcmode="lin" valueType="num">
                                      <p:cBhvr additive="base">
                                        <p:cTn id="14"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checkerboard(across)">
                                      <p:cBhvr>
                                        <p:cTn id="19" dur="10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5124" grpId="0" bldLvl="0" animBg="1"/>
      <p:bldP spid="8" grpId="0" bldLvl="0" animBg="1"/>
      <p:bldP spid="788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7" name="文本框 7"/>
          <p:cNvSpPr txBox="1"/>
          <p:nvPr/>
        </p:nvSpPr>
        <p:spPr>
          <a:xfrm>
            <a:off x="1334770" y="227965"/>
            <a:ext cx="1167765" cy="52197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3</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91142" name="文本框 7"/>
          <p:cNvSpPr txBox="1"/>
          <p:nvPr/>
        </p:nvSpPr>
        <p:spPr>
          <a:xfrm>
            <a:off x="3302000" y="225425"/>
            <a:ext cx="4563110" cy="583565"/>
          </a:xfrm>
          <a:prstGeom prst="rect">
            <a:avLst/>
          </a:prstGeom>
          <a:noFill/>
          <a:ln w="9525">
            <a:noFill/>
          </a:ln>
        </p:spPr>
        <p:txBody>
          <a:bodyPr wrap="square" anchor="t">
            <a:spAutoFit/>
          </a:bodyPr>
          <a:p>
            <a:pPr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Reading for the details .</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17" name="文本框 16"/>
          <p:cNvSpPr txBox="1"/>
          <p:nvPr>
            <p:custDataLst>
              <p:tags r:id="rId1"/>
            </p:custDataLst>
          </p:nvPr>
        </p:nvSpPr>
        <p:spPr>
          <a:xfrm>
            <a:off x="3616960" y="894080"/>
            <a:ext cx="8488680" cy="1221740"/>
          </a:xfrm>
          <a:prstGeom prst="rect">
            <a:avLst/>
          </a:prstGeom>
          <a:noFill/>
        </p:spPr>
        <p:txBody>
          <a:bodyPr wrap="square" lIns="46800" rIns="46800" rtlCol="0" anchor="t" anchorCtr="0">
            <a:noAutofit/>
          </a:bodyPr>
          <a:p>
            <a:pPr eaLnBrk="0" hangingPunct="0"/>
            <a:r>
              <a:rPr lang="en-US" altLang="zh-CN" sz="3600" b="1">
                <a:latin typeface="Times New Roman" panose="02020603050405020304" pitchFamily="18" charset="0"/>
                <a:ea typeface="华文彩云" panose="02010800040101010101" pitchFamily="2" charset="-122"/>
                <a:sym typeface="+mn-ea"/>
              </a:rPr>
              <a:t>Para 3:What measures have been taken to improve the Li River’s water quality? </a:t>
            </a:r>
            <a:endParaRPr lang="en-US" altLang="zh-CN" sz="3600" b="1">
              <a:latin typeface="Times New Roman" panose="02020603050405020304" pitchFamily="18" charset="0"/>
              <a:ea typeface="华文彩云" panose="02010800040101010101" pitchFamily="2" charset="-122"/>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a:latin typeface="Times New Roman" panose="02020603050405020304" pitchFamily="18" charset="0"/>
              <a:ea typeface="华文彩云" panose="02010800040101010101" pitchFamily="2" charset="-122"/>
              <a:sym typeface="+mn-ea"/>
            </a:endParaRPr>
          </a:p>
        </p:txBody>
      </p:sp>
      <p:pic>
        <p:nvPicPr>
          <p:cNvPr id="100" name="图片 99"/>
          <p:cNvPicPr/>
          <p:nvPr/>
        </p:nvPicPr>
        <p:blipFill>
          <a:blip r:embed="rId2"/>
          <a:srcRect l="8120" t="19296" r="10907" b="6472"/>
          <a:stretch>
            <a:fillRect/>
          </a:stretch>
        </p:blipFill>
        <p:spPr>
          <a:xfrm>
            <a:off x="12700" y="1470660"/>
            <a:ext cx="3604260" cy="4560570"/>
          </a:xfrm>
          <a:prstGeom prst="rect">
            <a:avLst/>
          </a:prstGeom>
          <a:noFill/>
          <a:ln w="9525">
            <a:noFill/>
          </a:ln>
        </p:spPr>
      </p:pic>
      <p:sp>
        <p:nvSpPr>
          <p:cNvPr id="29" name="椭圆 28"/>
          <p:cNvSpPr/>
          <p:nvPr>
            <p:custDataLst>
              <p:tags r:id="rId3"/>
            </p:custDataLst>
          </p:nvPr>
        </p:nvSpPr>
        <p:spPr>
          <a:xfrm>
            <a:off x="6491605" y="3038793"/>
            <a:ext cx="2575560" cy="1424305"/>
          </a:xfrm>
          <a:prstGeom prst="ellipse">
            <a:avLst/>
          </a:prstGeom>
          <a:gradFill flip="none" rotWithShape="0">
            <a:gsLst>
              <a:gs pos="0">
                <a:schemeClr val="accent3">
                  <a:satMod val="103000"/>
                  <a:lumMod val="102000"/>
                  <a:tint val="94000"/>
                </a:schemeClr>
              </a:gs>
              <a:gs pos="50000">
                <a:srgbClr val="FFFF00"/>
              </a:gs>
              <a:gs pos="100000">
                <a:schemeClr val="accent3">
                  <a:lumMod val="99000"/>
                  <a:satMod val="120000"/>
                  <a:shade val="78000"/>
                </a:schemeClr>
              </a:gs>
              <a:gs pos="0">
                <a:schemeClr val="accent3">
                  <a:lumMod val="98000"/>
                  <a:lumOff val="2000"/>
                </a:schemeClr>
              </a:gs>
              <a:gs pos="100000">
                <a:schemeClr val="accent3"/>
              </a:gs>
              <a:gs pos="100000">
                <a:schemeClr val="accent3">
                  <a:lumMod val="99000"/>
                </a:schemeClr>
              </a:gs>
              <a:gs pos="0">
                <a:srgbClr val="FBFB11"/>
              </a:gs>
              <a:gs pos="100000">
                <a:srgbClr val="838309"/>
              </a:gs>
            </a:gsLst>
            <a:lin ang="5400000" scaled="0"/>
          </a:gradFill>
        </p:spPr>
        <p:style>
          <a:lnRef idx="0">
            <a:schemeClr val="accent3"/>
          </a:lnRef>
          <a:fillRef idx="3">
            <a:schemeClr val="accent3"/>
          </a:fillRef>
          <a:effectRef idx="3">
            <a:schemeClr val="accent3"/>
          </a:effectRef>
          <a:fontRef idx="minor">
            <a:schemeClr val="lt1"/>
          </a:fontRef>
        </p:style>
        <p:txBody>
          <a:bodyPr rtlCol="0" anchor="ctr"/>
          <a:p>
            <a:pPr marL="0" marR="0" lvl="0" indent="0" algn="ctr" defTabSz="914400" rtl="0" eaLnBrk="1" fontAlgn="auto" latinLnBrk="0" hangingPunct="1">
              <a:lnSpc>
                <a:spcPct val="100000"/>
              </a:lnSpc>
              <a:spcBef>
                <a:spcPct val="0"/>
              </a:spcBef>
              <a:spcAft>
                <a:spcPct val="0"/>
              </a:spcAft>
              <a:buClrTx/>
              <a:buSzTx/>
              <a:buFontTx/>
              <a:buNone/>
              <a:defRPr/>
            </a:pPr>
            <a:r>
              <a:rPr lang="en-US" altLang="zh-CN" sz="3200" b="1">
                <a:solidFill>
                  <a:srgbClr val="0000FF"/>
                </a:solidFill>
                <a:latin typeface="Times New Roman" panose="02020603050405020304" pitchFamily="18" charset="0"/>
                <a:ea typeface="黑体" panose="02010609060101010101" charset="-122"/>
                <a:cs typeface="Times New Roman" panose="02020603050405020304" pitchFamily="18" charset="0"/>
              </a:rPr>
              <a:t>Solutions</a:t>
            </a:r>
            <a:endParaRPr lang="en-US" altLang="zh-CN" sz="3200" b="1">
              <a:solidFill>
                <a:srgbClr val="0000FF"/>
              </a:solidFill>
              <a:latin typeface="Times New Roman" panose="02020603050405020304" pitchFamily="18" charset="0"/>
              <a:ea typeface="黑体" panose="02010609060101010101" charset="-122"/>
              <a:cs typeface="Times New Roman" panose="02020603050405020304" pitchFamily="18" charset="0"/>
            </a:endParaRPr>
          </a:p>
        </p:txBody>
      </p:sp>
      <p:sp>
        <p:nvSpPr>
          <p:cNvPr id="31" name="文本框 30"/>
          <p:cNvSpPr txBox="1"/>
          <p:nvPr>
            <p:custDataLst>
              <p:tags r:id="rId4"/>
            </p:custDataLst>
          </p:nvPr>
        </p:nvSpPr>
        <p:spPr>
          <a:xfrm>
            <a:off x="3695065" y="2024380"/>
            <a:ext cx="3461385" cy="1014730"/>
          </a:xfrm>
          <a:prstGeom prst="rect">
            <a:avLst/>
          </a:prstGeom>
          <a:noFill/>
          <a:ln>
            <a:noFill/>
          </a:ln>
        </p:spPr>
        <p:txBody>
          <a:bodyPr wrap="square" rtlCol="0">
            <a:spAutoFit/>
          </a:bodyPr>
          <a:p>
            <a:r>
              <a:rPr lang="en-US" altLang="zh-CN" sz="3000" b="1">
                <a:solidFill>
                  <a:srgbClr val="251BFE"/>
                </a:solidFill>
                <a:latin typeface="Times New Roman" panose="02020603050405020304" pitchFamily="18" charset="0"/>
                <a:cs typeface="Times New Roman" panose="02020603050405020304" pitchFamily="18" charset="0"/>
              </a:rPr>
              <a:t>waste water treatment facilities</a:t>
            </a:r>
            <a:endParaRPr lang="en-US" altLang="zh-CN" sz="3000" b="1">
              <a:solidFill>
                <a:srgbClr val="251BFE"/>
              </a:solidFill>
              <a:latin typeface="Times New Roman" panose="02020603050405020304" pitchFamily="18" charset="0"/>
              <a:cs typeface="Times New Roman" panose="02020603050405020304" pitchFamily="18" charset="0"/>
            </a:endParaRPr>
          </a:p>
        </p:txBody>
      </p:sp>
      <p:sp>
        <p:nvSpPr>
          <p:cNvPr id="32" name="文本框 31"/>
          <p:cNvSpPr txBox="1"/>
          <p:nvPr>
            <p:custDataLst>
              <p:tags r:id="rId5"/>
            </p:custDataLst>
          </p:nvPr>
        </p:nvSpPr>
        <p:spPr>
          <a:xfrm>
            <a:off x="9077960" y="1935413"/>
            <a:ext cx="3114039" cy="1476375"/>
          </a:xfrm>
          <a:prstGeom prst="rect">
            <a:avLst/>
          </a:prstGeom>
          <a:noFill/>
          <a:ln>
            <a:noFill/>
          </a:ln>
        </p:spPr>
        <p:txBody>
          <a:bodyPr wrap="square" rtlCol="0">
            <a:spAutoFit/>
          </a:bodyPr>
          <a:p>
            <a:r>
              <a:rPr lang="en-US" altLang="zh-CN" sz="3000" b="1">
                <a:solidFill>
                  <a:srgbClr val="251BFE"/>
                </a:solidFill>
                <a:latin typeface="Times New Roman" panose="02020603050405020304" pitchFamily="18" charset="0"/>
                <a:cs typeface="Times New Roman" panose="02020603050405020304" pitchFamily="18" charset="0"/>
              </a:rPr>
              <a:t>the collection and transport of household waste</a:t>
            </a:r>
            <a:endParaRPr lang="en-US" altLang="zh-CN" sz="3000" b="1">
              <a:solidFill>
                <a:srgbClr val="251BFE"/>
              </a:solidFill>
              <a:latin typeface="Times New Roman" panose="02020603050405020304" pitchFamily="18" charset="0"/>
              <a:cs typeface="Times New Roman" panose="02020603050405020304" pitchFamily="18" charset="0"/>
            </a:endParaRPr>
          </a:p>
        </p:txBody>
      </p:sp>
      <p:sp>
        <p:nvSpPr>
          <p:cNvPr id="35" name="文本框 34"/>
          <p:cNvSpPr txBox="1"/>
          <p:nvPr>
            <p:custDataLst>
              <p:tags r:id="rId6"/>
            </p:custDataLst>
          </p:nvPr>
        </p:nvSpPr>
        <p:spPr>
          <a:xfrm>
            <a:off x="3616960" y="5122545"/>
            <a:ext cx="1732280" cy="553085"/>
          </a:xfrm>
          <a:prstGeom prst="rect">
            <a:avLst/>
          </a:prstGeom>
          <a:noFill/>
          <a:ln>
            <a:noFill/>
          </a:ln>
        </p:spPr>
        <p:txBody>
          <a:bodyPr wrap="square" rtlCol="0">
            <a:spAutoFit/>
          </a:bodyPr>
          <a:p>
            <a:r>
              <a:rPr lang="en-US" altLang="zh-CN" sz="3000" b="1">
                <a:solidFill>
                  <a:srgbClr val="251BFE"/>
                </a:solidFill>
                <a:latin typeface="Times New Roman" panose="02020603050405020304" pitchFamily="18" charset="0"/>
                <a:cs typeface="Times New Roman" panose="02020603050405020304" pitchFamily="18" charset="0"/>
              </a:rPr>
              <a:t>media</a:t>
            </a:r>
            <a:endParaRPr lang="en-US" altLang="zh-CN" sz="3000" b="1">
              <a:solidFill>
                <a:srgbClr val="251BFE"/>
              </a:solidFill>
              <a:latin typeface="Times New Roman" panose="02020603050405020304" pitchFamily="18" charset="0"/>
              <a:cs typeface="Times New Roman" panose="02020603050405020304" pitchFamily="18" charset="0"/>
            </a:endParaRPr>
          </a:p>
        </p:txBody>
      </p:sp>
      <p:sp>
        <p:nvSpPr>
          <p:cNvPr id="33" name="文本框 32"/>
          <p:cNvSpPr txBox="1"/>
          <p:nvPr>
            <p:custDataLst>
              <p:tags r:id="rId7"/>
            </p:custDataLst>
          </p:nvPr>
        </p:nvSpPr>
        <p:spPr>
          <a:xfrm>
            <a:off x="9255839" y="4095309"/>
            <a:ext cx="2757805" cy="1476375"/>
          </a:xfrm>
          <a:prstGeom prst="rect">
            <a:avLst/>
          </a:prstGeom>
          <a:noFill/>
          <a:ln>
            <a:noFill/>
          </a:ln>
        </p:spPr>
        <p:txBody>
          <a:bodyPr wrap="square" rtlCol="0">
            <a:spAutoFit/>
          </a:bodyPr>
          <a:p>
            <a:r>
              <a:rPr lang="en-US" altLang="zh-CN" sz="3000" b="1">
                <a:solidFill>
                  <a:srgbClr val="251BFE"/>
                </a:solidFill>
                <a:latin typeface="Times New Roman" panose="02020603050405020304" pitchFamily="18" charset="0"/>
                <a:cs typeface="Times New Roman" panose="02020603050405020304" pitchFamily="18" charset="0"/>
              </a:rPr>
              <a:t>the closure  of polluting enterprises</a:t>
            </a:r>
            <a:endParaRPr lang="en-US" altLang="zh-CN" sz="3000" b="1">
              <a:solidFill>
                <a:srgbClr val="251BFE"/>
              </a:solidFill>
              <a:latin typeface="Times New Roman" panose="02020603050405020304" pitchFamily="18" charset="0"/>
              <a:cs typeface="Times New Roman" panose="02020603050405020304" pitchFamily="18" charset="0"/>
            </a:endParaRPr>
          </a:p>
        </p:txBody>
      </p:sp>
      <p:sp>
        <p:nvSpPr>
          <p:cNvPr id="34" name="文本框 33"/>
          <p:cNvSpPr txBox="1"/>
          <p:nvPr>
            <p:custDataLst>
              <p:tags r:id="rId8"/>
            </p:custDataLst>
          </p:nvPr>
        </p:nvSpPr>
        <p:spPr>
          <a:xfrm>
            <a:off x="5847081" y="5675453"/>
            <a:ext cx="3983990" cy="1014730"/>
          </a:xfrm>
          <a:prstGeom prst="rect">
            <a:avLst/>
          </a:prstGeom>
          <a:noFill/>
          <a:ln>
            <a:noFill/>
          </a:ln>
        </p:spPr>
        <p:txBody>
          <a:bodyPr wrap="square" rtlCol="0">
            <a:spAutoFit/>
          </a:bodyPr>
          <a:p>
            <a:r>
              <a:rPr lang="en-US" altLang="zh-CN" sz="3000" b="1">
                <a:solidFill>
                  <a:srgbClr val="251BFE"/>
                </a:solidFill>
                <a:latin typeface="Times New Roman" panose="02020603050405020304" pitchFamily="18" charset="0"/>
                <a:cs typeface="Times New Roman" panose="02020603050405020304" pitchFamily="18" charset="0"/>
              </a:rPr>
              <a:t>strict regulations &amp; new rules</a:t>
            </a:r>
            <a:endParaRPr lang="en-US" altLang="zh-CN" sz="3000" b="1">
              <a:solidFill>
                <a:srgbClr val="251BFE"/>
              </a:solidFill>
              <a:latin typeface="Times New Roman" panose="02020603050405020304" pitchFamily="18" charset="0"/>
              <a:cs typeface="Times New Roman" panose="02020603050405020304" pitchFamily="18" charset="0"/>
            </a:endParaRPr>
          </a:p>
        </p:txBody>
      </p:sp>
      <p:cxnSp>
        <p:nvCxnSpPr>
          <p:cNvPr id="37" name="直接箭头连接符 36"/>
          <p:cNvCxnSpPr/>
          <p:nvPr>
            <p:custDataLst>
              <p:tags r:id="rId9"/>
            </p:custDataLst>
          </p:nvPr>
        </p:nvCxnSpPr>
        <p:spPr>
          <a:xfrm>
            <a:off x="5846841" y="2918645"/>
            <a:ext cx="856457" cy="4932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a:stCxn id="35" idx="0"/>
          </p:cNvCxnSpPr>
          <p:nvPr>
            <p:custDataLst>
              <p:tags r:id="rId10"/>
            </p:custDataLst>
          </p:nvPr>
        </p:nvCxnSpPr>
        <p:spPr>
          <a:xfrm flipV="1">
            <a:off x="4483100" y="4147185"/>
            <a:ext cx="2110740" cy="9753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custDataLst>
              <p:tags r:id="rId11"/>
            </p:custDataLst>
          </p:nvPr>
        </p:nvCxnSpPr>
        <p:spPr>
          <a:xfrm flipH="1">
            <a:off x="7865110" y="2288540"/>
            <a:ext cx="1304290" cy="6299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custDataLst>
              <p:tags r:id="rId12"/>
            </p:custDataLst>
          </p:nvPr>
        </p:nvCxnSpPr>
        <p:spPr>
          <a:xfrm flipH="1" flipV="1">
            <a:off x="9015095" y="3600450"/>
            <a:ext cx="1111885" cy="5848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13"/>
            </p:custDataLst>
          </p:nvPr>
        </p:nvCxnSpPr>
        <p:spPr>
          <a:xfrm flipV="1">
            <a:off x="7994650" y="4490085"/>
            <a:ext cx="95885" cy="11487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sndAc>
      <p:stSnd>
        <p:snd r:embed="rId1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17" grpId="1"/>
      <p:bldP spid="31" grpId="0"/>
      <p:bldP spid="32" grpId="0"/>
      <p:bldP spid="35" grpId="0"/>
      <p:bldP spid="33" grpId="0"/>
      <p:bldP spid="34"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7" name="文本框 7"/>
          <p:cNvSpPr txBox="1"/>
          <p:nvPr/>
        </p:nvSpPr>
        <p:spPr>
          <a:xfrm>
            <a:off x="1334770" y="227965"/>
            <a:ext cx="1167765" cy="52197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3</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91142" name="文本框 7"/>
          <p:cNvSpPr txBox="1"/>
          <p:nvPr/>
        </p:nvSpPr>
        <p:spPr>
          <a:xfrm>
            <a:off x="3302000" y="225425"/>
            <a:ext cx="3535680" cy="460375"/>
          </a:xfrm>
          <a:prstGeom prst="rect">
            <a:avLst/>
          </a:prstGeom>
          <a:noFill/>
          <a:ln w="9525">
            <a:noFill/>
          </a:ln>
        </p:spPr>
        <p:txBody>
          <a:bodyPr wrap="square" anchor="t">
            <a:spAutoFit/>
          </a:bodyPr>
          <a:p>
            <a:pPr eaLnBrk="0" hangingPunct="0">
              <a:buFont typeface="Arial" panose="020B0604020202020204" pitchFamily="34" charset="0"/>
            </a:pPr>
            <a:r>
              <a:rPr lang="en-US" altLang="zh-CN" sz="2400" b="1" dirty="0">
                <a:solidFill>
                  <a:srgbClr val="FF0000"/>
                </a:solidFill>
                <a:latin typeface="Times New Roman" panose="02020603050405020304" pitchFamily="18" charset="0"/>
                <a:ea typeface="思源黑体 CN Heavy" pitchFamily="34" charset="-122"/>
              </a:rPr>
              <a:t>Reading for the details .</a:t>
            </a:r>
            <a:endParaRPr lang="en-US" altLang="zh-CN" sz="2400" b="1" dirty="0">
              <a:solidFill>
                <a:srgbClr val="FF0000"/>
              </a:solidFill>
              <a:latin typeface="Times New Roman" panose="02020603050405020304" pitchFamily="18" charset="0"/>
              <a:ea typeface="思源黑体 CN Heavy" pitchFamily="34" charset="-122"/>
            </a:endParaRPr>
          </a:p>
        </p:txBody>
      </p:sp>
      <p:sp>
        <p:nvSpPr>
          <p:cNvPr id="17" name="文本框 16"/>
          <p:cNvSpPr txBox="1"/>
          <p:nvPr>
            <p:custDataLst>
              <p:tags r:id="rId1"/>
            </p:custDataLst>
          </p:nvPr>
        </p:nvSpPr>
        <p:spPr>
          <a:xfrm>
            <a:off x="3616960" y="1155065"/>
            <a:ext cx="7932420" cy="4354195"/>
          </a:xfrm>
          <a:prstGeom prst="rect">
            <a:avLst/>
          </a:prstGeom>
          <a:noFill/>
        </p:spPr>
        <p:txBody>
          <a:bodyPr wrap="square" lIns="46800" rIns="46800" rtlCol="0" anchor="t" anchorCtr="0">
            <a:noAutofit/>
          </a:bodyPr>
          <a:p>
            <a:pPr eaLnBrk="0" hangingPunct="0"/>
            <a:r>
              <a:rPr lang="en-US" altLang="zh-CN" sz="3600" b="1">
                <a:latin typeface="Times New Roman" panose="02020603050405020304" pitchFamily="18" charset="0"/>
                <a:ea typeface="华文彩云" panose="02010800040101010101" pitchFamily="2" charset="-122"/>
                <a:sym typeface="+mn-ea"/>
              </a:rPr>
              <a:t>Para5:</a:t>
            </a:r>
            <a:endParaRPr lang="en-US" altLang="zh-CN" sz="3600" b="1">
              <a:latin typeface="Times New Roman" panose="02020603050405020304" pitchFamily="18" charset="0"/>
              <a:ea typeface="华文彩云" panose="02010800040101010101" pitchFamily="2" charset="-122"/>
              <a:sym typeface="+mn-ea"/>
            </a:endParaRPr>
          </a:p>
          <a:p>
            <a:pPr eaLnBrk="0" hangingPunct="0"/>
            <a:r>
              <a:rPr lang="en-US" altLang="zh-CN" sz="3600" b="1" smtClean="0">
                <a:latin typeface="Times New Roman" panose="02020603050405020304" pitchFamily="18" charset="0"/>
                <a:cs typeface="Times New Roman" panose="02020603050405020304" pitchFamily="18" charset="0"/>
                <a:sym typeface="+mn-ea"/>
              </a:rPr>
              <a:t>What is the “River Chief System”?</a:t>
            </a:r>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a:latin typeface="Times New Roman" panose="02020603050405020304" pitchFamily="18" charset="0"/>
              <a:ea typeface="华文彩云" panose="02010800040101010101" pitchFamily="2" charset="-122"/>
              <a:sym typeface="+mn-ea"/>
            </a:endParaRPr>
          </a:p>
        </p:txBody>
      </p:sp>
      <p:sp>
        <p:nvSpPr>
          <p:cNvPr id="6" name="文本框 5"/>
          <p:cNvSpPr txBox="1"/>
          <p:nvPr>
            <p:custDataLst>
              <p:tags r:id="rId2"/>
            </p:custDataLst>
          </p:nvPr>
        </p:nvSpPr>
        <p:spPr>
          <a:xfrm>
            <a:off x="3616960" y="3081655"/>
            <a:ext cx="7639050" cy="1568450"/>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The "River Chief System,, holds senior officials responsible for reducing water pollution.</a:t>
            </a:r>
            <a:endParaRPr lang="en-US" altLang="zh-CN" sz="3200" b="1">
              <a:solidFill>
                <a:srgbClr val="FF0000"/>
              </a:solidFill>
              <a:latin typeface="Times New Roman" panose="02020603050405020304" pitchFamily="18" charset="0"/>
              <a:cs typeface="Times New Roman" panose="02020603050405020304" pitchFamily="18" charset="0"/>
            </a:endParaRPr>
          </a:p>
        </p:txBody>
      </p:sp>
      <p:pic>
        <p:nvPicPr>
          <p:cNvPr id="100" name="图片 99"/>
          <p:cNvPicPr/>
          <p:nvPr/>
        </p:nvPicPr>
        <p:blipFill>
          <a:blip r:embed="rId3"/>
          <a:srcRect l="8120" t="19296" r="10907" b="6472"/>
          <a:stretch>
            <a:fillRect/>
          </a:stretch>
        </p:blipFill>
        <p:spPr>
          <a:xfrm>
            <a:off x="12700" y="1470660"/>
            <a:ext cx="3604260" cy="4560570"/>
          </a:xfrm>
          <a:prstGeom prst="rect">
            <a:avLst/>
          </a:prstGeom>
          <a:noFill/>
          <a:ln w="9525">
            <a:noFill/>
          </a:ln>
        </p:spPr>
      </p:pic>
    </p:spTree>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17"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184525" y="233045"/>
            <a:ext cx="8670290" cy="521970"/>
          </a:xfrm>
          <a:prstGeom prst="rect">
            <a:avLst/>
          </a:prstGeom>
          <a:noFill/>
        </p:spPr>
        <p:txBody>
          <a:bodyPr wrap="square" rtlCol="0" anchor="t">
            <a:spAutoFit/>
          </a:bodyPr>
          <a:p>
            <a:pPr algn="just">
              <a:buClrTx/>
              <a:buSzTx/>
              <a:buFontTx/>
            </a:pPr>
            <a:r>
              <a:rPr lang="en-US" altLang="en-US" sz="28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Fill in the table about the problem-solution pattern .</a:t>
            </a:r>
            <a:endParaRPr lang="en-US" altLang="en-US" sz="28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6148" name="文本框 7"/>
          <p:cNvSpPr txBox="1">
            <a:spLocks noChangeArrowheads="1"/>
          </p:cNvSpPr>
          <p:nvPr/>
        </p:nvSpPr>
        <p:spPr bwMode="auto">
          <a:xfrm>
            <a:off x="1304925" y="232728"/>
            <a:ext cx="1167765" cy="521970"/>
          </a:xfrm>
          <a:prstGeom prst="rect">
            <a:avLst/>
          </a:prstGeom>
          <a:noFill/>
          <a:ln w="9525">
            <a:noFill/>
            <a:miter lim="800000"/>
          </a:ln>
        </p:spPr>
        <p:txBody>
          <a:bodyPr wrap="none">
            <a:spAutoFit/>
          </a:bodyPr>
          <a:lstStyle/>
          <a:p>
            <a:pPr>
              <a:buFont typeface="Arial" panose="020B0604020202020204" pitchFamily="34" charset="0"/>
            </a:pPr>
            <a:r>
              <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rPr>
              <a:t>Task 4</a:t>
            </a:r>
            <a:endPar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3" name="表格 2"/>
          <p:cNvGraphicFramePr>
            <a:graphicFrameLocks noGrp="1"/>
          </p:cNvGraphicFramePr>
          <p:nvPr>
            <p:custDataLst>
              <p:tags r:id="rId1"/>
            </p:custDataLst>
          </p:nvPr>
        </p:nvGraphicFramePr>
        <p:xfrm>
          <a:off x="3586480" y="1654175"/>
          <a:ext cx="7940040" cy="3593465"/>
        </p:xfrm>
        <a:graphic>
          <a:graphicData uri="http://schemas.openxmlformats.org/drawingml/2006/table">
            <a:tbl>
              <a:tblPr firstRow="1" bandRow="1">
                <a:tableStyleId>{5C22544A-7EE6-4342-B048-85BDC9FD1C3A}</a:tableStyleId>
              </a:tblPr>
              <a:tblGrid>
                <a:gridCol w="1409700"/>
                <a:gridCol w="6530340"/>
              </a:tblGrid>
              <a:tr h="1261110">
                <a:tc>
                  <a:txBody>
                    <a:bodyPr wrap="square"/>
                    <a:p>
                      <a:pPr algn="l">
                        <a:lnSpc>
                          <a:spcPct val="120000"/>
                        </a:lnSpc>
                      </a:pPr>
                      <a:r>
                        <a:rPr lang="en-US" altLang="zh-CN" sz="3200" b="1" smtClean="0">
                          <a:solidFill>
                            <a:schemeClr val="tx1"/>
                          </a:solidFill>
                          <a:latin typeface="Times New Roman" panose="02020603050405020304" pitchFamily="18" charset="0"/>
                          <a:cs typeface="Times New Roman" panose="02020603050405020304" pitchFamily="18" charset="0"/>
                        </a:rPr>
                        <a:t>Para 1</a:t>
                      </a:r>
                      <a:endParaRPr lang="zh-CN" altLang="en-US" sz="3200" b="1">
                        <a:solidFill>
                          <a:schemeClr val="tx1"/>
                        </a:solidFill>
                        <a:latin typeface="Times New Roman" panose="02020603050405020304" pitchFamily="18" charset="0"/>
                        <a:cs typeface="Times New Roman" panose="02020603050405020304" pitchFamily="18" charset="0"/>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p>
                      <a:pPr algn="l">
                        <a:lnSpc>
                          <a:spcPct val="120000"/>
                        </a:lnSpc>
                      </a:pPr>
                      <a:endParaRPr lang="en-US" altLang="zh-CN" sz="3200" b="1" smtClean="0">
                        <a:solidFill>
                          <a:srgbClr val="FF0000"/>
                        </a:solidFill>
                        <a:latin typeface="Times New Roman" panose="02020603050405020304" pitchFamily="18" charset="0"/>
                        <a:cs typeface="Times New Roman" panose="02020603050405020304" pitchFamily="18" charset="0"/>
                      </a:endParaRPr>
                    </a:p>
                    <a:p>
                      <a:pPr algn="l">
                        <a:lnSpc>
                          <a:spcPct val="120000"/>
                        </a:lnSpc>
                      </a:pPr>
                      <a:endParaRPr lang="en-US" altLang="zh-CN" sz="3200" b="1" smtClean="0">
                        <a:solidFill>
                          <a:srgbClr val="FF0000"/>
                        </a:solidFill>
                        <a:latin typeface="Times New Roman" panose="02020603050405020304" pitchFamily="18" charset="0"/>
                        <a:cs typeface="Times New Roman" panose="02020603050405020304" pitchFamily="18" charset="0"/>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4225">
                <a:tc>
                  <a:txBody>
                    <a:bodyPr wrap="square"/>
                    <a:p>
                      <a:pPr marL="0" marR="0" indent="0" algn="l" defTabSz="914400" rtl="0" eaLnBrk="1" fontAlgn="auto" latinLnBrk="0" hangingPunct="1">
                        <a:lnSpc>
                          <a:spcPct val="120000"/>
                        </a:lnSpc>
                        <a:spcBef>
                          <a:spcPct val="0"/>
                        </a:spcBef>
                        <a:spcAft>
                          <a:spcPct val="0"/>
                        </a:spcAft>
                        <a:buClrTx/>
                        <a:buSzTx/>
                        <a:buFontTx/>
                        <a:buNone/>
                        <a:defRPr/>
                      </a:pPr>
                      <a:r>
                        <a:rPr lang="en-US" altLang="zh-CN" sz="3200" b="1" smtClean="0">
                          <a:solidFill>
                            <a:schemeClr val="tx1"/>
                          </a:solidFill>
                          <a:latin typeface="Times New Roman" panose="02020603050405020304" pitchFamily="18" charset="0"/>
                          <a:cs typeface="Times New Roman" panose="02020603050405020304" pitchFamily="18" charset="0"/>
                        </a:rPr>
                        <a:t>Para 2</a:t>
                      </a:r>
                      <a:endParaRPr lang="zh-CN" altLang="en-US" sz="3200" b="1" smtClean="0">
                        <a:solidFill>
                          <a:schemeClr val="tx1"/>
                        </a:solidFill>
                        <a:latin typeface="Times New Roman" panose="02020603050405020304" pitchFamily="18" charset="0"/>
                        <a:cs typeface="Times New Roman" panose="02020603050405020304" pitchFamily="18" charset="0"/>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p>
                      <a:pPr algn="l">
                        <a:lnSpc>
                          <a:spcPct val="120000"/>
                        </a:lnSpc>
                      </a:pPr>
                      <a:endParaRPr lang="en-US" altLang="zh-CN" sz="3200" b="1" smtClean="0">
                        <a:solidFill>
                          <a:schemeClr val="tx1"/>
                        </a:solidFill>
                        <a:latin typeface="Times New Roman" panose="02020603050405020304" pitchFamily="18" charset="0"/>
                        <a:cs typeface="Times New Roman" panose="02020603050405020304" pitchFamily="18" charset="0"/>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235">
                <a:tc>
                  <a:txBody>
                    <a:bodyPr wrap="square"/>
                    <a:p>
                      <a:pPr algn="l">
                        <a:lnSpc>
                          <a:spcPct val="120000"/>
                        </a:lnSpc>
                      </a:pPr>
                      <a:r>
                        <a:rPr lang="en-US" altLang="zh-CN" sz="3200" b="1" smtClean="0">
                          <a:solidFill>
                            <a:schemeClr val="tx1"/>
                          </a:solidFill>
                          <a:latin typeface="Times New Roman" panose="02020603050405020304" pitchFamily="18" charset="0"/>
                          <a:cs typeface="Times New Roman" panose="02020603050405020304" pitchFamily="18" charset="0"/>
                        </a:rPr>
                        <a:t>Para 3</a:t>
                      </a:r>
                      <a:endParaRPr lang="zh-CN" altLang="en-US" sz="3200" b="1">
                        <a:solidFill>
                          <a:schemeClr val="tx1"/>
                        </a:solidFill>
                        <a:latin typeface="Times New Roman" panose="02020603050405020304" pitchFamily="18" charset="0"/>
                        <a:cs typeface="Times New Roman" panose="02020603050405020304" pitchFamily="18" charset="0"/>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p>
                      <a:pPr algn="l">
                        <a:lnSpc>
                          <a:spcPct val="120000"/>
                        </a:lnSpc>
                      </a:pPr>
                      <a:endParaRPr lang="en-US" altLang="zh-CN" sz="3200" b="1" smtClean="0">
                        <a:solidFill>
                          <a:schemeClr val="tx1"/>
                        </a:solidFill>
                        <a:latin typeface="Times New Roman" panose="02020603050405020304" pitchFamily="18" charset="0"/>
                        <a:cs typeface="Times New Roman" panose="02020603050405020304" pitchFamily="18" charset="0"/>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0895">
                <a:tc>
                  <a:txBody>
                    <a:bodyPr wrap="square"/>
                    <a:p>
                      <a:pPr marL="0" marR="0" indent="0" algn="l" defTabSz="914400" rtl="0" eaLnBrk="1" fontAlgn="auto" latinLnBrk="0" hangingPunct="1">
                        <a:lnSpc>
                          <a:spcPct val="120000"/>
                        </a:lnSpc>
                        <a:spcBef>
                          <a:spcPct val="0"/>
                        </a:spcBef>
                        <a:spcAft>
                          <a:spcPct val="0"/>
                        </a:spcAft>
                        <a:buClrTx/>
                        <a:buSzTx/>
                        <a:buFontTx/>
                        <a:buNone/>
                        <a:defRPr/>
                      </a:pPr>
                      <a:r>
                        <a:rPr lang="en-US" altLang="zh-CN" sz="3200" b="1" smtClean="0">
                          <a:solidFill>
                            <a:schemeClr val="tx1"/>
                          </a:solidFill>
                          <a:latin typeface="Times New Roman" panose="02020603050405020304" pitchFamily="18" charset="0"/>
                          <a:cs typeface="Times New Roman" panose="02020603050405020304" pitchFamily="18" charset="0"/>
                        </a:rPr>
                        <a:t>Para 4</a:t>
                      </a:r>
                      <a:endParaRPr lang="zh-CN" altLang="en-US" sz="3200" b="1" smtClean="0">
                        <a:solidFill>
                          <a:schemeClr val="tx1"/>
                        </a:solidFill>
                        <a:latin typeface="Times New Roman" panose="02020603050405020304" pitchFamily="18" charset="0"/>
                        <a:cs typeface="Times New Roman" panose="02020603050405020304" pitchFamily="18" charset="0"/>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p>
                      <a:pPr algn="l">
                        <a:lnSpc>
                          <a:spcPct val="120000"/>
                        </a:lnSpc>
                      </a:pPr>
                      <a:endParaRPr lang="en-US" altLang="zh-CN" sz="3200" b="1" smtClean="0">
                        <a:solidFill>
                          <a:schemeClr val="tx1"/>
                        </a:solidFill>
                        <a:latin typeface="Times New Roman" panose="02020603050405020304" pitchFamily="18" charset="0"/>
                        <a:cs typeface="Times New Roman" panose="02020603050405020304" pitchFamily="18" charset="0"/>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文本框 12"/>
          <p:cNvSpPr txBox="1"/>
          <p:nvPr>
            <p:custDataLst>
              <p:tags r:id="rId2"/>
            </p:custDataLst>
          </p:nvPr>
        </p:nvSpPr>
        <p:spPr>
          <a:xfrm>
            <a:off x="5237480" y="1704340"/>
            <a:ext cx="6127115" cy="1122680"/>
          </a:xfrm>
          <a:prstGeom prst="rect">
            <a:avLst/>
          </a:prstGeom>
          <a:noFill/>
        </p:spPr>
        <p:txBody>
          <a:bodyPr wrap="square" lIns="46800" rIns="46800" rtlCol="0" anchor="t" anchorCtr="0">
            <a:noAutofit/>
          </a:bodyPr>
          <a:p>
            <a:pPr eaLnBrk="0" hangingPunct="0"/>
            <a:r>
              <a:rPr lang="en-US" altLang="zh-CN" sz="2800" b="1">
                <a:solidFill>
                  <a:srgbClr val="FF0000"/>
                </a:solidFill>
                <a:latin typeface="Times New Roman" panose="02020603050405020304" pitchFamily="18" charset="0"/>
                <a:ea typeface="华文彩云" panose="02010800040101010101" pitchFamily="2" charset="-122"/>
                <a:sym typeface="+mn-ea"/>
              </a:rPr>
              <a:t>Problems (negative effects on the river’s water quality)</a:t>
            </a:r>
            <a:endParaRPr lang="en-US" altLang="zh-CN" sz="2800" b="1">
              <a:solidFill>
                <a:srgbClr val="FF0000"/>
              </a:solidFill>
              <a:latin typeface="Times New Roman" panose="02020603050405020304" pitchFamily="18" charset="0"/>
              <a:ea typeface="华文彩云" panose="02010800040101010101" pitchFamily="2" charset="-122"/>
              <a:sym typeface="+mn-ea"/>
            </a:endParaRPr>
          </a:p>
        </p:txBody>
      </p:sp>
      <p:sp>
        <p:nvSpPr>
          <p:cNvPr id="14" name="文本框 13"/>
          <p:cNvSpPr txBox="1"/>
          <p:nvPr>
            <p:custDataLst>
              <p:tags r:id="rId3"/>
            </p:custDataLst>
          </p:nvPr>
        </p:nvSpPr>
        <p:spPr>
          <a:xfrm>
            <a:off x="5757545" y="3021330"/>
            <a:ext cx="1672590" cy="559435"/>
          </a:xfrm>
          <a:prstGeom prst="rect">
            <a:avLst/>
          </a:prstGeom>
          <a:noFill/>
        </p:spPr>
        <p:txBody>
          <a:bodyPr wrap="square" lIns="46800" rIns="46800" rtlCol="0" anchor="t" anchorCtr="0">
            <a:noAutofit/>
          </a:bodyPr>
          <a:p>
            <a:pPr eaLnBrk="0" hangingPunct="0"/>
            <a:r>
              <a:rPr lang="en-US" altLang="zh-CN" sz="2800" b="1">
                <a:solidFill>
                  <a:srgbClr val="FF0000"/>
                </a:solidFill>
                <a:latin typeface="Times New Roman" panose="02020603050405020304" pitchFamily="18" charset="0"/>
                <a:ea typeface="华文彩云" panose="02010800040101010101" pitchFamily="2" charset="-122"/>
                <a:sym typeface="+mn-ea"/>
              </a:rPr>
              <a:t>Causes</a:t>
            </a:r>
            <a:endParaRPr lang="en-US" altLang="zh-CN" sz="2800" b="1">
              <a:solidFill>
                <a:srgbClr val="FF0000"/>
              </a:solidFill>
              <a:latin typeface="Times New Roman" panose="02020603050405020304" pitchFamily="18" charset="0"/>
              <a:ea typeface="华文彩云" panose="02010800040101010101" pitchFamily="2" charset="-122"/>
              <a:sym typeface="+mn-ea"/>
            </a:endParaRPr>
          </a:p>
        </p:txBody>
      </p:sp>
      <p:sp>
        <p:nvSpPr>
          <p:cNvPr id="15" name="文本框 14"/>
          <p:cNvSpPr txBox="1"/>
          <p:nvPr>
            <p:custDataLst>
              <p:tags r:id="rId4"/>
            </p:custDataLst>
          </p:nvPr>
        </p:nvSpPr>
        <p:spPr>
          <a:xfrm>
            <a:off x="5757545" y="3738245"/>
            <a:ext cx="1672590" cy="559435"/>
          </a:xfrm>
          <a:prstGeom prst="rect">
            <a:avLst/>
          </a:prstGeom>
          <a:noFill/>
        </p:spPr>
        <p:txBody>
          <a:bodyPr wrap="square" lIns="46800" rIns="46800" rtlCol="0" anchor="t" anchorCtr="0">
            <a:noAutofit/>
          </a:bodyPr>
          <a:p>
            <a:pPr eaLnBrk="0" hangingPunct="0"/>
            <a:r>
              <a:rPr lang="en-US" altLang="zh-CN" sz="2800" b="1">
                <a:solidFill>
                  <a:srgbClr val="FF0000"/>
                </a:solidFill>
                <a:latin typeface="Times New Roman" panose="02020603050405020304" pitchFamily="18" charset="0"/>
                <a:ea typeface="华文彩云" panose="02010800040101010101" pitchFamily="2" charset="-122"/>
                <a:sym typeface="+mn-ea"/>
              </a:rPr>
              <a:t>Solutions</a:t>
            </a:r>
            <a:endParaRPr lang="en-US" altLang="zh-CN" sz="2800" b="1">
              <a:solidFill>
                <a:srgbClr val="FF0000"/>
              </a:solidFill>
              <a:latin typeface="Times New Roman" panose="02020603050405020304" pitchFamily="18" charset="0"/>
              <a:ea typeface="华文彩云" panose="02010800040101010101" pitchFamily="2" charset="-122"/>
              <a:sym typeface="+mn-ea"/>
            </a:endParaRPr>
          </a:p>
        </p:txBody>
      </p:sp>
      <p:sp>
        <p:nvSpPr>
          <p:cNvPr id="16" name="文本框 15"/>
          <p:cNvSpPr txBox="1"/>
          <p:nvPr>
            <p:custDataLst>
              <p:tags r:id="rId5"/>
            </p:custDataLst>
          </p:nvPr>
        </p:nvSpPr>
        <p:spPr>
          <a:xfrm>
            <a:off x="5450205" y="4455160"/>
            <a:ext cx="5979160" cy="715010"/>
          </a:xfrm>
          <a:prstGeom prst="rect">
            <a:avLst/>
          </a:prstGeom>
          <a:noFill/>
        </p:spPr>
        <p:txBody>
          <a:bodyPr wrap="square" lIns="46800" rIns="46800" rtlCol="0" anchor="t" anchorCtr="0">
            <a:noAutofit/>
          </a:bodyPr>
          <a:p>
            <a:pPr eaLnBrk="0" hangingPunct="0"/>
            <a:r>
              <a:rPr lang="en-US" altLang="zh-CN" sz="2800" b="1">
                <a:solidFill>
                  <a:srgbClr val="FF0000"/>
                </a:solidFill>
                <a:latin typeface="Times New Roman" panose="02020603050405020304" pitchFamily="18" charset="0"/>
                <a:ea typeface="华文彩云" panose="02010800040101010101" pitchFamily="2" charset="-122"/>
                <a:sym typeface="+mn-ea"/>
              </a:rPr>
              <a:t>Result and prospection</a:t>
            </a:r>
            <a:endParaRPr lang="en-US" altLang="zh-CN" sz="2800" b="1">
              <a:solidFill>
                <a:srgbClr val="FF0000"/>
              </a:solidFill>
              <a:latin typeface="Times New Roman" panose="02020603050405020304" pitchFamily="18" charset="0"/>
              <a:ea typeface="华文彩云" panose="02010800040101010101" pitchFamily="2" charset="-122"/>
              <a:sym typeface="+mn-ea"/>
            </a:endParaRPr>
          </a:p>
        </p:txBody>
      </p:sp>
      <p:pic>
        <p:nvPicPr>
          <p:cNvPr id="104" name="图片 103"/>
          <p:cNvPicPr/>
          <p:nvPr/>
        </p:nvPicPr>
        <p:blipFill>
          <a:blip r:embed="rId6"/>
          <a:srcRect b="2667"/>
          <a:stretch>
            <a:fillRect/>
          </a:stretch>
        </p:blipFill>
        <p:spPr>
          <a:xfrm>
            <a:off x="0" y="1292225"/>
            <a:ext cx="3362325" cy="4828540"/>
          </a:xfrm>
          <a:prstGeom prst="rect">
            <a:avLst/>
          </a:prstGeom>
          <a:noFill/>
          <a:ln w="9525">
            <a:noFill/>
          </a:ln>
        </p:spPr>
      </p:pic>
    </p:spTree>
  </p:cSld>
  <p:clrMapOvr>
    <a:masterClrMapping/>
  </p:clrMapOvr>
  <p:transition spd="slow">
    <p:wedge/>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additive="base">
                                        <p:cTn id="13" dur="500" fill="hold"/>
                                        <p:tgtEl>
                                          <p:spTgt spid="104"/>
                                        </p:tgtEl>
                                        <p:attrNameLst>
                                          <p:attrName>ppt_x</p:attrName>
                                        </p:attrNameLst>
                                      </p:cBhvr>
                                      <p:tavLst>
                                        <p:tav tm="0">
                                          <p:val>
                                            <p:strVal val="#ppt_x"/>
                                          </p:val>
                                        </p:tav>
                                        <p:tav tm="100000">
                                          <p:val>
                                            <p:strVal val="#ppt_x"/>
                                          </p:val>
                                        </p:tav>
                                      </p:tavLst>
                                    </p:anim>
                                    <p:anim calcmode="lin" valueType="num">
                                      <p:cBhvr additive="base">
                                        <p:cTn id="1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1" bldLvl="0" animBg="1"/>
      <p:bldP spid="14" grpId="1" bldLvl="0" animBg="1"/>
      <p:bldP spid="15" grpId="1" bldLvl="0" animBg="1"/>
      <p:bldP spid="16"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01035" y="158750"/>
            <a:ext cx="8862060" cy="521970"/>
          </a:xfrm>
          <a:prstGeom prst="rect">
            <a:avLst/>
          </a:prstGeom>
          <a:noFill/>
        </p:spPr>
        <p:txBody>
          <a:bodyPr wrap="square" rtlCol="0" anchor="t">
            <a:spAutoFit/>
          </a:bodyPr>
          <a:p>
            <a:pPr algn="just">
              <a:buClrTx/>
              <a:buSzTx/>
              <a:buFontTx/>
            </a:pPr>
            <a:r>
              <a:rPr lang="en-US" altLang="en-US" sz="28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Read the text again and find out the related words .</a:t>
            </a:r>
            <a:endParaRPr lang="en-US" altLang="en-US" sz="28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6148" name="文本框 7"/>
          <p:cNvSpPr txBox="1">
            <a:spLocks noChangeArrowheads="1"/>
          </p:cNvSpPr>
          <p:nvPr/>
        </p:nvSpPr>
        <p:spPr bwMode="auto">
          <a:xfrm>
            <a:off x="1167130" y="259398"/>
            <a:ext cx="1167765" cy="521970"/>
          </a:xfrm>
          <a:prstGeom prst="rect">
            <a:avLst/>
          </a:prstGeom>
          <a:noFill/>
          <a:ln w="9525">
            <a:noFill/>
            <a:miter lim="800000"/>
          </a:ln>
        </p:spPr>
        <p:txBody>
          <a:bodyPr wrap="none">
            <a:spAutoFit/>
          </a:bodyPr>
          <a:lstStyle/>
          <a:p>
            <a:pPr>
              <a:buFont typeface="Arial" panose="020B0604020202020204" pitchFamily="34" charset="0"/>
            </a:pPr>
            <a:r>
              <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rPr>
              <a:t>Task 5</a:t>
            </a:r>
            <a:endPar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3" name="表格 2"/>
          <p:cNvGraphicFramePr/>
          <p:nvPr>
            <p:custDataLst>
              <p:tags r:id="rId1"/>
            </p:custDataLst>
          </p:nvPr>
        </p:nvGraphicFramePr>
        <p:xfrm>
          <a:off x="358140" y="848995"/>
          <a:ext cx="11475720" cy="4973955"/>
        </p:xfrm>
        <a:graphic>
          <a:graphicData uri="http://schemas.openxmlformats.org/drawingml/2006/table">
            <a:tbl>
              <a:tblPr firstRow="1" bandRow="1">
                <a:tableStyleId>{5940675A-B579-460E-94D1-54222C63F5DA}</a:tableStyleId>
              </a:tblPr>
              <a:tblGrid>
                <a:gridCol w="2444750"/>
                <a:gridCol w="9030970"/>
              </a:tblGrid>
              <a:tr h="1560195">
                <a:tc>
                  <a:txBody>
                    <a:bodyPr/>
                    <a:p>
                      <a:pPr indent="0" algn="ctr">
                        <a:buNone/>
                      </a:pPr>
                      <a:r>
                        <a:rPr lang="en-US" sz="3200" b="1">
                          <a:solidFill>
                            <a:srgbClr val="000000"/>
                          </a:solidFill>
                          <a:latin typeface="Times New Roman" panose="02020603050405020304" pitchFamily="18" charset="0"/>
                          <a:cs typeface="Times New Roman" panose="02020603050405020304" pitchFamily="18" charset="0"/>
                        </a:rPr>
                        <a:t>Cause and effect</a:t>
                      </a:r>
                      <a:endParaRPr lang="en-US" sz="3200" b="1">
                        <a:solidFill>
                          <a:srgbClr val="000000"/>
                        </a:solidFill>
                        <a:latin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c>
                  <a:txBody>
                    <a:bodyPr/>
                    <a:p>
                      <a:pPr indent="0">
                        <a:buNone/>
                      </a:pPr>
                      <a:r>
                        <a:rPr lang="en-US" alt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r>
              <a:tr h="2845435">
                <a:tc>
                  <a:txBody>
                    <a:bodyPr/>
                    <a:p>
                      <a:pPr indent="0" algn="ctr">
                        <a:buNone/>
                      </a:pPr>
                      <a:r>
                        <a:rPr lang="en-US" sz="3200" b="1">
                          <a:solidFill>
                            <a:srgbClr val="000000"/>
                          </a:solidFill>
                          <a:latin typeface="Times New Roman" panose="02020603050405020304" pitchFamily="18" charset="0"/>
                          <a:cs typeface="Times New Roman" panose="02020603050405020304" pitchFamily="18" charset="0"/>
                          <a:sym typeface="+mn-ea"/>
                        </a:rPr>
                        <a:t>Problem and solution</a:t>
                      </a:r>
                      <a:endParaRPr lang="en-US" alt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c>
                  <a:txBody>
                    <a:bodyPr/>
                    <a:p>
                      <a:pPr indent="0">
                        <a:buNone/>
                      </a:pPr>
                      <a:endParaRPr lang="en-US" sz="3200">
                        <a:solidFill>
                          <a:srgbClr val="000000"/>
                        </a:solidFill>
                        <a:latin typeface="Times New Roman" panose="02020603050405020304" pitchFamily="18" charset="0"/>
                        <a:cs typeface="Times New Roman" panose="02020603050405020304" pitchFamily="18" charset="0"/>
                        <a:sym typeface="+mn-ea"/>
                      </a:endParaRPr>
                    </a:p>
                    <a:p>
                      <a:pPr indent="0">
                        <a:buNone/>
                      </a:pPr>
                      <a:endParaRPr lang="en-US" sz="3200">
                        <a:solidFill>
                          <a:srgbClr val="000000"/>
                        </a:solidFill>
                        <a:latin typeface="Times New Roman" panose="02020603050405020304" pitchFamily="18" charset="0"/>
                        <a:cs typeface="Times New Roman" panose="02020603050405020304" pitchFamily="18" charset="0"/>
                        <a:sym typeface="+mn-ea"/>
                      </a:endParaRPr>
                    </a:p>
                    <a:p>
                      <a:pPr indent="0">
                        <a:buNone/>
                      </a:pPr>
                      <a:endParaRPr lang="en-US" sz="3200">
                        <a:solidFill>
                          <a:srgbClr val="000000"/>
                        </a:solidFill>
                        <a:latin typeface="Times New Roman" panose="02020603050405020304" pitchFamily="18" charset="0"/>
                        <a:cs typeface="Times New Roman" panose="02020603050405020304" pitchFamily="18" charset="0"/>
                        <a:sym typeface="+mn-ea"/>
                      </a:endParaRPr>
                    </a:p>
                    <a:p>
                      <a:pPr indent="0">
                        <a:buNone/>
                      </a:pPr>
                      <a:endParaRPr lang="en-US" sz="3200">
                        <a:solidFill>
                          <a:srgbClr val="000000"/>
                        </a:solidFill>
                        <a:latin typeface="Times New Roman" panose="02020603050405020304" pitchFamily="18" charset="0"/>
                        <a:cs typeface="Times New Roman" panose="02020603050405020304" pitchFamily="18" charset="0"/>
                        <a:sym typeface="+mn-ea"/>
                      </a:endParaRPr>
                    </a:p>
                    <a:p>
                      <a:pPr indent="0">
                        <a:buNone/>
                      </a:pPr>
                      <a:endParaRPr lang="en-US" sz="3200">
                        <a:solidFill>
                          <a:srgbClr val="000000"/>
                        </a:solidFill>
                        <a:latin typeface="Times New Roman" panose="02020603050405020304" pitchFamily="18" charset="0"/>
                        <a:cs typeface="Times New Roman" panose="02020603050405020304" pitchFamily="18" charset="0"/>
                        <a:sym typeface="+mn-ea"/>
                      </a:endParaRPr>
                    </a:p>
                    <a:p>
                      <a:pPr indent="0">
                        <a:buNone/>
                      </a:pPr>
                      <a:endParaRPr lang="en-US" sz="3200">
                        <a:solidFill>
                          <a:srgbClr val="000000"/>
                        </a:solidFill>
                        <a:latin typeface="Times New Roman" panose="02020603050405020304" pitchFamily="18" charset="0"/>
                        <a:cs typeface="Times New Roman" panose="02020603050405020304" pitchFamily="18" charset="0"/>
                        <a:sym typeface="+mn-ea"/>
                      </a:endParaRPr>
                    </a:p>
                    <a:p>
                      <a:pPr indent="0">
                        <a:buNone/>
                      </a:pPr>
                      <a:endParaRPr lang="en-US" altLang="en-US" sz="3200" b="0">
                        <a:solidFill>
                          <a:srgbClr val="D89C9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3200" b="0">
                        <a:solidFill>
                          <a:srgbClr val="D89C9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altLang="en-US" sz="3200" b="0">
                        <a:solidFill>
                          <a:srgbClr val="D89C9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r>
            </a:tbl>
          </a:graphicData>
        </a:graphic>
      </p:graphicFrame>
      <p:sp>
        <p:nvSpPr>
          <p:cNvPr id="2" name="文本框 1"/>
          <p:cNvSpPr txBox="1"/>
          <p:nvPr/>
        </p:nvSpPr>
        <p:spPr>
          <a:xfrm>
            <a:off x="2858135" y="989965"/>
            <a:ext cx="7980045" cy="1076325"/>
          </a:xfrm>
          <a:prstGeom prst="rect">
            <a:avLst/>
          </a:prstGeom>
          <a:gradFill>
            <a:gsLst>
              <a:gs pos="0">
                <a:srgbClr val="FBFB11"/>
              </a:gs>
              <a:gs pos="100000">
                <a:srgbClr val="838309"/>
              </a:gs>
            </a:gsLst>
            <a:lin ang="5400000" scaled="0"/>
          </a:gradFill>
        </p:spPr>
        <p:txBody>
          <a:bodyPr wrap="square" rtlCol="0">
            <a:spAutoFit/>
          </a:bodyPr>
          <a:p>
            <a:r>
              <a:rPr sz="3200" b="1">
                <a:solidFill>
                  <a:srgbClr val="FF0000"/>
                </a:solidFill>
                <a:latin typeface="Times New Roman" panose="02020603050405020304" pitchFamily="18" charset="0"/>
                <a:cs typeface="Times New Roman" panose="02020603050405020304" pitchFamily="18" charset="0"/>
              </a:rPr>
              <a:t>have negative effects on, suffer from, contribute to, in order to, lead to, cause</a:t>
            </a:r>
            <a:endParaRPr sz="32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2858135" y="2466340"/>
            <a:ext cx="7980045" cy="583565"/>
          </a:xfrm>
          <a:prstGeom prst="rect">
            <a:avLst/>
          </a:prstGeom>
          <a:gradFill>
            <a:gsLst>
              <a:gs pos="0">
                <a:srgbClr val="14CD68"/>
              </a:gs>
              <a:gs pos="100000">
                <a:srgbClr val="0B6E38"/>
              </a:gs>
            </a:gsLst>
            <a:lin ang="5400000" scaled="0"/>
          </a:gradFill>
        </p:spPr>
        <p:txBody>
          <a:bodyPr wrap="square" rtlCol="0">
            <a:spAutoFit/>
          </a:bodyPr>
          <a:p>
            <a:r>
              <a:rPr sz="3200" b="1">
                <a:solidFill>
                  <a:srgbClr val="FF0000"/>
                </a:solidFill>
                <a:latin typeface="Times New Roman" panose="02020603050405020304" pitchFamily="18" charset="0"/>
                <a:cs typeface="Times New Roman" panose="02020603050405020304" pitchFamily="18" charset="0"/>
              </a:rPr>
              <a:t>Urgent steps should be taken to ...</a:t>
            </a:r>
            <a:endParaRPr sz="32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2858135" y="3049905"/>
            <a:ext cx="7980045" cy="583565"/>
          </a:xfrm>
          <a:prstGeom prst="rect">
            <a:avLst/>
          </a:prstGeom>
          <a:gradFill>
            <a:gsLst>
              <a:gs pos="0">
                <a:srgbClr val="FBFB11"/>
              </a:gs>
              <a:gs pos="100000">
                <a:srgbClr val="838309"/>
              </a:gs>
            </a:gsLst>
            <a:lin ang="5400000" scaled="0"/>
          </a:gradFill>
        </p:spPr>
        <p:txBody>
          <a:bodyPr wrap="square" rtlCol="0">
            <a:spAutoFit/>
          </a:bodyPr>
          <a:p>
            <a:r>
              <a:rPr sz="3200" b="1">
                <a:solidFill>
                  <a:srgbClr val="FF0000"/>
                </a:solidFill>
                <a:latin typeface="Times New Roman" panose="02020603050405020304" pitchFamily="18" charset="0"/>
                <a:cs typeface="Times New Roman" panose="02020603050405020304" pitchFamily="18" charset="0"/>
              </a:rPr>
              <a:t>A comprehensive initiative ...</a:t>
            </a:r>
            <a:endParaRPr sz="32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2858135" y="3633470"/>
            <a:ext cx="7980045" cy="1568450"/>
          </a:xfrm>
          <a:prstGeom prst="rect">
            <a:avLst/>
          </a:prstGeom>
          <a:gradFill>
            <a:gsLst>
              <a:gs pos="0">
                <a:srgbClr val="14CD68"/>
              </a:gs>
              <a:gs pos="100000">
                <a:srgbClr val="0B6E38"/>
              </a:gs>
            </a:gsLst>
            <a:lin ang="5400000" scaled="0"/>
          </a:gradFill>
        </p:spPr>
        <p:txBody>
          <a:bodyPr wrap="square" rtlCol="0">
            <a:spAutoFit/>
          </a:bodyPr>
          <a:p>
            <a:r>
              <a:rPr sz="3200" b="1">
                <a:solidFill>
                  <a:srgbClr val="FF0000"/>
                </a:solidFill>
                <a:latin typeface="Times New Roman" panose="02020603050405020304" pitchFamily="18" charset="0"/>
                <a:cs typeface="Times New Roman" panose="02020603050405020304" pitchFamily="18" charset="0"/>
              </a:rPr>
              <a:t>with a number of measures that addressed ...</a:t>
            </a:r>
            <a:endParaRPr sz="3200" b="1">
              <a:solidFill>
                <a:srgbClr val="FF0000"/>
              </a:solidFill>
              <a:latin typeface="Times New Roman" panose="02020603050405020304" pitchFamily="18" charset="0"/>
              <a:cs typeface="Times New Roman" panose="02020603050405020304" pitchFamily="18" charset="0"/>
            </a:endParaRPr>
          </a:p>
          <a:p>
            <a:r>
              <a:rPr sz="3200" b="1">
                <a:solidFill>
                  <a:srgbClr val="FF0000"/>
                </a:solidFill>
                <a:latin typeface="Times New Roman" panose="02020603050405020304" pitchFamily="18" charset="0"/>
                <a:cs typeface="Times New Roman" panose="02020603050405020304" pitchFamily="18" charset="0"/>
              </a:rPr>
              <a:t>With these measures ...</a:t>
            </a:r>
            <a:endParaRPr sz="3200" b="1">
              <a:solidFill>
                <a:srgbClr val="FF0000"/>
              </a:solidFill>
              <a:latin typeface="Times New Roman" panose="02020603050405020304" pitchFamily="18" charset="0"/>
              <a:cs typeface="Times New Roman" panose="02020603050405020304" pitchFamily="18" charset="0"/>
            </a:endParaRPr>
          </a:p>
          <a:p>
            <a:r>
              <a:rPr sz="3200" b="1">
                <a:solidFill>
                  <a:srgbClr val="FF0000"/>
                </a:solidFill>
                <a:latin typeface="Times New Roman" panose="02020603050405020304" pitchFamily="18" charset="0"/>
                <a:cs typeface="Times New Roman" panose="02020603050405020304" pitchFamily="18" charset="0"/>
              </a:rPr>
              <a:t>With such campaigns in effect...</a:t>
            </a:r>
            <a:endParaRPr sz="32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858135" y="5229860"/>
            <a:ext cx="7980045" cy="1568450"/>
          </a:xfrm>
          <a:prstGeom prst="rect">
            <a:avLst/>
          </a:prstGeom>
          <a:gradFill>
            <a:gsLst>
              <a:gs pos="0">
                <a:srgbClr val="FBFB11"/>
              </a:gs>
              <a:gs pos="100000">
                <a:srgbClr val="838309"/>
              </a:gs>
            </a:gsLst>
            <a:lin ang="5400000" scaled="0"/>
          </a:gradFill>
        </p:spPr>
        <p:txBody>
          <a:bodyPr wrap="square" rtlCol="0">
            <a:spAutoFit/>
          </a:bodyPr>
          <a:p>
            <a:r>
              <a:rPr sz="3200" b="1">
                <a:solidFill>
                  <a:srgbClr val="FF0000"/>
                </a:solidFill>
                <a:latin typeface="Times New Roman" panose="02020603050405020304" pitchFamily="18" charset="0"/>
                <a:cs typeface="Times New Roman" panose="02020603050405020304" pitchFamily="18" charset="0"/>
              </a:rPr>
              <a:t>Verbs: improve, close, set up, introduce, spread, carry out, fine, preserve, tackle, head towards</a:t>
            </a:r>
            <a:endParaRPr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 grpId="0"/>
      <p:bldP spid="4" grpId="0" bldLvl="0" animBg="1"/>
      <p:bldP spid="5" grpId="0" bldLvl="0" animBg="1"/>
      <p:bldP spid="6"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文本框 7"/>
          <p:cNvSpPr txBox="1">
            <a:spLocks noChangeArrowheads="1"/>
          </p:cNvSpPr>
          <p:nvPr/>
        </p:nvSpPr>
        <p:spPr bwMode="auto">
          <a:xfrm>
            <a:off x="1350645" y="241618"/>
            <a:ext cx="1167765" cy="521970"/>
          </a:xfrm>
          <a:prstGeom prst="rect">
            <a:avLst/>
          </a:prstGeom>
          <a:noFill/>
          <a:ln w="9525">
            <a:noFill/>
            <a:miter lim="800000"/>
          </a:ln>
        </p:spPr>
        <p:txBody>
          <a:bodyPr wrap="none">
            <a:spAutoFit/>
          </a:bodyPr>
          <a:lstStyle/>
          <a:p>
            <a:pPr>
              <a:buFont typeface="Arial" panose="020B0604020202020204" pitchFamily="34" charset="0"/>
            </a:pPr>
            <a:r>
              <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rPr>
              <a:t>Task 6</a:t>
            </a:r>
            <a:endPar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5" name="图片 4"/>
          <p:cNvPicPr>
            <a:picLocks noChangeAspect="1"/>
          </p:cNvPicPr>
          <p:nvPr/>
        </p:nvPicPr>
        <p:blipFill>
          <a:blip r:embed="rId1"/>
          <a:srcRect b="5375"/>
          <a:stretch>
            <a:fillRect/>
          </a:stretch>
        </p:blipFill>
        <p:spPr>
          <a:xfrm>
            <a:off x="276860" y="933450"/>
            <a:ext cx="11574780" cy="5801360"/>
          </a:xfrm>
          <a:prstGeom prst="rect">
            <a:avLst/>
          </a:prstGeom>
        </p:spPr>
      </p:pic>
      <p:sp>
        <p:nvSpPr>
          <p:cNvPr id="12" name="文本框 11"/>
          <p:cNvSpPr txBox="1"/>
          <p:nvPr/>
        </p:nvSpPr>
        <p:spPr>
          <a:xfrm>
            <a:off x="3729355" y="180340"/>
            <a:ext cx="1887220" cy="583565"/>
          </a:xfrm>
          <a:prstGeom prst="rect">
            <a:avLst/>
          </a:prstGeom>
          <a:noFill/>
        </p:spPr>
        <p:txBody>
          <a:bodyPr wrap="square" rtlCol="0" anchor="t">
            <a:spAutoFit/>
          </a:bodyPr>
          <a:p>
            <a:pPr algn="just">
              <a:buClrTx/>
              <a:buSzTx/>
              <a:buFontTx/>
            </a:pPr>
            <a:r>
              <a:rPr lang="en-US" altLang="en-US" sz="32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Writing </a:t>
            </a:r>
            <a:endParaRPr lang="en-US" altLang="en-US" sz="32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 name="图片 108"/>
          <p:cNvPicPr/>
          <p:nvPr/>
        </p:nvPicPr>
        <p:blipFill>
          <a:blip r:embed="rId1"/>
          <a:srcRect l="21218" r="15847" b="8587"/>
          <a:stretch>
            <a:fillRect/>
          </a:stretch>
        </p:blipFill>
        <p:spPr>
          <a:xfrm>
            <a:off x="0" y="1169670"/>
            <a:ext cx="3086735" cy="5017770"/>
          </a:xfrm>
          <a:prstGeom prst="can">
            <a:avLst/>
          </a:prstGeom>
          <a:noFill/>
          <a:ln w="9525">
            <a:noFill/>
          </a:ln>
        </p:spPr>
      </p:pic>
      <p:sp>
        <p:nvSpPr>
          <p:cNvPr id="6148" name="文本框 7"/>
          <p:cNvSpPr txBox="1">
            <a:spLocks noChangeArrowheads="1"/>
          </p:cNvSpPr>
          <p:nvPr/>
        </p:nvSpPr>
        <p:spPr bwMode="auto">
          <a:xfrm>
            <a:off x="1350645" y="241618"/>
            <a:ext cx="1167765" cy="521970"/>
          </a:xfrm>
          <a:prstGeom prst="rect">
            <a:avLst/>
          </a:prstGeom>
          <a:noFill/>
          <a:ln w="9525">
            <a:noFill/>
            <a:miter lim="800000"/>
          </a:ln>
        </p:spPr>
        <p:txBody>
          <a:bodyPr wrap="none">
            <a:spAutoFit/>
          </a:bodyPr>
          <a:lstStyle/>
          <a:p>
            <a:pPr>
              <a:buFont typeface="Arial" panose="020B0604020202020204" pitchFamily="34" charset="0"/>
            </a:pPr>
            <a:r>
              <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rPr>
              <a:t>Task 7</a:t>
            </a:r>
            <a:endPar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3221990" y="94615"/>
            <a:ext cx="8825230" cy="953135"/>
          </a:xfrm>
          <a:prstGeom prst="rect">
            <a:avLst/>
          </a:prstGeom>
          <a:noFill/>
        </p:spPr>
        <p:txBody>
          <a:bodyPr wrap="square" rtlCol="0" anchor="t">
            <a:spAutoFit/>
          </a:bodyPr>
          <a:p>
            <a:pPr algn="just">
              <a:buClrTx/>
              <a:buSzTx/>
              <a:buFontTx/>
            </a:pPr>
            <a:r>
              <a:rPr lang="en-US" altLang="en-US" sz="2800" b="1" spc="-1" noProof="1">
                <a:solidFill>
                  <a:srgbClr val="FF0000"/>
                </a:solidFill>
                <a:latin typeface="Times New Roman" panose="02020603050405020304" pitchFamily="18" charset="0"/>
                <a:cs typeface="Times New Roman" panose="02020603050405020304" pitchFamily="18" charset="0"/>
                <a:sym typeface="+mn-ea"/>
              </a:rPr>
              <a:t>Use what you have learnt to write a report on an environmental issue.</a:t>
            </a:r>
            <a:endParaRPr lang="en-US" altLang="en-US" sz="2800" b="1" spc="-1" noProof="1">
              <a:solidFill>
                <a:srgbClr val="FF0000"/>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3221990" y="1047750"/>
            <a:ext cx="8794115" cy="1383665"/>
          </a:xfrm>
          <a:prstGeom prst="rect">
            <a:avLst/>
          </a:prstGeom>
          <a:noFill/>
        </p:spPr>
        <p:txBody>
          <a:bodyPr wrap="square" rtlCol="0">
            <a:spAutoFit/>
          </a:bodyPr>
          <a:p>
            <a:r>
              <a:rPr sz="2800" b="1">
                <a:latin typeface="Times New Roman" panose="02020603050405020304" pitchFamily="18" charset="0"/>
                <a:cs typeface="Times New Roman" panose="02020603050405020304" pitchFamily="18" charset="0"/>
              </a:rPr>
              <a:t>Choose an environmental problem that directly affects you or your local community. Research the issue on the Internet. Consider the following questions:</a:t>
            </a:r>
            <a:endParaRPr sz="2800" b="1">
              <a:latin typeface="Times New Roman" panose="02020603050405020304" pitchFamily="18" charset="0"/>
              <a:cs typeface="Times New Roman" panose="02020603050405020304" pitchFamily="18" charset="0"/>
            </a:endParaRPr>
          </a:p>
        </p:txBody>
      </p:sp>
      <p:sp>
        <p:nvSpPr>
          <p:cNvPr id="6" name="文本框 3"/>
          <p:cNvSpPr txBox="1"/>
          <p:nvPr/>
        </p:nvSpPr>
        <p:spPr>
          <a:xfrm>
            <a:off x="3305175" y="2353310"/>
            <a:ext cx="8825865" cy="4255770"/>
          </a:xfrm>
          <a:prstGeom prst="rect">
            <a:avLst/>
          </a:prstGeom>
          <a:gradFill>
            <a:gsLst>
              <a:gs pos="0">
                <a:srgbClr val="FBFB11"/>
              </a:gs>
              <a:gs pos="100000">
                <a:srgbClr val="838309"/>
              </a:gs>
            </a:gsLst>
            <a:lin ang="5400000" scaled="0"/>
          </a:gradFill>
          <a:ln w="9525">
            <a:noFill/>
          </a:ln>
        </p:spPr>
        <p:txBody>
          <a:bodyPr wrap="square">
            <a:spAutoFit/>
          </a:bodyPr>
          <a:p>
            <a:pPr marL="342900" indent="-342900">
              <a:lnSpc>
                <a:spcPts val="3600"/>
              </a:lnSpc>
              <a:spcBef>
                <a:spcPts val="25"/>
              </a:spcBef>
              <a:buFont typeface="Arial" panose="020B0604020202020204" pitchFamily="34" charset="0"/>
              <a:buChar char="•"/>
            </a:pPr>
            <a:r>
              <a:rPr lang="en-US" altLang="zh-CN" sz="3200" b="1">
                <a:solidFill>
                  <a:srgbClr val="0000FF"/>
                </a:solidFill>
                <a:latin typeface="Times New Roman" panose="02020603050405020304" pitchFamily="18" charset="0"/>
                <a:cs typeface="Times New Roman" panose="02020603050405020304" pitchFamily="18" charset="0"/>
                <a:sym typeface="宋体" panose="02010600030101010101" pitchFamily="2" charset="-122"/>
              </a:rPr>
              <a:t>What is the issue? Why does it need to be dealt with?</a:t>
            </a:r>
            <a:endParaRPr lang="en-US" altLang="zh-CN" sz="3200" b="1">
              <a:solidFill>
                <a:srgbClr val="0000FF"/>
              </a:solidFill>
              <a:latin typeface="Times New Roman" panose="02020603050405020304" pitchFamily="18" charset="0"/>
              <a:cs typeface="Times New Roman" panose="02020603050405020304" pitchFamily="18" charset="0"/>
              <a:sym typeface="宋体" panose="02010600030101010101" pitchFamily="2" charset="-122"/>
            </a:endParaRPr>
          </a:p>
          <a:p>
            <a:pPr marL="342900" indent="-342900">
              <a:lnSpc>
                <a:spcPts val="3600"/>
              </a:lnSpc>
              <a:spcBef>
                <a:spcPts val="25"/>
              </a:spcBef>
              <a:buFont typeface="Arial" panose="020B0604020202020204" pitchFamily="34" charset="0"/>
              <a:buChar char="•"/>
            </a:pPr>
            <a:r>
              <a:rPr lang="en-US" altLang="zh-CN" sz="3200" b="1">
                <a:solidFill>
                  <a:srgbClr val="0000FF"/>
                </a:solidFill>
                <a:latin typeface="Times New Roman" panose="02020603050405020304" pitchFamily="18" charset="0"/>
                <a:cs typeface="Times New Roman" panose="02020603050405020304" pitchFamily="18" charset="0"/>
                <a:sym typeface="宋体" panose="02010600030101010101" pitchFamily="2" charset="-122"/>
              </a:rPr>
              <a:t>Where does the issue occur? What are its causes? What effects does it have?</a:t>
            </a:r>
            <a:endParaRPr lang="en-US" altLang="zh-CN" sz="3200" b="1">
              <a:solidFill>
                <a:srgbClr val="0000FF"/>
              </a:solidFill>
              <a:latin typeface="Times New Roman" panose="02020603050405020304" pitchFamily="18" charset="0"/>
              <a:cs typeface="Times New Roman" panose="02020603050405020304" pitchFamily="18" charset="0"/>
              <a:sym typeface="宋体" panose="02010600030101010101" pitchFamily="2" charset="-122"/>
            </a:endParaRPr>
          </a:p>
          <a:p>
            <a:pPr marL="342900" indent="-342900">
              <a:lnSpc>
                <a:spcPts val="3600"/>
              </a:lnSpc>
              <a:spcBef>
                <a:spcPts val="25"/>
              </a:spcBef>
              <a:buFont typeface="Arial" panose="020B0604020202020204" pitchFamily="34" charset="0"/>
              <a:buChar char="•"/>
            </a:pPr>
            <a:r>
              <a:rPr lang="en-US" altLang="zh-CN" sz="3200" b="1">
                <a:solidFill>
                  <a:srgbClr val="0000FF"/>
                </a:solidFill>
                <a:latin typeface="Times New Roman" panose="02020603050405020304" pitchFamily="18" charset="0"/>
                <a:cs typeface="Times New Roman" panose="02020603050405020304" pitchFamily="18" charset="0"/>
                <a:sym typeface="宋体" panose="02010600030101010101" pitchFamily="2" charset="-122"/>
              </a:rPr>
              <a:t>What actions have been taken so far? What future actions are planned?</a:t>
            </a:r>
            <a:endParaRPr lang="en-US" altLang="zh-CN" sz="3200" b="1">
              <a:solidFill>
                <a:srgbClr val="0000FF"/>
              </a:solidFill>
              <a:latin typeface="Times New Roman" panose="02020603050405020304" pitchFamily="18" charset="0"/>
              <a:cs typeface="Times New Roman" panose="02020603050405020304" pitchFamily="18" charset="0"/>
              <a:sym typeface="宋体" panose="02010600030101010101" pitchFamily="2" charset="-122"/>
            </a:endParaRPr>
          </a:p>
          <a:p>
            <a:pPr marL="342900" indent="-342900">
              <a:lnSpc>
                <a:spcPts val="3600"/>
              </a:lnSpc>
              <a:spcBef>
                <a:spcPts val="25"/>
              </a:spcBef>
              <a:buFont typeface="Arial" panose="020B0604020202020204" pitchFamily="34" charset="0"/>
              <a:buChar char="•"/>
            </a:pPr>
            <a:r>
              <a:rPr lang="en-US" altLang="zh-CN" sz="3200" b="1">
                <a:solidFill>
                  <a:srgbClr val="0000FF"/>
                </a:solidFill>
                <a:latin typeface="Times New Roman" panose="02020603050405020304" pitchFamily="18" charset="0"/>
                <a:cs typeface="Times New Roman" panose="02020603050405020304" pitchFamily="18" charset="0"/>
                <a:sym typeface="宋体" panose="02010600030101010101" pitchFamily="2" charset="-122"/>
              </a:rPr>
              <a:t>Has the issue been dealt with well? Is it likely to be solved completely? Why or why not? What alternative solutions are possible?</a:t>
            </a:r>
            <a:endParaRPr lang="en-US" altLang="zh-CN"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文本框 7"/>
          <p:cNvSpPr txBox="1">
            <a:spLocks noChangeArrowheads="1"/>
          </p:cNvSpPr>
          <p:nvPr/>
        </p:nvSpPr>
        <p:spPr bwMode="auto">
          <a:xfrm>
            <a:off x="1286510" y="223203"/>
            <a:ext cx="1167765" cy="521970"/>
          </a:xfrm>
          <a:prstGeom prst="rect">
            <a:avLst/>
          </a:prstGeom>
          <a:noFill/>
          <a:ln w="9525">
            <a:noFill/>
            <a:miter lim="800000"/>
          </a:ln>
        </p:spPr>
        <p:txBody>
          <a:bodyPr wrap="none">
            <a:spAutoFit/>
          </a:bodyPr>
          <a:lstStyle/>
          <a:p>
            <a:pPr>
              <a:buFont typeface="Arial" panose="020B0604020202020204" pitchFamily="34" charset="0"/>
            </a:pPr>
            <a:r>
              <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rPr>
              <a:t>Task 8</a:t>
            </a:r>
            <a:endPar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3253105" y="0"/>
            <a:ext cx="8743950" cy="1076325"/>
          </a:xfrm>
          <a:prstGeom prst="rect">
            <a:avLst/>
          </a:prstGeom>
          <a:noFill/>
        </p:spPr>
        <p:txBody>
          <a:bodyPr wrap="square" rtlCol="0" anchor="t">
            <a:spAutoFit/>
          </a:bodyPr>
          <a:p>
            <a:pPr algn="just">
              <a:buClrTx/>
              <a:buSzTx/>
              <a:buFontTx/>
            </a:pPr>
            <a:r>
              <a:rPr lang="en-US" altLang="en-US" sz="32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Write your report.You may use the following tips to help your writing.</a:t>
            </a:r>
            <a:endParaRPr lang="en-US" altLang="en-US" sz="32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6" name="图片 5"/>
          <p:cNvPicPr>
            <a:picLocks noChangeAspect="1"/>
          </p:cNvPicPr>
          <p:nvPr/>
        </p:nvPicPr>
        <p:blipFill>
          <a:blip r:embed="rId1"/>
          <a:srcRect l="3690" r="12622" b="5748"/>
          <a:stretch>
            <a:fillRect/>
          </a:stretch>
        </p:blipFill>
        <p:spPr>
          <a:xfrm>
            <a:off x="0" y="1442720"/>
            <a:ext cx="2736215" cy="4623435"/>
          </a:xfrm>
          <a:prstGeom prst="rect">
            <a:avLst/>
          </a:prstGeom>
        </p:spPr>
      </p:pic>
      <p:graphicFrame>
        <p:nvGraphicFramePr>
          <p:cNvPr id="4" name="表格 3"/>
          <p:cNvGraphicFramePr>
            <a:graphicFrameLocks noGrp="1"/>
          </p:cNvGraphicFramePr>
          <p:nvPr>
            <p:custDataLst>
              <p:tags r:id="rId2"/>
            </p:custDataLst>
          </p:nvPr>
        </p:nvGraphicFramePr>
        <p:xfrm>
          <a:off x="3316605" y="1484630"/>
          <a:ext cx="8378825" cy="4039235"/>
        </p:xfrm>
        <a:graphic>
          <a:graphicData uri="http://schemas.openxmlformats.org/drawingml/2006/table">
            <a:tbl>
              <a:tblPr>
                <a:effectLst/>
                <a:tableStyleId>{5940675A-B579-460E-94D1-54222C63F5DA}</a:tableStyleId>
              </a:tblPr>
              <a:tblGrid>
                <a:gridCol w="1055370"/>
                <a:gridCol w="1728470"/>
                <a:gridCol w="952500"/>
                <a:gridCol w="4642485"/>
              </a:tblGrid>
              <a:tr h="670309">
                <a:tc>
                  <a:txBody>
                    <a:bodyPr wrap="square"/>
                    <a:p>
                      <a:pPr algn="ctr">
                        <a:lnSpc>
                          <a:spcPct val="100000"/>
                        </a:lnSpc>
                        <a:buNone/>
                      </a:pPr>
                      <a:r>
                        <a:rPr lang="zh-CN" altLang="en-US" sz="3200">
                          <a:solidFill>
                            <a:srgbClr val="000000"/>
                          </a:solidFill>
                          <a:latin typeface="Times New Roman" panose="02020603050405020304" pitchFamily="18" charset="0"/>
                          <a:ea typeface="微软雅黑" panose="020B0503020204020204" charset="-122"/>
                        </a:rPr>
                        <a:t>体裁</a:t>
                      </a:r>
                      <a:endParaRPr lang="zh-CN" altLang="en-US" sz="3200">
                        <a:solidFill>
                          <a:srgbClr val="000000"/>
                        </a:solidFill>
                        <a:latin typeface="Times New Roman" panose="02020603050405020304" pitchFamily="18" charset="0"/>
                        <a:ea typeface="微软雅黑" panose="020B0503020204020204" charset="-122"/>
                      </a:endParaRPr>
                    </a:p>
                  </a:txBody>
                  <a:tcPr marL="117235" marR="117235" marT="58618" marB="58618" vert="horz" anchor="ctr">
                    <a:lnL w="28575"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wrap="square"/>
                    <a:p>
                      <a:pPr algn="ctr">
                        <a:lnSpc>
                          <a:spcPct val="100000"/>
                        </a:lnSpc>
                        <a:buNone/>
                      </a:pPr>
                      <a:endParaRPr lang="zh-CN" altLang="en-US" sz="3200">
                        <a:solidFill>
                          <a:srgbClr val="FF0000"/>
                        </a:solidFill>
                        <a:latin typeface="Times New Roman" panose="02020603050405020304" pitchFamily="18" charset="0"/>
                        <a:ea typeface="微软雅黑" panose="020B0503020204020204" charset="-122"/>
                      </a:endParaRPr>
                    </a:p>
                  </a:txBody>
                  <a:tcPr marL="117235" marR="117235" marT="58618" marB="58618" vert="horz" anchor="ct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wrap="square"/>
                    <a:p>
                      <a:pPr algn="ctr">
                        <a:lnSpc>
                          <a:spcPct val="100000"/>
                        </a:lnSpc>
                        <a:buNone/>
                      </a:pPr>
                      <a:r>
                        <a:rPr lang="zh-CN" altLang="en-US" sz="3200">
                          <a:solidFill>
                            <a:srgbClr val="000000"/>
                          </a:solidFill>
                          <a:latin typeface="Times New Roman" panose="02020603050405020304" pitchFamily="18" charset="0"/>
                          <a:ea typeface="微软雅黑" panose="020B0503020204020204" charset="-122"/>
                        </a:rPr>
                        <a:t>时态</a:t>
                      </a:r>
                      <a:endParaRPr lang="zh-CN" altLang="en-US" sz="3200">
                        <a:solidFill>
                          <a:srgbClr val="000000"/>
                        </a:solidFill>
                        <a:latin typeface="Times New Roman" panose="02020603050405020304" pitchFamily="18" charset="0"/>
                        <a:ea typeface="微软雅黑" panose="020B0503020204020204" charset="-122"/>
                      </a:endParaRPr>
                    </a:p>
                  </a:txBody>
                  <a:tcPr marL="117235" marR="117235" marT="58618" marB="58618" vert="horz" anchor="ct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wrap="square"/>
                    <a:p>
                      <a:pPr algn="ctr">
                        <a:lnSpc>
                          <a:spcPct val="100000"/>
                        </a:lnSpc>
                        <a:buNone/>
                      </a:pPr>
                      <a:endParaRPr lang="zh-CN" altLang="en-US" sz="3200">
                        <a:solidFill>
                          <a:srgbClr val="FF0000"/>
                        </a:solidFill>
                        <a:latin typeface="Times New Roman" panose="02020603050405020304" pitchFamily="18" charset="0"/>
                        <a:ea typeface="微软雅黑" panose="020B0503020204020204" charset="-122"/>
                      </a:endParaRPr>
                    </a:p>
                  </a:txBody>
                  <a:tcPr marL="117235" marR="117235" marT="58618" marB="58618" vert="horz" anchor="ctr">
                    <a:lnL w="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700405">
                <a:tc>
                  <a:txBody>
                    <a:bodyPr wrap="square"/>
                    <a:p>
                      <a:pPr algn="ctr">
                        <a:lnSpc>
                          <a:spcPct val="100000"/>
                        </a:lnSpc>
                        <a:buNone/>
                      </a:pPr>
                      <a:r>
                        <a:rPr lang="zh-CN" altLang="en-US" sz="3200">
                          <a:solidFill>
                            <a:srgbClr val="000000"/>
                          </a:solidFill>
                          <a:latin typeface="Times New Roman" panose="02020603050405020304" pitchFamily="18" charset="0"/>
                          <a:ea typeface="微软雅黑" panose="020B0503020204020204" charset="-122"/>
                        </a:rPr>
                        <a:t>主题</a:t>
                      </a:r>
                      <a:endParaRPr lang="zh-CN" altLang="en-US" sz="3200">
                        <a:solidFill>
                          <a:srgbClr val="000000"/>
                        </a:solidFill>
                        <a:latin typeface="Times New Roman" panose="02020603050405020304" pitchFamily="18" charset="0"/>
                        <a:ea typeface="微软雅黑" panose="020B0503020204020204" charset="-122"/>
                      </a:endParaRPr>
                    </a:p>
                  </a:txBody>
                  <a:tcPr marL="117235" marR="117235" marT="58618" marB="58618" vert="horz" anchor="ctr">
                    <a:lnL w="28575"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wrap="square"/>
                    <a:p>
                      <a:pPr algn="ctr">
                        <a:lnSpc>
                          <a:spcPct val="100000"/>
                        </a:lnSpc>
                        <a:buNone/>
                      </a:pPr>
                      <a:endParaRPr lang="zh-CN" altLang="en-US" sz="3200">
                        <a:solidFill>
                          <a:srgbClr val="FF0000"/>
                        </a:solidFill>
                        <a:latin typeface="Times New Roman" panose="02020603050405020304" pitchFamily="18" charset="0"/>
                        <a:ea typeface="微软雅黑" panose="020B0503020204020204" charset="-122"/>
                      </a:endParaRPr>
                    </a:p>
                  </a:txBody>
                  <a:tcPr marL="117235" marR="117235" marT="58618" marB="58618" vert="horz" anchor="ct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wrap="square"/>
                    <a:p>
                      <a:pPr algn="ctr">
                        <a:lnSpc>
                          <a:spcPct val="100000"/>
                        </a:lnSpc>
                        <a:buNone/>
                      </a:pPr>
                      <a:r>
                        <a:rPr lang="zh-CN" altLang="en-US" sz="3200">
                          <a:solidFill>
                            <a:srgbClr val="000000"/>
                          </a:solidFill>
                          <a:latin typeface="Times New Roman" panose="02020603050405020304" pitchFamily="18" charset="0"/>
                          <a:ea typeface="微软雅黑" panose="020B0503020204020204" charset="-122"/>
                        </a:rPr>
                        <a:t>人称</a:t>
                      </a:r>
                      <a:endParaRPr lang="zh-CN" altLang="en-US" sz="3200">
                        <a:solidFill>
                          <a:srgbClr val="000000"/>
                        </a:solidFill>
                        <a:latin typeface="Times New Roman" panose="02020603050405020304" pitchFamily="18" charset="0"/>
                        <a:ea typeface="微软雅黑" panose="020B0503020204020204" charset="-122"/>
                      </a:endParaRPr>
                    </a:p>
                  </a:txBody>
                  <a:tcPr marL="117235" marR="117235" marT="58618" marB="58618" vert="horz" anchor="ct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wrap="square"/>
                    <a:p>
                      <a:pPr algn="ctr">
                        <a:lnSpc>
                          <a:spcPct val="100000"/>
                        </a:lnSpc>
                        <a:buNone/>
                      </a:pPr>
                      <a:endParaRPr lang="zh-CN" altLang="en-US" sz="3200">
                        <a:solidFill>
                          <a:srgbClr val="FF0000"/>
                        </a:solidFill>
                        <a:latin typeface="Times New Roman" panose="02020603050405020304" pitchFamily="18" charset="0"/>
                        <a:ea typeface="微软雅黑" panose="020B0503020204020204" charset="-122"/>
                      </a:endParaRPr>
                    </a:p>
                  </a:txBody>
                  <a:tcPr marL="117235" marR="117235" marT="58618" marB="58618" vert="horz" anchor="ctr">
                    <a:lnL w="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1854835">
                <a:tc>
                  <a:txBody>
                    <a:bodyPr wrap="square"/>
                    <a:p>
                      <a:pPr algn="ctr">
                        <a:lnSpc>
                          <a:spcPct val="100000"/>
                        </a:lnSpc>
                        <a:buNone/>
                      </a:pPr>
                      <a:r>
                        <a:rPr lang="zh-CN" altLang="en-US" sz="3200">
                          <a:solidFill>
                            <a:srgbClr val="000000"/>
                          </a:solidFill>
                          <a:latin typeface="Times New Roman" panose="02020603050405020304" pitchFamily="18" charset="0"/>
                          <a:ea typeface="微软雅黑" panose="020B0503020204020204" charset="-122"/>
                        </a:rPr>
                        <a:t>结构</a:t>
                      </a:r>
                      <a:endParaRPr lang="en-US" altLang="zh-CN" sz="3200">
                        <a:solidFill>
                          <a:srgbClr val="000000"/>
                        </a:solidFill>
                        <a:latin typeface="Times New Roman" panose="02020603050405020304" pitchFamily="18" charset="0"/>
                        <a:ea typeface="微软雅黑" panose="020B0503020204020204" charset="-122"/>
                      </a:endParaRPr>
                    </a:p>
                  </a:txBody>
                  <a:tcPr marL="117235" marR="117235" marT="58618" marB="58618" vert="horz" anchor="ctr">
                    <a:lnL w="28575"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gridSpan="3">
                  <a:txBody>
                    <a:bodyPr wrap="square"/>
                    <a:p>
                      <a:pPr>
                        <a:lnSpc>
                          <a:spcPts val="4300"/>
                        </a:lnSpc>
                        <a:buNone/>
                      </a:pPr>
                      <a:r>
                        <a:rPr lang="zh-CN" altLang="en-US" sz="3200">
                          <a:solidFill>
                            <a:srgbClr val="FF0000"/>
                          </a:solidFill>
                          <a:latin typeface="Times New Roman" panose="02020603050405020304" pitchFamily="18" charset="0"/>
                          <a:ea typeface="微软雅黑" panose="020B0503020204020204" charset="-122"/>
                        </a:rPr>
                        <a:t>第一段</a:t>
                      </a:r>
                      <a:r>
                        <a:rPr lang="en-US" altLang="zh-CN" sz="3200">
                          <a:solidFill>
                            <a:srgbClr val="FF0000"/>
                          </a:solidFill>
                          <a:latin typeface="Times New Roman" panose="02020603050405020304" pitchFamily="18" charset="0"/>
                          <a:ea typeface="微软雅黑" panose="020B0503020204020204" charset="-122"/>
                        </a:rPr>
                        <a:t>: ______________</a:t>
                      </a:r>
                      <a:endParaRPr lang="zh-CN" altLang="en-US" sz="32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eaLnBrk="0" hangingPunct="0">
                        <a:lnSpc>
                          <a:spcPts val="4300"/>
                        </a:lnSpc>
                        <a:buNone/>
                      </a:pPr>
                      <a:r>
                        <a:rPr lang="zh-CN" altLang="en-US" sz="3200">
                          <a:solidFill>
                            <a:srgbClr val="FF0000"/>
                          </a:solidFill>
                          <a:latin typeface="Times New Roman" panose="02020603050405020304" pitchFamily="18" charset="0"/>
                          <a:ea typeface="微软雅黑" panose="020B0503020204020204" charset="-122"/>
                        </a:rPr>
                        <a:t>第二段</a:t>
                      </a:r>
                      <a:r>
                        <a:rPr lang="en-US" altLang="zh-CN" sz="3200">
                          <a:solidFill>
                            <a:srgbClr val="FF0000"/>
                          </a:solidFill>
                          <a:latin typeface="Times New Roman" panose="02020603050405020304" pitchFamily="18" charset="0"/>
                          <a:ea typeface="微软雅黑" panose="020B0503020204020204" charset="-122"/>
                        </a:rPr>
                        <a:t>: ________________</a:t>
                      </a:r>
                      <a:endParaRPr lang="zh-CN" altLang="en-US" sz="32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eaLnBrk="0" hangingPunct="0">
                        <a:lnSpc>
                          <a:spcPts val="4300"/>
                        </a:lnSpc>
                        <a:buNone/>
                      </a:pPr>
                      <a:r>
                        <a:rPr lang="zh-CN" altLang="en-US" sz="3200">
                          <a:solidFill>
                            <a:srgbClr val="FF0000"/>
                          </a:solidFill>
                          <a:latin typeface="Times New Roman" panose="02020603050405020304" pitchFamily="18" charset="0"/>
                          <a:ea typeface="微软雅黑" panose="020B0503020204020204" charset="-122"/>
                        </a:rPr>
                        <a:t>第三段</a:t>
                      </a:r>
                      <a:r>
                        <a:rPr lang="en-US" altLang="zh-CN" sz="3200">
                          <a:solidFill>
                            <a:srgbClr val="FF0000"/>
                          </a:solidFill>
                          <a:latin typeface="Times New Roman" panose="02020603050405020304" pitchFamily="18" charset="0"/>
                          <a:ea typeface="微软雅黑" panose="020B0503020204020204" charset="-122"/>
                        </a:rPr>
                        <a:t>: _______________</a:t>
                      </a:r>
                      <a:endParaRPr lang="zh-CN" altLang="en-US" sz="3200">
                        <a:solidFill>
                          <a:srgbClr val="FF0000"/>
                        </a:solidFill>
                        <a:latin typeface="Times New Roman" panose="02020603050405020304" pitchFamily="18" charset="0"/>
                        <a:ea typeface="微软雅黑" panose="020B0503020204020204" charset="-122"/>
                      </a:endParaRPr>
                    </a:p>
                  </a:txBody>
                  <a:tcPr marL="117235" marR="117235" marT="58618" marB="58618" vert="horz" anchor="ctr">
                    <a:lnL w="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hMerge="1">
                  <a:tcPr>
                    <a:lnT w="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tcPr>
                </a:tc>
                <a:tc hMerge="1">
                  <a:tcPr>
                    <a:lnR w="28575"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tcPr>
                </a:tc>
              </a:tr>
            </a:tbl>
          </a:graphicData>
        </a:graphic>
      </p:graphicFrame>
      <p:sp>
        <p:nvSpPr>
          <p:cNvPr id="5" name="文本框 4"/>
          <p:cNvSpPr txBox="1"/>
          <p:nvPr>
            <p:custDataLst>
              <p:tags r:id="rId3"/>
            </p:custDataLst>
          </p:nvPr>
        </p:nvSpPr>
        <p:spPr>
          <a:xfrm>
            <a:off x="4435475" y="1736725"/>
            <a:ext cx="1553845" cy="559435"/>
          </a:xfrm>
          <a:prstGeom prst="rect">
            <a:avLst/>
          </a:prstGeom>
          <a:noFill/>
        </p:spPr>
        <p:txBody>
          <a:bodyPr wrap="square" lIns="46800" rIns="46800" rtlCol="0" anchor="t" anchorCtr="0">
            <a:noAutofit/>
          </a:bodyPr>
          <a:p>
            <a:pPr eaLnBrk="0" hangingPunct="0"/>
            <a:r>
              <a:rPr lang="en-US" altLang="zh-CN" sz="3600" b="1">
                <a:solidFill>
                  <a:srgbClr val="FF0000"/>
                </a:solidFill>
                <a:latin typeface="Times New Roman" panose="02020603050405020304" pitchFamily="18" charset="0"/>
                <a:ea typeface="华文彩云" panose="02010800040101010101" pitchFamily="2" charset="-122"/>
                <a:sym typeface="+mn-ea"/>
              </a:rPr>
              <a:t>议论文</a:t>
            </a:r>
            <a:endParaRPr lang="en-US" altLang="zh-CN" sz="3600" b="1">
              <a:solidFill>
                <a:srgbClr val="FF0000"/>
              </a:solidFill>
              <a:latin typeface="Times New Roman" panose="02020603050405020304" pitchFamily="18" charset="0"/>
              <a:ea typeface="华文彩云" panose="02010800040101010101" pitchFamily="2" charset="-122"/>
              <a:sym typeface="+mn-ea"/>
            </a:endParaRPr>
          </a:p>
        </p:txBody>
      </p:sp>
      <p:sp>
        <p:nvSpPr>
          <p:cNvPr id="7" name="文本框 6"/>
          <p:cNvSpPr txBox="1"/>
          <p:nvPr>
            <p:custDataLst>
              <p:tags r:id="rId4"/>
            </p:custDataLst>
          </p:nvPr>
        </p:nvSpPr>
        <p:spPr>
          <a:xfrm>
            <a:off x="4362450" y="2595245"/>
            <a:ext cx="1823720" cy="1098550"/>
          </a:xfrm>
          <a:prstGeom prst="rect">
            <a:avLst/>
          </a:prstGeom>
          <a:noFill/>
        </p:spPr>
        <p:txBody>
          <a:bodyPr wrap="square" lIns="46800" rIns="46800" rtlCol="0" anchor="t" anchorCtr="0">
            <a:noAutofit/>
          </a:bodyPr>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环境</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保护</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8" name="文本框 7"/>
          <p:cNvSpPr txBox="1"/>
          <p:nvPr>
            <p:custDataLst>
              <p:tags r:id="rId5"/>
            </p:custDataLst>
          </p:nvPr>
        </p:nvSpPr>
        <p:spPr>
          <a:xfrm>
            <a:off x="7100570" y="1484630"/>
            <a:ext cx="2511425" cy="1054735"/>
          </a:xfrm>
          <a:prstGeom prst="rect">
            <a:avLst/>
          </a:prstGeom>
          <a:noFill/>
        </p:spPr>
        <p:txBody>
          <a:bodyPr wrap="square" lIns="46800" rIns="46800" rtlCol="0" anchor="t" anchorCtr="0">
            <a:noAutofit/>
          </a:bodyPr>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一般现在时一般过去时</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9" name="文本框 8"/>
          <p:cNvSpPr txBox="1"/>
          <p:nvPr>
            <p:custDataLst>
              <p:tags r:id="rId6"/>
            </p:custDataLst>
          </p:nvPr>
        </p:nvSpPr>
        <p:spPr>
          <a:xfrm>
            <a:off x="7579360" y="2777490"/>
            <a:ext cx="2684780" cy="559435"/>
          </a:xfrm>
          <a:prstGeom prst="rect">
            <a:avLst/>
          </a:prstGeom>
          <a:noFill/>
        </p:spPr>
        <p:txBody>
          <a:bodyPr wrap="square" lIns="46800" rIns="46800" rtlCol="0" anchor="t" anchorCtr="0">
            <a:noAutofit/>
          </a:bodyPr>
          <a:p>
            <a:pPr eaLnBrk="0" hangingPunct="0"/>
            <a:r>
              <a:rPr lang="en-US" altLang="zh-CN" sz="3600" b="1">
                <a:solidFill>
                  <a:srgbClr val="FF0000"/>
                </a:solidFill>
                <a:latin typeface="Times New Roman" panose="02020603050405020304" pitchFamily="18" charset="0"/>
                <a:ea typeface="华文彩云" panose="02010800040101010101" pitchFamily="2" charset="-122"/>
                <a:sym typeface="+mn-ea"/>
              </a:rPr>
              <a:t>第三人称</a:t>
            </a:r>
            <a:endParaRPr lang="en-US" altLang="zh-CN" sz="3600" b="1">
              <a:solidFill>
                <a:srgbClr val="FF0000"/>
              </a:solidFill>
              <a:latin typeface="Times New Roman" panose="02020603050405020304" pitchFamily="18" charset="0"/>
              <a:ea typeface="华文彩云" panose="02010800040101010101" pitchFamily="2" charset="-122"/>
              <a:sym typeface="+mn-ea"/>
            </a:endParaRPr>
          </a:p>
        </p:txBody>
      </p:sp>
      <p:sp>
        <p:nvSpPr>
          <p:cNvPr id="10" name="文本框 9"/>
          <p:cNvSpPr txBox="1"/>
          <p:nvPr>
            <p:custDataLst>
              <p:tags r:id="rId7"/>
            </p:custDataLst>
          </p:nvPr>
        </p:nvSpPr>
        <p:spPr>
          <a:xfrm>
            <a:off x="5869940" y="3766185"/>
            <a:ext cx="3956050" cy="559435"/>
          </a:xfrm>
          <a:prstGeom prst="rect">
            <a:avLst/>
          </a:prstGeom>
          <a:noFill/>
        </p:spPr>
        <p:txBody>
          <a:bodyPr wrap="square" lIns="46800" rIns="46800" rtlCol="0" anchor="t" anchorCtr="0">
            <a:noAutofit/>
          </a:bodyPr>
          <a:p>
            <a:pPr eaLnBrk="0" hangingPunct="0"/>
            <a:r>
              <a:rPr lang="zh-CN" altLang="en-US" sz="3200" b="1">
                <a:solidFill>
                  <a:srgbClr val="FF0000"/>
                </a:solidFill>
                <a:latin typeface="Times New Roman" panose="02020603050405020304" pitchFamily="18" charset="0"/>
                <a:ea typeface="微软雅黑" panose="020B0503020204020204" charset="-122"/>
                <a:sym typeface="+mn-ea"/>
              </a:rPr>
              <a:t>提出问题及原因</a:t>
            </a:r>
            <a:endParaRPr lang="zh-CN" altLang="en-US" sz="3200" b="1">
              <a:solidFill>
                <a:srgbClr val="FF0000"/>
              </a:solidFill>
              <a:latin typeface="Times New Roman" panose="02020603050405020304" pitchFamily="18" charset="0"/>
              <a:ea typeface="微软雅黑" panose="020B0503020204020204" charset="-122"/>
              <a:sym typeface="+mn-ea"/>
            </a:endParaRPr>
          </a:p>
        </p:txBody>
      </p:sp>
      <p:sp>
        <p:nvSpPr>
          <p:cNvPr id="11" name="文本框 10"/>
          <p:cNvSpPr txBox="1"/>
          <p:nvPr>
            <p:custDataLst>
              <p:tags r:id="rId8"/>
            </p:custDataLst>
          </p:nvPr>
        </p:nvSpPr>
        <p:spPr>
          <a:xfrm>
            <a:off x="5869940" y="4325620"/>
            <a:ext cx="3956050" cy="559435"/>
          </a:xfrm>
          <a:prstGeom prst="rect">
            <a:avLst/>
          </a:prstGeom>
          <a:noFill/>
        </p:spPr>
        <p:txBody>
          <a:bodyPr wrap="square" lIns="46800" rIns="46800" rtlCol="0" anchor="t" anchorCtr="0">
            <a:noAutofit/>
          </a:bodyPr>
          <a:p>
            <a:pPr eaLnBrk="0" hangingPunct="0"/>
            <a:r>
              <a:rPr lang="zh-CN" altLang="en-US" sz="3200" b="1">
                <a:solidFill>
                  <a:srgbClr val="FF0000"/>
                </a:solidFill>
                <a:latin typeface="Times New Roman" panose="02020603050405020304" pitchFamily="18" charset="0"/>
                <a:ea typeface="微软雅黑" panose="020B0503020204020204" charset="-122"/>
                <a:sym typeface="+mn-ea"/>
              </a:rPr>
              <a:t>给出解决建议</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13" name="文本框 12"/>
          <p:cNvSpPr txBox="1"/>
          <p:nvPr>
            <p:custDataLst>
              <p:tags r:id="rId9"/>
            </p:custDataLst>
          </p:nvPr>
        </p:nvSpPr>
        <p:spPr>
          <a:xfrm>
            <a:off x="5927725" y="4885055"/>
            <a:ext cx="3956050" cy="559435"/>
          </a:xfrm>
          <a:prstGeom prst="rect">
            <a:avLst/>
          </a:prstGeom>
          <a:noFill/>
        </p:spPr>
        <p:txBody>
          <a:bodyPr wrap="square" lIns="46800" rIns="46800" rtlCol="0" anchor="t" anchorCtr="0">
            <a:noAutofit/>
          </a:bodyPr>
          <a:p>
            <a:pPr eaLnBrk="0" hangingPunct="0"/>
            <a:r>
              <a:rPr lang="zh-CN" altLang="en-US" sz="3200" b="1">
                <a:solidFill>
                  <a:srgbClr val="FF0000"/>
                </a:solidFill>
                <a:latin typeface="Times New Roman" panose="02020603050405020304" pitchFamily="18" charset="0"/>
                <a:ea typeface="微软雅黑" panose="020B0503020204020204" charset="-122"/>
                <a:sym typeface="+mn-ea"/>
              </a:rPr>
              <a:t>得出结论</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Tree>
  </p:cSld>
  <p:clrMapOvr>
    <a:masterClrMapping/>
  </p:clrMapOvr>
  <p:transition spd="slow">
    <p:wedge/>
    <p:sndAc>
      <p:stSnd>
        <p:snd r:embed="rId10"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1"/>
      <p:bldP spid="7" grpId="1"/>
      <p:bldP spid="8" grpId="1"/>
      <p:bldP spid="9" grpId="1"/>
      <p:bldP spid="10" grpId="1"/>
      <p:bldP spid="11" grpId="1"/>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文本框 7"/>
          <p:cNvSpPr txBox="1">
            <a:spLocks noChangeArrowheads="1"/>
          </p:cNvSpPr>
          <p:nvPr/>
        </p:nvSpPr>
        <p:spPr bwMode="auto">
          <a:xfrm>
            <a:off x="1286510" y="223203"/>
            <a:ext cx="1167765" cy="521970"/>
          </a:xfrm>
          <a:prstGeom prst="rect">
            <a:avLst/>
          </a:prstGeom>
          <a:noFill/>
          <a:ln w="9525">
            <a:noFill/>
            <a:miter lim="800000"/>
          </a:ln>
        </p:spPr>
        <p:txBody>
          <a:bodyPr wrap="none">
            <a:spAutoFit/>
          </a:bodyPr>
          <a:lstStyle/>
          <a:p>
            <a:pPr>
              <a:buFont typeface="Arial" panose="020B0604020202020204" pitchFamily="34" charset="0"/>
            </a:pPr>
            <a:r>
              <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rPr>
              <a:t>Task 8</a:t>
            </a:r>
            <a:endPar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3201035" y="0"/>
            <a:ext cx="8743950" cy="1076325"/>
          </a:xfrm>
          <a:prstGeom prst="rect">
            <a:avLst/>
          </a:prstGeom>
          <a:noFill/>
        </p:spPr>
        <p:txBody>
          <a:bodyPr wrap="square" rtlCol="0" anchor="t">
            <a:spAutoFit/>
          </a:bodyPr>
          <a:p>
            <a:pPr algn="just">
              <a:buClrTx/>
              <a:buSzTx/>
              <a:buFontTx/>
            </a:pPr>
            <a:r>
              <a:rPr lang="en-US" altLang="en-US" sz="32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You may use the following tips to help your writing.</a:t>
            </a:r>
            <a:endParaRPr lang="en-US" altLang="en-US" sz="32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6" name="图片 5"/>
          <p:cNvPicPr>
            <a:picLocks noChangeAspect="1"/>
          </p:cNvPicPr>
          <p:nvPr/>
        </p:nvPicPr>
        <p:blipFill>
          <a:blip r:embed="rId1"/>
          <a:srcRect l="3690" r="12622" b="5748"/>
          <a:stretch>
            <a:fillRect/>
          </a:stretch>
        </p:blipFill>
        <p:spPr>
          <a:xfrm>
            <a:off x="0" y="1442720"/>
            <a:ext cx="2736215" cy="4623435"/>
          </a:xfrm>
          <a:prstGeom prst="rect">
            <a:avLst/>
          </a:prstGeom>
        </p:spPr>
      </p:pic>
      <p:sp>
        <p:nvSpPr>
          <p:cNvPr id="3" name="文本框 2"/>
          <p:cNvSpPr txBox="1"/>
          <p:nvPr>
            <p:custDataLst>
              <p:tags r:id="rId2"/>
            </p:custDataLst>
          </p:nvPr>
        </p:nvSpPr>
        <p:spPr>
          <a:xfrm>
            <a:off x="3000909" y="1050894"/>
            <a:ext cx="4638454" cy="5053965"/>
          </a:xfrm>
          <a:prstGeom prst="rect">
            <a:avLst/>
          </a:prstGeom>
          <a:solidFill>
            <a:schemeClr val="bg1"/>
          </a:solidFill>
        </p:spPr>
        <p:txBody>
          <a:bodyPr wrap="square" rtlCol="0" anchor="t">
            <a:spAutoFit/>
          </a:bodyPr>
          <a:p>
            <a:pPr>
              <a:lnSpc>
                <a:spcPts val="4300"/>
              </a:lnSpc>
            </a:pPr>
            <a:r>
              <a:rPr lang="zh-CN" altLang="en-US" sz="3200" b="1">
                <a:latin typeface="微软雅黑" panose="020B0503020204020204" charset="-122"/>
                <a:ea typeface="微软雅黑" panose="020B0503020204020204" charset="-122"/>
                <a:cs typeface="微软雅黑" panose="020B0503020204020204" charset="-122"/>
              </a:rPr>
              <a:t>导致</a:t>
            </a:r>
            <a:r>
              <a:rPr lang="en-US" altLang="zh-CN" sz="3200" b="1">
                <a:latin typeface="微软雅黑" panose="020B0503020204020204" charset="-122"/>
                <a:ea typeface="微软雅黑" panose="020B0503020204020204" charset="-122"/>
                <a:cs typeface="微软雅黑" panose="020B0503020204020204" charset="-122"/>
              </a:rPr>
              <a:t>/</a:t>
            </a:r>
            <a:r>
              <a:rPr lang="zh-CN" altLang="en-US" sz="3200" b="1">
                <a:latin typeface="微软雅黑" panose="020B0503020204020204" charset="-122"/>
                <a:ea typeface="微软雅黑" panose="020B0503020204020204" charset="-122"/>
                <a:cs typeface="微软雅黑" panose="020B0503020204020204" charset="-122"/>
              </a:rPr>
              <a:t>造成	</a:t>
            </a:r>
            <a:endParaRPr lang="zh-CN" altLang="en-US" sz="3200" b="1">
              <a:latin typeface="微软雅黑" panose="020B0503020204020204" charset="-122"/>
              <a:ea typeface="微软雅黑" panose="020B0503020204020204" charset="-122"/>
              <a:cs typeface="微软雅黑" panose="020B0503020204020204" charset="-122"/>
            </a:endParaRPr>
          </a:p>
          <a:p>
            <a:pPr>
              <a:lnSpc>
                <a:spcPts val="4300"/>
              </a:lnSpc>
            </a:pPr>
            <a:r>
              <a:rPr lang="zh-CN" altLang="en-US" sz="3200" b="1">
                <a:latin typeface="微软雅黑" panose="020B0503020204020204" charset="-122"/>
                <a:ea typeface="微软雅黑" panose="020B0503020204020204" charset="-122"/>
                <a:cs typeface="微软雅黑" panose="020B0503020204020204" charset="-122"/>
              </a:rPr>
              <a:t>对</a:t>
            </a:r>
            <a:r>
              <a:rPr lang="en-US" altLang="zh-CN" sz="3200" b="1">
                <a:latin typeface="微软雅黑" panose="020B0503020204020204" charset="-122"/>
                <a:ea typeface="微软雅黑" panose="020B0503020204020204" charset="-122"/>
                <a:cs typeface="微软雅黑" panose="020B0503020204020204" charset="-122"/>
              </a:rPr>
              <a:t>……</a:t>
            </a:r>
            <a:r>
              <a:rPr lang="zh-CN" altLang="en-US" sz="3200" b="1">
                <a:latin typeface="微软雅黑" panose="020B0503020204020204" charset="-122"/>
                <a:ea typeface="微软雅黑" panose="020B0503020204020204" charset="-122"/>
                <a:cs typeface="微软雅黑" panose="020B0503020204020204" charset="-122"/>
              </a:rPr>
              <a:t>有影响    	</a:t>
            </a:r>
            <a:endParaRPr lang="zh-CN" altLang="en-US" sz="3200" b="1">
              <a:latin typeface="微软雅黑" panose="020B0503020204020204" charset="-122"/>
              <a:ea typeface="微软雅黑" panose="020B0503020204020204" charset="-122"/>
              <a:cs typeface="微软雅黑" panose="020B0503020204020204" charset="-122"/>
            </a:endParaRPr>
          </a:p>
          <a:p>
            <a:pPr>
              <a:lnSpc>
                <a:spcPts val="4300"/>
              </a:lnSpc>
            </a:pPr>
            <a:r>
              <a:rPr lang="zh-CN" altLang="en-US" sz="3200" b="1">
                <a:latin typeface="微软雅黑" panose="020B0503020204020204" charset="-122"/>
                <a:ea typeface="微软雅黑" panose="020B0503020204020204" charset="-122"/>
                <a:cs typeface="微软雅黑" panose="020B0503020204020204" charset="-122"/>
              </a:rPr>
              <a:t>对</a:t>
            </a:r>
            <a:r>
              <a:rPr lang="en-US" altLang="zh-CN" sz="3200" b="1">
                <a:latin typeface="微软雅黑" panose="020B0503020204020204" charset="-122"/>
                <a:ea typeface="微软雅黑" panose="020B0503020204020204" charset="-122"/>
                <a:cs typeface="微软雅黑" panose="020B0503020204020204" charset="-122"/>
              </a:rPr>
              <a:t>……</a:t>
            </a:r>
            <a:r>
              <a:rPr lang="zh-CN" altLang="en-US" sz="3200" b="1">
                <a:latin typeface="微软雅黑" panose="020B0503020204020204" charset="-122"/>
                <a:ea typeface="微软雅黑" panose="020B0503020204020204" charset="-122"/>
                <a:cs typeface="微软雅黑" panose="020B0503020204020204" charset="-122"/>
              </a:rPr>
              <a:t>造成极大伤害</a:t>
            </a:r>
            <a:endParaRPr lang="zh-CN" altLang="en-US" sz="3200" b="1">
              <a:latin typeface="微软雅黑" panose="020B0503020204020204" charset="-122"/>
              <a:ea typeface="微软雅黑" panose="020B0503020204020204" charset="-122"/>
              <a:cs typeface="微软雅黑" panose="020B0503020204020204" charset="-122"/>
            </a:endParaRPr>
          </a:p>
          <a:p>
            <a:pPr>
              <a:lnSpc>
                <a:spcPts val="4300"/>
              </a:lnSpc>
            </a:pPr>
            <a:r>
              <a:rPr lang="zh-CN" altLang="en-US" sz="3200" b="1">
                <a:latin typeface="微软雅黑" panose="020B0503020204020204" charset="-122"/>
                <a:ea typeface="微软雅黑" panose="020B0503020204020204" charset="-122"/>
                <a:cs typeface="微软雅黑" panose="020B0503020204020204" charset="-122"/>
              </a:rPr>
              <a:t>对……有危害  		 </a:t>
            </a:r>
            <a:endParaRPr lang="zh-CN" altLang="en-US" sz="3200" b="1">
              <a:latin typeface="微软雅黑" panose="020B0503020204020204" charset="-122"/>
              <a:ea typeface="微软雅黑" panose="020B0503020204020204" charset="-122"/>
              <a:cs typeface="微软雅黑" panose="020B0503020204020204" charset="-122"/>
            </a:endParaRPr>
          </a:p>
          <a:p>
            <a:pPr>
              <a:lnSpc>
                <a:spcPts val="4300"/>
              </a:lnSpc>
            </a:pPr>
            <a:r>
              <a:rPr lang="zh-CN" altLang="en-US" sz="3200" b="1">
                <a:latin typeface="微软雅黑" panose="020B0503020204020204" charset="-122"/>
                <a:ea typeface="微软雅黑" panose="020B0503020204020204" charset="-122"/>
                <a:cs typeface="微软雅黑" panose="020B0503020204020204" charset="-122"/>
              </a:rPr>
              <a:t>呼吁某人做某事</a:t>
            </a:r>
            <a:endParaRPr lang="en-US" altLang="zh-CN" sz="3200" b="1">
              <a:latin typeface="微软雅黑" panose="020B0503020204020204" charset="-122"/>
              <a:ea typeface="微软雅黑" panose="020B0503020204020204" charset="-122"/>
              <a:cs typeface="微软雅黑" panose="020B0503020204020204" charset="-122"/>
            </a:endParaRPr>
          </a:p>
          <a:p>
            <a:pPr>
              <a:lnSpc>
                <a:spcPts val="4300"/>
              </a:lnSpc>
            </a:pPr>
            <a:r>
              <a:rPr lang="zh-CN" altLang="en-US" sz="3200" b="1">
                <a:latin typeface="微软雅黑" panose="020B0503020204020204" charset="-122"/>
                <a:ea typeface="微软雅黑" panose="020B0503020204020204" charset="-122"/>
                <a:cs typeface="微软雅黑" panose="020B0503020204020204" charset="-122"/>
              </a:rPr>
              <a:t>与……和谐相处    	</a:t>
            </a:r>
            <a:endParaRPr lang="zh-CN" altLang="en-US" sz="3200" b="1">
              <a:latin typeface="微软雅黑" panose="020B0503020204020204" charset="-122"/>
              <a:ea typeface="微软雅黑" panose="020B0503020204020204" charset="-122"/>
              <a:cs typeface="微软雅黑" panose="020B0503020204020204" charset="-122"/>
            </a:endParaRPr>
          </a:p>
          <a:p>
            <a:pPr>
              <a:lnSpc>
                <a:spcPts val="4300"/>
              </a:lnSpc>
            </a:pPr>
            <a:r>
              <a:rPr lang="zh-CN" altLang="en-US" sz="3200" b="1">
                <a:latin typeface="微软雅黑" panose="020B0503020204020204" charset="-122"/>
                <a:ea typeface="微软雅黑" panose="020B0503020204020204" charset="-122"/>
                <a:cs typeface="微软雅黑" panose="020B0503020204020204" charset="-122"/>
              </a:rPr>
              <a:t>用完; 耗尽</a:t>
            </a:r>
            <a:endParaRPr lang="zh-CN" altLang="en-US" sz="3200" b="1">
              <a:latin typeface="微软雅黑" panose="020B0503020204020204" charset="-122"/>
              <a:ea typeface="微软雅黑" panose="020B0503020204020204" charset="-122"/>
              <a:cs typeface="微软雅黑" panose="020B0503020204020204" charset="-122"/>
            </a:endParaRPr>
          </a:p>
          <a:p>
            <a:pPr>
              <a:lnSpc>
                <a:spcPts val="4300"/>
              </a:lnSpc>
            </a:pPr>
            <a:r>
              <a:rPr lang="zh-CN" altLang="en-US" sz="3200" b="1">
                <a:latin typeface="微软雅黑" panose="020B0503020204020204" charset="-122"/>
                <a:ea typeface="微软雅黑" panose="020B0503020204020204" charset="-122"/>
                <a:cs typeface="微软雅黑" panose="020B0503020204020204" charset="-122"/>
              </a:rPr>
              <a:t>采取措施做某事    </a:t>
            </a:r>
            <a:endParaRPr lang="en-US" altLang="zh-CN" sz="3200" b="1">
              <a:latin typeface="微软雅黑" panose="020B0503020204020204" charset="-122"/>
              <a:ea typeface="微软雅黑" panose="020B0503020204020204" charset="-122"/>
              <a:cs typeface="微软雅黑" panose="020B0503020204020204" charset="-122"/>
            </a:endParaRPr>
          </a:p>
          <a:p>
            <a:pPr>
              <a:lnSpc>
                <a:spcPts val="4300"/>
              </a:lnSpc>
            </a:pPr>
            <a:r>
              <a:rPr lang="zh-CN" altLang="en-US" sz="3200" b="1">
                <a:latin typeface="微软雅黑" panose="020B0503020204020204" charset="-122"/>
                <a:ea typeface="微软雅黑" panose="020B0503020204020204" charset="-122"/>
                <a:cs typeface="微软雅黑" panose="020B0503020204020204" charset="-122"/>
              </a:rPr>
              <a:t>对……负责任</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3"/>
            </p:custDataLst>
          </p:nvPr>
        </p:nvSpPr>
        <p:spPr>
          <a:xfrm>
            <a:off x="5580295" y="998206"/>
            <a:ext cx="6364369" cy="584775"/>
          </a:xfrm>
          <a:prstGeom prst="rect">
            <a:avLst/>
          </a:prstGeom>
          <a:noFill/>
        </p:spPr>
        <p:txBody>
          <a:bodyPr wrap="square" rtlCol="0">
            <a:spAutoFit/>
          </a:bodyPr>
          <a:p>
            <a:r>
              <a:rPr lang="en-US" altLang="zh-CN"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lead to/result in/contribute to</a:t>
            </a:r>
            <a:endPar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3" name="文本框 12"/>
          <p:cNvSpPr txBox="1"/>
          <p:nvPr>
            <p:custDataLst>
              <p:tags r:id="rId4"/>
            </p:custDataLst>
          </p:nvPr>
        </p:nvSpPr>
        <p:spPr>
          <a:xfrm>
            <a:off x="5580122" y="1582960"/>
            <a:ext cx="6668656" cy="584775"/>
          </a:xfrm>
          <a:prstGeom prst="rect">
            <a:avLst/>
          </a:prstGeom>
          <a:noFill/>
        </p:spPr>
        <p:txBody>
          <a:bodyPr wrap="square" rtlCol="0">
            <a:spAutoFit/>
          </a:bodyPr>
          <a:p>
            <a:r>
              <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have a </a:t>
            </a:r>
            <a:r>
              <a:rPr lang="en-US" altLang="zh-CN"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 effect</a:t>
            </a:r>
            <a:r>
              <a:rPr lang="en-US" altLang="zh-CN"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/impact/influence</a:t>
            </a:r>
            <a:r>
              <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 o</a:t>
            </a:r>
            <a:r>
              <a:rPr lang="en-US" altLang="zh-CN"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n</a:t>
            </a:r>
            <a:endPar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文本框 6"/>
          <p:cNvSpPr txBox="1"/>
          <p:nvPr>
            <p:custDataLst>
              <p:tags r:id="rId5"/>
            </p:custDataLst>
          </p:nvPr>
        </p:nvSpPr>
        <p:spPr>
          <a:xfrm>
            <a:off x="6726297" y="2168011"/>
            <a:ext cx="4954356" cy="584775"/>
          </a:xfrm>
          <a:prstGeom prst="rect">
            <a:avLst/>
          </a:prstGeom>
          <a:noFill/>
        </p:spPr>
        <p:txBody>
          <a:bodyPr wrap="square" rtlCol="0">
            <a:spAutoFit/>
          </a:bodyPr>
          <a:p>
            <a:r>
              <a:rPr lang="en-US" altLang="zh-CN"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cause great damage to</a:t>
            </a:r>
            <a:endPar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文本框 3"/>
          <p:cNvSpPr txBox="1"/>
          <p:nvPr>
            <p:custDataLst>
              <p:tags r:id="rId6"/>
            </p:custDataLst>
          </p:nvPr>
        </p:nvSpPr>
        <p:spPr>
          <a:xfrm>
            <a:off x="5737025" y="2674916"/>
            <a:ext cx="2373748" cy="584775"/>
          </a:xfrm>
          <a:prstGeom prst="rect">
            <a:avLst/>
          </a:prstGeom>
          <a:noFill/>
        </p:spPr>
        <p:txBody>
          <a:bodyPr wrap="square" rtlCol="0">
            <a:spAutoFit/>
          </a:bodyPr>
          <a:p>
            <a:r>
              <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do harm to</a:t>
            </a:r>
            <a:endParaRPr lang="zh-CN" altLang="en-US">
              <a:solidFill>
                <a:srgbClr val="0000FF"/>
              </a:solidFill>
            </a:endParaRPr>
          </a:p>
        </p:txBody>
      </p:sp>
      <p:sp>
        <p:nvSpPr>
          <p:cNvPr id="8" name="文本框 7"/>
          <p:cNvSpPr txBox="1"/>
          <p:nvPr>
            <p:custDataLst>
              <p:tags r:id="rId7"/>
            </p:custDataLst>
          </p:nvPr>
        </p:nvSpPr>
        <p:spPr>
          <a:xfrm>
            <a:off x="6036351" y="3259270"/>
            <a:ext cx="3602182" cy="584775"/>
          </a:xfrm>
          <a:prstGeom prst="rect">
            <a:avLst/>
          </a:prstGeom>
          <a:noFill/>
        </p:spPr>
        <p:txBody>
          <a:bodyPr wrap="square" rtlCol="0">
            <a:spAutoFit/>
          </a:bodyPr>
          <a:p>
            <a:r>
              <a:rPr kumimoji="0" lang="zh-CN" altLang="en-US" sz="3200" b="1" i="0" u="none" strike="noStrike" kern="1200" cap="none" spc="0" normalizeH="0" baseline="0" noProof="0">
                <a:ln>
                  <a:noFill/>
                </a:ln>
                <a:solidFill>
                  <a:srgbClr val="0000FF"/>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call on sb. to do sth</a:t>
            </a:r>
            <a:r>
              <a:rPr kumimoji="0" lang="en-US" altLang="zh-CN" sz="3200" b="1" i="0" u="none" strike="noStrike" kern="1200" cap="none" spc="0" normalizeH="0" baseline="0" noProof="0">
                <a:ln>
                  <a:noFill/>
                </a:ln>
                <a:solidFill>
                  <a:srgbClr val="0000FF"/>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a:solidFill>
                <a:srgbClr val="0000FF"/>
              </a:solidFill>
              <a:latin typeface="Times New Roman" panose="02020603050405020304" pitchFamily="18" charset="0"/>
              <a:cs typeface="Times New Roman" panose="02020603050405020304" pitchFamily="18" charset="0"/>
            </a:endParaRPr>
          </a:p>
        </p:txBody>
      </p:sp>
      <p:sp>
        <p:nvSpPr>
          <p:cNvPr id="14" name="文本框 13"/>
          <p:cNvSpPr txBox="1"/>
          <p:nvPr>
            <p:custDataLst>
              <p:tags r:id="rId8"/>
            </p:custDataLst>
          </p:nvPr>
        </p:nvSpPr>
        <p:spPr>
          <a:xfrm>
            <a:off x="6036461" y="3765955"/>
            <a:ext cx="4057071" cy="584775"/>
          </a:xfrm>
          <a:prstGeom prst="rect">
            <a:avLst/>
          </a:prstGeom>
          <a:noFill/>
        </p:spPr>
        <p:txBody>
          <a:bodyPr wrap="square" rtlCol="0">
            <a:spAutoFit/>
          </a:bodyPr>
          <a:p>
            <a:r>
              <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live in harmony with</a:t>
            </a:r>
            <a:endPar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5" name="文本框 14"/>
          <p:cNvSpPr txBox="1"/>
          <p:nvPr>
            <p:custDataLst>
              <p:tags r:id="rId9"/>
            </p:custDataLst>
          </p:nvPr>
        </p:nvSpPr>
        <p:spPr>
          <a:xfrm>
            <a:off x="6036623" y="4350895"/>
            <a:ext cx="1625600" cy="584775"/>
          </a:xfrm>
          <a:prstGeom prst="rect">
            <a:avLst/>
          </a:prstGeom>
          <a:noFill/>
        </p:spPr>
        <p:txBody>
          <a:bodyPr wrap="square" rtlCol="0">
            <a:spAutoFit/>
          </a:bodyPr>
          <a:p>
            <a:r>
              <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run out</a:t>
            </a:r>
            <a:endPar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6" name="文本框 15"/>
          <p:cNvSpPr txBox="1"/>
          <p:nvPr>
            <p:custDataLst>
              <p:tags r:id="rId10"/>
            </p:custDataLst>
          </p:nvPr>
        </p:nvSpPr>
        <p:spPr>
          <a:xfrm>
            <a:off x="5869220" y="4935672"/>
            <a:ext cx="6668656" cy="521970"/>
          </a:xfrm>
          <a:prstGeom prst="rect">
            <a:avLst/>
          </a:prstGeom>
          <a:noFill/>
        </p:spPr>
        <p:txBody>
          <a:bodyPr wrap="square" rtlCol="0">
            <a:spAutoFit/>
          </a:bodyPr>
          <a:p>
            <a:r>
              <a:rPr lang="zh-CN" altLang="en-US" sz="28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take steps/measures/actions to do sth.</a:t>
            </a:r>
            <a:endParaRPr lang="zh-CN" altLang="en-US" sz="28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7" name="文本框 16"/>
          <p:cNvSpPr txBox="1"/>
          <p:nvPr>
            <p:custDataLst>
              <p:tags r:id="rId11"/>
            </p:custDataLst>
          </p:nvPr>
        </p:nvSpPr>
        <p:spPr>
          <a:xfrm>
            <a:off x="5869220" y="5442596"/>
            <a:ext cx="4802910" cy="584775"/>
          </a:xfrm>
          <a:prstGeom prst="rect">
            <a:avLst/>
          </a:prstGeom>
          <a:noFill/>
        </p:spPr>
        <p:txBody>
          <a:bodyPr wrap="square" rtlCol="0">
            <a:spAutoFit/>
          </a:bodyPr>
          <a:p>
            <a:r>
              <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take responsibility for</a:t>
            </a:r>
            <a:endParaRPr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p:transition spd="slow">
    <p:wedge/>
    <p:sndAc>
      <p:stSnd>
        <p:snd r:embed="rId1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down)">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wipe(down)">
                                      <p:cBhvr>
                                        <p:cTn id="60" dur="500"/>
                                        <p:tgtEl>
                                          <p:spTgt spid="1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3" grpId="0"/>
      <p:bldP spid="7" grpId="0"/>
      <p:bldP spid="4" grpId="0"/>
      <p:bldP spid="8" grpId="0"/>
      <p:bldP spid="15" grpId="0"/>
      <p:bldP spid="17"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36215" y="921385"/>
            <a:ext cx="9377680" cy="5631180"/>
          </a:xfrm>
          <a:prstGeom prst="rect">
            <a:avLst/>
          </a:prstGeom>
          <a:noFill/>
        </p:spPr>
        <p:txBody>
          <a:bodyPr wrap="square" rtlCol="0">
            <a:spAutoFit/>
          </a:bodyPr>
          <a:p>
            <a:pPr algn="just"/>
            <a:r>
              <a:rPr lang="en-US" sz="4000" b="1">
                <a:solidFill>
                  <a:schemeClr val="tx1"/>
                </a:solidFill>
                <a:latin typeface="Times New Roman" panose="02020603050405020304" pitchFamily="18" charset="0"/>
                <a:cs typeface="Times New Roman" panose="02020603050405020304" pitchFamily="18" charset="0"/>
              </a:rPr>
              <a:t>     </a:t>
            </a:r>
            <a:r>
              <a:rPr sz="4000" b="1">
                <a:solidFill>
                  <a:schemeClr val="tx1"/>
                </a:solidFill>
                <a:latin typeface="Times New Roman" panose="02020603050405020304" pitchFamily="18" charset="0"/>
                <a:cs typeface="Times New Roman" panose="02020603050405020304" pitchFamily="18" charset="0"/>
              </a:rPr>
              <a:t>Litter </a:t>
            </a:r>
            <a:r>
              <a:rPr sz="4000" b="1">
                <a:solidFill>
                  <a:srgbClr val="FF0000"/>
                </a:solidFill>
                <a:latin typeface="Times New Roman" panose="02020603050405020304" pitchFamily="18" charset="0"/>
                <a:cs typeface="Times New Roman" panose="02020603050405020304" pitchFamily="18" charset="0"/>
              </a:rPr>
              <a:t>is a big issue in</a:t>
            </a:r>
            <a:r>
              <a:rPr sz="4000" b="1">
                <a:solidFill>
                  <a:schemeClr val="tx1"/>
                </a:solidFill>
                <a:latin typeface="Times New Roman" panose="02020603050405020304" pitchFamily="18" charset="0"/>
                <a:cs typeface="Times New Roman" panose="02020603050405020304" pitchFamily="18" charset="0"/>
              </a:rPr>
              <a:t> our local community. </a:t>
            </a:r>
            <a:r>
              <a:rPr sz="4000" b="1">
                <a:solidFill>
                  <a:srgbClr val="FF0000"/>
                </a:solidFill>
                <a:latin typeface="Times New Roman" panose="02020603050405020304" pitchFamily="18" charset="0"/>
                <a:cs typeface="Times New Roman" panose="02020603050405020304" pitchFamily="18" charset="0"/>
              </a:rPr>
              <a:t>We must deal with it because it is bad for </a:t>
            </a:r>
            <a:r>
              <a:rPr sz="4000" b="1">
                <a:solidFill>
                  <a:schemeClr val="tx1"/>
                </a:solidFill>
                <a:latin typeface="Times New Roman" panose="02020603050405020304" pitchFamily="18" charset="0"/>
                <a:cs typeface="Times New Roman" panose="02020603050405020304" pitchFamily="18" charset="0"/>
              </a:rPr>
              <a:t>local wildlife and it makes our community look terrible.</a:t>
            </a:r>
            <a:endParaRPr sz="4000" b="1">
              <a:solidFill>
                <a:schemeClr val="tx1"/>
              </a:solidFill>
              <a:latin typeface="Times New Roman" panose="02020603050405020304" pitchFamily="18" charset="0"/>
              <a:cs typeface="Times New Roman" panose="02020603050405020304" pitchFamily="18" charset="0"/>
            </a:endParaRPr>
          </a:p>
          <a:p>
            <a:pPr algn="just"/>
            <a:r>
              <a:rPr lang="en-US" sz="4000" b="1">
                <a:solidFill>
                  <a:schemeClr val="tx1"/>
                </a:solidFill>
                <a:latin typeface="Times New Roman" panose="02020603050405020304" pitchFamily="18" charset="0"/>
                <a:cs typeface="Times New Roman" panose="02020603050405020304" pitchFamily="18" charset="0"/>
              </a:rPr>
              <a:t>    </a:t>
            </a:r>
            <a:r>
              <a:rPr sz="4000" b="1">
                <a:solidFill>
                  <a:srgbClr val="FF0000"/>
                </a:solidFill>
                <a:latin typeface="Times New Roman" panose="02020603050405020304" pitchFamily="18" charset="0"/>
                <a:cs typeface="Times New Roman" panose="02020603050405020304" pitchFamily="18" charset="0"/>
              </a:rPr>
              <a:t>This mostly occurs in</a:t>
            </a:r>
            <a:r>
              <a:rPr sz="4000" b="1">
                <a:solidFill>
                  <a:schemeClr val="tx1"/>
                </a:solidFill>
                <a:latin typeface="Times New Roman" panose="02020603050405020304" pitchFamily="18" charset="0"/>
                <a:cs typeface="Times New Roman" panose="02020603050405020304" pitchFamily="18" charset="0"/>
              </a:rPr>
              <a:t> our local park. </a:t>
            </a:r>
            <a:r>
              <a:rPr sz="4000" b="1">
                <a:solidFill>
                  <a:srgbClr val="FF0000"/>
                </a:solidFill>
                <a:latin typeface="Times New Roman" panose="02020603050405020304" pitchFamily="18" charset="0"/>
                <a:cs typeface="Times New Roman" panose="02020603050405020304" pitchFamily="18" charset="0"/>
              </a:rPr>
              <a:t>It is caused by</a:t>
            </a:r>
            <a:r>
              <a:rPr sz="4000" b="1">
                <a:solidFill>
                  <a:schemeClr val="tx1"/>
                </a:solidFill>
                <a:latin typeface="Times New Roman" panose="02020603050405020304" pitchFamily="18" charset="0"/>
                <a:cs typeface="Times New Roman" panose="02020603050405020304" pitchFamily="18" charset="0"/>
              </a:rPr>
              <a:t> people dropping food wrappers from the nearby fast food restaurant.</a:t>
            </a:r>
            <a:endParaRPr sz="4000" b="1">
              <a:solidFill>
                <a:schemeClr val="tx1"/>
              </a:solidFill>
              <a:latin typeface="Times New Roman" panose="02020603050405020304" pitchFamily="18" charset="0"/>
              <a:cs typeface="Times New Roman" panose="02020603050405020304" pitchFamily="18" charset="0"/>
            </a:endParaRPr>
          </a:p>
          <a:p>
            <a:pPr algn="just"/>
            <a:r>
              <a:rPr lang="en-US" sz="4000" b="1">
                <a:solidFill>
                  <a:schemeClr val="tx1"/>
                </a:solidFill>
                <a:latin typeface="Times New Roman" panose="02020603050405020304" pitchFamily="18" charset="0"/>
                <a:cs typeface="Times New Roman" panose="02020603050405020304" pitchFamily="18" charset="0"/>
              </a:rPr>
              <a:t>   </a:t>
            </a:r>
            <a:r>
              <a:rPr sz="4000" b="1">
                <a:solidFill>
                  <a:srgbClr val="FF0000"/>
                </a:solidFill>
                <a:latin typeface="Times New Roman" panose="02020603050405020304" pitchFamily="18" charset="0"/>
                <a:cs typeface="Times New Roman" panose="02020603050405020304" pitchFamily="18" charset="0"/>
              </a:rPr>
              <a:t>So far, we make sure</a:t>
            </a:r>
            <a:r>
              <a:rPr sz="4000" b="1">
                <a:solidFill>
                  <a:schemeClr val="tx1"/>
                </a:solidFill>
                <a:latin typeface="Times New Roman" panose="02020603050405020304" pitchFamily="18" charset="0"/>
                <a:cs typeface="Times New Roman" panose="02020603050405020304" pitchFamily="18" charset="0"/>
              </a:rPr>
              <a:t> the park is</a:t>
            </a:r>
            <a:r>
              <a:rPr lang="en-US" sz="4000" b="1">
                <a:solidFill>
                  <a:schemeClr val="tx1"/>
                </a:solidFill>
                <a:latin typeface="Times New Roman" panose="02020603050405020304" pitchFamily="18" charset="0"/>
                <a:cs typeface="Times New Roman" panose="02020603050405020304" pitchFamily="18" charset="0"/>
              </a:rPr>
              <a:t> </a:t>
            </a:r>
            <a:r>
              <a:rPr sz="4000" b="1">
                <a:latin typeface="Times New Roman" panose="02020603050405020304" pitchFamily="18" charset="0"/>
                <a:cs typeface="Times New Roman" panose="02020603050405020304" pitchFamily="18" charset="0"/>
                <a:sym typeface="+mn-ea"/>
              </a:rPr>
              <a:t>cleaned</a:t>
            </a:r>
            <a:r>
              <a:rPr sz="4000" b="1">
                <a:solidFill>
                  <a:schemeClr val="tx1"/>
                </a:solidFill>
                <a:latin typeface="Times New Roman" panose="02020603050405020304" pitchFamily="18" charset="0"/>
                <a:cs typeface="Times New Roman" panose="02020603050405020304" pitchFamily="18" charset="0"/>
              </a:rPr>
              <a:t> </a:t>
            </a:r>
            <a:endParaRPr sz="4000" b="1">
              <a:solidFill>
                <a:schemeClr val="tx1"/>
              </a:solidFill>
              <a:latin typeface="Times New Roman" panose="02020603050405020304" pitchFamily="18" charset="0"/>
              <a:cs typeface="Times New Roman" panose="02020603050405020304" pitchFamily="18" charset="0"/>
            </a:endParaRPr>
          </a:p>
        </p:txBody>
      </p:sp>
      <p:sp>
        <p:nvSpPr>
          <p:cNvPr id="6148" name="文本框 7"/>
          <p:cNvSpPr txBox="1">
            <a:spLocks noChangeArrowheads="1"/>
          </p:cNvSpPr>
          <p:nvPr/>
        </p:nvSpPr>
        <p:spPr bwMode="auto">
          <a:xfrm>
            <a:off x="1286510" y="223203"/>
            <a:ext cx="1167765" cy="521970"/>
          </a:xfrm>
          <a:prstGeom prst="rect">
            <a:avLst/>
          </a:prstGeom>
          <a:noFill/>
          <a:ln w="9525">
            <a:noFill/>
            <a:miter lim="800000"/>
          </a:ln>
        </p:spPr>
        <p:txBody>
          <a:bodyPr wrap="none">
            <a:spAutoFit/>
          </a:bodyPr>
          <a:lstStyle/>
          <a:p>
            <a:pPr>
              <a:buFont typeface="Arial" panose="020B0604020202020204" pitchFamily="34" charset="0"/>
            </a:pPr>
            <a:r>
              <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rPr>
              <a:t>Task 8</a:t>
            </a:r>
            <a:endPar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3263265" y="161925"/>
            <a:ext cx="4287520" cy="583565"/>
          </a:xfrm>
          <a:prstGeom prst="rect">
            <a:avLst/>
          </a:prstGeom>
          <a:noFill/>
        </p:spPr>
        <p:txBody>
          <a:bodyPr wrap="square" rtlCol="0" anchor="t">
            <a:spAutoFit/>
          </a:bodyPr>
          <a:p>
            <a:pPr algn="just">
              <a:buClrTx/>
              <a:buSzTx/>
              <a:buFontTx/>
            </a:pPr>
            <a:r>
              <a:rPr lang="en-US" altLang="en-US" sz="32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Show your article.</a:t>
            </a:r>
            <a:endParaRPr lang="en-US" altLang="en-US" sz="32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6" name="图片 5"/>
          <p:cNvPicPr>
            <a:picLocks noChangeAspect="1"/>
          </p:cNvPicPr>
          <p:nvPr/>
        </p:nvPicPr>
        <p:blipFill>
          <a:blip r:embed="rId1"/>
          <a:srcRect l="3690" r="12622" b="5748"/>
          <a:stretch>
            <a:fillRect/>
          </a:stretch>
        </p:blipFill>
        <p:spPr>
          <a:xfrm>
            <a:off x="0" y="1442720"/>
            <a:ext cx="2736215" cy="4623435"/>
          </a:xfrm>
          <a:prstGeom prst="rect">
            <a:avLst/>
          </a:prstGeom>
        </p:spPr>
      </p:pic>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53385" y="610870"/>
            <a:ext cx="9238615" cy="6247130"/>
          </a:xfrm>
          <a:prstGeom prst="rect">
            <a:avLst/>
          </a:prstGeom>
          <a:noFill/>
        </p:spPr>
        <p:txBody>
          <a:bodyPr wrap="square" rtlCol="0">
            <a:spAutoFit/>
          </a:bodyPr>
          <a:p>
            <a:r>
              <a:rPr sz="4000" b="1">
                <a:solidFill>
                  <a:schemeClr val="tx1"/>
                </a:solidFill>
                <a:latin typeface="Times New Roman" panose="02020603050405020304" pitchFamily="18" charset="0"/>
                <a:cs typeface="Times New Roman" panose="02020603050405020304" pitchFamily="18" charset="0"/>
              </a:rPr>
              <a:t>every day. We have added more rubbish bins in the park to make it easier for people to dispose of this waste.  We also spoke to the fast food restaurant and asked them to encourage people to dispose of their waste properly.</a:t>
            </a:r>
            <a:endParaRPr sz="4000" b="1">
              <a:solidFill>
                <a:schemeClr val="tx1"/>
              </a:solidFill>
              <a:latin typeface="Times New Roman" panose="02020603050405020304" pitchFamily="18" charset="0"/>
              <a:cs typeface="Times New Roman" panose="02020603050405020304" pitchFamily="18" charset="0"/>
            </a:endParaRPr>
          </a:p>
          <a:p>
            <a:r>
              <a:rPr lang="en-US" sz="4000" b="1">
                <a:solidFill>
                  <a:schemeClr val="tx1"/>
                </a:solidFill>
                <a:latin typeface="Times New Roman" panose="02020603050405020304" pitchFamily="18" charset="0"/>
                <a:cs typeface="Times New Roman" panose="02020603050405020304" pitchFamily="18" charset="0"/>
              </a:rPr>
              <a:t>   </a:t>
            </a:r>
            <a:r>
              <a:rPr sz="4000" b="1">
                <a:solidFill>
                  <a:srgbClr val="FF0000"/>
                </a:solidFill>
                <a:latin typeface="Times New Roman" panose="02020603050405020304" pitchFamily="18" charset="0"/>
                <a:cs typeface="Times New Roman" panose="02020603050405020304" pitchFamily="18" charset="0"/>
              </a:rPr>
              <a:t>There is a plan to</a:t>
            </a:r>
            <a:r>
              <a:rPr sz="4000" b="1">
                <a:solidFill>
                  <a:schemeClr val="tx1"/>
                </a:solidFill>
                <a:latin typeface="Times New Roman" panose="02020603050405020304" pitchFamily="18" charset="0"/>
                <a:cs typeface="Times New Roman" panose="02020603050405020304" pitchFamily="18" charset="0"/>
              </a:rPr>
              <a:t> add more bins and signs to inform people about the need to dispose of waste properly. </a:t>
            </a:r>
            <a:r>
              <a:rPr sz="4000" b="1">
                <a:solidFill>
                  <a:srgbClr val="FF0000"/>
                </a:solidFill>
                <a:latin typeface="Times New Roman" panose="02020603050405020304" pitchFamily="18" charset="0"/>
                <a:cs typeface="Times New Roman" panose="02020603050405020304" pitchFamily="18" charset="0"/>
              </a:rPr>
              <a:t>We have also asked</a:t>
            </a:r>
            <a:r>
              <a:rPr sz="4000" b="1">
                <a:solidFill>
                  <a:schemeClr val="tx1"/>
                </a:solidFill>
                <a:latin typeface="Times New Roman" panose="02020603050405020304" pitchFamily="18" charset="0"/>
                <a:cs typeface="Times New Roman" panose="02020603050405020304" pitchFamily="18" charset="0"/>
              </a:rPr>
              <a:t> the restaurant to provide help in</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6148" name="文本框 7"/>
          <p:cNvSpPr txBox="1">
            <a:spLocks noChangeArrowheads="1"/>
          </p:cNvSpPr>
          <p:nvPr/>
        </p:nvSpPr>
        <p:spPr bwMode="auto">
          <a:xfrm>
            <a:off x="1286510" y="223203"/>
            <a:ext cx="1167765" cy="521970"/>
          </a:xfrm>
          <a:prstGeom prst="rect">
            <a:avLst/>
          </a:prstGeom>
          <a:noFill/>
          <a:ln w="9525">
            <a:noFill/>
            <a:miter lim="800000"/>
          </a:ln>
        </p:spPr>
        <p:txBody>
          <a:bodyPr wrap="none">
            <a:spAutoFit/>
          </a:bodyPr>
          <a:lstStyle/>
          <a:p>
            <a:pPr>
              <a:buFont typeface="Arial" panose="020B0604020202020204" pitchFamily="34" charset="0"/>
            </a:pPr>
            <a:r>
              <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rPr>
              <a:t>Task 8</a:t>
            </a:r>
            <a:endPar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3201035" y="192405"/>
            <a:ext cx="4427855" cy="583565"/>
          </a:xfrm>
          <a:prstGeom prst="rect">
            <a:avLst/>
          </a:prstGeom>
          <a:noFill/>
        </p:spPr>
        <p:txBody>
          <a:bodyPr wrap="square" rtlCol="0" anchor="t">
            <a:spAutoFit/>
          </a:bodyPr>
          <a:p>
            <a:pPr algn="just">
              <a:buClrTx/>
              <a:buSzTx/>
              <a:buFontTx/>
            </a:pPr>
            <a:r>
              <a:rPr lang="en-US" altLang="en-US" sz="3200" b="1" spc="-1">
                <a:solidFill>
                  <a:srgbClr val="FF0000"/>
                </a:solidFill>
                <a:latin typeface="Times New Roman" panose="02020603050405020304" pitchFamily="18" charset="0"/>
                <a:cs typeface="Times New Roman" panose="02020603050405020304" pitchFamily="18" charset="0"/>
                <a:sym typeface="+mn-ea"/>
              </a:rPr>
              <a:t>Show your article.</a:t>
            </a:r>
            <a:endParaRPr lang="en-US" altLang="en-US" sz="32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6" name="图片 5"/>
          <p:cNvPicPr>
            <a:picLocks noChangeAspect="1"/>
          </p:cNvPicPr>
          <p:nvPr/>
        </p:nvPicPr>
        <p:blipFill>
          <a:blip r:embed="rId1"/>
          <a:srcRect l="3690" r="12622" b="5748"/>
          <a:stretch>
            <a:fillRect/>
          </a:stretch>
        </p:blipFill>
        <p:spPr>
          <a:xfrm>
            <a:off x="0" y="1442720"/>
            <a:ext cx="2736215" cy="4623435"/>
          </a:xfrm>
          <a:prstGeom prst="rect">
            <a:avLst/>
          </a:prstGeom>
        </p:spPr>
      </p:pic>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桂林山水甲天下，走进桂林漓江，欣赏桂林最美风光-超清720P">
            <a:hlinkClick r:id="" action="ppaction://media"/>
          </p:cNvPr>
          <p:cNvPicPr/>
          <p:nvPr>
            <a:videoFile r:link="rId1"/>
            <p:extLst>
              <p:ext uri="{DAA4B4D4-6D71-4841-9C94-3DE7FCFB9230}">
                <p14:media xmlns:p14="http://schemas.microsoft.com/office/powerpoint/2010/main" r:link="rId2"/>
              </p:ext>
            </p:extLst>
            <p:custDataLst>
              <p:tags r:id="rId3"/>
            </p:custDataLst>
          </p:nvPr>
        </p:nvPicPr>
        <p:blipFill>
          <a:blip r:embed="rId4"/>
          <a:stretch>
            <a:fillRect/>
          </a:stretch>
        </p:blipFill>
        <p:spPr>
          <a:xfrm>
            <a:off x="402590" y="1250950"/>
            <a:ext cx="11148060" cy="524383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91141" name="文本框 7"/>
          <p:cNvSpPr txBox="1"/>
          <p:nvPr/>
        </p:nvSpPr>
        <p:spPr>
          <a:xfrm>
            <a:off x="1179195" y="297180"/>
            <a:ext cx="1173480"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Lead in</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24578" name="Text Box 4"/>
          <p:cNvSpPr txBox="1"/>
          <p:nvPr/>
        </p:nvSpPr>
        <p:spPr>
          <a:xfrm>
            <a:off x="402590" y="1029335"/>
            <a:ext cx="11148060" cy="755650"/>
          </a:xfrm>
          <a:prstGeom prst="rect">
            <a:avLst/>
          </a:prstGeom>
          <a:solidFill>
            <a:schemeClr val="bg1"/>
          </a:solidFill>
          <a:ln w="9525">
            <a:noFill/>
          </a:ln>
        </p:spPr>
        <p:txBody>
          <a:bodyPr wrap="square">
            <a:spAutoFit/>
            <a:scene3d>
              <a:camera prst="orthographicFront"/>
              <a:lightRig rig="threePt" dir="t"/>
            </a:scene3d>
          </a:bodyPr>
          <a:p>
            <a:pPr marR="0" algn="ctr" defTabSz="914400">
              <a:lnSpc>
                <a:spcPct val="120000"/>
              </a:lnSpc>
              <a:buClrTx/>
              <a:buSzTx/>
              <a:buFontTx/>
              <a:buNone/>
              <a:defRPr/>
            </a:pPr>
            <a:r>
              <a:rPr kumimoji="0" lang="en-US" altLang="zh-CN" sz="3600" b="1" kern="1200" cap="none" spc="0" normalizeH="0" baseline="0" noProof="1">
                <a:ln w="12700">
                  <a:solidFill>
                    <a:srgbClr val="92D050"/>
                  </a:solidFill>
                  <a:prstDash val="solid"/>
                </a:ln>
                <a:solidFill>
                  <a:srgbClr val="FF0000"/>
                </a:solidFill>
                <a:effectLst>
                  <a:outerShdw dist="38100" dir="2640000" algn="bl" rotWithShape="0">
                    <a:srgbClr val="BBE0E3"/>
                  </a:outerShdw>
                </a:effectLst>
                <a:latin typeface="Times New Roman" panose="02020603050405020304" pitchFamily="18" charset="0"/>
                <a:ea typeface="宋体" panose="02010600030101010101" pitchFamily="2" charset="-122"/>
                <a:cs typeface="Times New Roman" panose="02020603050405020304" pitchFamily="18" charset="0"/>
              </a:rPr>
              <a:t>Watch the video</a:t>
            </a:r>
            <a:endParaRPr kumimoji="0" lang="en-US" altLang="zh-CN" sz="3600" b="1" kern="1200" cap="none" spc="0" normalizeH="0" baseline="0" noProof="1">
              <a:ln w="12700">
                <a:solidFill>
                  <a:srgbClr val="92D050"/>
                </a:solidFill>
                <a:prstDash val="solid"/>
              </a:ln>
              <a:solidFill>
                <a:srgbClr val="FF0000"/>
              </a:solidFill>
              <a:effectLst>
                <a:outerShdw dist="38100" dir="2640000" algn="bl" rotWithShape="0">
                  <a:srgbClr val="BBE0E3"/>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video fullScrn="0">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23235" y="993775"/>
            <a:ext cx="9238615" cy="5015865"/>
          </a:xfrm>
          <a:prstGeom prst="rect">
            <a:avLst/>
          </a:prstGeom>
          <a:noFill/>
        </p:spPr>
        <p:txBody>
          <a:bodyPr wrap="square" rtlCol="0">
            <a:spAutoFit/>
          </a:bodyPr>
          <a:p>
            <a:r>
              <a:rPr sz="4000" b="1">
                <a:solidFill>
                  <a:schemeClr val="tx1"/>
                </a:solidFill>
                <a:latin typeface="Times New Roman" panose="02020603050405020304" pitchFamily="18" charset="0"/>
                <a:cs typeface="Times New Roman" panose="02020603050405020304" pitchFamily="18" charset="0"/>
              </a:rPr>
              <a:t>cleaning up their waste.</a:t>
            </a:r>
            <a:endParaRPr sz="4000" b="1">
              <a:solidFill>
                <a:schemeClr val="tx1"/>
              </a:solidFill>
              <a:latin typeface="Times New Roman" panose="02020603050405020304" pitchFamily="18" charset="0"/>
              <a:cs typeface="Times New Roman" panose="02020603050405020304" pitchFamily="18" charset="0"/>
            </a:endParaRPr>
          </a:p>
          <a:p>
            <a:r>
              <a:rPr lang="en-US" sz="4000" b="1">
                <a:solidFill>
                  <a:schemeClr val="tx1"/>
                </a:solidFill>
                <a:latin typeface="Times New Roman" panose="02020603050405020304" pitchFamily="18" charset="0"/>
                <a:cs typeface="Times New Roman" panose="02020603050405020304" pitchFamily="18" charset="0"/>
              </a:rPr>
              <a:t>    </a:t>
            </a:r>
            <a:r>
              <a:rPr sz="4000" b="1">
                <a:solidFill>
                  <a:srgbClr val="FF0000"/>
                </a:solidFill>
                <a:latin typeface="Times New Roman" panose="02020603050405020304" pitchFamily="18" charset="0"/>
                <a:cs typeface="Times New Roman" panose="02020603050405020304" pitchFamily="18" charset="0"/>
              </a:rPr>
              <a:t>The issue has been dealt with well, but more work is needed. It is hard to deal with these issues because</a:t>
            </a:r>
            <a:r>
              <a:rPr sz="4000" b="1">
                <a:solidFill>
                  <a:schemeClr val="tx1"/>
                </a:solidFill>
                <a:latin typeface="Times New Roman" panose="02020603050405020304" pitchFamily="18" charset="0"/>
                <a:cs typeface="Times New Roman" panose="02020603050405020304" pitchFamily="18" charset="0"/>
              </a:rPr>
              <a:t> there is a never-ending source of waste as people will always need to buy food. </a:t>
            </a:r>
            <a:r>
              <a:rPr sz="4000" b="1">
                <a:solidFill>
                  <a:srgbClr val="FF0000"/>
                </a:solidFill>
                <a:latin typeface="Times New Roman" panose="02020603050405020304" pitchFamily="18" charset="0"/>
                <a:cs typeface="Times New Roman" panose="02020603050405020304" pitchFamily="18" charset="0"/>
              </a:rPr>
              <a:t>In the future, the best solution would be to find alternative ways of packaging.</a:t>
            </a:r>
            <a:endParaRPr sz="4000" b="1">
              <a:solidFill>
                <a:srgbClr val="FF0000"/>
              </a:solidFill>
              <a:latin typeface="Times New Roman" panose="02020603050405020304" pitchFamily="18" charset="0"/>
              <a:cs typeface="Times New Roman" panose="02020603050405020304" pitchFamily="18" charset="0"/>
            </a:endParaRPr>
          </a:p>
        </p:txBody>
      </p:sp>
      <p:sp>
        <p:nvSpPr>
          <p:cNvPr id="6148" name="文本框 7"/>
          <p:cNvSpPr txBox="1">
            <a:spLocks noChangeArrowheads="1"/>
          </p:cNvSpPr>
          <p:nvPr/>
        </p:nvSpPr>
        <p:spPr bwMode="auto">
          <a:xfrm>
            <a:off x="1286510" y="223203"/>
            <a:ext cx="1167765" cy="521970"/>
          </a:xfrm>
          <a:prstGeom prst="rect">
            <a:avLst/>
          </a:prstGeom>
          <a:noFill/>
          <a:ln w="9525">
            <a:noFill/>
            <a:miter lim="800000"/>
          </a:ln>
        </p:spPr>
        <p:txBody>
          <a:bodyPr wrap="none">
            <a:spAutoFit/>
          </a:bodyPr>
          <a:lstStyle/>
          <a:p>
            <a:pPr>
              <a:buFont typeface="Arial" panose="020B0604020202020204" pitchFamily="34" charset="0"/>
            </a:pPr>
            <a:r>
              <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rPr>
              <a:t>Task 8</a:t>
            </a:r>
            <a:endParaRPr lang="en-US" altLang="en-US" sz="2800" b="1" spc="-1" noProof="1" dirty="0">
              <a:solidFill>
                <a:schemeClr val="bg2"/>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3201035" y="192405"/>
            <a:ext cx="4427855" cy="583565"/>
          </a:xfrm>
          <a:prstGeom prst="rect">
            <a:avLst/>
          </a:prstGeom>
          <a:noFill/>
        </p:spPr>
        <p:txBody>
          <a:bodyPr wrap="square" rtlCol="0" anchor="t">
            <a:spAutoFit/>
          </a:bodyPr>
          <a:p>
            <a:pPr algn="just">
              <a:buClrTx/>
              <a:buSzTx/>
              <a:buFontTx/>
            </a:pPr>
            <a:r>
              <a:rPr lang="en-US" altLang="en-US" sz="3200" b="1" spc="-1">
                <a:solidFill>
                  <a:srgbClr val="FF0000"/>
                </a:solidFill>
                <a:latin typeface="Times New Roman" panose="02020603050405020304" pitchFamily="18" charset="0"/>
                <a:cs typeface="Times New Roman" panose="02020603050405020304" pitchFamily="18" charset="0"/>
                <a:sym typeface="+mn-ea"/>
              </a:rPr>
              <a:t>Show your article.</a:t>
            </a:r>
            <a:endParaRPr lang="en-US" altLang="en-US" sz="3200" b="1" spc="-1"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6" name="图片 5"/>
          <p:cNvPicPr>
            <a:picLocks noChangeAspect="1"/>
          </p:cNvPicPr>
          <p:nvPr/>
        </p:nvPicPr>
        <p:blipFill>
          <a:blip r:embed="rId1"/>
          <a:srcRect l="3690" r="12622" b="5748"/>
          <a:stretch>
            <a:fillRect/>
          </a:stretch>
        </p:blipFill>
        <p:spPr>
          <a:xfrm>
            <a:off x="0" y="1442720"/>
            <a:ext cx="2736215" cy="4623435"/>
          </a:xfrm>
          <a:prstGeom prst="rect">
            <a:avLst/>
          </a:prstGeom>
        </p:spPr>
      </p:pic>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897890" y="276543"/>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562350" y="153670"/>
            <a:ext cx="4311650" cy="706755"/>
          </a:xfrm>
          <a:prstGeom prst="rect">
            <a:avLst/>
          </a:prstGeom>
          <a:noFill/>
          <a:ln w="9525">
            <a:noFill/>
          </a:ln>
        </p:spPr>
        <p:txBody>
          <a:bodyPr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words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180340" y="1143000"/>
            <a:ext cx="12011660" cy="4954270"/>
          </a:xfrm>
          <a:prstGeom prst="rect">
            <a:avLst/>
          </a:prstGeom>
          <a:noFill/>
          <a:ln w="9525">
            <a:noFill/>
          </a:ln>
        </p:spPr>
        <p:txBody>
          <a:bodyPr wrap="square" anchor="t">
            <a:spAutoFit/>
          </a:bodyPr>
          <a:p>
            <a:pPr eaLnBrk="0" hangingPunct="0"/>
            <a:r>
              <a:rPr lang="zh-CN" altLang="zh-CN" sz="3200" b="1" dirty="0">
                <a:latin typeface="Times New Roman" panose="02020603050405020304" pitchFamily="18" charset="0"/>
                <a:ea typeface="微软雅黑" panose="020B0503020204020204" charset="-122"/>
              </a:rPr>
              <a:t>1.</a:t>
            </a:r>
            <a:r>
              <a:rPr altLang="zh-CN" sz="3200" b="1" dirty="0">
                <a:latin typeface="Times New Roman" panose="02020603050405020304" pitchFamily="18" charset="0"/>
                <a:ea typeface="微软雅黑" panose="020B0503020204020204" charset="-122"/>
              </a:rPr>
              <a:t>restore</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r>
              <a:rPr lang="zh-CN" altLang="zh-CN" sz="3200" b="1" dirty="0">
                <a:latin typeface="Times New Roman" panose="02020603050405020304" pitchFamily="18" charset="0"/>
                <a:ea typeface="微软雅黑" panose="020B0503020204020204" charset="-122"/>
                <a:sym typeface="+mn-ea"/>
              </a:rPr>
              <a:t>★★</a:t>
            </a:r>
            <a:endParaRPr lang="zh-CN" altLang="zh-CN" sz="3200" b="1" dirty="0">
              <a:latin typeface="Times New Roman" panose="02020603050405020304" pitchFamily="18" charset="0"/>
              <a:ea typeface="微软雅黑" panose="020B0503020204020204" charset="-122"/>
            </a:endParaRPr>
          </a:p>
          <a:p>
            <a:pPr eaLnBrk="0" hangingPunct="0"/>
            <a:r>
              <a:rPr lang="zh-CN" altLang="zh-CN"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a:t>
            </a:r>
            <a:r>
              <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restore vt. 恢复；使复原；修复</a:t>
            </a:r>
            <a:endPar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lang="en-US" altLang="zh-CN" sz="3600"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sz="3600" b="1" dirty="0">
                <a:latin typeface="Times New Roman" panose="02020603050405020304" pitchFamily="18" charset="0"/>
                <a:ea typeface="微软雅黑" panose="020B0503020204020204" charset="-122"/>
                <a:cs typeface="Times New Roman" panose="02020603050405020304" pitchFamily="18" charset="0"/>
              </a:rPr>
              <a:t>urgent steps should be taken to </a:t>
            </a:r>
            <a:r>
              <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restore</a:t>
            </a:r>
            <a:r>
              <a:rPr sz="3600" b="1" dirty="0">
                <a:latin typeface="Times New Roman" panose="02020603050405020304" pitchFamily="18" charset="0"/>
                <a:ea typeface="微软雅黑" panose="020B0503020204020204" charset="-122"/>
                <a:cs typeface="Times New Roman" panose="02020603050405020304" pitchFamily="18" charset="0"/>
              </a:rPr>
              <a:t> the river's original beauty</a:t>
            </a:r>
            <a:r>
              <a:rPr lang="en-US" sz="3600" b="1" dirty="0">
                <a:latin typeface="Times New Roman" panose="02020603050405020304" pitchFamily="18" charset="0"/>
                <a:ea typeface="微软雅黑" panose="020B0503020204020204" charset="-122"/>
                <a:cs typeface="Times New Roman" panose="02020603050405020304" pitchFamily="18" charset="0"/>
              </a:rPr>
              <a:t>.</a:t>
            </a:r>
            <a:r>
              <a:rPr sz="3600" b="1" dirty="0">
                <a:latin typeface="Times New Roman" panose="02020603050405020304" pitchFamily="18" charset="0"/>
                <a:ea typeface="微软雅黑" panose="020B0503020204020204" charset="-122"/>
                <a:cs typeface="Times New Roman" panose="02020603050405020304" pitchFamily="18" charset="0"/>
              </a:rPr>
              <a:t> </a:t>
            </a:r>
            <a:endParaRPr sz="36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sz="3600" b="1" dirty="0">
                <a:latin typeface="Times New Roman" panose="02020603050405020304" pitchFamily="18" charset="0"/>
                <a:ea typeface="微软雅黑" panose="020B0503020204020204" charset="-122"/>
                <a:cs typeface="Times New Roman" panose="02020603050405020304" pitchFamily="18" charset="0"/>
              </a:rPr>
              <a:t>......</a:t>
            </a:r>
            <a:r>
              <a:rPr sz="3600" b="1" dirty="0">
                <a:latin typeface="Times New Roman" panose="02020603050405020304" pitchFamily="18" charset="0"/>
                <a:ea typeface="微软雅黑" panose="020B0503020204020204" charset="-122"/>
                <a:cs typeface="Times New Roman" panose="02020603050405020304" pitchFamily="18" charset="0"/>
              </a:rPr>
              <a:t>应采取紧急措施恢复这条河原有的美丽。</a:t>
            </a:r>
            <a:endParaRPr sz="36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600" b="1" dirty="0">
                <a:latin typeface="Times New Roman" panose="02020603050405020304" pitchFamily="18" charset="0"/>
                <a:ea typeface="微软雅黑" panose="020B0503020204020204" charset="-122"/>
                <a:cs typeface="Times New Roman" panose="02020603050405020304" pitchFamily="18" charset="0"/>
              </a:rPr>
              <a:t>His health was entirely </a:t>
            </a:r>
            <a:r>
              <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restored</a:t>
            </a:r>
            <a:r>
              <a:rPr sz="3600" b="1" dirty="0">
                <a:latin typeface="Times New Roman" panose="02020603050405020304" pitchFamily="18" charset="0"/>
                <a:ea typeface="微软雅黑" panose="020B0503020204020204" charset="-122"/>
                <a:cs typeface="Times New Roman" panose="02020603050405020304" pitchFamily="18" charset="0"/>
              </a:rPr>
              <a:t>.他已完全康复了。</a:t>
            </a:r>
            <a:endParaRPr sz="36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600" b="1" dirty="0">
                <a:latin typeface="Times New Roman" panose="02020603050405020304" pitchFamily="18" charset="0"/>
                <a:ea typeface="微软雅黑" panose="020B0503020204020204" charset="-122"/>
                <a:cs typeface="Times New Roman" panose="02020603050405020304" pitchFamily="18" charset="0"/>
              </a:rPr>
              <a:t>He feels completely </a:t>
            </a:r>
            <a:r>
              <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restored</a:t>
            </a:r>
            <a:r>
              <a:rPr sz="3600" b="1" dirty="0">
                <a:latin typeface="Times New Roman" panose="02020603050405020304" pitchFamily="18" charset="0"/>
                <a:ea typeface="微软雅黑" panose="020B0503020204020204" charset="-122"/>
                <a:cs typeface="Times New Roman" panose="02020603050405020304" pitchFamily="18" charset="0"/>
              </a:rPr>
              <a:t> in health after a period of intensive care.</a:t>
            </a:r>
            <a:r>
              <a:rPr sz="3200" b="1" dirty="0">
                <a:latin typeface="Times New Roman" panose="02020603050405020304" pitchFamily="18" charset="0"/>
                <a:ea typeface="微软雅黑" panose="020B0503020204020204" charset="-122"/>
                <a:cs typeface="Times New Roman" panose="02020603050405020304" pitchFamily="18" charset="0"/>
              </a:rPr>
              <a:t>经过一段时间的精心照料，他的精神才恢复正常。</a:t>
            </a:r>
            <a:endParaRPr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996690"/>
          </a:xfrm>
          <a:prstGeom prst="rect">
            <a:avLst/>
          </a:prstGeom>
        </p:spPr>
      </p:pic>
      <p:sp>
        <p:nvSpPr>
          <p:cNvPr id="76801" name="矩形 1"/>
          <p:cNvSpPr>
            <a:spLocks noChangeAspect="1"/>
          </p:cNvSpPr>
          <p:nvPr/>
        </p:nvSpPr>
        <p:spPr>
          <a:xfrm>
            <a:off x="237490" y="783590"/>
            <a:ext cx="11496040" cy="3634740"/>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3200" b="1">
                <a:solidFill>
                  <a:srgbClr val="FF0000"/>
                </a:solidFill>
                <a:latin typeface="微软雅黑" panose="020B0503020204020204" charset="-122"/>
                <a:ea typeface="微软雅黑" panose="020B0503020204020204" charset="-122"/>
              </a:rPr>
              <a:t>【热点归纳】</a:t>
            </a:r>
            <a:endParaRPr lang="zh-CN" altLang="zh-CN" sz="32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restore communications 恢复交通</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restore to (把……)归还给……，使……复职</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restore to life 苏醒过来</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restore to the owners 归还给原主</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restoration n. 恢复</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11220" y="13843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words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53135" y="230823"/>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237490" y="4382135"/>
            <a:ext cx="11614150" cy="2306955"/>
          </a:xfrm>
          <a:prstGeom prst="rect">
            <a:avLst/>
          </a:prstGeom>
          <a:noFill/>
          <a:ln w="9525">
            <a:noFill/>
          </a:ln>
        </p:spPr>
        <p:txBody>
          <a:bodyPr wrap="square">
            <a:spAutoFit/>
          </a:bodyPr>
          <a:p>
            <a:r>
              <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　单句语法填空</a:t>
            </a:r>
            <a:endPar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①I volunteered to contribute to ________ (restore) wildlife habitats.</a:t>
            </a:r>
            <a:endParaRPr lang="en-US" sz="2800" b="1">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②The police have now restored the painting _____ its rightful owner.</a:t>
            </a:r>
            <a:endParaRPr lang="en-US" sz="2800" b="1">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③The ______________ (restore) took almost 4,000 man-hours over four years.</a:t>
            </a:r>
            <a:endParaRPr lang="en-US"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2" name="TextBox 5"/>
          <p:cNvSpPr txBox="1"/>
          <p:nvPr/>
        </p:nvSpPr>
        <p:spPr>
          <a:xfrm>
            <a:off x="5128260" y="4842510"/>
            <a:ext cx="1935480"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restoring</a:t>
            </a:r>
            <a:endParaRPr lang="en-US" altLang="zh-CN" sz="3200" b="1" dirty="0">
              <a:solidFill>
                <a:srgbClr val="FF0000"/>
              </a:solidFill>
              <a:latin typeface="Times New Roman" panose="02020603050405020304" pitchFamily="18" charset="0"/>
              <a:ea typeface="宋体" panose="02010600030101010101" pitchFamily="2" charset="-122"/>
            </a:endParaRPr>
          </a:p>
        </p:txBody>
      </p:sp>
      <p:sp>
        <p:nvSpPr>
          <p:cNvPr id="3" name="TextBox 5"/>
          <p:cNvSpPr txBox="1"/>
          <p:nvPr/>
        </p:nvSpPr>
        <p:spPr>
          <a:xfrm>
            <a:off x="7197090" y="5243830"/>
            <a:ext cx="661035"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to</a:t>
            </a:r>
            <a:endParaRPr lang="en-US" altLang="zh-CN" sz="3200" b="1" dirty="0">
              <a:solidFill>
                <a:srgbClr val="FF0000"/>
              </a:solidFill>
              <a:latin typeface="Times New Roman" panose="02020603050405020304" pitchFamily="18" charset="0"/>
              <a:ea typeface="宋体" panose="02010600030101010101" pitchFamily="2" charset="-122"/>
            </a:endParaRPr>
          </a:p>
        </p:txBody>
      </p:sp>
      <p:sp>
        <p:nvSpPr>
          <p:cNvPr id="4" name="TextBox 5"/>
          <p:cNvSpPr txBox="1"/>
          <p:nvPr/>
        </p:nvSpPr>
        <p:spPr>
          <a:xfrm>
            <a:off x="1360170" y="5683250"/>
            <a:ext cx="2397125"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restoration</a:t>
            </a:r>
            <a:endParaRPr lang="en-US" altLang="zh-CN" sz="32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4" end="4"/>
                                            </p:txEl>
                                          </p:spTgt>
                                        </p:tgtEl>
                                        <p:attrNameLst>
                                          <p:attrName>style.visibility</p:attrName>
                                        </p:attrNameLst>
                                      </p:cBhvr>
                                      <p:to>
                                        <p:strVal val="visible"/>
                                      </p:to>
                                    </p:set>
                                    <p:anim calcmode="lin" valueType="num">
                                      <p:cBhvr additive="base">
                                        <p:cTn id="31"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6801">
                                            <p:txEl>
                                              <p:pRg st="5" end="5"/>
                                            </p:txEl>
                                          </p:spTgt>
                                        </p:tgtEl>
                                        <p:attrNameLst>
                                          <p:attrName>style.visibility</p:attrName>
                                        </p:attrNameLst>
                                      </p:cBhvr>
                                      <p:to>
                                        <p:strVal val="visible"/>
                                      </p:to>
                                    </p:set>
                                    <p:anim calcmode="lin" valueType="num">
                                      <p:cBhvr additive="base">
                                        <p:cTn id="37" dur="500" fill="hold"/>
                                        <p:tgtEl>
                                          <p:spTgt spid="7680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8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xEl>
                                              <p:pRg st="0" end="0"/>
                                            </p:txEl>
                                          </p:spTgt>
                                        </p:tgtEl>
                                        <p:attrNameLst>
                                          <p:attrName>style.visibility</p:attrName>
                                        </p:attrNameLst>
                                      </p:cBhvr>
                                      <p:to>
                                        <p:strVal val="visible"/>
                                      </p:to>
                                    </p:set>
                                    <p:anim calcmode="lin" valueType="num">
                                      <p:cBhvr additive="base">
                                        <p:cTn id="49"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
                                            <p:txEl>
                                              <p:pRg st="1" end="1"/>
                                            </p:txEl>
                                          </p:spTgt>
                                        </p:tgtEl>
                                        <p:attrNameLst>
                                          <p:attrName>style.visibility</p:attrName>
                                        </p:attrNameLst>
                                      </p:cBhvr>
                                      <p:to>
                                        <p:strVal val="visible"/>
                                      </p:to>
                                    </p:set>
                                    <p:anim calcmode="lin" valueType="num">
                                      <p:cBhvr additive="base">
                                        <p:cTn id="55"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
                                            <p:txEl>
                                              <p:pRg st="2" end="2"/>
                                            </p:txEl>
                                          </p:spTgt>
                                        </p:tgtEl>
                                        <p:attrNameLst>
                                          <p:attrName>style.visibility</p:attrName>
                                        </p:attrNameLst>
                                      </p:cBhvr>
                                      <p:to>
                                        <p:strVal val="visible"/>
                                      </p:to>
                                    </p:set>
                                    <p:anim calcmode="lin" valueType="num">
                                      <p:cBhvr additive="base">
                                        <p:cTn id="61"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0">
                                            <p:txEl>
                                              <p:pRg st="3" end="3"/>
                                            </p:txEl>
                                          </p:spTgt>
                                        </p:tgtEl>
                                        <p:attrNameLst>
                                          <p:attrName>style.visibility</p:attrName>
                                        </p:attrNameLst>
                                      </p:cBhvr>
                                      <p:to>
                                        <p:strVal val="visible"/>
                                      </p:to>
                                    </p:set>
                                    <p:anim calcmode="lin" valueType="num">
                                      <p:cBhvr additive="base">
                                        <p:cTn id="67"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897890" y="276543"/>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562350" y="153670"/>
            <a:ext cx="4311650" cy="706755"/>
          </a:xfrm>
          <a:prstGeom prst="rect">
            <a:avLst/>
          </a:prstGeom>
          <a:noFill/>
          <a:ln w="9525">
            <a:noFill/>
          </a:ln>
        </p:spPr>
        <p:txBody>
          <a:bodyPr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words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214630" y="860425"/>
            <a:ext cx="11466830" cy="5754370"/>
          </a:xfrm>
          <a:prstGeom prst="rect">
            <a:avLst/>
          </a:prstGeom>
          <a:noFill/>
          <a:ln w="9525">
            <a:noFill/>
          </a:ln>
        </p:spPr>
        <p:txBody>
          <a:bodyPr wrap="square" anchor="t">
            <a:spAutoFit/>
          </a:bodyPr>
          <a:p>
            <a:pPr eaLnBrk="0" hangingPunct="0"/>
            <a:r>
              <a:rPr lang="en-US" altLang="zh-CN" sz="3200" b="1" dirty="0">
                <a:latin typeface="Times New Roman" panose="02020603050405020304" pitchFamily="18" charset="0"/>
                <a:ea typeface="微软雅黑" panose="020B0503020204020204" charset="-122"/>
              </a:rPr>
              <a:t>2</a:t>
            </a:r>
            <a:r>
              <a:rPr lang="zh-CN" altLang="zh-CN" sz="3200" b="1" dirty="0">
                <a:latin typeface="Times New Roman" panose="02020603050405020304" pitchFamily="18" charset="0"/>
                <a:ea typeface="微软雅黑" panose="020B0503020204020204" charset="-122"/>
              </a:rPr>
              <a:t>.</a:t>
            </a:r>
            <a:r>
              <a:rPr altLang="zh-CN" sz="3200" b="1" dirty="0">
                <a:latin typeface="Times New Roman" panose="02020603050405020304" pitchFamily="18" charset="0"/>
                <a:ea typeface="微软雅黑" panose="020B0503020204020204" charset="-122"/>
              </a:rPr>
              <a:t>conservation</a:t>
            </a:r>
            <a:r>
              <a:rPr lang="zh-CN"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r>
              <a:rPr lang="zh-CN" altLang="zh-CN" sz="3200" b="1" dirty="0">
                <a:latin typeface="Times New Roman" panose="02020603050405020304" pitchFamily="18" charset="0"/>
                <a:ea typeface="微软雅黑" panose="020B0503020204020204" charset="-122"/>
                <a:sym typeface="+mn-ea"/>
              </a:rPr>
              <a:t>★</a:t>
            </a:r>
            <a:endParaRPr lang="zh-CN" altLang="zh-CN" sz="3200" b="1" dirty="0">
              <a:latin typeface="Times New Roman" panose="02020603050405020304" pitchFamily="18" charset="0"/>
              <a:ea typeface="微软雅黑" panose="020B0503020204020204" charset="-122"/>
            </a:endParaRPr>
          </a:p>
          <a:p>
            <a:pPr eaLnBrk="0" hangingPunct="0"/>
            <a:r>
              <a:rPr lang="zh-CN" altLang="zh-CN"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conservation n. 对(环境、文物等)保护；保持</a:t>
            </a:r>
            <a:endPar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600" b="1" dirty="0">
                <a:latin typeface="Times New Roman" panose="02020603050405020304" pitchFamily="18" charset="0"/>
                <a:ea typeface="微软雅黑" panose="020B0503020204020204" charset="-122"/>
                <a:cs typeface="Times New Roman" panose="02020603050405020304" pitchFamily="18" charset="0"/>
              </a:rPr>
              <a:t>The construction of waste water treatment facilities improved the water quality and water </a:t>
            </a:r>
            <a:r>
              <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conservation</a:t>
            </a:r>
            <a:r>
              <a:rPr sz="3600" b="1" dirty="0">
                <a:latin typeface="Times New Roman" panose="02020603050405020304" pitchFamily="18" charset="0"/>
                <a:ea typeface="微软雅黑" panose="020B0503020204020204" charset="-122"/>
                <a:cs typeface="Times New Roman" panose="02020603050405020304" pitchFamily="18" charset="0"/>
              </a:rPr>
              <a:t>. </a:t>
            </a:r>
            <a:endParaRPr sz="36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200" b="1" dirty="0">
                <a:latin typeface="Times New Roman" panose="02020603050405020304" pitchFamily="18" charset="0"/>
                <a:ea typeface="微软雅黑" panose="020B0503020204020204" charset="-122"/>
                <a:cs typeface="Times New Roman" panose="02020603050405020304" pitchFamily="18" charset="0"/>
              </a:rPr>
              <a:t>污水处理设施的建设，改善了水质和节约用水。</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200" b="1" dirty="0">
                <a:latin typeface="Times New Roman" panose="02020603050405020304" pitchFamily="18" charset="0"/>
                <a:ea typeface="微软雅黑" panose="020B0503020204020204" charset="-122"/>
                <a:cs typeface="Times New Roman" panose="02020603050405020304" pitchFamily="18" charset="0"/>
                <a:sym typeface="+mn-ea"/>
              </a:rPr>
              <a:t>He isn’t interested in </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conservation</a:t>
            </a:r>
            <a:r>
              <a:rPr sz="3200" b="1" dirty="0">
                <a:latin typeface="Times New Roman" panose="02020603050405020304" pitchFamily="18" charset="0"/>
                <a:ea typeface="微软雅黑" panose="020B0503020204020204" charset="-122"/>
                <a:cs typeface="Times New Roman" panose="02020603050405020304" pitchFamily="18" charset="0"/>
                <a:sym typeface="+mn-ea"/>
              </a:rPr>
              <a:t>.</a:t>
            </a:r>
            <a:endParaRPr sz="3200" b="1" dirty="0">
              <a:latin typeface="Times New Roman" panose="02020603050405020304" pitchFamily="18" charset="0"/>
              <a:ea typeface="微软雅黑" panose="020B0503020204020204" charset="-122"/>
              <a:cs typeface="Times New Roman" panose="02020603050405020304" pitchFamily="18" charset="0"/>
              <a:sym typeface="+mn-ea"/>
            </a:endParaRPr>
          </a:p>
          <a:p>
            <a:pPr eaLnBrk="0" hangingPunct="0"/>
            <a:r>
              <a:rPr sz="3200" b="1" dirty="0">
                <a:latin typeface="Times New Roman" panose="02020603050405020304" pitchFamily="18" charset="0"/>
                <a:ea typeface="微软雅黑" panose="020B0503020204020204" charset="-122"/>
                <a:cs typeface="Times New Roman" panose="02020603050405020304" pitchFamily="18" charset="0"/>
                <a:sym typeface="+mn-ea"/>
              </a:rPr>
              <a:t>他对保护环境这个问题不关心。</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200" b="1" dirty="0">
                <a:latin typeface="Times New Roman" panose="02020603050405020304" pitchFamily="18" charset="0"/>
                <a:ea typeface="微软雅黑" panose="020B0503020204020204" charset="-122"/>
                <a:cs typeface="Times New Roman" panose="02020603050405020304" pitchFamily="18" charset="0"/>
              </a:rPr>
              <a:t>Most people have come to accept the need for</a:t>
            </a:r>
            <a:r>
              <a:rPr lang="en-US" sz="3200" b="1" dirty="0">
                <a:latin typeface="Times New Roman" panose="02020603050405020304" pitchFamily="18" charset="0"/>
                <a:ea typeface="微软雅黑" panose="020B0503020204020204" charset="-122"/>
                <a:cs typeface="Times New Roman" panose="02020603050405020304" pitchFamily="18" charset="0"/>
              </a:rPr>
              <a:t> </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conservation</a:t>
            </a:r>
            <a:r>
              <a:rPr sz="3200" b="1" dirty="0">
                <a:latin typeface="Times New Roman" panose="02020603050405020304" pitchFamily="18" charset="0"/>
                <a:ea typeface="微软雅黑" panose="020B0503020204020204" charset="-122"/>
                <a:cs typeface="Times New Roman" panose="02020603050405020304" pitchFamily="18" charset="0"/>
              </a:rPr>
              <a:t> of natural resources.现在大多数人已认识到保护自然资源的必要。</a:t>
            </a:r>
            <a:endParaRPr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5781">
                                            <p:txEl>
                                              <p:pRg st="7" end="7"/>
                                            </p:txEl>
                                          </p:spTgt>
                                        </p:tgtEl>
                                        <p:attrNameLst>
                                          <p:attrName>style.visibility</p:attrName>
                                        </p:attrNameLst>
                                      </p:cBhvr>
                                      <p:to>
                                        <p:strVal val="visible"/>
                                      </p:to>
                                    </p:set>
                                    <p:anim calcmode="lin" valueType="num">
                                      <p:cBhvr additive="base">
                                        <p:cTn id="49" dur="500" fill="hold"/>
                                        <p:tgtEl>
                                          <p:spTgt spid="7578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996690"/>
          </a:xfrm>
          <a:prstGeom prst="rect">
            <a:avLst/>
          </a:prstGeom>
        </p:spPr>
      </p:pic>
      <p:sp>
        <p:nvSpPr>
          <p:cNvPr id="76801" name="矩形 1"/>
          <p:cNvSpPr>
            <a:spLocks noChangeAspect="1"/>
          </p:cNvSpPr>
          <p:nvPr/>
        </p:nvSpPr>
        <p:spPr>
          <a:xfrm>
            <a:off x="311150" y="843280"/>
            <a:ext cx="11496040" cy="3044190"/>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3200" b="1">
                <a:solidFill>
                  <a:srgbClr val="FF0000"/>
                </a:solidFill>
                <a:latin typeface="微软雅黑" panose="020B0503020204020204" charset="-122"/>
                <a:ea typeface="微软雅黑" panose="020B0503020204020204" charset="-122"/>
              </a:rPr>
              <a:t>【热点归纳】</a:t>
            </a:r>
            <a:endParaRPr lang="zh-CN" altLang="zh-CN" sz="32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water conservation 水力资源保护</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wildlife conservation 野生动物保护</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conserve vt. 保存</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conservative adj. 保守的； 守旧的</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11220" y="13843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words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53135" y="230823"/>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311785" y="3752215"/>
            <a:ext cx="11567160" cy="2553335"/>
          </a:xfrm>
          <a:prstGeom prst="rect">
            <a:avLst/>
          </a:prstGeom>
          <a:noFill/>
          <a:ln w="9525">
            <a:noFill/>
          </a:ln>
        </p:spPr>
        <p:txBody>
          <a:bodyPr wrap="square">
            <a:spAutoFit/>
          </a:bodyPr>
          <a:p>
            <a:r>
              <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单句语法填空</a:t>
            </a:r>
            <a:endPar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①The district is under consideration for designation as a _______________ (conserve) area.</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②It is no pleasure working with the young people who are sensitive and _______________ (conserve).</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TextBox 5"/>
          <p:cNvSpPr txBox="1"/>
          <p:nvPr/>
        </p:nvSpPr>
        <p:spPr>
          <a:xfrm>
            <a:off x="363855" y="4737100"/>
            <a:ext cx="4217035"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conservation</a:t>
            </a:r>
            <a:endParaRPr lang="en-US" altLang="zh-CN" sz="3200" b="1" dirty="0">
              <a:solidFill>
                <a:srgbClr val="FF0000"/>
              </a:solidFill>
              <a:latin typeface="Times New Roman" panose="02020603050405020304" pitchFamily="18" charset="0"/>
              <a:ea typeface="宋体" panose="02010600030101010101" pitchFamily="2" charset="-122"/>
            </a:endParaRPr>
          </a:p>
        </p:txBody>
      </p:sp>
      <p:sp>
        <p:nvSpPr>
          <p:cNvPr id="3" name="TextBox 5"/>
          <p:cNvSpPr txBox="1"/>
          <p:nvPr/>
        </p:nvSpPr>
        <p:spPr>
          <a:xfrm>
            <a:off x="2723515" y="5721985"/>
            <a:ext cx="4676775"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conservative　</a:t>
            </a:r>
            <a:endParaRPr lang="en-US" altLang="zh-CN" sz="32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4" end="4"/>
                                            </p:txEl>
                                          </p:spTgt>
                                        </p:tgtEl>
                                        <p:attrNameLst>
                                          <p:attrName>style.visibility</p:attrName>
                                        </p:attrNameLst>
                                      </p:cBhvr>
                                      <p:to>
                                        <p:strVal val="visible"/>
                                      </p:to>
                                    </p:set>
                                    <p:anim calcmode="lin" valueType="num">
                                      <p:cBhvr additive="base">
                                        <p:cTn id="31"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
                                            <p:txEl>
                                              <p:pRg st="0" end="0"/>
                                            </p:txEl>
                                          </p:spTgt>
                                        </p:tgtEl>
                                        <p:attrNameLst>
                                          <p:attrName>style.visibility</p:attrName>
                                        </p:attrNameLst>
                                      </p:cBhvr>
                                      <p:to>
                                        <p:strVal val="visible"/>
                                      </p:to>
                                    </p:set>
                                    <p:anim calcmode="lin" valueType="num">
                                      <p:cBhvr additive="base">
                                        <p:cTn id="4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xEl>
                                              <p:pRg st="1" end="1"/>
                                            </p:txEl>
                                          </p:spTgt>
                                        </p:tgtEl>
                                        <p:attrNameLst>
                                          <p:attrName>style.visibility</p:attrName>
                                        </p:attrNameLst>
                                      </p:cBhvr>
                                      <p:to>
                                        <p:strVal val="visible"/>
                                      </p:to>
                                    </p:set>
                                    <p:anim calcmode="lin" valueType="num">
                                      <p:cBhvr additive="base">
                                        <p:cTn id="49"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
                                            <p:txEl>
                                              <p:pRg st="2" end="2"/>
                                            </p:txEl>
                                          </p:spTgt>
                                        </p:tgtEl>
                                        <p:attrNameLst>
                                          <p:attrName>style.visibility</p:attrName>
                                        </p:attrNameLst>
                                      </p:cBhvr>
                                      <p:to>
                                        <p:strVal val="visible"/>
                                      </p:to>
                                    </p:set>
                                    <p:anim calcmode="lin" valueType="num">
                                      <p:cBhvr additive="base">
                                        <p:cTn id="55"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897890" y="276543"/>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562350" y="153670"/>
            <a:ext cx="4311650" cy="706755"/>
          </a:xfrm>
          <a:prstGeom prst="rect">
            <a:avLst/>
          </a:prstGeom>
          <a:noFill/>
          <a:ln w="9525">
            <a:noFill/>
          </a:ln>
        </p:spPr>
        <p:txBody>
          <a:bodyPr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words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362585" y="860425"/>
            <a:ext cx="11466830" cy="5446395"/>
          </a:xfrm>
          <a:prstGeom prst="rect">
            <a:avLst/>
          </a:prstGeom>
          <a:noFill/>
          <a:ln w="9525">
            <a:noFill/>
          </a:ln>
        </p:spPr>
        <p:txBody>
          <a:bodyPr wrap="square" anchor="t">
            <a:spAutoFit/>
          </a:bodyPr>
          <a:p>
            <a:pPr eaLnBrk="0" hangingPunct="0"/>
            <a:r>
              <a:rPr lang="en-US" altLang="zh-CN" sz="3200" b="1" dirty="0">
                <a:latin typeface="Times New Roman" panose="02020603050405020304" pitchFamily="18" charset="0"/>
                <a:ea typeface="微软雅黑" panose="020B0503020204020204" charset="-122"/>
              </a:rPr>
              <a:t>3</a:t>
            </a:r>
            <a:r>
              <a:rPr lang="zh-CN" altLang="zh-CN" sz="3200" b="1" dirty="0">
                <a:latin typeface="Times New Roman" panose="02020603050405020304" pitchFamily="18" charset="0"/>
                <a:ea typeface="微软雅黑" panose="020B0503020204020204" charset="-122"/>
              </a:rPr>
              <a:t>.</a:t>
            </a:r>
            <a:r>
              <a:rPr altLang="zh-CN" sz="3200" b="1" dirty="0">
                <a:latin typeface="Times New Roman" panose="02020603050405020304" pitchFamily="18" charset="0"/>
                <a:ea typeface="微软雅黑" panose="020B0503020204020204" charset="-122"/>
              </a:rPr>
              <a:t>inspection</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r>
              <a:rPr lang="zh-CN" altLang="zh-CN" sz="3200" b="1" dirty="0">
                <a:latin typeface="Times New Roman" panose="02020603050405020304" pitchFamily="18" charset="0"/>
                <a:ea typeface="微软雅黑" panose="020B0503020204020204" charset="-122"/>
                <a:sym typeface="+mn-ea"/>
              </a:rPr>
              <a:t>★</a:t>
            </a:r>
            <a:endParaRPr lang="zh-CN" altLang="zh-CN" sz="3200" b="1" dirty="0">
              <a:latin typeface="Times New Roman" panose="02020603050405020304" pitchFamily="18" charset="0"/>
              <a:ea typeface="微软雅黑" panose="020B0503020204020204" charset="-122"/>
            </a:endParaRPr>
          </a:p>
          <a:p>
            <a:pPr eaLnBrk="0" hangingPunct="0"/>
            <a:r>
              <a:rPr lang="zh-CN" altLang="zh-CN"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a:t>
            </a:r>
            <a:r>
              <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inspection n. 检查；查看；视察</a:t>
            </a:r>
            <a:endPar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600" b="1" dirty="0">
                <a:latin typeface="Times New Roman" panose="02020603050405020304" pitchFamily="18" charset="0"/>
                <a:ea typeface="微软雅黑" panose="020B0503020204020204" charset="-122"/>
                <a:cs typeface="Times New Roman" panose="02020603050405020304" pitchFamily="18" charset="0"/>
              </a:rPr>
              <a:t>At the same time, they started to carry out </a:t>
            </a:r>
            <a:r>
              <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inspections </a:t>
            </a:r>
            <a:r>
              <a:rPr sz="3600" b="1" dirty="0">
                <a:latin typeface="Times New Roman" panose="02020603050405020304" pitchFamily="18" charset="0"/>
                <a:ea typeface="微软雅黑" panose="020B0503020204020204" charset="-122"/>
                <a:cs typeface="Times New Roman" panose="02020603050405020304" pitchFamily="18" charset="0"/>
              </a:rPr>
              <a:t>regularly and fine tourist organisations for abuses.</a:t>
            </a:r>
            <a:r>
              <a:rPr sz="3200" b="1" dirty="0">
                <a:latin typeface="Times New Roman" panose="02020603050405020304" pitchFamily="18" charset="0"/>
                <a:ea typeface="微软雅黑" panose="020B0503020204020204" charset="-122"/>
                <a:cs typeface="Times New Roman" panose="02020603050405020304" pitchFamily="18" charset="0"/>
              </a:rPr>
              <a:t>与此同时，他们开始对旅游组织滥用职权的行为进行定期检查和罚款。</a:t>
            </a:r>
            <a:endParaRPr sz="36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600" b="1" dirty="0">
                <a:latin typeface="Times New Roman" panose="02020603050405020304" pitchFamily="18" charset="0"/>
                <a:ea typeface="微软雅黑" panose="020B0503020204020204" charset="-122"/>
                <a:cs typeface="Times New Roman" panose="02020603050405020304" pitchFamily="18" charset="0"/>
              </a:rPr>
              <a:t>He made an </a:t>
            </a:r>
            <a:r>
              <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inspection</a:t>
            </a:r>
            <a:r>
              <a:rPr sz="3600" b="1" dirty="0">
                <a:latin typeface="Times New Roman" panose="02020603050405020304" pitchFamily="18" charset="0"/>
                <a:ea typeface="微软雅黑" panose="020B0503020204020204" charset="-122"/>
                <a:cs typeface="Times New Roman" panose="02020603050405020304" pitchFamily="18" charset="0"/>
              </a:rPr>
              <a:t> of the school.他视察了这所学校。</a:t>
            </a:r>
            <a:endParaRPr sz="36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600" b="1" dirty="0">
                <a:latin typeface="Times New Roman" panose="02020603050405020304" pitchFamily="18" charset="0"/>
                <a:ea typeface="微软雅黑" panose="020B0503020204020204" charset="-122"/>
                <a:cs typeface="Times New Roman" panose="02020603050405020304" pitchFamily="18" charset="0"/>
              </a:rPr>
              <a:t>We aren’t nearly ready for the </a:t>
            </a:r>
            <a:r>
              <a:rPr sz="36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inspection</a:t>
            </a:r>
            <a:r>
              <a:rPr sz="3600" b="1" dirty="0">
                <a:latin typeface="Times New Roman" panose="02020603050405020304" pitchFamily="18" charset="0"/>
                <a:ea typeface="微软雅黑" panose="020B0503020204020204" charset="-122"/>
                <a:cs typeface="Times New Roman" panose="02020603050405020304" pitchFamily="18" charset="0"/>
              </a:rPr>
              <a:t>.</a:t>
            </a:r>
            <a:endParaRPr sz="36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600" b="1" dirty="0">
                <a:latin typeface="Times New Roman" panose="02020603050405020304" pitchFamily="18" charset="0"/>
                <a:ea typeface="微软雅黑" panose="020B0503020204020204" charset="-122"/>
                <a:cs typeface="Times New Roman" panose="02020603050405020304" pitchFamily="18" charset="0"/>
              </a:rPr>
              <a:t>对检查一事，我们还远未准备好。</a:t>
            </a:r>
            <a:endParaRPr sz="36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280275" y="611505"/>
            <a:ext cx="4911725" cy="2572385"/>
          </a:xfrm>
          <a:prstGeom prst="rect">
            <a:avLst/>
          </a:prstGeom>
        </p:spPr>
      </p:pic>
      <p:sp>
        <p:nvSpPr>
          <p:cNvPr id="76801" name="矩形 1"/>
          <p:cNvSpPr>
            <a:spLocks noChangeAspect="1"/>
          </p:cNvSpPr>
          <p:nvPr/>
        </p:nvSpPr>
        <p:spPr>
          <a:xfrm>
            <a:off x="295910" y="895350"/>
            <a:ext cx="6830695" cy="1863090"/>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3200" b="1">
                <a:solidFill>
                  <a:srgbClr val="FF0000"/>
                </a:solidFill>
                <a:latin typeface="微软雅黑" panose="020B0503020204020204" charset="-122"/>
                <a:ea typeface="微软雅黑" panose="020B0503020204020204" charset="-122"/>
              </a:rPr>
              <a:t>【热点归纳】</a:t>
            </a:r>
            <a:endParaRPr lang="zh-CN" altLang="zh-CN" sz="32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inspect v. 检查；视察；检阅</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inspector n. 检查员；巡视员</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11220" y="13843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words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53135" y="230823"/>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295910" y="2668905"/>
            <a:ext cx="6984365" cy="583565"/>
          </a:xfrm>
          <a:prstGeom prst="rect">
            <a:avLst/>
          </a:prstGeom>
          <a:noFill/>
          <a:ln w="9525">
            <a:noFill/>
          </a:ln>
        </p:spPr>
        <p:txBody>
          <a:bodyPr wrap="square">
            <a:spAutoFit/>
          </a:bodyPr>
          <a:p>
            <a:r>
              <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易混辨析】inspect, examine，check</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2" name="表格 1"/>
          <p:cNvGraphicFramePr>
            <a:graphicFrameLocks noGrp="1"/>
          </p:cNvGraphicFramePr>
          <p:nvPr>
            <p:custDataLst>
              <p:tags r:id="rId2"/>
            </p:custDataLst>
          </p:nvPr>
        </p:nvGraphicFramePr>
        <p:xfrm>
          <a:off x="295910" y="3252470"/>
          <a:ext cx="11674475" cy="3039745"/>
        </p:xfrm>
        <a:graphic>
          <a:graphicData uri="http://schemas.openxmlformats.org/drawingml/2006/table">
            <a:tbl>
              <a:tblPr/>
              <a:tblGrid>
                <a:gridCol w="1165225"/>
                <a:gridCol w="3961130"/>
                <a:gridCol w="6548120"/>
              </a:tblGrid>
              <a:tr h="868680">
                <a:tc>
                  <a:txBody>
                    <a:bodyPr/>
                    <a:p>
                      <a:pPr algn="ctr">
                        <a:lnSpc>
                          <a:spcPct val="140000"/>
                        </a:lnSpc>
                        <a:spcAft>
                          <a:spcPts val="0"/>
                        </a:spcAft>
                        <a:tabLst>
                          <a:tab pos="5667375" algn="l"/>
                        </a:tabLst>
                      </a:pPr>
                      <a:r>
                        <a:rPr lang="en-US" sz="2000" b="1" kern="100" dirty="0">
                          <a:effectLst/>
                          <a:latin typeface="Times New Roman" panose="02020603050405020304"/>
                          <a:ea typeface="Times New Roman" panose="02020603050405020304"/>
                          <a:cs typeface="Courier New" panose="02070309020205020404"/>
                        </a:rPr>
                        <a:t>inspect</a:t>
                      </a:r>
                      <a:endParaRPr lang="en-US" sz="2000" b="1" kern="100" dirty="0">
                        <a:effectLst/>
                        <a:latin typeface="Times New Roman" panose="02020603050405020304"/>
                        <a:ea typeface="Times New Roman" panose="02020603050405020304"/>
                        <a:cs typeface="Courier New" panose="02070309020205020404"/>
                      </a:endParaRPr>
                    </a:p>
                  </a:txBody>
                  <a:tcPr marL="68580" marR="68580" marT="0" marB="0" anchor="ctr">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tcPr>
                </a:tc>
                <a:tc>
                  <a:txBody>
                    <a:bodyPr/>
                    <a:p>
                      <a:pPr algn="just">
                        <a:lnSpc>
                          <a:spcPct val="140000"/>
                        </a:lnSpc>
                        <a:spcAft>
                          <a:spcPts val="0"/>
                        </a:spcAft>
                        <a:tabLst>
                          <a:tab pos="5667375" algn="l"/>
                        </a:tabLst>
                      </a:pPr>
                      <a:r>
                        <a:rPr lang="zh-CN" sz="2000" b="1" kern="100">
                          <a:effectLst/>
                          <a:latin typeface="Times New Roman" panose="02020603050405020304"/>
                          <a:ea typeface="Times New Roman" panose="02020603050405020304"/>
                          <a:cs typeface="Times New Roman" panose="02020603050405020304"/>
                        </a:rPr>
                        <a:t>强调上级对下级的视察、检查</a:t>
                      </a:r>
                      <a:endParaRPr lang="zh-CN" sz="2000" b="1" kern="100">
                        <a:effectLst/>
                        <a:latin typeface="Times New Roman" panose="02020603050405020304"/>
                        <a:ea typeface="Times New Roman" panose="02020603050405020304"/>
                        <a:cs typeface="Times New Roman" panose="02020603050405020304"/>
                      </a:endParaRPr>
                    </a:p>
                  </a:txBody>
                  <a:tcPr marL="68580" marR="68580" marT="0" marB="0" anchor="ctr">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tcPr>
                </a:tc>
                <a:tc>
                  <a:txBody>
                    <a:bodyPr/>
                    <a:p>
                      <a:pPr algn="just">
                        <a:lnSpc>
                          <a:spcPct val="140000"/>
                        </a:lnSpc>
                        <a:spcAft>
                          <a:spcPts val="0"/>
                        </a:spcAft>
                        <a:tabLst>
                          <a:tab pos="5667375" algn="l"/>
                        </a:tabLst>
                      </a:pPr>
                      <a:r>
                        <a:rPr lang="en-US" sz="2000" b="1" kern="100">
                          <a:effectLst/>
                          <a:latin typeface="Times New Roman" panose="02020603050405020304"/>
                          <a:ea typeface="Times New Roman" panose="02020603050405020304"/>
                          <a:cs typeface="Courier New" panose="02070309020205020404"/>
                        </a:rPr>
                        <a:t>The captain wants to inspect your kit. </a:t>
                      </a:r>
                      <a:endParaRPr lang="en-US" sz="2000" b="1" kern="100">
                        <a:effectLst/>
                        <a:latin typeface="Times New Roman" panose="02020603050405020304"/>
                        <a:ea typeface="Times New Roman" panose="02020603050405020304"/>
                        <a:cs typeface="Courier New" panose="02070309020205020404"/>
                      </a:endParaRPr>
                    </a:p>
                    <a:p>
                      <a:pPr algn="just">
                        <a:lnSpc>
                          <a:spcPct val="140000"/>
                        </a:lnSpc>
                        <a:spcAft>
                          <a:spcPts val="0"/>
                        </a:spcAft>
                        <a:tabLst>
                          <a:tab pos="5667375" algn="l"/>
                        </a:tabLst>
                      </a:pPr>
                      <a:r>
                        <a:rPr lang="zh-CN" sz="2000" b="1" kern="100">
                          <a:effectLst/>
                          <a:latin typeface="Times New Roman" panose="02020603050405020304"/>
                          <a:ea typeface="Times New Roman" panose="02020603050405020304"/>
                          <a:cs typeface="Times New Roman" panose="02020603050405020304"/>
                        </a:rPr>
                        <a:t>船长想要检查你的配备。</a:t>
                      </a:r>
                      <a:endParaRPr lang="zh-CN" sz="2000" b="1" kern="100">
                        <a:effectLst/>
                        <a:latin typeface="Times New Roman" panose="02020603050405020304"/>
                        <a:ea typeface="Times New Roman" panose="02020603050405020304"/>
                        <a:cs typeface="Courier New" panose="02070309020205020404"/>
                      </a:endParaRPr>
                    </a:p>
                  </a:txBody>
                  <a:tcPr marL="68580" marR="68580" marT="0" marB="0" anchor="ctr">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tcPr>
                </a:tc>
              </a:tr>
              <a:tr h="1302385">
                <a:tc>
                  <a:txBody>
                    <a:bodyPr/>
                    <a:p>
                      <a:pPr algn="ctr">
                        <a:lnSpc>
                          <a:spcPct val="140000"/>
                        </a:lnSpc>
                        <a:spcAft>
                          <a:spcPts val="0"/>
                        </a:spcAft>
                        <a:tabLst>
                          <a:tab pos="5667375" algn="l"/>
                        </a:tabLst>
                      </a:pPr>
                      <a:r>
                        <a:rPr lang="en-US" sz="2000" b="1" kern="100">
                          <a:effectLst/>
                          <a:latin typeface="Times New Roman" panose="02020603050405020304"/>
                          <a:ea typeface="Times New Roman" panose="02020603050405020304"/>
                          <a:cs typeface="Courier New" panose="02070309020205020404"/>
                        </a:rPr>
                        <a:t>examine</a:t>
                      </a:r>
                      <a:endParaRPr lang="en-US" sz="2000" b="1" kern="100">
                        <a:effectLst/>
                        <a:latin typeface="Times New Roman" panose="02020603050405020304"/>
                        <a:ea typeface="Times New Roman" panose="02020603050405020304"/>
                        <a:cs typeface="Courier New" panose="02070309020205020404"/>
                      </a:endParaRPr>
                    </a:p>
                  </a:txBody>
                  <a:tcPr marL="68580" marR="68580" marT="0" marB="0" anchor="ctr">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tcPr>
                </a:tc>
                <a:tc>
                  <a:txBody>
                    <a:bodyPr/>
                    <a:p>
                      <a:pPr algn="just">
                        <a:lnSpc>
                          <a:spcPct val="140000"/>
                        </a:lnSpc>
                        <a:spcAft>
                          <a:spcPts val="0"/>
                        </a:spcAft>
                        <a:tabLst>
                          <a:tab pos="5667375" algn="l"/>
                        </a:tabLst>
                      </a:pPr>
                      <a:r>
                        <a:rPr lang="zh-CN" sz="2000" b="1" kern="100">
                          <a:effectLst/>
                          <a:latin typeface="Times New Roman" panose="02020603050405020304"/>
                          <a:ea typeface="Times New Roman" panose="02020603050405020304"/>
                          <a:cs typeface="Times New Roman" panose="02020603050405020304"/>
                        </a:rPr>
                        <a:t>指</a:t>
                      </a:r>
                      <a:r>
                        <a:rPr lang="en-US" sz="2000" b="1" kern="100">
                          <a:effectLst/>
                          <a:latin typeface="宋体" panose="02010600030101010101" pitchFamily="2" charset="-122"/>
                          <a:ea typeface="Times New Roman" panose="02020603050405020304"/>
                          <a:cs typeface="Times New Roman" panose="02020603050405020304"/>
                        </a:rPr>
                        <a:t>“</a:t>
                      </a:r>
                      <a:r>
                        <a:rPr lang="zh-CN" sz="2000" b="1" kern="100">
                          <a:effectLst/>
                          <a:latin typeface="Times New Roman" panose="02020603050405020304"/>
                          <a:ea typeface="Times New Roman" panose="02020603050405020304"/>
                          <a:cs typeface="Times New Roman" panose="02020603050405020304"/>
                        </a:rPr>
                        <a:t>观察、察看</a:t>
                      </a:r>
                      <a:r>
                        <a:rPr lang="en-US" sz="2000" b="1" kern="100">
                          <a:effectLst/>
                          <a:latin typeface="宋体" panose="02010600030101010101" pitchFamily="2" charset="-122"/>
                          <a:ea typeface="Times New Roman" panose="02020603050405020304"/>
                          <a:cs typeface="Times New Roman" panose="02020603050405020304"/>
                        </a:rPr>
                        <a:t>”</a:t>
                      </a:r>
                      <a:r>
                        <a:rPr lang="zh-CN" sz="2000" b="1" kern="100">
                          <a:effectLst/>
                          <a:latin typeface="Times New Roman" panose="02020603050405020304"/>
                          <a:ea typeface="Times New Roman" panose="02020603050405020304"/>
                          <a:cs typeface="Times New Roman" panose="02020603050405020304"/>
                        </a:rPr>
                        <a:t>以了解情况；</a:t>
                      </a:r>
                      <a:endParaRPr lang="zh-CN" sz="2000" b="1" kern="100">
                        <a:effectLst/>
                        <a:latin typeface="Times New Roman" panose="02020603050405020304"/>
                        <a:ea typeface="Times New Roman" panose="02020603050405020304"/>
                        <a:cs typeface="Times New Roman" panose="02020603050405020304"/>
                      </a:endParaRPr>
                    </a:p>
                    <a:p>
                      <a:pPr algn="just">
                        <a:lnSpc>
                          <a:spcPct val="140000"/>
                        </a:lnSpc>
                        <a:spcAft>
                          <a:spcPts val="0"/>
                        </a:spcAft>
                        <a:tabLst>
                          <a:tab pos="5667375" algn="l"/>
                        </a:tabLst>
                      </a:pPr>
                      <a:r>
                        <a:rPr lang="zh-CN" sz="2000" b="1" kern="100">
                          <a:effectLst/>
                          <a:latin typeface="Times New Roman" panose="02020603050405020304"/>
                          <a:ea typeface="Times New Roman" panose="02020603050405020304"/>
                          <a:cs typeface="Times New Roman" panose="02020603050405020304"/>
                        </a:rPr>
                        <a:t>还可指检查身体</a:t>
                      </a:r>
                      <a:endParaRPr lang="zh-CN" sz="2000" b="1" kern="100">
                        <a:effectLst/>
                        <a:latin typeface="宋体" panose="02010600030101010101" pitchFamily="2" charset="-122"/>
                        <a:ea typeface="Times New Roman" panose="02020603050405020304"/>
                        <a:cs typeface="Times New Roman" panose="02020603050405020304"/>
                      </a:endParaRPr>
                    </a:p>
                  </a:txBody>
                  <a:tcPr marL="68580" marR="68580" marT="0" marB="0" anchor="ctr">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tcPr>
                </a:tc>
                <a:tc>
                  <a:txBody>
                    <a:bodyPr/>
                    <a:p>
                      <a:pPr algn="just">
                        <a:lnSpc>
                          <a:spcPct val="140000"/>
                        </a:lnSpc>
                        <a:spcAft>
                          <a:spcPts val="0"/>
                        </a:spcAft>
                        <a:tabLst>
                          <a:tab pos="5667375" algn="l"/>
                        </a:tabLst>
                      </a:pPr>
                      <a:r>
                        <a:rPr lang="en-US" sz="2000" b="1" kern="100">
                          <a:effectLst/>
                          <a:latin typeface="Times New Roman" panose="02020603050405020304"/>
                          <a:ea typeface="Times New Roman" panose="02020603050405020304"/>
                          <a:cs typeface="Courier New" panose="02070309020205020404"/>
                        </a:rPr>
                        <a:t>Let me examine your teeth first. </a:t>
                      </a:r>
                      <a:endParaRPr lang="en-US" sz="2000" b="1" kern="100">
                        <a:effectLst/>
                        <a:latin typeface="Times New Roman" panose="02020603050405020304"/>
                        <a:ea typeface="Times New Roman" panose="02020603050405020304"/>
                        <a:cs typeface="Courier New" panose="02070309020205020404"/>
                      </a:endParaRPr>
                    </a:p>
                    <a:p>
                      <a:pPr algn="just">
                        <a:lnSpc>
                          <a:spcPct val="140000"/>
                        </a:lnSpc>
                        <a:spcAft>
                          <a:spcPts val="0"/>
                        </a:spcAft>
                        <a:tabLst>
                          <a:tab pos="5667375" algn="l"/>
                        </a:tabLst>
                      </a:pPr>
                      <a:r>
                        <a:rPr lang="zh-CN" sz="2000" b="1" kern="100">
                          <a:effectLst/>
                          <a:latin typeface="Times New Roman" panose="02020603050405020304"/>
                          <a:ea typeface="Times New Roman" panose="02020603050405020304"/>
                          <a:cs typeface="Times New Roman" panose="02020603050405020304"/>
                        </a:rPr>
                        <a:t>让我先检查一下您的牙齿。</a:t>
                      </a:r>
                      <a:endParaRPr lang="zh-CN" sz="2000" b="1" kern="100">
                        <a:effectLst/>
                        <a:latin typeface="Times New Roman" panose="02020603050405020304"/>
                        <a:ea typeface="Times New Roman" panose="02020603050405020304"/>
                        <a:cs typeface="Courier New" panose="02070309020205020404"/>
                      </a:endParaRPr>
                    </a:p>
                  </a:txBody>
                  <a:tcPr marL="68580" marR="68580" marT="0" marB="0" anchor="ctr">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tcPr>
                </a:tc>
              </a:tr>
              <a:tr h="868680">
                <a:tc>
                  <a:txBody>
                    <a:bodyPr/>
                    <a:p>
                      <a:pPr algn="ctr">
                        <a:lnSpc>
                          <a:spcPct val="140000"/>
                        </a:lnSpc>
                        <a:spcAft>
                          <a:spcPts val="0"/>
                        </a:spcAft>
                        <a:tabLst>
                          <a:tab pos="5667375" algn="l"/>
                        </a:tabLst>
                      </a:pPr>
                      <a:r>
                        <a:rPr lang="en-US" sz="2000" b="1" kern="100">
                          <a:effectLst/>
                          <a:latin typeface="Times New Roman" panose="02020603050405020304"/>
                          <a:ea typeface="Times New Roman" panose="02020603050405020304"/>
                          <a:cs typeface="Courier New" panose="02070309020205020404"/>
                        </a:rPr>
                        <a:t>check</a:t>
                      </a:r>
                      <a:endParaRPr lang="en-US" sz="2000" b="1" kern="100">
                        <a:effectLst/>
                        <a:latin typeface="Times New Roman" panose="02020603050405020304"/>
                        <a:ea typeface="Times New Roman" panose="02020603050405020304"/>
                        <a:cs typeface="Courier New" panose="02070309020205020404"/>
                      </a:endParaRPr>
                    </a:p>
                  </a:txBody>
                  <a:tcPr marL="68580" marR="68580" marT="0" marB="0" anchor="ctr">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tcPr>
                </a:tc>
                <a:tc>
                  <a:txBody>
                    <a:bodyPr/>
                    <a:p>
                      <a:pPr algn="just">
                        <a:lnSpc>
                          <a:spcPct val="140000"/>
                        </a:lnSpc>
                        <a:spcAft>
                          <a:spcPts val="0"/>
                        </a:spcAft>
                        <a:tabLst>
                          <a:tab pos="5667375" algn="l"/>
                        </a:tabLst>
                      </a:pPr>
                      <a:r>
                        <a:rPr lang="zh-CN" sz="2000" b="1" kern="100">
                          <a:effectLst/>
                          <a:latin typeface="Times New Roman" panose="02020603050405020304"/>
                          <a:ea typeface="Times New Roman" panose="02020603050405020304"/>
                          <a:cs typeface="Times New Roman" panose="02020603050405020304"/>
                        </a:rPr>
                        <a:t>强调</a:t>
                      </a:r>
                      <a:r>
                        <a:rPr lang="en-US" sz="2000" b="1" kern="100">
                          <a:effectLst/>
                          <a:latin typeface="宋体" panose="02010600030101010101" pitchFamily="2" charset="-122"/>
                          <a:ea typeface="Times New Roman" panose="02020603050405020304"/>
                          <a:cs typeface="Times New Roman" panose="02020603050405020304"/>
                        </a:rPr>
                        <a:t>“</a:t>
                      </a:r>
                      <a:r>
                        <a:rPr lang="zh-CN" sz="2000" b="1" kern="100">
                          <a:effectLst/>
                          <a:latin typeface="Times New Roman" panose="02020603050405020304"/>
                          <a:ea typeface="Times New Roman" panose="02020603050405020304"/>
                          <a:cs typeface="Times New Roman" panose="02020603050405020304"/>
                        </a:rPr>
                        <a:t>核实</a:t>
                      </a:r>
                      <a:r>
                        <a:rPr lang="en-US" sz="2000" b="1" kern="100">
                          <a:effectLst/>
                          <a:latin typeface="宋体" panose="02010600030101010101" pitchFamily="2" charset="-122"/>
                          <a:ea typeface="Times New Roman" panose="02020603050405020304"/>
                          <a:cs typeface="Times New Roman" panose="02020603050405020304"/>
                        </a:rPr>
                        <a:t>”</a:t>
                      </a:r>
                      <a:r>
                        <a:rPr lang="zh-CN" sz="2000" b="1" kern="100">
                          <a:effectLst/>
                          <a:latin typeface="Times New Roman" panose="02020603050405020304"/>
                          <a:ea typeface="Times New Roman" panose="02020603050405020304"/>
                          <a:cs typeface="Times New Roman" panose="02020603050405020304"/>
                        </a:rPr>
                        <a:t>对错</a:t>
                      </a:r>
                      <a:endParaRPr lang="zh-CN" sz="2000" b="1" kern="100">
                        <a:effectLst/>
                        <a:latin typeface="宋体" panose="02010600030101010101" pitchFamily="2" charset="-122"/>
                        <a:ea typeface="Times New Roman" panose="02020603050405020304"/>
                        <a:cs typeface="Times New Roman" panose="02020603050405020304"/>
                      </a:endParaRPr>
                    </a:p>
                  </a:txBody>
                  <a:tcPr marL="68580" marR="68580" marT="0" marB="0" anchor="ctr">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tcPr>
                </a:tc>
                <a:tc>
                  <a:txBody>
                    <a:bodyPr/>
                    <a:p>
                      <a:pPr algn="just">
                        <a:lnSpc>
                          <a:spcPct val="140000"/>
                        </a:lnSpc>
                        <a:spcAft>
                          <a:spcPts val="0"/>
                        </a:spcAft>
                        <a:tabLst>
                          <a:tab pos="5667375" algn="l"/>
                        </a:tabLst>
                      </a:pPr>
                      <a:r>
                        <a:rPr lang="en-US" sz="2000" b="1" kern="100" dirty="0">
                          <a:effectLst/>
                          <a:latin typeface="Times New Roman" panose="02020603050405020304"/>
                          <a:ea typeface="Times New Roman" panose="02020603050405020304"/>
                          <a:cs typeface="Courier New" panose="02070309020205020404"/>
                        </a:rPr>
                        <a:t>Will you check your homework yourself first</a:t>
                      </a:r>
                      <a:r>
                        <a:rPr lang="zh-CN" sz="2000" b="1" kern="100" dirty="0">
                          <a:effectLst/>
                          <a:latin typeface="Times New Roman" panose="02020603050405020304"/>
                          <a:ea typeface="Times New Roman" panose="02020603050405020304"/>
                          <a:cs typeface="Times New Roman" panose="02020603050405020304"/>
                        </a:rPr>
                        <a:t>？</a:t>
                      </a:r>
                      <a:endParaRPr lang="zh-CN" sz="2000" b="1" kern="100" dirty="0">
                        <a:effectLst/>
                        <a:latin typeface="Times New Roman" panose="02020603050405020304"/>
                        <a:ea typeface="Times New Roman" panose="02020603050405020304"/>
                        <a:cs typeface="Times New Roman" panose="02020603050405020304"/>
                      </a:endParaRPr>
                    </a:p>
                    <a:p>
                      <a:pPr algn="just">
                        <a:lnSpc>
                          <a:spcPct val="140000"/>
                        </a:lnSpc>
                        <a:spcAft>
                          <a:spcPts val="0"/>
                        </a:spcAft>
                        <a:tabLst>
                          <a:tab pos="5667375" algn="l"/>
                        </a:tabLst>
                      </a:pPr>
                      <a:r>
                        <a:rPr lang="zh-CN" sz="2000" b="1" kern="100" dirty="0">
                          <a:effectLst/>
                          <a:latin typeface="Times New Roman" panose="02020603050405020304"/>
                          <a:ea typeface="Times New Roman" panose="02020603050405020304"/>
                          <a:cs typeface="Times New Roman" panose="02020603050405020304"/>
                        </a:rPr>
                        <a:t>你能自己先检查一下作业吗？</a:t>
                      </a:r>
                      <a:endParaRPr lang="zh-CN" sz="2000" b="1" kern="100" dirty="0">
                        <a:effectLst/>
                        <a:latin typeface="Times New Roman" panose="02020603050405020304"/>
                        <a:ea typeface="Times New Roman" panose="02020603050405020304"/>
                        <a:cs typeface="Courier New" panose="02070309020205020404"/>
                      </a:endParaRPr>
                    </a:p>
                  </a:txBody>
                  <a:tcPr marL="68580" marR="68580" marT="0" marB="0" anchor="ctr">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
                                            <p:txEl>
                                              <p:pRg st="0" end="0"/>
                                            </p:txEl>
                                          </p:spTgt>
                                        </p:tgtEl>
                                        <p:attrNameLst>
                                          <p:attrName>style.visibility</p:attrName>
                                        </p:attrNameLst>
                                      </p:cBhvr>
                                      <p:to>
                                        <p:strVal val="visible"/>
                                      </p:to>
                                    </p:set>
                                    <p:anim calcmode="lin" valueType="num">
                                      <p:cBhvr additive="base">
                                        <p:cTn id="31"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996690"/>
          </a:xfrm>
          <a:prstGeom prst="rect">
            <a:avLst/>
          </a:prstGeom>
        </p:spPr>
      </p:pic>
      <p:sp>
        <p:nvSpPr>
          <p:cNvPr id="115714" name="TextBox 5"/>
          <p:cNvSpPr txBox="1"/>
          <p:nvPr/>
        </p:nvSpPr>
        <p:spPr>
          <a:xfrm>
            <a:off x="3411220" y="13843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words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53135" y="230823"/>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215265" y="1009650"/>
            <a:ext cx="11422380" cy="5015865"/>
          </a:xfrm>
          <a:prstGeom prst="rect">
            <a:avLst/>
          </a:prstGeom>
          <a:noFill/>
          <a:ln w="9525">
            <a:noFill/>
          </a:ln>
        </p:spPr>
        <p:txBody>
          <a:bodyPr wrap="square">
            <a:spAutoFit/>
          </a:bodyPr>
          <a:p>
            <a:r>
              <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【考点精炼】</a:t>
            </a:r>
            <a:endPar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选词填空(inspect/examine/check)</a:t>
            </a:r>
            <a:endParaRPr 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①The doctor ___________ the patient </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carefully.</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②I want to ________ with my secretary </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before I sign the papers.</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③The newly-elected president ____________ </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the troops.</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④A team of divers was sent down to __________ the </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wreck (沉船).</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TextBox 5"/>
          <p:cNvSpPr txBox="1"/>
          <p:nvPr/>
        </p:nvSpPr>
        <p:spPr>
          <a:xfrm>
            <a:off x="2734945" y="2007235"/>
            <a:ext cx="2076450"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examined</a:t>
            </a:r>
            <a:endParaRPr lang="en-US" altLang="zh-CN" sz="3200" b="1" dirty="0">
              <a:solidFill>
                <a:srgbClr val="FF0000"/>
              </a:solidFill>
              <a:latin typeface="Times New Roman" panose="02020603050405020304" pitchFamily="18" charset="0"/>
              <a:ea typeface="宋体" panose="02010600030101010101" pitchFamily="2" charset="-122"/>
            </a:endParaRPr>
          </a:p>
        </p:txBody>
      </p:sp>
      <p:sp>
        <p:nvSpPr>
          <p:cNvPr id="5" name="TextBox 5"/>
          <p:cNvSpPr txBox="1"/>
          <p:nvPr/>
        </p:nvSpPr>
        <p:spPr>
          <a:xfrm>
            <a:off x="2354580" y="2910840"/>
            <a:ext cx="2076450"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check</a:t>
            </a:r>
            <a:endParaRPr lang="en-US" altLang="zh-CN" sz="3200" b="1" dirty="0">
              <a:solidFill>
                <a:srgbClr val="FF0000"/>
              </a:solidFill>
              <a:latin typeface="Times New Roman" panose="02020603050405020304" pitchFamily="18" charset="0"/>
              <a:ea typeface="宋体" panose="02010600030101010101" pitchFamily="2" charset="-122"/>
            </a:endParaRPr>
          </a:p>
        </p:txBody>
      </p:sp>
      <p:sp>
        <p:nvSpPr>
          <p:cNvPr id="7" name="TextBox 5"/>
          <p:cNvSpPr txBox="1"/>
          <p:nvPr/>
        </p:nvSpPr>
        <p:spPr>
          <a:xfrm>
            <a:off x="5757545" y="3909060"/>
            <a:ext cx="2076450"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inspected　</a:t>
            </a:r>
            <a:endParaRPr lang="en-US" altLang="zh-CN" sz="3200" b="1" dirty="0">
              <a:solidFill>
                <a:srgbClr val="FF0000"/>
              </a:solidFill>
              <a:latin typeface="Times New Roman" panose="02020603050405020304" pitchFamily="18" charset="0"/>
              <a:ea typeface="宋体" panose="02010600030101010101" pitchFamily="2" charset="-122"/>
            </a:endParaRPr>
          </a:p>
        </p:txBody>
      </p:sp>
      <p:sp>
        <p:nvSpPr>
          <p:cNvPr id="8" name="TextBox 5"/>
          <p:cNvSpPr txBox="1"/>
          <p:nvPr/>
        </p:nvSpPr>
        <p:spPr>
          <a:xfrm>
            <a:off x="6598920" y="4870450"/>
            <a:ext cx="2076450"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examine</a:t>
            </a:r>
            <a:endParaRPr lang="en-US" altLang="zh-CN" sz="32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0" end="0"/>
                                            </p:txEl>
                                          </p:spTgt>
                                        </p:tgtEl>
                                        <p:attrNameLst>
                                          <p:attrName>style.visibility</p:attrName>
                                        </p:attrNameLst>
                                      </p:cBhvr>
                                      <p:to>
                                        <p:strVal val="visible"/>
                                      </p:to>
                                    </p:set>
                                    <p:anim calcmode="lin" valueType="num">
                                      <p:cBhvr additive="base">
                                        <p:cTn id="1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1" end="1"/>
                                            </p:txEl>
                                          </p:spTgt>
                                        </p:tgtEl>
                                        <p:attrNameLst>
                                          <p:attrName>style.visibility</p:attrName>
                                        </p:attrNameLst>
                                      </p:cBhvr>
                                      <p:to>
                                        <p:strVal val="visible"/>
                                      </p:to>
                                    </p:set>
                                    <p:anim calcmode="lin" valueType="num">
                                      <p:cBhvr additive="base">
                                        <p:cTn id="19"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xEl>
                                              <p:pRg st="2" end="2"/>
                                            </p:txEl>
                                          </p:spTgt>
                                        </p:tgtEl>
                                        <p:attrNameLst>
                                          <p:attrName>style.visibility</p:attrName>
                                        </p:attrNameLst>
                                      </p:cBhvr>
                                      <p:to>
                                        <p:strVal val="visible"/>
                                      </p:to>
                                    </p:set>
                                    <p:anim calcmode="lin" valueType="num">
                                      <p:cBhvr additive="base">
                                        <p:cTn id="25"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
                                            <p:txEl>
                                              <p:pRg st="3" end="3"/>
                                            </p:txEl>
                                          </p:spTgt>
                                        </p:tgtEl>
                                        <p:attrNameLst>
                                          <p:attrName>style.visibility</p:attrName>
                                        </p:attrNameLst>
                                      </p:cBhvr>
                                      <p:to>
                                        <p:strVal val="visible"/>
                                      </p:to>
                                    </p:set>
                                    <p:anim calcmode="lin" valueType="num">
                                      <p:cBhvr additive="base">
                                        <p:cTn id="31"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
                                            <p:txEl>
                                              <p:pRg st="4" end="4"/>
                                            </p:txEl>
                                          </p:spTgt>
                                        </p:tgtEl>
                                        <p:attrNameLst>
                                          <p:attrName>style.visibility</p:attrName>
                                        </p:attrNameLst>
                                      </p:cBhvr>
                                      <p:to>
                                        <p:strVal val="visible"/>
                                      </p:to>
                                    </p:set>
                                    <p:anim calcmode="lin" valueType="num">
                                      <p:cBhvr additive="base">
                                        <p:cTn id="37"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
                                            <p:txEl>
                                              <p:pRg st="5" end="5"/>
                                            </p:txEl>
                                          </p:spTgt>
                                        </p:tgtEl>
                                        <p:attrNameLst>
                                          <p:attrName>style.visibility</p:attrName>
                                        </p:attrNameLst>
                                      </p:cBhvr>
                                      <p:to>
                                        <p:strVal val="visible"/>
                                      </p:to>
                                    </p:set>
                                    <p:anim calcmode="lin" valueType="num">
                                      <p:cBhvr additive="base">
                                        <p:cTn id="43"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xEl>
                                              <p:pRg st="6" end="6"/>
                                            </p:txEl>
                                          </p:spTgt>
                                        </p:tgtEl>
                                        <p:attrNameLst>
                                          <p:attrName>style.visibility</p:attrName>
                                        </p:attrNameLst>
                                      </p:cBhvr>
                                      <p:to>
                                        <p:strVal val="visible"/>
                                      </p:to>
                                    </p:set>
                                    <p:anim calcmode="lin" valueType="num">
                                      <p:cBhvr additive="base">
                                        <p:cTn id="49"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
                                            <p:txEl>
                                              <p:pRg st="7" end="7"/>
                                            </p:txEl>
                                          </p:spTgt>
                                        </p:tgtEl>
                                        <p:attrNameLst>
                                          <p:attrName>style.visibility</p:attrName>
                                        </p:attrNameLst>
                                      </p:cBhvr>
                                      <p:to>
                                        <p:strVal val="visible"/>
                                      </p:to>
                                    </p:set>
                                    <p:anim calcmode="lin" valueType="num">
                                      <p:cBhvr additive="base">
                                        <p:cTn id="55" dur="500" fill="hold"/>
                                        <p:tgtEl>
                                          <p:spTgt spid="10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
                                            <p:txEl>
                                              <p:pRg st="8" end="8"/>
                                            </p:txEl>
                                          </p:spTgt>
                                        </p:tgtEl>
                                        <p:attrNameLst>
                                          <p:attrName>style.visibility</p:attrName>
                                        </p:attrNameLst>
                                      </p:cBhvr>
                                      <p:to>
                                        <p:strVal val="visible"/>
                                      </p:to>
                                    </p:set>
                                    <p:anim calcmode="lin" valueType="num">
                                      <p:cBhvr additive="base">
                                        <p:cTn id="61" dur="500" fill="hold"/>
                                        <p:tgtEl>
                                          <p:spTgt spid="10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0">
                                            <p:txEl>
                                              <p:pRg st="9" end="9"/>
                                            </p:txEl>
                                          </p:spTgt>
                                        </p:tgtEl>
                                        <p:attrNameLst>
                                          <p:attrName>style.visibility</p:attrName>
                                        </p:attrNameLst>
                                      </p:cBhvr>
                                      <p:to>
                                        <p:strVal val="visible"/>
                                      </p:to>
                                    </p:set>
                                    <p:anim calcmode="lin" valueType="num">
                                      <p:cBhvr additive="base">
                                        <p:cTn id="67" dur="500" fill="hold"/>
                                        <p:tgtEl>
                                          <p:spTgt spid="100">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矩形 1"/>
          <p:cNvSpPr>
            <a:spLocks noChangeAspect="1"/>
          </p:cNvSpPr>
          <p:nvPr/>
        </p:nvSpPr>
        <p:spPr>
          <a:xfrm>
            <a:off x="93980" y="812800"/>
            <a:ext cx="12004675" cy="6070600"/>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en-US" sz="3600" b="1" dirty="0">
                <a:solidFill>
                  <a:schemeClr val="tx1"/>
                </a:solidFill>
                <a:latin typeface="Times New Roman" panose="02020603050405020304" pitchFamily="18" charset="0"/>
                <a:ea typeface="微软雅黑" panose="020B0503020204020204" charset="-122"/>
              </a:rPr>
              <a:t>4.</a:t>
            </a:r>
            <a:r>
              <a:rPr lang="en-US" altLang="zh-CN" sz="3600" b="1">
                <a:latin typeface="Times New Roman" panose="02020603050405020304" pitchFamily="18" charset="0"/>
                <a:ea typeface="黑体" panose="02010609060101010101" charset="-122"/>
                <a:sym typeface="+mn-ea"/>
              </a:rPr>
              <a:t>contribute to </a:t>
            </a:r>
            <a:r>
              <a:rPr lang="en-US" altLang="zh-CN" sz="3600" b="1">
                <a:latin typeface="Times New Roman" panose="02020603050405020304" pitchFamily="18" charset="0"/>
                <a:ea typeface="黑体" panose="02010609060101010101" charset="-122"/>
                <a:sym typeface="+mn-ea"/>
              </a:rPr>
              <a:t>                              </a:t>
            </a:r>
            <a:r>
              <a:rPr altLang="zh-CN" sz="3600" b="1" dirty="0">
                <a:solidFill>
                  <a:srgbClr val="FF0000"/>
                </a:solidFill>
                <a:latin typeface="Times New Roman" panose="02020603050405020304" pitchFamily="18" charset="0"/>
                <a:ea typeface="微软雅黑" panose="020B0503020204020204" charset="-122"/>
              </a:rPr>
              <a:t>  </a:t>
            </a:r>
            <a:r>
              <a:rPr altLang="zh-CN" sz="3600" b="1" dirty="0">
                <a:latin typeface="Times New Roman" panose="02020603050405020304" pitchFamily="18" charset="0"/>
                <a:ea typeface="微软雅黑" panose="020B0503020204020204" charset="-122"/>
              </a:rPr>
              <a:t> </a:t>
            </a:r>
            <a:r>
              <a:rPr lang="en-US" sz="3600" b="1" dirty="0">
                <a:latin typeface="Times New Roman" panose="02020603050405020304" pitchFamily="18" charset="0"/>
                <a:ea typeface="微软雅黑" panose="020B0503020204020204" charset="-122"/>
              </a:rPr>
              <a:t>          </a:t>
            </a:r>
            <a:r>
              <a:rPr altLang="zh-CN" sz="3600" b="1" dirty="0">
                <a:latin typeface="Times New Roman" panose="02020603050405020304" pitchFamily="18" charset="0"/>
                <a:ea typeface="微软雅黑" panose="020B0503020204020204" charset="-122"/>
              </a:rPr>
              <a:t>考查热度★★</a:t>
            </a:r>
            <a:r>
              <a:rPr altLang="zh-CN" sz="3600" b="1" dirty="0">
                <a:latin typeface="Times New Roman" panose="02020603050405020304" pitchFamily="18" charset="0"/>
                <a:ea typeface="微软雅黑" panose="020B0503020204020204" charset="-122"/>
                <a:sym typeface="+mn-ea"/>
              </a:rPr>
              <a:t>★★</a:t>
            </a:r>
            <a:endParaRPr altLang="zh-CN" sz="3600" b="1" dirty="0">
              <a:latin typeface="Times New Roman" panose="02020603050405020304" pitchFamily="18" charset="0"/>
              <a:ea typeface="微软雅黑" panose="020B0503020204020204" charset="-122"/>
              <a:sym typeface="+mn-ea"/>
            </a:endParaRPr>
          </a:p>
          <a:p>
            <a:pPr defTabSz="914400">
              <a:lnSpc>
                <a:spcPct val="120000"/>
              </a:lnSpc>
              <a:tabLst>
                <a:tab pos="1028700" algn="l"/>
                <a:tab pos="1851025" algn="l"/>
                <a:tab pos="2538730" algn="l"/>
                <a:tab pos="3222625" algn="l"/>
              </a:tabLst>
            </a:pP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a:t>
            </a:r>
            <a:r>
              <a:rPr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contribute to 有助于；促成</a:t>
            </a:r>
            <a:endParaRPr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lang="en-US" sz="3200" b="1">
                <a:latin typeface="Times New Roman" panose="02020603050405020304" pitchFamily="18" charset="0"/>
                <a:ea typeface="微软雅黑" panose="020B0503020204020204" charset="-122"/>
                <a:cs typeface="Times New Roman" panose="02020603050405020304" pitchFamily="18" charset="0"/>
              </a:rPr>
              <a:t>Many tour boats </a:t>
            </a:r>
            <a:r>
              <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contributed to</a:t>
            </a:r>
            <a:r>
              <a:rPr lang="en-US" sz="3200" b="1">
                <a:latin typeface="Times New Roman" panose="02020603050405020304" pitchFamily="18" charset="0"/>
                <a:ea typeface="微软雅黑" panose="020B0503020204020204" charset="-122"/>
                <a:cs typeface="Times New Roman" panose="02020603050405020304" pitchFamily="18" charset="0"/>
              </a:rPr>
              <a:t> the problem too.</a:t>
            </a:r>
            <a:endParaRPr lang="en-US"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en-US" sz="3200" b="1">
                <a:latin typeface="Times New Roman" panose="02020603050405020304" pitchFamily="18" charset="0"/>
                <a:ea typeface="微软雅黑" panose="020B0503020204020204" charset="-122"/>
                <a:cs typeface="Times New Roman" panose="02020603050405020304" pitchFamily="18" charset="0"/>
              </a:rPr>
              <a:t> 许多游船也造成了这个问题。</a:t>
            </a:r>
            <a:endParaRPr lang="en-US"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latin typeface="Times New Roman" panose="02020603050405020304" pitchFamily="18" charset="0"/>
                <a:ea typeface="微软雅黑" panose="020B0503020204020204" charset="-122"/>
                <a:cs typeface="Times New Roman" panose="02020603050405020304" pitchFamily="18" charset="0"/>
              </a:rPr>
              <a:t>Fresh air and exercise </a:t>
            </a: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contribute to </a:t>
            </a:r>
            <a:r>
              <a:rPr lang="zh-CN" altLang="zh-CN" sz="3200" b="1">
                <a:latin typeface="Times New Roman" panose="02020603050405020304" pitchFamily="18" charset="0"/>
                <a:ea typeface="微软雅黑" panose="020B0503020204020204" charset="-122"/>
                <a:cs typeface="Times New Roman" panose="02020603050405020304" pitchFamily="18" charset="0"/>
              </a:rPr>
              <a:t>good health.</a:t>
            </a: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latin typeface="Times New Roman" panose="02020603050405020304" pitchFamily="18" charset="0"/>
                <a:ea typeface="微软雅黑" panose="020B0503020204020204" charset="-122"/>
                <a:cs typeface="Times New Roman" panose="02020603050405020304" pitchFamily="18" charset="0"/>
              </a:rPr>
              <a:t>新鲜空气和锻炼有益于健康。</a:t>
            </a: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latin typeface="Times New Roman" panose="02020603050405020304" pitchFamily="18" charset="0"/>
                <a:ea typeface="微软雅黑" panose="020B0503020204020204" charset="-122"/>
                <a:cs typeface="Times New Roman" panose="02020603050405020304" pitchFamily="18" charset="0"/>
              </a:rPr>
              <a:t>Does smoking </a:t>
            </a: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contribute to</a:t>
            </a:r>
            <a:r>
              <a:rPr lang="zh-CN" altLang="zh-CN" sz="3200" b="1">
                <a:latin typeface="Times New Roman" panose="02020603050405020304" pitchFamily="18" charset="0"/>
                <a:ea typeface="微软雅黑" panose="020B0503020204020204" charset="-122"/>
                <a:cs typeface="Times New Roman" panose="02020603050405020304" pitchFamily="18" charset="0"/>
              </a:rPr>
              <a:t> lung cancer?</a:t>
            </a: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latin typeface="Times New Roman" panose="02020603050405020304" pitchFamily="18" charset="0"/>
                <a:ea typeface="微软雅黑" panose="020B0503020204020204" charset="-122"/>
                <a:cs typeface="Times New Roman" panose="02020603050405020304" pitchFamily="18" charset="0"/>
              </a:rPr>
              <a:t>吸烟会导致肺癌吗？</a:t>
            </a: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p:txBody>
      </p:sp>
      <p:sp>
        <p:nvSpPr>
          <p:cNvPr id="117762" name="TextBox 5"/>
          <p:cNvSpPr txBox="1"/>
          <p:nvPr/>
        </p:nvSpPr>
        <p:spPr>
          <a:xfrm>
            <a:off x="3546793" y="16764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Phrases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866140" y="259398"/>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49">
                                            <p:txEl>
                                              <p:pRg st="0" end="0"/>
                                            </p:txEl>
                                          </p:spTgt>
                                        </p:tgtEl>
                                        <p:attrNameLst>
                                          <p:attrName>style.visibility</p:attrName>
                                        </p:attrNameLst>
                                      </p:cBhvr>
                                      <p:to>
                                        <p:strVal val="visible"/>
                                      </p:to>
                                    </p:set>
                                    <p:anim calcmode="lin" valueType="num">
                                      <p:cBhvr additive="base">
                                        <p:cTn id="7" dur="500" fill="hold"/>
                                        <p:tgtEl>
                                          <p:spTgt spid="788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49">
                                            <p:txEl>
                                              <p:pRg st="1" end="1"/>
                                            </p:txEl>
                                          </p:spTgt>
                                        </p:tgtEl>
                                        <p:attrNameLst>
                                          <p:attrName>style.visibility</p:attrName>
                                        </p:attrNameLst>
                                      </p:cBhvr>
                                      <p:to>
                                        <p:strVal val="visible"/>
                                      </p:to>
                                    </p:set>
                                    <p:anim calcmode="lin" valueType="num">
                                      <p:cBhvr additive="base">
                                        <p:cTn id="13" dur="500" fill="hold"/>
                                        <p:tgtEl>
                                          <p:spTgt spid="788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849">
                                            <p:txEl>
                                              <p:pRg st="2" end="2"/>
                                            </p:txEl>
                                          </p:spTgt>
                                        </p:tgtEl>
                                        <p:attrNameLst>
                                          <p:attrName>style.visibility</p:attrName>
                                        </p:attrNameLst>
                                      </p:cBhvr>
                                      <p:to>
                                        <p:strVal val="visible"/>
                                      </p:to>
                                    </p:set>
                                    <p:anim calcmode="lin" valueType="num">
                                      <p:cBhvr additive="base">
                                        <p:cTn id="19" dur="500" fill="hold"/>
                                        <p:tgtEl>
                                          <p:spTgt spid="788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849">
                                            <p:txEl>
                                              <p:pRg st="3" end="3"/>
                                            </p:txEl>
                                          </p:spTgt>
                                        </p:tgtEl>
                                        <p:attrNameLst>
                                          <p:attrName>style.visibility</p:attrName>
                                        </p:attrNameLst>
                                      </p:cBhvr>
                                      <p:to>
                                        <p:strVal val="visible"/>
                                      </p:to>
                                    </p:set>
                                    <p:anim calcmode="lin" valueType="num">
                                      <p:cBhvr additive="base">
                                        <p:cTn id="25" dur="500" fill="hold"/>
                                        <p:tgtEl>
                                          <p:spTgt spid="788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8849">
                                            <p:txEl>
                                              <p:pRg st="4" end="4"/>
                                            </p:txEl>
                                          </p:spTgt>
                                        </p:tgtEl>
                                        <p:attrNameLst>
                                          <p:attrName>style.visibility</p:attrName>
                                        </p:attrNameLst>
                                      </p:cBhvr>
                                      <p:to>
                                        <p:strVal val="visible"/>
                                      </p:to>
                                    </p:set>
                                    <p:anim calcmode="lin" valueType="num">
                                      <p:cBhvr additive="base">
                                        <p:cTn id="31" dur="500" fill="hold"/>
                                        <p:tgtEl>
                                          <p:spTgt spid="7884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8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8849">
                                            <p:txEl>
                                              <p:pRg st="5" end="5"/>
                                            </p:txEl>
                                          </p:spTgt>
                                        </p:tgtEl>
                                        <p:attrNameLst>
                                          <p:attrName>style.visibility</p:attrName>
                                        </p:attrNameLst>
                                      </p:cBhvr>
                                      <p:to>
                                        <p:strVal val="visible"/>
                                      </p:to>
                                    </p:set>
                                    <p:anim calcmode="lin" valueType="num">
                                      <p:cBhvr additive="base">
                                        <p:cTn id="37" dur="500" fill="hold"/>
                                        <p:tgtEl>
                                          <p:spTgt spid="7884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8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8849">
                                            <p:txEl>
                                              <p:pRg st="6" end="6"/>
                                            </p:txEl>
                                          </p:spTgt>
                                        </p:tgtEl>
                                        <p:attrNameLst>
                                          <p:attrName>style.visibility</p:attrName>
                                        </p:attrNameLst>
                                      </p:cBhvr>
                                      <p:to>
                                        <p:strVal val="visible"/>
                                      </p:to>
                                    </p:set>
                                    <p:anim calcmode="lin" valueType="num">
                                      <p:cBhvr additive="base">
                                        <p:cTn id="43" dur="500" fill="hold"/>
                                        <p:tgtEl>
                                          <p:spTgt spid="7884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84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8849">
                                            <p:txEl>
                                              <p:pRg st="7" end="7"/>
                                            </p:txEl>
                                          </p:spTgt>
                                        </p:tgtEl>
                                        <p:attrNameLst>
                                          <p:attrName>style.visibility</p:attrName>
                                        </p:attrNameLst>
                                      </p:cBhvr>
                                      <p:to>
                                        <p:strVal val="visible"/>
                                      </p:to>
                                    </p:set>
                                    <p:anim calcmode="lin" valueType="num">
                                      <p:cBhvr additive="base">
                                        <p:cTn id="49" dur="500" fill="hold"/>
                                        <p:tgtEl>
                                          <p:spTgt spid="7884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884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8849">
                                            <p:txEl>
                                              <p:pRg st="8" end="8"/>
                                            </p:txEl>
                                          </p:spTgt>
                                        </p:tgtEl>
                                        <p:attrNameLst>
                                          <p:attrName>style.visibility</p:attrName>
                                        </p:attrNameLst>
                                      </p:cBhvr>
                                      <p:to>
                                        <p:strVal val="visible"/>
                                      </p:to>
                                    </p:set>
                                    <p:anim calcmode="lin" valueType="num">
                                      <p:cBhvr additive="base">
                                        <p:cTn id="55" dur="500" fill="hold"/>
                                        <p:tgtEl>
                                          <p:spTgt spid="7884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884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8161655" y="523875"/>
            <a:ext cx="4030345" cy="3060700"/>
          </a:xfrm>
          <a:prstGeom prst="rect">
            <a:avLst/>
          </a:prstGeom>
        </p:spPr>
      </p:pic>
      <p:sp>
        <p:nvSpPr>
          <p:cNvPr id="100" name="文本框 99"/>
          <p:cNvSpPr txBox="1"/>
          <p:nvPr/>
        </p:nvSpPr>
        <p:spPr>
          <a:xfrm>
            <a:off x="365760" y="899795"/>
            <a:ext cx="11539220" cy="3046095"/>
          </a:xfrm>
          <a:prstGeom prst="rect">
            <a:avLst/>
          </a:prstGeom>
          <a:noFill/>
          <a:ln w="9525">
            <a:noFill/>
          </a:ln>
        </p:spPr>
        <p:txBody>
          <a:bodyPr wrap="square">
            <a:spAutoFit/>
          </a:bodyPr>
          <a:p>
            <a:pPr>
              <a:lnSpc>
                <a:spcPct val="100000"/>
              </a:lnSpc>
            </a:pPr>
            <a:r>
              <a:rPr lang="zh-CN" sz="3200" b="1">
                <a:solidFill>
                  <a:srgbClr val="FF0000"/>
                </a:solidFill>
                <a:latin typeface="Times New Roman" panose="02020603050405020304" pitchFamily="18" charset="0"/>
                <a:ea typeface="微软雅黑" panose="020B0503020204020204" charset="-122"/>
              </a:rPr>
              <a:t>【</a:t>
            </a:r>
            <a:r>
              <a:rPr sz="3200" b="1">
                <a:solidFill>
                  <a:srgbClr val="FF0000"/>
                </a:solidFill>
                <a:latin typeface="Times New Roman" panose="02020603050405020304" pitchFamily="18" charset="0"/>
                <a:ea typeface="微软雅黑" panose="020B0503020204020204" charset="-122"/>
              </a:rPr>
              <a:t>热点归纳</a:t>
            </a:r>
            <a:r>
              <a:rPr lang="zh-CN" sz="3200" b="1">
                <a:solidFill>
                  <a:srgbClr val="FF0000"/>
                </a:solidFill>
                <a:latin typeface="Times New Roman" panose="02020603050405020304" pitchFamily="18" charset="0"/>
                <a:ea typeface="微软雅黑" panose="020B0503020204020204" charset="-122"/>
              </a:rPr>
              <a:t>】</a:t>
            </a:r>
            <a:endParaRPr sz="3200" b="1">
              <a:solidFill>
                <a:srgbClr val="FF0000"/>
              </a:solidFill>
              <a:latin typeface="Times New Roman" panose="02020603050405020304" pitchFamily="18" charset="0"/>
              <a:ea typeface="微软雅黑" panose="020B0503020204020204" charset="-122"/>
            </a:endParaRPr>
          </a:p>
          <a:p>
            <a:pPr>
              <a:lnSpc>
                <a:spcPct val="100000"/>
              </a:lnSpc>
            </a:pPr>
            <a:r>
              <a:rPr sz="3200" b="1">
                <a:solidFill>
                  <a:schemeClr val="tx1"/>
                </a:solidFill>
                <a:latin typeface="Times New Roman" panose="02020603050405020304" pitchFamily="18" charset="0"/>
                <a:ea typeface="微软雅黑" panose="020B0503020204020204" charset="-122"/>
              </a:rPr>
              <a:t>contribute v. 捐献；捐助； 投稿</a:t>
            </a:r>
            <a:endParaRPr sz="3200" b="1">
              <a:solidFill>
                <a:schemeClr val="tx1"/>
              </a:solidFill>
              <a:latin typeface="Times New Roman" panose="02020603050405020304" pitchFamily="18" charset="0"/>
              <a:ea typeface="微软雅黑" panose="020B0503020204020204" charset="-122"/>
            </a:endParaRPr>
          </a:p>
          <a:p>
            <a:pPr>
              <a:lnSpc>
                <a:spcPct val="100000"/>
              </a:lnSpc>
            </a:pPr>
            <a:r>
              <a:rPr sz="3200" b="1">
                <a:solidFill>
                  <a:schemeClr val="tx1"/>
                </a:solidFill>
                <a:latin typeface="Times New Roman" panose="02020603050405020304" pitchFamily="18" charset="0"/>
                <a:ea typeface="微软雅黑" panose="020B0503020204020204" charset="-122"/>
              </a:rPr>
              <a:t>contribute… to把……贡献给……；捐助</a:t>
            </a:r>
            <a:endParaRPr sz="3200" b="1">
              <a:solidFill>
                <a:schemeClr val="tx1"/>
              </a:solidFill>
              <a:latin typeface="Times New Roman" panose="02020603050405020304" pitchFamily="18" charset="0"/>
              <a:ea typeface="微软雅黑" panose="020B0503020204020204" charset="-122"/>
            </a:endParaRPr>
          </a:p>
          <a:p>
            <a:pPr>
              <a:lnSpc>
                <a:spcPct val="100000"/>
              </a:lnSpc>
            </a:pPr>
            <a:r>
              <a:rPr sz="3200" b="1">
                <a:solidFill>
                  <a:schemeClr val="tx1"/>
                </a:solidFill>
                <a:latin typeface="Times New Roman" panose="02020603050405020304" pitchFamily="18" charset="0"/>
                <a:ea typeface="微软雅黑" panose="020B0503020204020204" charset="-122"/>
              </a:rPr>
              <a:t>contribution n. 贡献；捐赠</a:t>
            </a:r>
            <a:endParaRPr sz="3200" b="1">
              <a:solidFill>
                <a:schemeClr val="tx1"/>
              </a:solidFill>
              <a:latin typeface="Times New Roman" panose="02020603050405020304" pitchFamily="18" charset="0"/>
              <a:ea typeface="微软雅黑" panose="020B0503020204020204" charset="-122"/>
            </a:endParaRPr>
          </a:p>
          <a:p>
            <a:pPr>
              <a:lnSpc>
                <a:spcPct val="100000"/>
              </a:lnSpc>
            </a:pPr>
            <a:r>
              <a:rPr sz="3200" b="1">
                <a:solidFill>
                  <a:schemeClr val="tx1"/>
                </a:solidFill>
                <a:latin typeface="Times New Roman" panose="02020603050405020304" pitchFamily="18" charset="0"/>
                <a:ea typeface="微软雅黑" panose="020B0503020204020204" charset="-122"/>
              </a:rPr>
              <a:t>make a contribution/contributions to为……作贡献</a:t>
            </a:r>
            <a:endParaRPr sz="3200" b="1">
              <a:solidFill>
                <a:schemeClr val="tx1"/>
              </a:solidFill>
              <a:latin typeface="Times New Roman" panose="02020603050405020304" pitchFamily="18" charset="0"/>
              <a:ea typeface="微软雅黑" panose="020B0503020204020204" charset="-122"/>
            </a:endParaRPr>
          </a:p>
          <a:p>
            <a:pPr>
              <a:lnSpc>
                <a:spcPct val="100000"/>
              </a:lnSpc>
            </a:pPr>
            <a:endParaRPr sz="3200" b="1">
              <a:solidFill>
                <a:schemeClr val="tx1"/>
              </a:solidFill>
              <a:latin typeface="Times New Roman" panose="02020603050405020304" pitchFamily="18" charset="0"/>
              <a:ea typeface="微软雅黑" panose="020B0503020204020204" charset="-122"/>
            </a:endParaRPr>
          </a:p>
        </p:txBody>
      </p:sp>
      <p:sp>
        <p:nvSpPr>
          <p:cNvPr id="114691" name="文本框 7"/>
          <p:cNvSpPr txBox="1"/>
          <p:nvPr/>
        </p:nvSpPr>
        <p:spPr>
          <a:xfrm>
            <a:off x="951865" y="259398"/>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118787" name="TextBox 5"/>
          <p:cNvSpPr txBox="1"/>
          <p:nvPr/>
        </p:nvSpPr>
        <p:spPr>
          <a:xfrm>
            <a:off x="3461385" y="16764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Phrases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80899" name="文本框 5"/>
          <p:cNvSpPr txBox="1"/>
          <p:nvPr/>
        </p:nvSpPr>
        <p:spPr>
          <a:xfrm>
            <a:off x="292100" y="3319780"/>
            <a:ext cx="11607165" cy="2799715"/>
          </a:xfrm>
          <a:prstGeom prst="rect">
            <a:avLst/>
          </a:prstGeom>
          <a:noFill/>
          <a:ln w="9525">
            <a:noFill/>
          </a:ln>
        </p:spPr>
        <p:txBody>
          <a:bodyPr wrap="square" anchor="t">
            <a:spAutoFit/>
          </a:bodyPr>
          <a:p>
            <a:pPr algn="just"/>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单句语法填空</a:t>
            </a:r>
            <a:endPar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algn="just"/>
            <a:r>
              <a:rPr lang="zh-CN" altLang="en-US" sz="3600" b="1">
                <a:solidFill>
                  <a:schemeClr val="tx1"/>
                </a:solidFill>
                <a:latin typeface="Times New Roman" panose="02020603050405020304" pitchFamily="18" charset="0"/>
                <a:ea typeface="微软雅黑" panose="020B0503020204020204" charset="-122"/>
                <a:cs typeface="Times New Roman" panose="02020603050405020304" pitchFamily="18" charset="0"/>
              </a:rPr>
              <a:t>①(2021·新高考I卷)Research has shown that emotional skills may contribute ____</a:t>
            </a:r>
            <a:r>
              <a:rPr lang="en-US" altLang="zh-CN" sz="3600" b="1">
                <a:solidFill>
                  <a:schemeClr val="tx1"/>
                </a:solidFill>
                <a:latin typeface="Times New Roman" panose="02020603050405020304" pitchFamily="18" charset="0"/>
                <a:ea typeface="微软雅黑" panose="020B0503020204020204" charset="-122"/>
                <a:cs typeface="Times New Roman" panose="02020603050405020304" pitchFamily="18" charset="0"/>
              </a:rPr>
              <a:t>_____</a:t>
            </a:r>
            <a:r>
              <a:rPr lang="zh-CN" altLang="en-US" sz="3600" b="1">
                <a:solidFill>
                  <a:schemeClr val="tx1"/>
                </a:solidFill>
                <a:latin typeface="Times New Roman" panose="02020603050405020304" pitchFamily="18" charset="0"/>
                <a:ea typeface="微软雅黑" panose="020B0503020204020204" charset="-122"/>
                <a:cs typeface="Times New Roman" panose="02020603050405020304" pitchFamily="18" charset="0"/>
              </a:rPr>
              <a:t>_ some of these qualities.</a:t>
            </a:r>
            <a:endParaRPr lang="zh-CN" altLang="en-US" sz="36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a:r>
              <a:rPr lang="zh-CN" altLang="en-US" sz="3600" b="1">
                <a:solidFill>
                  <a:schemeClr val="tx1"/>
                </a:solidFill>
                <a:latin typeface="Times New Roman" panose="02020603050405020304" pitchFamily="18" charset="0"/>
                <a:ea typeface="微软雅黑" panose="020B0503020204020204" charset="-122"/>
                <a:cs typeface="Times New Roman" panose="02020603050405020304" pitchFamily="18" charset="0"/>
              </a:rPr>
              <a:t>②The Chinese people should make a greater ___________ (contribute) to mankind.</a:t>
            </a:r>
            <a:endParaRPr lang="zh-CN" altLang="en-US" sz="36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nvSpPr>
        <p:spPr>
          <a:xfrm>
            <a:off x="9233535" y="4919345"/>
            <a:ext cx="2764790" cy="583565"/>
          </a:xfrm>
          <a:prstGeom prst="rect">
            <a:avLst/>
          </a:prstGeom>
          <a:noFill/>
          <a:ln w="9525">
            <a:noFill/>
          </a:ln>
        </p:spPr>
        <p:txBody>
          <a:bodyPr wrap="square" anchor="t">
            <a:spAutoFit/>
          </a:bodyPr>
          <a:p>
            <a:r>
              <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contribution</a:t>
            </a:r>
            <a:endPar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nvSpPr>
        <p:spPr>
          <a:xfrm>
            <a:off x="4515485" y="4427855"/>
            <a:ext cx="2891155" cy="583565"/>
          </a:xfrm>
          <a:prstGeom prst="rect">
            <a:avLst/>
          </a:prstGeom>
          <a:noFill/>
          <a:ln w="9525">
            <a:noFill/>
          </a:ln>
        </p:spPr>
        <p:txBody>
          <a:bodyPr wrap="square" anchor="t">
            <a:spAutoFit/>
          </a:bodyPr>
          <a:p>
            <a:r>
              <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 to </a:t>
            </a:r>
            <a:endPar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anim calcmode="lin" valueType="num">
                                      <p:cBhvr additive="base">
                                        <p:cTn id="1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anim calcmode="lin" valueType="num">
                                      <p:cBhvr additive="base">
                                        <p:cTn id="19"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xEl>
                                              <p:pRg st="3" end="3"/>
                                            </p:txEl>
                                          </p:spTgt>
                                        </p:tgtEl>
                                        <p:attrNameLst>
                                          <p:attrName>style.visibility</p:attrName>
                                        </p:attrNameLst>
                                      </p:cBhvr>
                                      <p:to>
                                        <p:strVal val="visible"/>
                                      </p:to>
                                    </p:set>
                                    <p:anim calcmode="lin" valueType="num">
                                      <p:cBhvr additive="base">
                                        <p:cTn id="25"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
                                            <p:txEl>
                                              <p:pRg st="4" end="4"/>
                                            </p:txEl>
                                          </p:spTgt>
                                        </p:tgtEl>
                                        <p:attrNameLst>
                                          <p:attrName>style.visibility</p:attrName>
                                        </p:attrNameLst>
                                      </p:cBhvr>
                                      <p:to>
                                        <p:strVal val="visible"/>
                                      </p:to>
                                    </p:set>
                                    <p:anim calcmode="lin" valueType="num">
                                      <p:cBhvr additive="base">
                                        <p:cTn id="31"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0899"/>
                                        </p:tgtEl>
                                        <p:attrNameLst>
                                          <p:attrName>style.visibility</p:attrName>
                                        </p:attrNameLst>
                                      </p:cBhvr>
                                      <p:to>
                                        <p:strVal val="visible"/>
                                      </p:to>
                                    </p:set>
                                    <p:anim calcmode="lin" valueType="num">
                                      <p:cBhvr additive="base">
                                        <p:cTn id="43" dur="500" fill="hold"/>
                                        <p:tgtEl>
                                          <p:spTgt spid="80899"/>
                                        </p:tgtEl>
                                        <p:attrNameLst>
                                          <p:attrName>ppt_x</p:attrName>
                                        </p:attrNameLst>
                                      </p:cBhvr>
                                      <p:tavLst>
                                        <p:tav tm="0">
                                          <p:val>
                                            <p:strVal val="#ppt_x"/>
                                          </p:val>
                                        </p:tav>
                                        <p:tav tm="100000">
                                          <p:val>
                                            <p:strVal val="#ppt_x"/>
                                          </p:val>
                                        </p:tav>
                                      </p:tavLst>
                                    </p:anim>
                                    <p:anim calcmode="lin" valueType="num">
                                      <p:cBhvr additive="base">
                                        <p:cTn id="44"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7" name="文本框 7"/>
          <p:cNvSpPr txBox="1"/>
          <p:nvPr/>
        </p:nvSpPr>
        <p:spPr>
          <a:xfrm>
            <a:off x="1334770" y="227965"/>
            <a:ext cx="1167765" cy="52197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1</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91142" name="文本框 7"/>
          <p:cNvSpPr txBox="1"/>
          <p:nvPr/>
        </p:nvSpPr>
        <p:spPr>
          <a:xfrm>
            <a:off x="3249295" y="165735"/>
            <a:ext cx="6551295" cy="460375"/>
          </a:xfrm>
          <a:prstGeom prst="rect">
            <a:avLst/>
          </a:prstGeom>
          <a:noFill/>
          <a:ln w="9525">
            <a:noFill/>
          </a:ln>
        </p:spPr>
        <p:txBody>
          <a:bodyPr wrap="square" anchor="t">
            <a:spAutoFit/>
          </a:bodyPr>
          <a:p>
            <a:pPr eaLnBrk="0" hangingPunct="0">
              <a:buFont typeface="Arial" panose="020B0604020202020204" pitchFamily="34" charset="0"/>
            </a:pPr>
            <a:r>
              <a:rPr lang="en-US" altLang="zh-CN" sz="2400" b="1" dirty="0">
                <a:solidFill>
                  <a:srgbClr val="FF0000"/>
                </a:solidFill>
                <a:latin typeface="Times New Roman" panose="02020603050405020304" pitchFamily="18" charset="0"/>
                <a:ea typeface="思源黑体 CN Heavy" pitchFamily="34" charset="-122"/>
              </a:rPr>
              <a:t>Look at the pictures and answer the questions.</a:t>
            </a:r>
            <a:endParaRPr lang="en-US" altLang="zh-CN" sz="2400" b="1" dirty="0">
              <a:solidFill>
                <a:srgbClr val="FF0000"/>
              </a:solidFill>
              <a:latin typeface="Times New Roman" panose="02020603050405020304" pitchFamily="18" charset="0"/>
              <a:ea typeface="思源黑体 CN Heavy" pitchFamily="34" charset="-122"/>
            </a:endParaRPr>
          </a:p>
        </p:txBody>
      </p:sp>
      <p:pic>
        <p:nvPicPr>
          <p:cNvPr id="3" name="Picture 8"/>
          <p:cNvPicPr>
            <a:picLocks noChangeAspect="1" noChangeArrowheads="1"/>
          </p:cNvPicPr>
          <p:nvPr/>
        </p:nvPicPr>
        <p:blipFill>
          <a:blip r:embed="rId1"/>
          <a:stretch>
            <a:fillRect/>
          </a:stretch>
        </p:blipFill>
        <p:spPr bwMode="auto">
          <a:xfrm>
            <a:off x="2627923" y="1508749"/>
            <a:ext cx="6500858" cy="4441247"/>
          </a:xfrm>
          <a:prstGeom prst="rect">
            <a:avLst/>
          </a:prstGeom>
          <a:ln>
            <a:noFill/>
          </a:ln>
          <a:effectLst>
            <a:softEdge rad="112500"/>
          </a:effectLst>
        </p:spPr>
      </p:pic>
      <p:sp>
        <p:nvSpPr>
          <p:cNvPr id="5" name="文本框 1"/>
          <p:cNvSpPr txBox="1"/>
          <p:nvPr/>
        </p:nvSpPr>
        <p:spPr>
          <a:xfrm>
            <a:off x="1543050" y="877570"/>
            <a:ext cx="9632950" cy="1076325"/>
          </a:xfrm>
          <a:prstGeom prst="rect">
            <a:avLst/>
          </a:prstGeom>
          <a:gradFill>
            <a:gsLst>
              <a:gs pos="0">
                <a:srgbClr val="14CD68"/>
              </a:gs>
              <a:gs pos="100000">
                <a:srgbClr val="0B6E38"/>
              </a:gs>
            </a:gsLst>
            <a:lin ang="5400000" scaled="0"/>
          </a:gradFill>
          <a:ln w="9525">
            <a:noFill/>
          </a:ln>
        </p:spPr>
        <p:txBody>
          <a:bodyPr wrap="square">
            <a:spAutoFit/>
          </a:bodyPr>
          <a:p>
            <a:pPr defTabSz="685800"/>
            <a:r>
              <a:rPr lang="en-US" altLang="zh-CN" sz="3200" b="1">
                <a:solidFill>
                  <a:srgbClr val="FFFF00"/>
                </a:solidFill>
                <a:latin typeface="Comic Sans MS" panose="030F0702030302020204" pitchFamily="66" charset="0"/>
              </a:rPr>
              <a:t>What river is it? Have you ever been there?</a:t>
            </a:r>
            <a:endParaRPr lang="en-US" altLang="zh-CN" sz="3200" b="1">
              <a:solidFill>
                <a:srgbClr val="FFFF00"/>
              </a:solidFill>
              <a:latin typeface="Comic Sans MS" panose="030F0702030302020204" pitchFamily="66" charset="0"/>
            </a:endParaRPr>
          </a:p>
          <a:p>
            <a:pPr defTabSz="685800"/>
            <a:r>
              <a:rPr lang="en-US" altLang="zh-CN" sz="3200" b="1">
                <a:solidFill>
                  <a:srgbClr val="FFFF00"/>
                </a:solidFill>
                <a:latin typeface="Comic Sans MS" panose="030F0702030302020204" pitchFamily="66" charset="0"/>
              </a:rPr>
              <a:t>What do you know about it?</a:t>
            </a:r>
            <a:endParaRPr lang="en-US" altLang="zh-CN" sz="3200" b="1">
              <a:solidFill>
                <a:srgbClr val="FFFF00"/>
              </a:solidFill>
              <a:latin typeface="Comic Sans MS" panose="030F0702030302020204" pitchFamily="66" charset="0"/>
            </a:endParaRPr>
          </a:p>
        </p:txBody>
      </p:sp>
      <p:sp>
        <p:nvSpPr>
          <p:cNvPr id="9" name="TextBox 7"/>
          <p:cNvSpPr txBox="1"/>
          <p:nvPr/>
        </p:nvSpPr>
        <p:spPr>
          <a:xfrm rot="21196492">
            <a:off x="329948" y="2538234"/>
            <a:ext cx="2643238" cy="922020"/>
          </a:xfrm>
          <a:prstGeom prst="rect">
            <a:avLst/>
          </a:prstGeom>
          <a:solidFill>
            <a:schemeClr val="accent2">
              <a:lumMod val="20000"/>
              <a:lumOff val="80000"/>
            </a:schemeClr>
          </a:solidFill>
          <a:effectLst>
            <a:softEdge rad="127000"/>
          </a:effectLst>
        </p:spPr>
        <p:txBody>
          <a:bodyPr>
            <a:spAutoFit/>
          </a:bodyPr>
          <a:p>
            <a:pPr marR="0" defTabSz="914400">
              <a:buClrTx/>
              <a:buSzTx/>
              <a:buFontTx/>
              <a:buNone/>
              <a:defRPr/>
            </a:pPr>
            <a:r>
              <a:rPr kumimoji="0" lang="en-US" altLang="zh-CN" sz="5400" b="1" kern="1200" cap="none" spc="0" normalizeH="0" baseline="0" noProof="0">
                <a:ln w="18000">
                  <a:solidFill>
                    <a:schemeClr val="accent1">
                      <a:lumMod val="50000"/>
                    </a:schemeClr>
                  </a:solidFill>
                  <a:prstDash val="solid"/>
                  <a:miter lim="800000"/>
                </a:ln>
                <a:solidFill>
                  <a:srgbClr val="FF00FF"/>
                </a:solidFill>
                <a:effectLst>
                  <a:glow rad="101600">
                    <a:schemeClr val="accent3">
                      <a:satMod val="175000"/>
                      <a:alpha val="40000"/>
                    </a:schemeClr>
                  </a:glow>
                  <a:outerShdw blurRad="63500" sx="102000" sy="102000" algn="ctr"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rPr>
              <a:t>Li River</a:t>
            </a:r>
            <a:endParaRPr kumimoji="0" lang="zh-CN" altLang="en-US" sz="5400" b="1" kern="1200" cap="none" spc="0" normalizeH="0" baseline="0" noProof="0">
              <a:ln w="18000">
                <a:solidFill>
                  <a:schemeClr val="accent1">
                    <a:lumMod val="50000"/>
                  </a:schemeClr>
                </a:solidFill>
                <a:prstDash val="solid"/>
                <a:miter lim="800000"/>
              </a:ln>
              <a:solidFill>
                <a:srgbClr val="FF00FF"/>
              </a:solidFill>
              <a:effectLst>
                <a:glow rad="101600">
                  <a:schemeClr val="accent3">
                    <a:satMod val="175000"/>
                    <a:alpha val="40000"/>
                  </a:schemeClr>
                </a:glow>
                <a:outerShdw blurRad="63500" sx="102000" sy="102000" algn="ctr" rotWithShape="0">
                  <a:prstClr val="black">
                    <a:alpha val="40000"/>
                  </a:prst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4"/>
          <p:cNvSpPr txBox="1"/>
          <p:nvPr/>
        </p:nvSpPr>
        <p:spPr>
          <a:xfrm>
            <a:off x="1619250" y="5168993"/>
            <a:ext cx="9144000" cy="1568450"/>
          </a:xfrm>
          <a:prstGeom prst="rect">
            <a:avLst/>
          </a:prstGeom>
          <a:gradFill>
            <a:gsLst>
              <a:gs pos="0">
                <a:srgbClr val="14CD68"/>
              </a:gs>
              <a:gs pos="100000">
                <a:srgbClr val="0B6E38"/>
              </a:gs>
            </a:gsLst>
            <a:lin ang="5400000" scaled="0"/>
          </a:gradFill>
          <a:ln w="28575" cap="flat" cmpd="sng">
            <a:noFill/>
            <a:prstDash val="sysDot"/>
            <a:round/>
            <a:headEnd type="none" w="med" len="med"/>
            <a:tailEnd type="none" w="med" len="med"/>
          </a:ln>
        </p:spPr>
        <p:txBody>
          <a:bodyPr>
            <a:spAutoFit/>
          </a:bodyPr>
          <a:p>
            <a:pPr marR="0" algn="l" defTabSz="685800">
              <a:lnSpc>
                <a:spcPct val="100000"/>
              </a:lnSpc>
              <a:buClrTx/>
              <a:buSzTx/>
              <a:buFontTx/>
              <a:buNone/>
            </a:pPr>
            <a:r>
              <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rPr>
              <a:t>It is </a:t>
            </a:r>
            <a:r>
              <a:rPr kumimoji="0" lang="en-US" altLang="zh-CN" sz="3200" b="1" kern="1200" cap="none" spc="0" normalizeH="0" baseline="0" noProof="1">
                <a:solidFill>
                  <a:srgbClr val="FF0000"/>
                </a:solidFill>
                <a:latin typeface="Comic Sans MS" panose="030F0702030302020204" pitchFamily="66" charset="0"/>
                <a:ea typeface="宋体" panose="02010600030101010101" pitchFamily="2" charset="-122"/>
              </a:rPr>
              <a:t>one of the most well-known tourist destinations </a:t>
            </a:r>
            <a:r>
              <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rPr>
              <a:t>in China’s Guangxi Zhuang Autonomous Region. </a:t>
            </a:r>
            <a:r>
              <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cs typeface="+mn-cs"/>
              </a:rPr>
              <a:t> </a:t>
            </a:r>
            <a:endPar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cs typeface="+mn-cs"/>
            </a:endParaRPr>
          </a:p>
        </p:txBody>
      </p:sp>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563485" y="3023870"/>
            <a:ext cx="4628515" cy="3834130"/>
          </a:xfrm>
          <a:prstGeom prst="rect">
            <a:avLst/>
          </a:prstGeom>
        </p:spPr>
      </p:pic>
      <p:sp>
        <p:nvSpPr>
          <p:cNvPr id="78849" name="矩形 1"/>
          <p:cNvSpPr>
            <a:spLocks noChangeAspect="1"/>
          </p:cNvSpPr>
          <p:nvPr/>
        </p:nvSpPr>
        <p:spPr>
          <a:xfrm>
            <a:off x="93345" y="720090"/>
            <a:ext cx="12004675" cy="6070600"/>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en-US" sz="3600" b="1" dirty="0">
                <a:solidFill>
                  <a:schemeClr val="tx1"/>
                </a:solidFill>
                <a:latin typeface="Times New Roman" panose="02020603050405020304" pitchFamily="18" charset="0"/>
                <a:ea typeface="微软雅黑" panose="020B0503020204020204" charset="-122"/>
              </a:rPr>
              <a:t>5.</a:t>
            </a:r>
            <a:r>
              <a:rPr lang="en-US" altLang="zh-CN" sz="3600" b="1">
                <a:latin typeface="Times New Roman" panose="02020603050405020304" pitchFamily="18" charset="0"/>
                <a:ea typeface="黑体" panose="02010609060101010101" charset="-122"/>
                <a:sym typeface="+mn-ea"/>
              </a:rPr>
              <a:t>carry out</a:t>
            </a:r>
            <a:r>
              <a:rPr lang="en-US" altLang="zh-CN" sz="3600" b="1">
                <a:latin typeface="Times New Roman" panose="02020603050405020304" pitchFamily="18" charset="0"/>
                <a:ea typeface="黑体" panose="02010609060101010101" charset="-122"/>
                <a:sym typeface="+mn-ea"/>
              </a:rPr>
              <a:t>                               </a:t>
            </a:r>
            <a:r>
              <a:rPr altLang="zh-CN" sz="3600" b="1" dirty="0">
                <a:solidFill>
                  <a:srgbClr val="FF0000"/>
                </a:solidFill>
                <a:latin typeface="Times New Roman" panose="02020603050405020304" pitchFamily="18" charset="0"/>
                <a:ea typeface="微软雅黑" panose="020B0503020204020204" charset="-122"/>
              </a:rPr>
              <a:t>  </a:t>
            </a:r>
            <a:r>
              <a:rPr altLang="zh-CN" sz="3600" b="1" dirty="0">
                <a:latin typeface="Times New Roman" panose="02020603050405020304" pitchFamily="18" charset="0"/>
                <a:ea typeface="微软雅黑" panose="020B0503020204020204" charset="-122"/>
              </a:rPr>
              <a:t> </a:t>
            </a:r>
            <a:r>
              <a:rPr lang="en-US" sz="3600" b="1" dirty="0">
                <a:latin typeface="Times New Roman" panose="02020603050405020304" pitchFamily="18" charset="0"/>
                <a:ea typeface="微软雅黑" panose="020B0503020204020204" charset="-122"/>
              </a:rPr>
              <a:t>               </a:t>
            </a:r>
            <a:r>
              <a:rPr altLang="zh-CN" sz="3600" b="1" dirty="0">
                <a:latin typeface="Times New Roman" panose="02020603050405020304" pitchFamily="18" charset="0"/>
                <a:ea typeface="微软雅黑" panose="020B0503020204020204" charset="-122"/>
              </a:rPr>
              <a:t>考查热度★★</a:t>
            </a:r>
            <a:r>
              <a:rPr altLang="zh-CN" sz="3600" b="1" dirty="0">
                <a:latin typeface="Times New Roman" panose="02020603050405020304" pitchFamily="18" charset="0"/>
                <a:ea typeface="微软雅黑" panose="020B0503020204020204" charset="-122"/>
                <a:sym typeface="+mn-ea"/>
              </a:rPr>
              <a:t>★★★</a:t>
            </a:r>
            <a:endParaRPr altLang="zh-CN" sz="3600" b="1" dirty="0">
              <a:latin typeface="Times New Roman" panose="02020603050405020304" pitchFamily="18" charset="0"/>
              <a:ea typeface="微软雅黑" panose="020B0503020204020204" charset="-122"/>
              <a:sym typeface="+mn-ea"/>
            </a:endParaRPr>
          </a:p>
          <a:p>
            <a:pPr defTabSz="914400">
              <a:lnSpc>
                <a:spcPct val="120000"/>
              </a:lnSpc>
              <a:tabLst>
                <a:tab pos="1028700" algn="l"/>
                <a:tab pos="1851025" algn="l"/>
                <a:tab pos="2538730" algn="l"/>
                <a:tab pos="3222625" algn="l"/>
              </a:tabLst>
            </a:pP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a:t>
            </a:r>
            <a:r>
              <a:rPr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carry out</a:t>
            </a:r>
            <a:r>
              <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执行，实行；贯彻</a:t>
            </a:r>
            <a:endParaRPr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lang="en-US" sz="3200" b="1">
                <a:latin typeface="Times New Roman" panose="02020603050405020304" pitchFamily="18" charset="0"/>
                <a:ea typeface="微软雅黑" panose="020B0503020204020204" charset="-122"/>
                <a:cs typeface="Times New Roman" panose="02020603050405020304" pitchFamily="18" charset="0"/>
              </a:rPr>
              <a:t>At the same time, they started to </a:t>
            </a:r>
            <a:r>
              <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carry out</a:t>
            </a:r>
            <a:r>
              <a:rPr lang="en-US" sz="3200" b="1">
                <a:latin typeface="Times New Roman" panose="02020603050405020304" pitchFamily="18" charset="0"/>
                <a:ea typeface="微软雅黑" panose="020B0503020204020204" charset="-122"/>
                <a:cs typeface="Times New Roman" panose="02020603050405020304" pitchFamily="18" charset="0"/>
              </a:rPr>
              <a:t> inspections regularly and fine tourist organisations for abuses.</a:t>
            </a:r>
            <a:r>
              <a:rPr lang="en-US" sz="3200" b="1">
                <a:latin typeface="Times New Roman" panose="02020603050405020304" pitchFamily="18" charset="0"/>
                <a:ea typeface="微软雅黑" panose="020B0503020204020204" charset="-122"/>
                <a:cs typeface="Times New Roman" panose="02020603050405020304" pitchFamily="18" charset="0"/>
              </a:rPr>
              <a:t>  与此同时，他们开始对旅游组织滥用职权的行为进行定期检查和罚款。</a:t>
            </a:r>
            <a:endParaRPr lang="en-US"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latin typeface="Times New Roman" panose="02020603050405020304" pitchFamily="18" charset="0"/>
                <a:ea typeface="微软雅黑" panose="020B0503020204020204" charset="-122"/>
                <a:cs typeface="Times New Roman" panose="02020603050405020304" pitchFamily="18" charset="0"/>
              </a:rPr>
              <a:t>He will </a:t>
            </a: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carry out</a:t>
            </a:r>
            <a:r>
              <a:rPr lang="zh-CN" altLang="zh-CN" sz="3200" b="1">
                <a:latin typeface="Times New Roman" panose="02020603050405020304" pitchFamily="18" charset="0"/>
                <a:ea typeface="微软雅黑" panose="020B0503020204020204" charset="-122"/>
                <a:cs typeface="Times New Roman" panose="02020603050405020304" pitchFamily="18" charset="0"/>
              </a:rPr>
              <a:t> his plan.</a:t>
            </a: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latin typeface="Times New Roman" panose="02020603050405020304" pitchFamily="18" charset="0"/>
                <a:ea typeface="微软雅黑" panose="020B0503020204020204" charset="-122"/>
                <a:cs typeface="Times New Roman" panose="02020603050405020304" pitchFamily="18" charset="0"/>
              </a:rPr>
              <a:t>他要执行他的计划。</a:t>
            </a: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latin typeface="Times New Roman" panose="02020603050405020304" pitchFamily="18" charset="0"/>
                <a:ea typeface="微软雅黑" panose="020B0503020204020204" charset="-122"/>
                <a:cs typeface="Times New Roman" panose="02020603050405020304" pitchFamily="18" charset="0"/>
              </a:rPr>
              <a:t>He hasn’t the funds to </a:t>
            </a: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carry out</a:t>
            </a:r>
            <a:r>
              <a:rPr lang="zh-CN" altLang="zh-CN" sz="3200" b="1">
                <a:latin typeface="Times New Roman" panose="02020603050405020304" pitchFamily="18" charset="0"/>
                <a:ea typeface="微软雅黑" panose="020B0503020204020204" charset="-122"/>
                <a:cs typeface="Times New Roman" panose="02020603050405020304" pitchFamily="18" charset="0"/>
              </a:rPr>
              <a:t> his design.</a:t>
            </a: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latin typeface="Times New Roman" panose="02020603050405020304" pitchFamily="18" charset="0"/>
                <a:ea typeface="微软雅黑" panose="020B0503020204020204" charset="-122"/>
                <a:cs typeface="Times New Roman" panose="02020603050405020304" pitchFamily="18" charset="0"/>
              </a:rPr>
              <a:t>他没有资金来施行他的设计。</a:t>
            </a:r>
            <a:endParaRPr lang="zh-CN" altLang="zh-CN" sz="3200" b="1">
              <a:latin typeface="Times New Roman" panose="02020603050405020304" pitchFamily="18" charset="0"/>
              <a:ea typeface="微软雅黑" panose="020B0503020204020204" charset="-122"/>
              <a:cs typeface="Times New Roman" panose="02020603050405020304" pitchFamily="18" charset="0"/>
            </a:endParaRPr>
          </a:p>
        </p:txBody>
      </p:sp>
      <p:sp>
        <p:nvSpPr>
          <p:cNvPr id="117762" name="TextBox 5"/>
          <p:cNvSpPr txBox="1"/>
          <p:nvPr/>
        </p:nvSpPr>
        <p:spPr>
          <a:xfrm>
            <a:off x="3546793" y="16764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Phrases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866140" y="259398"/>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49">
                                            <p:txEl>
                                              <p:pRg st="0" end="0"/>
                                            </p:txEl>
                                          </p:spTgt>
                                        </p:tgtEl>
                                        <p:attrNameLst>
                                          <p:attrName>style.visibility</p:attrName>
                                        </p:attrNameLst>
                                      </p:cBhvr>
                                      <p:to>
                                        <p:strVal val="visible"/>
                                      </p:to>
                                    </p:set>
                                    <p:anim calcmode="lin" valueType="num">
                                      <p:cBhvr additive="base">
                                        <p:cTn id="7" dur="500" fill="hold"/>
                                        <p:tgtEl>
                                          <p:spTgt spid="788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49">
                                            <p:txEl>
                                              <p:pRg st="1" end="1"/>
                                            </p:txEl>
                                          </p:spTgt>
                                        </p:tgtEl>
                                        <p:attrNameLst>
                                          <p:attrName>style.visibility</p:attrName>
                                        </p:attrNameLst>
                                      </p:cBhvr>
                                      <p:to>
                                        <p:strVal val="visible"/>
                                      </p:to>
                                    </p:set>
                                    <p:anim calcmode="lin" valueType="num">
                                      <p:cBhvr additive="base">
                                        <p:cTn id="13" dur="500" fill="hold"/>
                                        <p:tgtEl>
                                          <p:spTgt spid="788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849">
                                            <p:txEl>
                                              <p:pRg st="2" end="2"/>
                                            </p:txEl>
                                          </p:spTgt>
                                        </p:tgtEl>
                                        <p:attrNameLst>
                                          <p:attrName>style.visibility</p:attrName>
                                        </p:attrNameLst>
                                      </p:cBhvr>
                                      <p:to>
                                        <p:strVal val="visible"/>
                                      </p:to>
                                    </p:set>
                                    <p:anim calcmode="lin" valueType="num">
                                      <p:cBhvr additive="base">
                                        <p:cTn id="19" dur="500" fill="hold"/>
                                        <p:tgtEl>
                                          <p:spTgt spid="788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849">
                                            <p:txEl>
                                              <p:pRg st="3" end="3"/>
                                            </p:txEl>
                                          </p:spTgt>
                                        </p:tgtEl>
                                        <p:attrNameLst>
                                          <p:attrName>style.visibility</p:attrName>
                                        </p:attrNameLst>
                                      </p:cBhvr>
                                      <p:to>
                                        <p:strVal val="visible"/>
                                      </p:to>
                                    </p:set>
                                    <p:anim calcmode="lin" valueType="num">
                                      <p:cBhvr additive="base">
                                        <p:cTn id="25" dur="500" fill="hold"/>
                                        <p:tgtEl>
                                          <p:spTgt spid="788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8849">
                                            <p:txEl>
                                              <p:pRg st="4" end="4"/>
                                            </p:txEl>
                                          </p:spTgt>
                                        </p:tgtEl>
                                        <p:attrNameLst>
                                          <p:attrName>style.visibility</p:attrName>
                                        </p:attrNameLst>
                                      </p:cBhvr>
                                      <p:to>
                                        <p:strVal val="visible"/>
                                      </p:to>
                                    </p:set>
                                    <p:anim calcmode="lin" valueType="num">
                                      <p:cBhvr additive="base">
                                        <p:cTn id="37" dur="500" fill="hold"/>
                                        <p:tgtEl>
                                          <p:spTgt spid="7884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8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8849">
                                            <p:txEl>
                                              <p:pRg st="5" end="5"/>
                                            </p:txEl>
                                          </p:spTgt>
                                        </p:tgtEl>
                                        <p:attrNameLst>
                                          <p:attrName>style.visibility</p:attrName>
                                        </p:attrNameLst>
                                      </p:cBhvr>
                                      <p:to>
                                        <p:strVal val="visible"/>
                                      </p:to>
                                    </p:set>
                                    <p:anim calcmode="lin" valueType="num">
                                      <p:cBhvr additive="base">
                                        <p:cTn id="43" dur="500" fill="hold"/>
                                        <p:tgtEl>
                                          <p:spTgt spid="7884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8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8849">
                                            <p:txEl>
                                              <p:pRg st="6" end="6"/>
                                            </p:txEl>
                                          </p:spTgt>
                                        </p:tgtEl>
                                        <p:attrNameLst>
                                          <p:attrName>style.visibility</p:attrName>
                                        </p:attrNameLst>
                                      </p:cBhvr>
                                      <p:to>
                                        <p:strVal val="visible"/>
                                      </p:to>
                                    </p:set>
                                    <p:anim calcmode="lin" valueType="num">
                                      <p:cBhvr additive="base">
                                        <p:cTn id="49" dur="500" fill="hold"/>
                                        <p:tgtEl>
                                          <p:spTgt spid="7884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884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8849">
                                            <p:txEl>
                                              <p:pRg st="7" end="7"/>
                                            </p:txEl>
                                          </p:spTgt>
                                        </p:tgtEl>
                                        <p:attrNameLst>
                                          <p:attrName>style.visibility</p:attrName>
                                        </p:attrNameLst>
                                      </p:cBhvr>
                                      <p:to>
                                        <p:strVal val="visible"/>
                                      </p:to>
                                    </p:set>
                                    <p:anim calcmode="lin" valueType="num">
                                      <p:cBhvr additive="base">
                                        <p:cTn id="55" dur="500" fill="hold"/>
                                        <p:tgtEl>
                                          <p:spTgt spid="7884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884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8161655" y="523875"/>
            <a:ext cx="4030345" cy="3060700"/>
          </a:xfrm>
          <a:prstGeom prst="rect">
            <a:avLst/>
          </a:prstGeom>
        </p:spPr>
      </p:pic>
      <p:sp>
        <p:nvSpPr>
          <p:cNvPr id="100" name="文本框 99"/>
          <p:cNvSpPr txBox="1"/>
          <p:nvPr/>
        </p:nvSpPr>
        <p:spPr>
          <a:xfrm>
            <a:off x="365760" y="899795"/>
            <a:ext cx="11539220" cy="3046095"/>
          </a:xfrm>
          <a:prstGeom prst="rect">
            <a:avLst/>
          </a:prstGeom>
          <a:noFill/>
          <a:ln w="9525">
            <a:noFill/>
          </a:ln>
        </p:spPr>
        <p:txBody>
          <a:bodyPr wrap="square">
            <a:spAutoFit/>
          </a:bodyPr>
          <a:p>
            <a:pPr>
              <a:lnSpc>
                <a:spcPct val="100000"/>
              </a:lnSpc>
            </a:pPr>
            <a:r>
              <a:rPr lang="zh-CN" sz="3200" b="1">
                <a:solidFill>
                  <a:srgbClr val="FF0000"/>
                </a:solidFill>
                <a:latin typeface="Times New Roman" panose="02020603050405020304" pitchFamily="18" charset="0"/>
                <a:ea typeface="微软雅黑" panose="020B0503020204020204" charset="-122"/>
              </a:rPr>
              <a:t>【</a:t>
            </a:r>
            <a:r>
              <a:rPr sz="3200" b="1">
                <a:solidFill>
                  <a:srgbClr val="FF0000"/>
                </a:solidFill>
                <a:latin typeface="Times New Roman" panose="02020603050405020304" pitchFamily="18" charset="0"/>
                <a:ea typeface="微软雅黑" panose="020B0503020204020204" charset="-122"/>
              </a:rPr>
              <a:t>热点归纳</a:t>
            </a:r>
            <a:r>
              <a:rPr lang="zh-CN" sz="3200" b="1">
                <a:solidFill>
                  <a:srgbClr val="FF0000"/>
                </a:solidFill>
                <a:latin typeface="Times New Roman" panose="02020603050405020304" pitchFamily="18" charset="0"/>
                <a:ea typeface="微软雅黑" panose="020B0503020204020204" charset="-122"/>
              </a:rPr>
              <a:t>】</a:t>
            </a:r>
            <a:endParaRPr sz="3200" b="1">
              <a:solidFill>
                <a:srgbClr val="FF0000"/>
              </a:solidFill>
              <a:latin typeface="Times New Roman" panose="02020603050405020304" pitchFamily="18" charset="0"/>
              <a:ea typeface="微软雅黑" panose="020B0503020204020204" charset="-122"/>
            </a:endParaRPr>
          </a:p>
          <a:p>
            <a:pPr>
              <a:lnSpc>
                <a:spcPct val="100000"/>
              </a:lnSpc>
            </a:pPr>
            <a:r>
              <a:rPr sz="3200" b="1">
                <a:solidFill>
                  <a:schemeClr val="tx1"/>
                </a:solidFill>
                <a:latin typeface="Times New Roman" panose="02020603050405020304" pitchFamily="18" charset="0"/>
                <a:ea typeface="微软雅黑" panose="020B0503020204020204" charset="-122"/>
              </a:rPr>
              <a:t>carry on继续；坚持</a:t>
            </a:r>
            <a:endParaRPr sz="3200" b="1">
              <a:solidFill>
                <a:schemeClr val="tx1"/>
              </a:solidFill>
              <a:latin typeface="Times New Roman" panose="02020603050405020304" pitchFamily="18" charset="0"/>
              <a:ea typeface="微软雅黑" panose="020B0503020204020204" charset="-122"/>
            </a:endParaRPr>
          </a:p>
          <a:p>
            <a:pPr>
              <a:lnSpc>
                <a:spcPct val="100000"/>
              </a:lnSpc>
            </a:pPr>
            <a:r>
              <a:rPr sz="3200" b="1">
                <a:solidFill>
                  <a:schemeClr val="tx1"/>
                </a:solidFill>
                <a:latin typeface="Times New Roman" panose="02020603050405020304" pitchFamily="18" charset="0"/>
                <a:ea typeface="微软雅黑" panose="020B0503020204020204" charset="-122"/>
              </a:rPr>
              <a:t>carry on (with)把……继续进行下去</a:t>
            </a:r>
            <a:endParaRPr sz="3200" b="1">
              <a:solidFill>
                <a:schemeClr val="tx1"/>
              </a:solidFill>
              <a:latin typeface="Times New Roman" panose="02020603050405020304" pitchFamily="18" charset="0"/>
              <a:ea typeface="微软雅黑" panose="020B0503020204020204" charset="-122"/>
            </a:endParaRPr>
          </a:p>
          <a:p>
            <a:pPr>
              <a:lnSpc>
                <a:spcPct val="100000"/>
              </a:lnSpc>
            </a:pPr>
            <a:r>
              <a:rPr sz="3200" b="1">
                <a:solidFill>
                  <a:schemeClr val="tx1"/>
                </a:solidFill>
                <a:latin typeface="Times New Roman" panose="02020603050405020304" pitchFamily="18" charset="0"/>
                <a:ea typeface="微软雅黑" panose="020B0503020204020204" charset="-122"/>
              </a:rPr>
              <a:t>carry on doing sth. 继续做某事；不停地做某事</a:t>
            </a:r>
            <a:endParaRPr sz="3200" b="1">
              <a:solidFill>
                <a:schemeClr val="tx1"/>
              </a:solidFill>
              <a:latin typeface="Times New Roman" panose="02020603050405020304" pitchFamily="18" charset="0"/>
              <a:ea typeface="微软雅黑" panose="020B0503020204020204" charset="-122"/>
            </a:endParaRPr>
          </a:p>
          <a:p>
            <a:pPr>
              <a:lnSpc>
                <a:spcPct val="100000"/>
              </a:lnSpc>
            </a:pPr>
            <a:r>
              <a:rPr sz="3200" b="1">
                <a:solidFill>
                  <a:schemeClr val="tx1"/>
                </a:solidFill>
                <a:latin typeface="Times New Roman" panose="02020603050405020304" pitchFamily="18" charset="0"/>
                <a:ea typeface="微软雅黑" panose="020B0503020204020204" charset="-122"/>
              </a:rPr>
              <a:t>carry through帮助……渡过难关；顺利完成</a:t>
            </a:r>
            <a:endParaRPr sz="3200" b="1">
              <a:solidFill>
                <a:schemeClr val="tx1"/>
              </a:solidFill>
              <a:latin typeface="Times New Roman" panose="02020603050405020304" pitchFamily="18" charset="0"/>
              <a:ea typeface="微软雅黑" panose="020B0503020204020204" charset="-122"/>
            </a:endParaRPr>
          </a:p>
          <a:p>
            <a:pPr>
              <a:lnSpc>
                <a:spcPct val="100000"/>
              </a:lnSpc>
            </a:pPr>
            <a:r>
              <a:rPr sz="3200" b="1">
                <a:solidFill>
                  <a:schemeClr val="tx1"/>
                </a:solidFill>
                <a:latin typeface="Times New Roman" panose="02020603050405020304" pitchFamily="18" charset="0"/>
                <a:ea typeface="微软雅黑" panose="020B0503020204020204" charset="-122"/>
              </a:rPr>
              <a:t>carry off赢得；获得</a:t>
            </a:r>
            <a:endParaRPr sz="3200" b="1">
              <a:solidFill>
                <a:schemeClr val="tx1"/>
              </a:solidFill>
              <a:latin typeface="Times New Roman" panose="02020603050405020304" pitchFamily="18" charset="0"/>
              <a:ea typeface="微软雅黑" panose="020B0503020204020204" charset="-122"/>
            </a:endParaRPr>
          </a:p>
        </p:txBody>
      </p:sp>
      <p:sp>
        <p:nvSpPr>
          <p:cNvPr id="114691" name="文本框 7"/>
          <p:cNvSpPr txBox="1"/>
          <p:nvPr/>
        </p:nvSpPr>
        <p:spPr>
          <a:xfrm>
            <a:off x="951865" y="259398"/>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118787" name="TextBox 5"/>
          <p:cNvSpPr txBox="1"/>
          <p:nvPr/>
        </p:nvSpPr>
        <p:spPr>
          <a:xfrm>
            <a:off x="3461385" y="16764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Phrases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80899" name="文本框 5"/>
          <p:cNvSpPr txBox="1"/>
          <p:nvPr/>
        </p:nvSpPr>
        <p:spPr>
          <a:xfrm>
            <a:off x="204470" y="3945890"/>
            <a:ext cx="11607165" cy="2061210"/>
          </a:xfrm>
          <a:prstGeom prst="rect">
            <a:avLst/>
          </a:prstGeom>
          <a:noFill/>
          <a:ln w="9525">
            <a:noFill/>
          </a:ln>
        </p:spPr>
        <p:txBody>
          <a:bodyPr wrap="square" anchor="t">
            <a:spAutoFit/>
          </a:bodyPr>
          <a:p>
            <a:pPr algn="just"/>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单句语法填空</a:t>
            </a:r>
            <a:endPar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algn="just"/>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①We carried _____ our daily work not suspecting what was about to happen.</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②They promised to carry ______ their duties faithfully.</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nvSpPr>
        <p:spPr>
          <a:xfrm>
            <a:off x="4950460" y="5423535"/>
            <a:ext cx="827405" cy="583565"/>
          </a:xfrm>
          <a:prstGeom prst="rect">
            <a:avLst/>
          </a:prstGeom>
          <a:noFill/>
          <a:ln w="9525">
            <a:noFill/>
          </a:ln>
        </p:spPr>
        <p:txBody>
          <a:bodyPr wrap="square" anchor="t">
            <a:spAutoFit/>
          </a:bodyPr>
          <a:p>
            <a:r>
              <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out</a:t>
            </a:r>
            <a:endPar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nvSpPr>
        <p:spPr>
          <a:xfrm>
            <a:off x="2967990" y="4463415"/>
            <a:ext cx="1388745" cy="583565"/>
          </a:xfrm>
          <a:prstGeom prst="rect">
            <a:avLst/>
          </a:prstGeom>
          <a:noFill/>
          <a:ln w="9525">
            <a:noFill/>
          </a:ln>
        </p:spPr>
        <p:txBody>
          <a:bodyPr wrap="square" anchor="t">
            <a:spAutoFit/>
          </a:bodyPr>
          <a:p>
            <a:r>
              <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on</a:t>
            </a:r>
            <a:endPar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anim calcmode="lin" valueType="num">
                                      <p:cBhvr additive="base">
                                        <p:cTn id="1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anim calcmode="lin" valueType="num">
                                      <p:cBhvr additive="base">
                                        <p:cTn id="19"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xEl>
                                              <p:pRg st="3" end="3"/>
                                            </p:txEl>
                                          </p:spTgt>
                                        </p:tgtEl>
                                        <p:attrNameLst>
                                          <p:attrName>style.visibility</p:attrName>
                                        </p:attrNameLst>
                                      </p:cBhvr>
                                      <p:to>
                                        <p:strVal val="visible"/>
                                      </p:to>
                                    </p:set>
                                    <p:anim calcmode="lin" valueType="num">
                                      <p:cBhvr additive="base">
                                        <p:cTn id="25"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
                                            <p:txEl>
                                              <p:pRg st="4" end="4"/>
                                            </p:txEl>
                                          </p:spTgt>
                                        </p:tgtEl>
                                        <p:attrNameLst>
                                          <p:attrName>style.visibility</p:attrName>
                                        </p:attrNameLst>
                                      </p:cBhvr>
                                      <p:to>
                                        <p:strVal val="visible"/>
                                      </p:to>
                                    </p:set>
                                    <p:anim calcmode="lin" valueType="num">
                                      <p:cBhvr additive="base">
                                        <p:cTn id="31"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
                                            <p:txEl>
                                              <p:pRg st="5" end="5"/>
                                            </p:txEl>
                                          </p:spTgt>
                                        </p:tgtEl>
                                        <p:attrNameLst>
                                          <p:attrName>style.visibility</p:attrName>
                                        </p:attrNameLst>
                                      </p:cBhvr>
                                      <p:to>
                                        <p:strVal val="visible"/>
                                      </p:to>
                                    </p:set>
                                    <p:anim calcmode="lin" valueType="num">
                                      <p:cBhvr additive="base">
                                        <p:cTn id="37"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0899"/>
                                        </p:tgtEl>
                                        <p:attrNameLst>
                                          <p:attrName>style.visibility</p:attrName>
                                        </p:attrNameLst>
                                      </p:cBhvr>
                                      <p:to>
                                        <p:strVal val="visible"/>
                                      </p:to>
                                    </p:set>
                                    <p:anim calcmode="lin" valueType="num">
                                      <p:cBhvr additive="base">
                                        <p:cTn id="49" dur="500" fill="hold"/>
                                        <p:tgtEl>
                                          <p:spTgt spid="80899"/>
                                        </p:tgtEl>
                                        <p:attrNameLst>
                                          <p:attrName>ppt_x</p:attrName>
                                        </p:attrNameLst>
                                      </p:cBhvr>
                                      <p:tavLst>
                                        <p:tav tm="0">
                                          <p:val>
                                            <p:strVal val="#ppt_x"/>
                                          </p:val>
                                        </p:tav>
                                        <p:tav tm="100000">
                                          <p:val>
                                            <p:strVal val="#ppt_x"/>
                                          </p:val>
                                        </p:tav>
                                      </p:tavLst>
                                    </p:anim>
                                    <p:anim calcmode="lin" valueType="num">
                                      <p:cBhvr additive="base">
                                        <p:cTn id="50"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938260" y="4162425"/>
            <a:ext cx="3253740" cy="2695575"/>
          </a:xfrm>
          <a:prstGeom prst="rect">
            <a:avLst/>
          </a:prstGeom>
        </p:spPr>
      </p:pic>
      <p:sp>
        <p:nvSpPr>
          <p:cNvPr id="78849" name="矩形 1"/>
          <p:cNvSpPr>
            <a:spLocks noChangeAspect="1"/>
          </p:cNvSpPr>
          <p:nvPr/>
        </p:nvSpPr>
        <p:spPr>
          <a:xfrm>
            <a:off x="93980" y="812800"/>
            <a:ext cx="12004675" cy="5480050"/>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en-US" sz="3600" b="1" dirty="0">
                <a:solidFill>
                  <a:schemeClr val="tx1"/>
                </a:solidFill>
                <a:latin typeface="Times New Roman" panose="02020603050405020304" pitchFamily="18" charset="0"/>
                <a:ea typeface="微软雅黑" panose="020B0503020204020204" charset="-122"/>
              </a:rPr>
              <a:t>7.</a:t>
            </a:r>
            <a:r>
              <a:rPr lang="en-US" altLang="zh-CN" sz="3600" b="1">
                <a:latin typeface="Times New Roman" panose="02020603050405020304" pitchFamily="18" charset="0"/>
                <a:ea typeface="黑体" panose="02010609060101010101" charset="-122"/>
                <a:sym typeface="+mn-ea"/>
              </a:rPr>
              <a:t>it is believed that</a:t>
            </a:r>
            <a:r>
              <a:rPr lang="en-US" altLang="zh-CN" sz="3600" b="1">
                <a:latin typeface="Times New Roman" panose="02020603050405020304" pitchFamily="18" charset="0"/>
                <a:ea typeface="黑体" panose="02010609060101010101" charset="-122"/>
                <a:sym typeface="+mn-ea"/>
              </a:rPr>
              <a:t>...</a:t>
            </a:r>
            <a:r>
              <a:rPr lang="en-US" altLang="zh-CN" sz="3600" b="1">
                <a:latin typeface="Times New Roman" panose="02020603050405020304" pitchFamily="18" charset="0"/>
                <a:ea typeface="黑体" panose="02010609060101010101" charset="-122"/>
                <a:sym typeface="+mn-ea"/>
              </a:rPr>
              <a:t> </a:t>
            </a:r>
            <a:r>
              <a:rPr lang="zh-CN" altLang="en-US" sz="3600" b="1">
                <a:latin typeface="Times New Roman" panose="02020603050405020304" pitchFamily="18" charset="0"/>
                <a:ea typeface="黑体" panose="02010609060101010101" charset="-122"/>
                <a:sym typeface="+mn-ea"/>
              </a:rPr>
              <a:t>句式</a:t>
            </a:r>
            <a:r>
              <a:rPr lang="en-US" altLang="zh-CN" sz="3600" b="1">
                <a:latin typeface="Times New Roman" panose="02020603050405020304" pitchFamily="18" charset="0"/>
                <a:ea typeface="黑体" panose="02010609060101010101" charset="-122"/>
                <a:sym typeface="+mn-ea"/>
              </a:rPr>
              <a:t>                          </a:t>
            </a:r>
            <a:r>
              <a:rPr lang="en-US" sz="3600" b="1" dirty="0">
                <a:latin typeface="Times New Roman" panose="02020603050405020304" pitchFamily="18" charset="0"/>
                <a:ea typeface="微软雅黑" panose="020B0503020204020204" charset="-122"/>
              </a:rPr>
              <a:t>  </a:t>
            </a:r>
            <a:r>
              <a:rPr altLang="zh-CN" sz="3600" b="1" dirty="0">
                <a:latin typeface="Times New Roman" panose="02020603050405020304" pitchFamily="18" charset="0"/>
                <a:ea typeface="微软雅黑" panose="020B0503020204020204" charset="-122"/>
              </a:rPr>
              <a:t>考查热度★★</a:t>
            </a:r>
            <a:r>
              <a:rPr altLang="zh-CN" sz="3600" b="1" dirty="0">
                <a:latin typeface="Times New Roman" panose="02020603050405020304" pitchFamily="18" charset="0"/>
                <a:ea typeface="微软雅黑" panose="020B0503020204020204" charset="-122"/>
                <a:sym typeface="+mn-ea"/>
              </a:rPr>
              <a:t>★★</a:t>
            </a:r>
            <a:endParaRPr altLang="zh-CN" sz="3600" b="1" dirty="0">
              <a:latin typeface="Times New Roman" panose="02020603050405020304" pitchFamily="18" charset="0"/>
              <a:ea typeface="微软雅黑" panose="020B0503020204020204" charset="-122"/>
              <a:sym typeface="+mn-ea"/>
            </a:endParaRPr>
          </a:p>
          <a:p>
            <a:pPr defTabSz="914400">
              <a:lnSpc>
                <a:spcPct val="120000"/>
              </a:lnSpc>
              <a:tabLst>
                <a:tab pos="1028700" algn="l"/>
                <a:tab pos="1851025" algn="l"/>
                <a:tab pos="2538730" algn="l"/>
                <a:tab pos="3222625" algn="l"/>
              </a:tabLst>
            </a:pP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lang="en-US" sz="3200" b="1">
                <a:latin typeface="Times New Roman" panose="02020603050405020304" pitchFamily="18" charset="0"/>
                <a:ea typeface="微软雅黑" panose="020B0503020204020204" charset="-122"/>
                <a:cs typeface="Times New Roman" panose="02020603050405020304" pitchFamily="18" charset="0"/>
              </a:rPr>
              <a:t>With these measures,</a:t>
            </a:r>
            <a:r>
              <a:rPr 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 it is believed that</a:t>
            </a:r>
            <a:r>
              <a:rPr lang="en-US" sz="3200" b="1">
                <a:latin typeface="Times New Roman" panose="02020603050405020304" pitchFamily="18" charset="0"/>
                <a:ea typeface="微软雅黑" panose="020B0503020204020204" charset="-122"/>
                <a:cs typeface="Times New Roman" panose="02020603050405020304" pitchFamily="18" charset="0"/>
              </a:rPr>
              <a:t> the beauty of the Li River will be preserved for generations to come.</a:t>
            </a:r>
            <a:endParaRPr lang="en-US"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en-US" sz="3200" b="1">
                <a:latin typeface="Times New Roman" panose="02020603050405020304" pitchFamily="18" charset="0"/>
                <a:ea typeface="微软雅黑" panose="020B0503020204020204" charset="-122"/>
                <a:cs typeface="Times New Roman" panose="02020603050405020304" pitchFamily="18" charset="0"/>
              </a:rPr>
              <a:t>有了这些措施，人们相信漓江的美景将世代保存。</a:t>
            </a:r>
            <a:endParaRPr lang="en-US"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【句式分析】</a:t>
            </a:r>
            <a:endParaRPr lang="zh-CN"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altLang="zh-CN" sz="3200" b="1">
                <a:latin typeface="Times New Roman" panose="02020603050405020304" pitchFamily="18" charset="0"/>
                <a:ea typeface="微软雅黑" panose="020B0503020204020204" charset="-122"/>
                <a:cs typeface="Times New Roman" panose="02020603050405020304" pitchFamily="18" charset="0"/>
              </a:rPr>
              <a:t>本句为主从复合句。It is believed that… 意为“人们相信……”，其中的it是形式主语，真正的主语是后面的that从句。</a:t>
            </a:r>
            <a:endParaRPr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altLang="zh-CN" sz="3200" b="1">
                <a:latin typeface="Times New Roman" panose="02020603050405020304" pitchFamily="18" charset="0"/>
                <a:ea typeface="微软雅黑" panose="020B0503020204020204" charset="-122"/>
                <a:cs typeface="Times New Roman" panose="02020603050405020304" pitchFamily="18" charset="0"/>
              </a:rPr>
              <a:t>It is believed that… 中believed还可换为其他动词，</a:t>
            </a:r>
            <a:endParaRPr altLang="zh-CN" sz="32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altLang="zh-CN" sz="3200" b="1">
                <a:latin typeface="Times New Roman" panose="02020603050405020304" pitchFamily="18" charset="0"/>
                <a:ea typeface="微软雅黑" panose="020B0503020204020204" charset="-122"/>
                <a:cs typeface="Times New Roman" panose="02020603050405020304" pitchFamily="18" charset="0"/>
              </a:rPr>
              <a:t>如said, hoped, reported, learned, predicted等。</a:t>
            </a:r>
            <a:endParaRPr altLang="zh-CN" sz="3200" b="1">
              <a:latin typeface="Times New Roman" panose="02020603050405020304" pitchFamily="18" charset="0"/>
              <a:ea typeface="微软雅黑" panose="020B0503020204020204" charset="-122"/>
              <a:cs typeface="Times New Roman" panose="02020603050405020304" pitchFamily="18" charset="0"/>
            </a:endParaRPr>
          </a:p>
        </p:txBody>
      </p:sp>
      <p:sp>
        <p:nvSpPr>
          <p:cNvPr id="117762" name="TextBox 5"/>
          <p:cNvSpPr txBox="1"/>
          <p:nvPr/>
        </p:nvSpPr>
        <p:spPr>
          <a:xfrm>
            <a:off x="3546793" y="16764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Sentences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866140" y="259398"/>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49">
                                            <p:txEl>
                                              <p:pRg st="0" end="0"/>
                                            </p:txEl>
                                          </p:spTgt>
                                        </p:tgtEl>
                                        <p:attrNameLst>
                                          <p:attrName>style.visibility</p:attrName>
                                        </p:attrNameLst>
                                      </p:cBhvr>
                                      <p:to>
                                        <p:strVal val="visible"/>
                                      </p:to>
                                    </p:set>
                                    <p:anim calcmode="lin" valueType="num">
                                      <p:cBhvr additive="base">
                                        <p:cTn id="7" dur="500" fill="hold"/>
                                        <p:tgtEl>
                                          <p:spTgt spid="788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49">
                                            <p:txEl>
                                              <p:pRg st="1" end="1"/>
                                            </p:txEl>
                                          </p:spTgt>
                                        </p:tgtEl>
                                        <p:attrNameLst>
                                          <p:attrName>style.visibility</p:attrName>
                                        </p:attrNameLst>
                                      </p:cBhvr>
                                      <p:to>
                                        <p:strVal val="visible"/>
                                      </p:to>
                                    </p:set>
                                    <p:anim calcmode="lin" valueType="num">
                                      <p:cBhvr additive="base">
                                        <p:cTn id="13" dur="500" fill="hold"/>
                                        <p:tgtEl>
                                          <p:spTgt spid="788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849">
                                            <p:txEl>
                                              <p:pRg st="2" end="2"/>
                                            </p:txEl>
                                          </p:spTgt>
                                        </p:tgtEl>
                                        <p:attrNameLst>
                                          <p:attrName>style.visibility</p:attrName>
                                        </p:attrNameLst>
                                      </p:cBhvr>
                                      <p:to>
                                        <p:strVal val="visible"/>
                                      </p:to>
                                    </p:set>
                                    <p:anim calcmode="lin" valueType="num">
                                      <p:cBhvr additive="base">
                                        <p:cTn id="19" dur="500" fill="hold"/>
                                        <p:tgtEl>
                                          <p:spTgt spid="788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849">
                                            <p:txEl>
                                              <p:pRg st="3" end="3"/>
                                            </p:txEl>
                                          </p:spTgt>
                                        </p:tgtEl>
                                        <p:attrNameLst>
                                          <p:attrName>style.visibility</p:attrName>
                                        </p:attrNameLst>
                                      </p:cBhvr>
                                      <p:to>
                                        <p:strVal val="visible"/>
                                      </p:to>
                                    </p:set>
                                    <p:anim calcmode="lin" valueType="num">
                                      <p:cBhvr additive="base">
                                        <p:cTn id="25" dur="500" fill="hold"/>
                                        <p:tgtEl>
                                          <p:spTgt spid="788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8849">
                                            <p:txEl>
                                              <p:pRg st="4" end="4"/>
                                            </p:txEl>
                                          </p:spTgt>
                                        </p:tgtEl>
                                        <p:attrNameLst>
                                          <p:attrName>style.visibility</p:attrName>
                                        </p:attrNameLst>
                                      </p:cBhvr>
                                      <p:to>
                                        <p:strVal val="visible"/>
                                      </p:to>
                                    </p:set>
                                    <p:anim calcmode="lin" valueType="num">
                                      <p:cBhvr additive="base">
                                        <p:cTn id="31" dur="500" fill="hold"/>
                                        <p:tgtEl>
                                          <p:spTgt spid="7884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8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8849">
                                            <p:txEl>
                                              <p:pRg st="5" end="5"/>
                                            </p:txEl>
                                          </p:spTgt>
                                        </p:tgtEl>
                                        <p:attrNameLst>
                                          <p:attrName>style.visibility</p:attrName>
                                        </p:attrNameLst>
                                      </p:cBhvr>
                                      <p:to>
                                        <p:strVal val="visible"/>
                                      </p:to>
                                    </p:set>
                                    <p:anim calcmode="lin" valueType="num">
                                      <p:cBhvr additive="base">
                                        <p:cTn id="37" dur="500" fill="hold"/>
                                        <p:tgtEl>
                                          <p:spTgt spid="7884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8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8849">
                                            <p:txEl>
                                              <p:pRg st="6" end="6"/>
                                            </p:txEl>
                                          </p:spTgt>
                                        </p:tgtEl>
                                        <p:attrNameLst>
                                          <p:attrName>style.visibility</p:attrName>
                                        </p:attrNameLst>
                                      </p:cBhvr>
                                      <p:to>
                                        <p:strVal val="visible"/>
                                      </p:to>
                                    </p:set>
                                    <p:anim calcmode="lin" valueType="num">
                                      <p:cBhvr additive="base">
                                        <p:cTn id="43" dur="500" fill="hold"/>
                                        <p:tgtEl>
                                          <p:spTgt spid="7884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84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65760" y="899795"/>
            <a:ext cx="11539220" cy="2061210"/>
          </a:xfrm>
          <a:prstGeom prst="rect">
            <a:avLst/>
          </a:prstGeom>
          <a:noFill/>
          <a:ln w="9525">
            <a:noFill/>
          </a:ln>
        </p:spPr>
        <p:txBody>
          <a:bodyPr wrap="square">
            <a:spAutoFit/>
          </a:bodyPr>
          <a:p>
            <a:pPr>
              <a:lnSpc>
                <a:spcPct val="100000"/>
              </a:lnSpc>
            </a:pPr>
            <a:r>
              <a:rPr sz="3200" b="1">
                <a:solidFill>
                  <a:srgbClr val="FF0000"/>
                </a:solidFill>
                <a:latin typeface="Times New Roman" panose="02020603050405020304" pitchFamily="18" charset="0"/>
                <a:ea typeface="微软雅黑" panose="020B0503020204020204" charset="-122"/>
              </a:rPr>
              <a:t>It is believed that </a:t>
            </a:r>
            <a:r>
              <a:rPr sz="3200" b="1">
                <a:latin typeface="Times New Roman" panose="02020603050405020304" pitchFamily="18" charset="0"/>
                <a:ea typeface="微软雅黑" panose="020B0503020204020204" charset="-122"/>
              </a:rPr>
              <a:t>John will help us with some money.</a:t>
            </a:r>
            <a:endParaRPr sz="3200" b="1">
              <a:latin typeface="Times New Roman" panose="02020603050405020304" pitchFamily="18" charset="0"/>
              <a:ea typeface="微软雅黑" panose="020B0503020204020204" charset="-122"/>
            </a:endParaRPr>
          </a:p>
          <a:p>
            <a:pPr>
              <a:lnSpc>
                <a:spcPct val="100000"/>
              </a:lnSpc>
            </a:pPr>
            <a:r>
              <a:rPr sz="3200" b="1">
                <a:latin typeface="Times New Roman" panose="02020603050405020304" pitchFamily="18" charset="0"/>
                <a:ea typeface="微软雅黑" panose="020B0503020204020204" charset="-122"/>
              </a:rPr>
              <a:t>大家都相信约翰会给我们一些金钱上的帮助。</a:t>
            </a:r>
            <a:endParaRPr sz="3200" b="1">
              <a:latin typeface="Times New Roman" panose="02020603050405020304" pitchFamily="18" charset="0"/>
              <a:ea typeface="微软雅黑" panose="020B0503020204020204" charset="-122"/>
            </a:endParaRPr>
          </a:p>
          <a:p>
            <a:pPr>
              <a:lnSpc>
                <a:spcPct val="100000"/>
              </a:lnSpc>
            </a:pPr>
            <a:r>
              <a:rPr sz="3200" b="1">
                <a:solidFill>
                  <a:srgbClr val="FF0000"/>
                </a:solidFill>
                <a:latin typeface="Times New Roman" panose="02020603050405020304" pitchFamily="18" charset="0"/>
                <a:ea typeface="微软雅黑" panose="020B0503020204020204" charset="-122"/>
              </a:rPr>
              <a:t>It is hoped that</a:t>
            </a:r>
            <a:r>
              <a:rPr sz="3200" b="1">
                <a:latin typeface="Times New Roman" panose="02020603050405020304" pitchFamily="18" charset="0"/>
                <a:ea typeface="微软雅黑" panose="020B0503020204020204" charset="-122"/>
              </a:rPr>
              <a:t> it won’t rain on our camping day.</a:t>
            </a:r>
            <a:endParaRPr sz="3200" b="1">
              <a:latin typeface="Times New Roman" panose="02020603050405020304" pitchFamily="18" charset="0"/>
              <a:ea typeface="微软雅黑" panose="020B0503020204020204" charset="-122"/>
            </a:endParaRPr>
          </a:p>
          <a:p>
            <a:pPr>
              <a:lnSpc>
                <a:spcPct val="100000"/>
              </a:lnSpc>
            </a:pPr>
            <a:r>
              <a:rPr sz="3200" b="1">
                <a:latin typeface="Times New Roman" panose="02020603050405020304" pitchFamily="18" charset="0"/>
                <a:ea typeface="微软雅黑" panose="020B0503020204020204" charset="-122"/>
              </a:rPr>
              <a:t>大家都希望露营那天别下雨。</a:t>
            </a:r>
            <a:endParaRPr sz="3200" b="1">
              <a:latin typeface="Times New Roman" panose="02020603050405020304" pitchFamily="18" charset="0"/>
              <a:ea typeface="微软雅黑" panose="020B0503020204020204" charset="-122"/>
            </a:endParaRPr>
          </a:p>
        </p:txBody>
      </p:sp>
      <p:sp>
        <p:nvSpPr>
          <p:cNvPr id="114691" name="文本框 7"/>
          <p:cNvSpPr txBox="1"/>
          <p:nvPr/>
        </p:nvSpPr>
        <p:spPr>
          <a:xfrm>
            <a:off x="951865" y="259398"/>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118787" name="TextBox 5"/>
          <p:cNvSpPr txBox="1"/>
          <p:nvPr/>
        </p:nvSpPr>
        <p:spPr>
          <a:xfrm>
            <a:off x="3461385" y="16764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Sentences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6" name="文本框 5"/>
          <p:cNvSpPr txBox="1"/>
          <p:nvPr/>
        </p:nvSpPr>
        <p:spPr>
          <a:xfrm>
            <a:off x="261620" y="2906395"/>
            <a:ext cx="9287510" cy="3969385"/>
          </a:xfrm>
          <a:prstGeom prst="rect">
            <a:avLst/>
          </a:prstGeom>
          <a:noFill/>
          <a:ln w="9525">
            <a:noFill/>
          </a:ln>
        </p:spPr>
        <p:txBody>
          <a:bodyPr wrap="none" anchor="t">
            <a:spAutoFit/>
          </a:bodyPr>
          <a:p>
            <a:pPr algn="l"/>
            <a:r>
              <a:rPr lang="zh-CN" sz="3600" b="1">
                <a:solidFill>
                  <a:srgbClr val="FF0000"/>
                </a:solidFill>
                <a:latin typeface="Times New Roman" panose="02020603050405020304" pitchFamily="18" charset="0"/>
                <a:ea typeface="微软雅黑" panose="020B0503020204020204" charset="-122"/>
                <a:sym typeface="+mn-ea"/>
              </a:rPr>
              <a:t>【</a:t>
            </a:r>
            <a:r>
              <a:rPr sz="3600" b="1">
                <a:solidFill>
                  <a:srgbClr val="FF0000"/>
                </a:solidFill>
                <a:latin typeface="Times New Roman" panose="02020603050405020304" pitchFamily="18" charset="0"/>
                <a:ea typeface="微软雅黑" panose="020B0503020204020204" charset="-122"/>
                <a:sym typeface="+mn-ea"/>
              </a:rPr>
              <a:t>热点归纳</a:t>
            </a:r>
            <a:r>
              <a:rPr lang="zh-CN" sz="3600" b="1">
                <a:solidFill>
                  <a:srgbClr val="FF0000"/>
                </a:solidFill>
                <a:latin typeface="Times New Roman" panose="02020603050405020304" pitchFamily="18" charset="0"/>
                <a:ea typeface="微软雅黑" panose="020B0503020204020204" charset="-122"/>
                <a:sym typeface="+mn-ea"/>
              </a:rPr>
              <a:t>】</a:t>
            </a:r>
            <a:r>
              <a:rPr lang="zh-CN" sz="3600" b="1">
                <a:solidFill>
                  <a:schemeClr val="tx1"/>
                </a:solidFill>
                <a:latin typeface="Times New Roman" panose="02020603050405020304" pitchFamily="18" charset="0"/>
                <a:ea typeface="微软雅黑" panose="020B0503020204020204" charset="-122"/>
                <a:sym typeface="+mn-ea"/>
              </a:rPr>
              <a:t>It is thought that… </a:t>
            </a:r>
            <a:r>
              <a:rPr lang="zh-CN" sz="2800" b="1">
                <a:solidFill>
                  <a:schemeClr val="tx1"/>
                </a:solidFill>
                <a:latin typeface="Times New Roman" panose="02020603050405020304" pitchFamily="18" charset="0"/>
                <a:ea typeface="微软雅黑" panose="020B0503020204020204" charset="-122"/>
                <a:sym typeface="+mn-ea"/>
              </a:rPr>
              <a:t>大家认为……</a:t>
            </a:r>
            <a:endParaRPr lang="zh-CN" sz="3600" b="1">
              <a:solidFill>
                <a:schemeClr val="tx1"/>
              </a:solidFill>
              <a:latin typeface="Times New Roman" panose="02020603050405020304" pitchFamily="18" charset="0"/>
              <a:ea typeface="微软雅黑" panose="020B0503020204020204" charset="-122"/>
              <a:sym typeface="+mn-ea"/>
            </a:endParaRPr>
          </a:p>
          <a:p>
            <a:pPr algn="l"/>
            <a:r>
              <a:rPr lang="en-US" altLang="zh-CN" sz="3600" b="1" dirty="0">
                <a:solidFill>
                  <a:schemeClr val="tx1"/>
                </a:solidFill>
                <a:latin typeface="Times New Roman" panose="02020603050405020304" pitchFamily="18" charset="0"/>
                <a:ea typeface="思源黑体 CN Heavy" pitchFamily="34" charset="-122"/>
              </a:rPr>
              <a:t>It is said that… 据说……</a:t>
            </a:r>
            <a:endParaRPr lang="en-US" altLang="zh-CN" sz="3600" b="1" dirty="0">
              <a:solidFill>
                <a:schemeClr val="tx1"/>
              </a:solidFill>
              <a:latin typeface="Times New Roman" panose="02020603050405020304" pitchFamily="18" charset="0"/>
              <a:ea typeface="思源黑体 CN Heavy" pitchFamily="34" charset="-122"/>
            </a:endParaRPr>
          </a:p>
          <a:p>
            <a:pPr algn="l"/>
            <a:r>
              <a:rPr lang="en-US" altLang="zh-CN" sz="3600" b="1" dirty="0">
                <a:solidFill>
                  <a:schemeClr val="tx1"/>
                </a:solidFill>
                <a:latin typeface="Times New Roman" panose="02020603050405020304" pitchFamily="18" charset="0"/>
                <a:ea typeface="思源黑体 CN Heavy" pitchFamily="34" charset="-122"/>
              </a:rPr>
              <a:t>It is hoped that… 人们希望……</a:t>
            </a:r>
            <a:endParaRPr lang="en-US" altLang="zh-CN" sz="3600" b="1" dirty="0">
              <a:solidFill>
                <a:schemeClr val="tx1"/>
              </a:solidFill>
              <a:latin typeface="Times New Roman" panose="02020603050405020304" pitchFamily="18" charset="0"/>
              <a:ea typeface="思源黑体 CN Heavy" pitchFamily="34" charset="-122"/>
            </a:endParaRPr>
          </a:p>
          <a:p>
            <a:pPr algn="l"/>
            <a:r>
              <a:rPr lang="en-US" altLang="zh-CN" sz="3600" b="1" dirty="0">
                <a:solidFill>
                  <a:schemeClr val="tx1"/>
                </a:solidFill>
                <a:latin typeface="Times New Roman" panose="02020603050405020304" pitchFamily="18" charset="0"/>
                <a:ea typeface="思源黑体 CN Heavy" pitchFamily="34" charset="-122"/>
              </a:rPr>
              <a:t>It is reported that… 据报道……</a:t>
            </a:r>
            <a:endParaRPr lang="en-US" altLang="zh-CN" sz="3600" b="1" dirty="0">
              <a:solidFill>
                <a:schemeClr val="tx1"/>
              </a:solidFill>
              <a:latin typeface="Times New Roman" panose="02020603050405020304" pitchFamily="18" charset="0"/>
              <a:ea typeface="思源黑体 CN Heavy" pitchFamily="34" charset="-122"/>
            </a:endParaRPr>
          </a:p>
          <a:p>
            <a:pPr algn="l"/>
            <a:r>
              <a:rPr lang="en-US" altLang="zh-CN" sz="3600" b="1" dirty="0">
                <a:solidFill>
                  <a:schemeClr val="tx1"/>
                </a:solidFill>
                <a:latin typeface="Times New Roman" panose="02020603050405020304" pitchFamily="18" charset="0"/>
                <a:ea typeface="思源黑体 CN Heavy" pitchFamily="34" charset="-122"/>
              </a:rPr>
              <a:t>It is well known that… 众所周知……</a:t>
            </a:r>
            <a:endParaRPr lang="en-US" altLang="zh-CN" sz="3600" b="1" dirty="0">
              <a:solidFill>
                <a:schemeClr val="tx1"/>
              </a:solidFill>
              <a:latin typeface="Times New Roman" panose="02020603050405020304" pitchFamily="18" charset="0"/>
              <a:ea typeface="思源黑体 CN Heavy" pitchFamily="34" charset="-122"/>
            </a:endParaRPr>
          </a:p>
          <a:p>
            <a:pPr algn="l"/>
            <a:r>
              <a:rPr lang="en-US" altLang="zh-CN" sz="3600" b="1" dirty="0">
                <a:solidFill>
                  <a:schemeClr val="tx1"/>
                </a:solidFill>
                <a:latin typeface="Times New Roman" panose="02020603050405020304" pitchFamily="18" charset="0"/>
                <a:ea typeface="思源黑体 CN Heavy" pitchFamily="34" charset="-122"/>
              </a:rPr>
              <a:t>It is generally considered that… 大家认为……</a:t>
            </a:r>
            <a:endParaRPr lang="en-US" altLang="zh-CN" sz="3600" b="1" dirty="0">
              <a:solidFill>
                <a:schemeClr val="tx1"/>
              </a:solidFill>
              <a:latin typeface="Times New Roman" panose="02020603050405020304" pitchFamily="18" charset="0"/>
              <a:ea typeface="思源黑体 CN Heavy" pitchFamily="34" charset="-122"/>
            </a:endParaRPr>
          </a:p>
          <a:p>
            <a:pPr algn="l"/>
            <a:r>
              <a:rPr lang="en-US" altLang="zh-CN" sz="3600" b="1" dirty="0">
                <a:solidFill>
                  <a:schemeClr val="tx1"/>
                </a:solidFill>
                <a:latin typeface="Times New Roman" panose="02020603050405020304" pitchFamily="18" charset="0"/>
                <a:ea typeface="思源黑体 CN Heavy" pitchFamily="34" charset="-122"/>
              </a:rPr>
              <a:t>It is supposed that… 据推测……</a:t>
            </a:r>
            <a:endParaRPr lang="en-US" altLang="zh-CN" sz="3600" b="1" dirty="0">
              <a:solidFill>
                <a:schemeClr val="tx1"/>
              </a:solidFill>
              <a:latin typeface="Times New Roman" panose="02020603050405020304" pitchFamily="18" charset="0"/>
              <a:ea typeface="思源黑体 CN Heavy" pitchFamily="34" charset="-122"/>
            </a:endParaRPr>
          </a:p>
        </p:txBody>
      </p:sp>
      <p:pic>
        <p:nvPicPr>
          <p:cNvPr id="8" name="图片 7"/>
          <p:cNvPicPr>
            <a:picLocks noChangeAspect="1"/>
          </p:cNvPicPr>
          <p:nvPr/>
        </p:nvPicPr>
        <p:blipFill>
          <a:blip r:embed="rId1"/>
          <a:stretch>
            <a:fillRect/>
          </a:stretch>
        </p:blipFill>
        <p:spPr>
          <a:xfrm>
            <a:off x="9089390" y="3569335"/>
            <a:ext cx="3002915" cy="3169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anim calcmode="lin" valueType="num">
                                      <p:cBhvr additive="base">
                                        <p:cTn id="1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anim calcmode="lin" valueType="num">
                                      <p:cBhvr additive="base">
                                        <p:cTn id="19"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xEl>
                                              <p:pRg st="3" end="3"/>
                                            </p:txEl>
                                          </p:spTgt>
                                        </p:tgtEl>
                                        <p:attrNameLst>
                                          <p:attrName>style.visibility</p:attrName>
                                        </p:attrNameLst>
                                      </p:cBhvr>
                                      <p:to>
                                        <p:strVal val="visible"/>
                                      </p:to>
                                    </p:set>
                                    <p:anim calcmode="lin" valueType="num">
                                      <p:cBhvr additive="base">
                                        <p:cTn id="25"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951865" y="259398"/>
            <a:ext cx="234251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Language points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118787" name="TextBox 5"/>
          <p:cNvSpPr txBox="1"/>
          <p:nvPr/>
        </p:nvSpPr>
        <p:spPr>
          <a:xfrm>
            <a:off x="3461385" y="16764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Sentences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80899" name="文本框 5"/>
          <p:cNvSpPr txBox="1"/>
          <p:nvPr/>
        </p:nvSpPr>
        <p:spPr>
          <a:xfrm>
            <a:off x="365760" y="2884805"/>
            <a:ext cx="11607165" cy="3599815"/>
          </a:xfrm>
          <a:prstGeom prst="rect">
            <a:avLst/>
          </a:prstGeom>
          <a:noFill/>
          <a:ln w="9525">
            <a:noFill/>
          </a:ln>
        </p:spPr>
        <p:txBody>
          <a:bodyPr wrap="square" anchor="t">
            <a:spAutoFit/>
          </a:bodyPr>
          <a:p>
            <a:pPr algn="just"/>
            <a:r>
              <a:rPr lang="en-US" altLang="zh-CN" sz="36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3600" b="1">
                <a:solidFill>
                  <a:srgbClr val="FF0000"/>
                </a:solidFill>
                <a:latin typeface="Times New Roman" panose="02020603050405020304" pitchFamily="18" charset="0"/>
                <a:ea typeface="微软雅黑" panose="020B0503020204020204" charset="-122"/>
                <a:cs typeface="Times New Roman" panose="02020603050405020304" pitchFamily="18" charset="0"/>
              </a:rPr>
              <a:t>单句语法填空</a:t>
            </a:r>
            <a:endParaRPr lang="zh-CN" altLang="en-US" sz="36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algn="just"/>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①It is __________ (report) that a space station will be built on the moon in years to come.</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②He is thought ______________ (act) foolishly. Now he has no one but himself to blame for losing the job.</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a:r>
              <a:rPr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③Before your trip, it is strongly suggested _______ he (should) make some preparations.</a:t>
            </a:r>
            <a:endParaRPr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nvSpPr>
        <p:spPr>
          <a:xfrm>
            <a:off x="8368665" y="5375275"/>
            <a:ext cx="1213485" cy="583565"/>
          </a:xfrm>
          <a:prstGeom prst="rect">
            <a:avLst/>
          </a:prstGeom>
          <a:noFill/>
          <a:ln w="9525">
            <a:noFill/>
          </a:ln>
        </p:spPr>
        <p:txBody>
          <a:bodyPr wrap="square" anchor="t">
            <a:spAutoFit/>
          </a:bodyPr>
          <a:p>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that</a:t>
            </a:r>
            <a:endPar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nvSpPr>
        <p:spPr>
          <a:xfrm>
            <a:off x="1705610" y="3405505"/>
            <a:ext cx="2125345" cy="583565"/>
          </a:xfrm>
          <a:prstGeom prst="rect">
            <a:avLst/>
          </a:prstGeom>
          <a:noFill/>
          <a:ln w="9525">
            <a:noFill/>
          </a:ln>
        </p:spPr>
        <p:txBody>
          <a:bodyPr wrap="square" anchor="t">
            <a:spAutoFit/>
          </a:bodyPr>
          <a:p>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rPr>
              <a:t>reported</a:t>
            </a:r>
            <a:endPar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Rectangle 3"/>
          <p:cNvSpPr>
            <a:spLocks noChangeArrowheads="1"/>
          </p:cNvSpPr>
          <p:nvPr/>
        </p:nvSpPr>
        <p:spPr bwMode="auto">
          <a:xfrm>
            <a:off x="3351537" y="4393104"/>
            <a:ext cx="246253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sz="3200" b="1" kern="100" dirty="0">
                <a:solidFill>
                  <a:srgbClr val="FF0000"/>
                </a:solidFill>
                <a:latin typeface="Times New Roman" panose="02020603050405020304" pitchFamily="18" charset="0"/>
                <a:cs typeface="Times New Roman" panose="02020603050405020304" pitchFamily="18" charset="0"/>
              </a:rPr>
              <a:t>to have acted</a:t>
            </a:r>
            <a:endParaRPr lang="en-US" sz="1050" kern="100" dirty="0"/>
          </a:p>
        </p:txBody>
      </p:sp>
      <p:sp>
        <p:nvSpPr>
          <p:cNvPr id="4" name="文本框 3"/>
          <p:cNvSpPr txBox="1"/>
          <p:nvPr/>
        </p:nvSpPr>
        <p:spPr>
          <a:xfrm>
            <a:off x="365760" y="899795"/>
            <a:ext cx="11539220" cy="2061210"/>
          </a:xfrm>
          <a:prstGeom prst="rect">
            <a:avLst/>
          </a:prstGeom>
          <a:noFill/>
          <a:ln w="9525">
            <a:noFill/>
          </a:ln>
        </p:spPr>
        <p:txBody>
          <a:bodyPr wrap="square">
            <a:spAutoFit/>
          </a:bodyPr>
          <a:p>
            <a:pPr>
              <a:lnSpc>
                <a:spcPct val="100000"/>
              </a:lnSpc>
            </a:pPr>
            <a:r>
              <a:rPr lang="zh-CN" sz="3200" b="1">
                <a:solidFill>
                  <a:srgbClr val="FF0000"/>
                </a:solidFill>
                <a:latin typeface="Times New Roman" panose="02020603050405020304" pitchFamily="18" charset="0"/>
                <a:ea typeface="微软雅黑" panose="020B0503020204020204" charset="-122"/>
              </a:rPr>
              <a:t>【注意】</a:t>
            </a:r>
            <a:r>
              <a:rPr sz="3200" b="1">
                <a:latin typeface="Times New Roman" panose="02020603050405020304" pitchFamily="18" charset="0"/>
                <a:ea typeface="微软雅黑" panose="020B0503020204020204" charset="-122"/>
              </a:rPr>
              <a:t>此结构可转换为：sb. is/are＋过去分词＋to do sth. ，但是hope，suggest不可用于此结构。</a:t>
            </a:r>
            <a:endParaRPr sz="3200" b="1">
              <a:latin typeface="Times New Roman" panose="02020603050405020304" pitchFamily="18" charset="0"/>
              <a:ea typeface="微软雅黑" panose="020B0503020204020204" charset="-122"/>
            </a:endParaRPr>
          </a:p>
          <a:p>
            <a:pPr>
              <a:lnSpc>
                <a:spcPct val="100000"/>
              </a:lnSpc>
            </a:pPr>
            <a:r>
              <a:rPr sz="3200" b="1">
                <a:latin typeface="Times New Roman" panose="02020603050405020304" pitchFamily="18" charset="0"/>
                <a:ea typeface="微软雅黑" panose="020B0503020204020204" charset="-122"/>
              </a:rPr>
              <a:t>It is said that he has gone abroad.→</a:t>
            </a:r>
            <a:endParaRPr sz="3200" b="1">
              <a:latin typeface="Times New Roman" panose="02020603050405020304" pitchFamily="18" charset="0"/>
              <a:ea typeface="微软雅黑" panose="020B0503020204020204" charset="-122"/>
            </a:endParaRPr>
          </a:p>
          <a:p>
            <a:pPr>
              <a:lnSpc>
                <a:spcPct val="100000"/>
              </a:lnSpc>
            </a:pPr>
            <a:r>
              <a:rPr sz="3200" b="1">
                <a:latin typeface="Times New Roman" panose="02020603050405020304" pitchFamily="18" charset="0"/>
                <a:ea typeface="微软雅黑" panose="020B0503020204020204" charset="-122"/>
              </a:rPr>
              <a:t>He is said to have gone abroad.据说他出国了。</a:t>
            </a:r>
            <a:endParaRPr sz="3200" b="1">
              <a:latin typeface="Times New Roman" panose="02020603050405020304" pitchFamily="18" charset="0"/>
              <a:ea typeface="微软雅黑" panose="020B0503020204020204" charset="-122"/>
            </a:endParaRPr>
          </a:p>
        </p:txBody>
      </p:sp>
      <p:pic>
        <p:nvPicPr>
          <p:cNvPr id="8" name="图片 7"/>
          <p:cNvPicPr>
            <a:picLocks noChangeAspect="1"/>
          </p:cNvPicPr>
          <p:nvPr/>
        </p:nvPicPr>
        <p:blipFill>
          <a:blip r:embed="rId1"/>
          <a:stretch>
            <a:fillRect/>
          </a:stretch>
        </p:blipFill>
        <p:spPr>
          <a:xfrm>
            <a:off x="8451850" y="1563370"/>
            <a:ext cx="3739515" cy="1964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899"/>
                                        </p:tgtEl>
                                        <p:attrNameLst>
                                          <p:attrName>style.visibility</p:attrName>
                                        </p:attrNameLst>
                                      </p:cBhvr>
                                      <p:to>
                                        <p:strVal val="visible"/>
                                      </p:to>
                                    </p:set>
                                    <p:anim calcmode="lin" valueType="num">
                                      <p:cBhvr additive="base">
                                        <p:cTn id="31" dur="500" fill="hold"/>
                                        <p:tgtEl>
                                          <p:spTgt spid="80899"/>
                                        </p:tgtEl>
                                        <p:attrNameLst>
                                          <p:attrName>ppt_x</p:attrName>
                                        </p:attrNameLst>
                                      </p:cBhvr>
                                      <p:tavLst>
                                        <p:tav tm="0">
                                          <p:val>
                                            <p:strVal val="#ppt_x"/>
                                          </p:val>
                                        </p:tav>
                                        <p:tav tm="100000">
                                          <p:val>
                                            <p:strVal val="#ppt_x"/>
                                          </p:val>
                                        </p:tav>
                                      </p:tavLst>
                                    </p:anim>
                                    <p:anim calcmode="lin" valueType="num">
                                      <p:cBhvr additive="base">
                                        <p:cTn id="32"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blinds(horizontal)">
                                      <p:cBhvr>
                                        <p:cTn id="43" dur="500"/>
                                        <p:tgtEl>
                                          <p:spTgt spid="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2"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5" name="文本框 7"/>
          <p:cNvSpPr txBox="1"/>
          <p:nvPr/>
        </p:nvSpPr>
        <p:spPr>
          <a:xfrm>
            <a:off x="1199515" y="273685"/>
            <a:ext cx="1395730"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Exercises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4" name="文本框 3"/>
          <p:cNvSpPr txBox="1"/>
          <p:nvPr/>
        </p:nvSpPr>
        <p:spPr>
          <a:xfrm>
            <a:off x="3396615" y="212090"/>
            <a:ext cx="2078355" cy="583565"/>
          </a:xfrm>
          <a:prstGeom prst="rect">
            <a:avLst/>
          </a:prstGeom>
          <a:noFill/>
          <a:ln w="9525">
            <a:noFill/>
          </a:ln>
        </p:spPr>
        <p:txBody>
          <a:bodyPr wrap="square" anchor="t">
            <a:spAutoFit/>
          </a:bodyPr>
          <a:p>
            <a:r>
              <a:rPr lang="en-US" altLang="zh-CN" sz="3200" b="1" dirty="0">
                <a:solidFill>
                  <a:srgbClr val="FF0000"/>
                </a:solidFill>
                <a:latin typeface="微软雅黑" panose="020B0503020204020204" charset="-122"/>
                <a:ea typeface="微软雅黑" panose="020B0503020204020204" charset="-122"/>
              </a:rPr>
              <a:t>单词拼写</a:t>
            </a:r>
            <a:endParaRPr lang="en-US" altLang="zh-CN" sz="3200" b="1" dirty="0">
              <a:solidFill>
                <a:srgbClr val="FF0000"/>
              </a:solidFill>
              <a:latin typeface="微软雅黑" panose="020B0503020204020204" charset="-122"/>
              <a:ea typeface="微软雅黑" panose="020B0503020204020204" charset="-122"/>
            </a:endParaRPr>
          </a:p>
        </p:txBody>
      </p:sp>
      <p:sp>
        <p:nvSpPr>
          <p:cNvPr id="6" name="文本框 5"/>
          <p:cNvSpPr txBox="1"/>
          <p:nvPr/>
        </p:nvSpPr>
        <p:spPr>
          <a:xfrm>
            <a:off x="3289935" y="703580"/>
            <a:ext cx="8900795" cy="6000750"/>
          </a:xfrm>
          <a:prstGeom prst="rect">
            <a:avLst/>
          </a:prstGeom>
          <a:noFill/>
          <a:ln w="9525">
            <a:noFill/>
          </a:ln>
        </p:spPr>
        <p:txBody>
          <a:bodyPr wrap="square" anchor="t">
            <a:spAutoFit/>
          </a:bodyPr>
          <a:p>
            <a:r>
              <a:rPr lang="en-US" altLang="zh-CN" sz="3200" b="1" dirty="0">
                <a:latin typeface="Times New Roman" panose="02020603050405020304" pitchFamily="18" charset="0"/>
                <a:ea typeface="宋体" panose="02010600030101010101" pitchFamily="2" charset="-122"/>
              </a:rPr>
              <a:t>1．We were prevented by heavy _______ (烟雾) from seeing anything.</a:t>
            </a:r>
            <a:endParaRPr lang="en-US" altLang="zh-CN" sz="3200" b="1" dirty="0">
              <a:latin typeface="Times New Roman" panose="02020603050405020304" pitchFamily="18" charset="0"/>
              <a:ea typeface="宋体" panose="02010600030101010101" pitchFamily="2" charset="-122"/>
            </a:endParaRPr>
          </a:p>
          <a:p>
            <a:r>
              <a:rPr lang="en-US" altLang="zh-CN" sz="3200" b="1" dirty="0">
                <a:latin typeface="Times New Roman" panose="02020603050405020304" pitchFamily="18" charset="0"/>
                <a:ea typeface="宋体" panose="02010600030101010101" pitchFamily="2" charset="-122"/>
              </a:rPr>
              <a:t>2．Please keep the place clean, and throw away any __________ (垃圾).</a:t>
            </a:r>
            <a:endParaRPr lang="en-US" altLang="zh-CN" sz="3200" b="1" dirty="0">
              <a:latin typeface="Times New Roman" panose="02020603050405020304" pitchFamily="18" charset="0"/>
              <a:ea typeface="宋体" panose="02010600030101010101" pitchFamily="2" charset="-122"/>
            </a:endParaRPr>
          </a:p>
          <a:p>
            <a:r>
              <a:rPr lang="en-US" altLang="zh-CN" sz="3200" b="1" dirty="0">
                <a:latin typeface="Times New Roman" panose="02020603050405020304" pitchFamily="18" charset="0"/>
                <a:ea typeface="宋体" panose="02010600030101010101" pitchFamily="2" charset="-122"/>
              </a:rPr>
              <a:t>3．They are involved in an exciting scientific _____________ (事业).</a:t>
            </a:r>
            <a:endParaRPr lang="en-US" altLang="zh-CN" sz="3200" b="1" dirty="0">
              <a:latin typeface="Times New Roman" panose="02020603050405020304" pitchFamily="18" charset="0"/>
              <a:ea typeface="宋体" panose="02010600030101010101" pitchFamily="2" charset="-122"/>
            </a:endParaRPr>
          </a:p>
          <a:p>
            <a:r>
              <a:rPr lang="en-US" altLang="zh-CN" sz="3200" b="1" dirty="0">
                <a:latin typeface="Times New Roman" panose="02020603050405020304" pitchFamily="18" charset="0"/>
                <a:ea typeface="宋体" panose="02010600030101010101" pitchFamily="2" charset="-122"/>
              </a:rPr>
              <a:t>4．After an _____________ (视察), the inspectors must publish a report.</a:t>
            </a:r>
            <a:endParaRPr lang="en-US" altLang="zh-CN" sz="3200" b="1" dirty="0">
              <a:latin typeface="Times New Roman" panose="02020603050405020304" pitchFamily="18" charset="0"/>
              <a:ea typeface="宋体" panose="02010600030101010101" pitchFamily="2" charset="-122"/>
            </a:endParaRPr>
          </a:p>
          <a:p>
            <a:r>
              <a:rPr lang="en-US" altLang="zh-CN" sz="3200" b="1" dirty="0">
                <a:latin typeface="Times New Roman" panose="02020603050405020304" pitchFamily="18" charset="0"/>
                <a:ea typeface="宋体" panose="02010600030101010101" pitchFamily="2" charset="-122"/>
              </a:rPr>
              <a:t>5．I cannot ___________ (忍受) your bad manners.</a:t>
            </a:r>
            <a:endParaRPr lang="en-US" altLang="zh-CN" sz="3200" b="1" dirty="0">
              <a:latin typeface="Times New Roman" panose="02020603050405020304" pitchFamily="18" charset="0"/>
              <a:ea typeface="宋体" panose="02010600030101010101" pitchFamily="2" charset="-122"/>
            </a:endParaRPr>
          </a:p>
          <a:p>
            <a:r>
              <a:rPr lang="en-US" altLang="zh-CN" sz="3200" b="1" dirty="0">
                <a:latin typeface="Times New Roman" panose="02020603050405020304" pitchFamily="18" charset="0"/>
                <a:ea typeface="宋体" panose="02010600030101010101" pitchFamily="2" charset="-122"/>
              </a:rPr>
              <a:t>6．She became more and more interested in wildlife _______________ (保护).</a:t>
            </a:r>
            <a:endParaRPr lang="en-US" altLang="zh-CN" sz="3200" b="1" dirty="0">
              <a:latin typeface="Times New Roman" panose="02020603050405020304" pitchFamily="18" charset="0"/>
              <a:ea typeface="宋体" panose="02010600030101010101" pitchFamily="2" charset="-122"/>
            </a:endParaRPr>
          </a:p>
        </p:txBody>
      </p:sp>
      <p:sp>
        <p:nvSpPr>
          <p:cNvPr id="14" name="文本框 7"/>
          <p:cNvSpPr txBox="1"/>
          <p:nvPr/>
        </p:nvSpPr>
        <p:spPr>
          <a:xfrm>
            <a:off x="9121775" y="703580"/>
            <a:ext cx="1187450" cy="583565"/>
          </a:xfrm>
          <a:prstGeom prst="rect">
            <a:avLst/>
          </a:prstGeom>
          <a:noFill/>
          <a:ln w="9525">
            <a:noFill/>
          </a:ln>
        </p:spPr>
        <p:txBody>
          <a:bodyPr wrap="none" anchor="t">
            <a:spAutoFit/>
          </a:bodyPr>
          <a:p>
            <a:pPr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smog </a:t>
            </a:r>
            <a:endParaRPr lang="zh-CN" altLang="en-US" sz="3200" b="1" dirty="0">
              <a:solidFill>
                <a:srgbClr val="FF0000"/>
              </a:solidFill>
              <a:latin typeface="Times New Roman" panose="02020603050405020304" pitchFamily="18" charset="0"/>
              <a:ea typeface="思源黑体 CN Heavy" pitchFamily="34" charset="-122"/>
            </a:endParaRPr>
          </a:p>
        </p:txBody>
      </p:sp>
      <p:sp>
        <p:nvSpPr>
          <p:cNvPr id="15" name="文本框 7"/>
          <p:cNvSpPr txBox="1"/>
          <p:nvPr/>
        </p:nvSpPr>
        <p:spPr>
          <a:xfrm>
            <a:off x="4304030" y="2148205"/>
            <a:ext cx="158242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garbage</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3" name="文本框 7"/>
          <p:cNvSpPr txBox="1"/>
          <p:nvPr/>
        </p:nvSpPr>
        <p:spPr>
          <a:xfrm>
            <a:off x="3396615" y="3137535"/>
            <a:ext cx="194310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enterprise</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2" name="文本框 7"/>
          <p:cNvSpPr txBox="1"/>
          <p:nvPr/>
        </p:nvSpPr>
        <p:spPr>
          <a:xfrm>
            <a:off x="5770880" y="3604260"/>
            <a:ext cx="2352675"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inspection　</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5" name="文本框 7"/>
          <p:cNvSpPr txBox="1"/>
          <p:nvPr/>
        </p:nvSpPr>
        <p:spPr>
          <a:xfrm>
            <a:off x="5568950" y="4573905"/>
            <a:ext cx="151384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tolerate</a:t>
            </a:r>
            <a:endParaRPr lang="en-US" altLang="zh-CN" sz="3200" b="1" dirty="0">
              <a:solidFill>
                <a:srgbClr val="FF0000"/>
              </a:solidFill>
              <a:latin typeface="Times New Roman" panose="02020603050405020304" pitchFamily="18" charset="0"/>
              <a:ea typeface="思源黑体 CN Heavy" pitchFamily="34" charset="-122"/>
            </a:endParaRPr>
          </a:p>
        </p:txBody>
      </p:sp>
      <p:pic>
        <p:nvPicPr>
          <p:cNvPr id="10" name="图片 9"/>
          <p:cNvPicPr>
            <a:picLocks noChangeAspect="1"/>
          </p:cNvPicPr>
          <p:nvPr/>
        </p:nvPicPr>
        <p:blipFill>
          <a:blip r:embed="rId1"/>
          <a:srcRect l="14870" r="4457" b="5335"/>
          <a:stretch>
            <a:fillRect/>
          </a:stretch>
        </p:blipFill>
        <p:spPr>
          <a:xfrm>
            <a:off x="0" y="1042670"/>
            <a:ext cx="3289935" cy="5322570"/>
          </a:xfrm>
          <a:prstGeom prst="rect">
            <a:avLst/>
          </a:prstGeom>
        </p:spPr>
      </p:pic>
      <p:sp>
        <p:nvSpPr>
          <p:cNvPr id="7" name="文本框 7"/>
          <p:cNvSpPr txBox="1"/>
          <p:nvPr/>
        </p:nvSpPr>
        <p:spPr>
          <a:xfrm>
            <a:off x="4852035" y="5997575"/>
            <a:ext cx="2803525"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conservation　</a:t>
            </a:r>
            <a:endParaRPr lang="en-US" altLang="zh-CN" sz="3200" b="1" dirty="0">
              <a:solidFill>
                <a:srgbClr val="FF0000"/>
              </a:solidFill>
              <a:latin typeface="Times New Roman" panose="02020603050405020304" pitchFamily="18" charset="0"/>
              <a:ea typeface="思源黑体 CN Heavy"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 grpId="0"/>
      <p:bldP spid="2" grpId="0"/>
      <p:bldP spid="5" grpId="0"/>
      <p:bldP spid="4"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nvPicPr>
        <p:blipFill>
          <a:blip r:embed="rId1"/>
          <a:srcRect l="14870" r="4457" b="5335"/>
          <a:stretch>
            <a:fillRect/>
          </a:stretch>
        </p:blipFill>
        <p:spPr>
          <a:xfrm>
            <a:off x="0" y="1042670"/>
            <a:ext cx="3793490" cy="5322570"/>
          </a:xfrm>
          <a:prstGeom prst="rect">
            <a:avLst/>
          </a:prstGeom>
        </p:spPr>
      </p:pic>
      <p:sp>
        <p:nvSpPr>
          <p:cNvPr id="6" name="文本框 5"/>
          <p:cNvSpPr txBox="1"/>
          <p:nvPr/>
        </p:nvSpPr>
        <p:spPr>
          <a:xfrm>
            <a:off x="3270250" y="1473200"/>
            <a:ext cx="8370570" cy="4030980"/>
          </a:xfrm>
          <a:prstGeom prst="rect">
            <a:avLst/>
          </a:prstGeom>
          <a:noFill/>
          <a:ln w="9525">
            <a:noFill/>
          </a:ln>
        </p:spPr>
        <p:txBody>
          <a:bodyPr wrap="square" anchor="t">
            <a:spAutoFit/>
          </a:bodyPr>
          <a:p>
            <a:r>
              <a:rPr lang="en-US" altLang="zh-CN" sz="3200" b="1" dirty="0">
                <a:latin typeface="Times New Roman" panose="02020603050405020304" pitchFamily="18" charset="0"/>
              </a:rPr>
              <a:t>7．The new manager’s job is to __________ (恢复) the company to profitability.</a:t>
            </a:r>
            <a:endParaRPr lang="en-US" altLang="zh-CN" sz="3200" b="1" dirty="0">
              <a:latin typeface="Times New Roman" panose="02020603050405020304" pitchFamily="18" charset="0"/>
            </a:endParaRPr>
          </a:p>
          <a:p>
            <a:r>
              <a:rPr lang="en-US" altLang="zh-CN" sz="3200" b="1" dirty="0">
                <a:latin typeface="Times New Roman" panose="02020603050405020304" pitchFamily="18" charset="0"/>
              </a:rPr>
              <a:t>8．The company was ________ (处罚) $20,000 for breaking safety regulations.</a:t>
            </a:r>
            <a:endParaRPr lang="en-US" altLang="zh-CN" sz="3200" b="1" dirty="0">
              <a:latin typeface="Times New Roman" panose="02020603050405020304" pitchFamily="18" charset="0"/>
            </a:endParaRPr>
          </a:p>
          <a:p>
            <a:r>
              <a:rPr lang="en-US" altLang="zh-CN" sz="3200" b="1" dirty="0">
                <a:latin typeface="Times New Roman" panose="02020603050405020304" pitchFamily="18" charset="0"/>
              </a:rPr>
              <a:t>9．The presidential ___________ (运动) was in full swing.</a:t>
            </a:r>
            <a:endParaRPr lang="en-US" altLang="zh-CN" sz="3200" b="1" dirty="0">
              <a:latin typeface="Times New Roman" panose="02020603050405020304" pitchFamily="18" charset="0"/>
            </a:endParaRPr>
          </a:p>
          <a:p>
            <a:r>
              <a:rPr lang="en-US" altLang="zh-CN" sz="3200" b="1" dirty="0">
                <a:latin typeface="Times New Roman" panose="02020603050405020304" pitchFamily="18" charset="0"/>
              </a:rPr>
              <a:t>10．What’s on your _________ (议事日程) for tomorrow?</a:t>
            </a:r>
            <a:endParaRPr lang="en-US" altLang="zh-CN" sz="3200" b="1" dirty="0">
              <a:latin typeface="Times New Roman" panose="02020603050405020304" pitchFamily="18" charset="0"/>
            </a:endParaRPr>
          </a:p>
        </p:txBody>
      </p:sp>
      <p:sp>
        <p:nvSpPr>
          <p:cNvPr id="14" name="文本框 7"/>
          <p:cNvSpPr txBox="1"/>
          <p:nvPr/>
        </p:nvSpPr>
        <p:spPr>
          <a:xfrm>
            <a:off x="9043670" y="1473200"/>
            <a:ext cx="220218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restore　　</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9" name="文本框 7"/>
          <p:cNvSpPr txBox="1"/>
          <p:nvPr/>
        </p:nvSpPr>
        <p:spPr>
          <a:xfrm>
            <a:off x="7045960" y="4356100"/>
            <a:ext cx="152654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agenda </a:t>
            </a:r>
            <a:endParaRPr lang="zh-CN" altLang="en-US" sz="3200" b="1" dirty="0">
              <a:solidFill>
                <a:srgbClr val="FF0000"/>
              </a:solidFill>
              <a:latin typeface="Times New Roman" panose="02020603050405020304" pitchFamily="18" charset="0"/>
              <a:ea typeface="思源黑体 CN Heavy" pitchFamily="34" charset="-122"/>
            </a:endParaRPr>
          </a:p>
        </p:txBody>
      </p:sp>
      <p:sp>
        <p:nvSpPr>
          <p:cNvPr id="3" name="文本框 7"/>
          <p:cNvSpPr txBox="1"/>
          <p:nvPr/>
        </p:nvSpPr>
        <p:spPr>
          <a:xfrm>
            <a:off x="1199515" y="273685"/>
            <a:ext cx="1395730"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Exercises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5" name="文本框 4"/>
          <p:cNvSpPr txBox="1"/>
          <p:nvPr/>
        </p:nvSpPr>
        <p:spPr>
          <a:xfrm>
            <a:off x="7180580" y="2467610"/>
            <a:ext cx="1063625"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fined</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7" name="文本框 6"/>
          <p:cNvSpPr txBox="1"/>
          <p:nvPr/>
        </p:nvSpPr>
        <p:spPr>
          <a:xfrm>
            <a:off x="7115810" y="3411855"/>
            <a:ext cx="228473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campaign　</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12" name="文本框 11"/>
          <p:cNvSpPr txBox="1"/>
          <p:nvPr/>
        </p:nvSpPr>
        <p:spPr>
          <a:xfrm>
            <a:off x="3396615" y="212090"/>
            <a:ext cx="3192145" cy="583565"/>
          </a:xfrm>
          <a:prstGeom prst="rect">
            <a:avLst/>
          </a:prstGeom>
          <a:noFill/>
          <a:ln w="9525">
            <a:noFill/>
          </a:ln>
        </p:spPr>
        <p:txBody>
          <a:bodyPr wrap="square" anchor="t">
            <a:spAutoFit/>
          </a:bodyPr>
          <a:p>
            <a:r>
              <a:rPr lang="en-US" altLang="zh-CN" sz="3200" b="1" dirty="0">
                <a:solidFill>
                  <a:srgbClr val="FF0000"/>
                </a:solidFill>
                <a:latin typeface="微软雅黑" panose="020B0503020204020204" charset="-122"/>
                <a:ea typeface="微软雅黑" panose="020B0503020204020204" charset="-122"/>
              </a:rPr>
              <a:t>单词拼写</a:t>
            </a:r>
            <a:endParaRPr lang="en-US" altLang="zh-CN" sz="3200" b="1" dirty="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5" grpId="0"/>
      <p:bldP spid="7" grpId="0"/>
      <p:bldP spid="6"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rcRect l="14870" r="4457" b="5335"/>
          <a:stretch>
            <a:fillRect/>
          </a:stretch>
        </p:blipFill>
        <p:spPr>
          <a:xfrm>
            <a:off x="0" y="1042670"/>
            <a:ext cx="3811905" cy="5322570"/>
          </a:xfrm>
          <a:prstGeom prst="rect">
            <a:avLst/>
          </a:prstGeom>
        </p:spPr>
      </p:pic>
      <p:sp>
        <p:nvSpPr>
          <p:cNvPr id="4" name="文本框 3"/>
          <p:cNvSpPr txBox="1"/>
          <p:nvPr/>
        </p:nvSpPr>
        <p:spPr>
          <a:xfrm>
            <a:off x="3585845" y="150495"/>
            <a:ext cx="1965325" cy="583565"/>
          </a:xfrm>
          <a:prstGeom prst="rect">
            <a:avLst/>
          </a:prstGeom>
          <a:noFill/>
          <a:ln w="9525">
            <a:noFill/>
          </a:ln>
        </p:spPr>
        <p:txBody>
          <a:bodyPr wrap="square" anchor="t">
            <a:spAutoFit/>
          </a:bodyPr>
          <a:p>
            <a:r>
              <a:rPr lang="en-US" altLang="zh-CN" sz="3200" b="1" dirty="0">
                <a:solidFill>
                  <a:srgbClr val="FF0000"/>
                </a:solidFill>
                <a:latin typeface="微软雅黑" panose="020B0503020204020204" charset="-122"/>
                <a:ea typeface="微软雅黑" panose="020B0503020204020204" charset="-122"/>
                <a:cs typeface="微软雅黑" panose="020B0503020204020204" charset="-122"/>
              </a:rPr>
              <a:t>语法填空</a:t>
            </a:r>
            <a:endParaRPr lang="en-US" altLang="zh-CN" sz="32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677285" y="734060"/>
            <a:ext cx="8280400" cy="5507990"/>
          </a:xfrm>
          <a:prstGeom prst="rect">
            <a:avLst/>
          </a:prstGeom>
          <a:noFill/>
          <a:ln w="9525">
            <a:noFill/>
          </a:ln>
        </p:spPr>
        <p:txBody>
          <a:bodyPr wrap="square" anchor="t">
            <a:spAutoFit/>
          </a:bodyPr>
          <a:p>
            <a:pPr algn="just"/>
            <a:r>
              <a:rPr lang="en-US" altLang="zh-CN" sz="3200" b="1" dirty="0">
                <a:latin typeface="Times New Roman" panose="02020603050405020304" pitchFamily="18" charset="0"/>
              </a:rPr>
              <a:t>      The beautiful Li River attracts millions of domestic and foreign visitors each year. However，it suffered serious water pollution with more household and commercial waste 1._________ (end) up in the river. Local officials were 2.____________ (concern) that the pollution was damaging the natural environment. They took a number of measures 3._____________ addressed the issue. The construction of waste water treatment 4._____________ (facility) improved the water </a:t>
            </a:r>
            <a:endParaRPr lang="en-US" altLang="zh-CN" sz="3200" b="1" dirty="0">
              <a:latin typeface="Times New Roman" panose="02020603050405020304" pitchFamily="18" charset="0"/>
            </a:endParaRPr>
          </a:p>
        </p:txBody>
      </p:sp>
      <p:sp>
        <p:nvSpPr>
          <p:cNvPr id="14" name="文本框 7"/>
          <p:cNvSpPr txBox="1"/>
          <p:nvPr/>
        </p:nvSpPr>
        <p:spPr>
          <a:xfrm>
            <a:off x="4247515" y="2734945"/>
            <a:ext cx="156083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ending  </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3" name="文本框 7"/>
          <p:cNvSpPr txBox="1"/>
          <p:nvPr/>
        </p:nvSpPr>
        <p:spPr>
          <a:xfrm>
            <a:off x="1199515" y="273685"/>
            <a:ext cx="1395730"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Exercises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7" name="文本框 6"/>
          <p:cNvSpPr txBox="1"/>
          <p:nvPr/>
        </p:nvSpPr>
        <p:spPr>
          <a:xfrm>
            <a:off x="6628130" y="3196590"/>
            <a:ext cx="196596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concerned</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9" name="文本框 8"/>
          <p:cNvSpPr txBox="1"/>
          <p:nvPr/>
        </p:nvSpPr>
        <p:spPr>
          <a:xfrm>
            <a:off x="4247515" y="4585970"/>
            <a:ext cx="2544445"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that/which 　</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10" name="文本框 9"/>
          <p:cNvSpPr txBox="1"/>
          <p:nvPr/>
        </p:nvSpPr>
        <p:spPr>
          <a:xfrm>
            <a:off x="4153535" y="5574030"/>
            <a:ext cx="1830705"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facilities  </a:t>
            </a:r>
            <a:endParaRPr lang="en-US" altLang="zh-CN" sz="3200" b="1" dirty="0">
              <a:solidFill>
                <a:srgbClr val="FF0000"/>
              </a:solidFill>
              <a:latin typeface="Times New Roman" panose="02020603050405020304" pitchFamily="18" charset="0"/>
              <a:ea typeface="思源黑体 CN Heavy"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9" grpId="0"/>
      <p:bldP spid="10" grpId="0"/>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94735" y="150495"/>
            <a:ext cx="1965325" cy="583565"/>
          </a:xfrm>
          <a:prstGeom prst="rect">
            <a:avLst/>
          </a:prstGeom>
          <a:noFill/>
          <a:ln w="9525">
            <a:noFill/>
          </a:ln>
        </p:spPr>
        <p:txBody>
          <a:bodyPr wrap="square" anchor="t">
            <a:spAutoFit/>
          </a:bodyPr>
          <a:p>
            <a:r>
              <a:rPr lang="en-US" altLang="zh-CN" sz="3200" b="1" dirty="0">
                <a:solidFill>
                  <a:srgbClr val="FF0000"/>
                </a:solidFill>
                <a:latin typeface="微软雅黑" panose="020B0503020204020204" charset="-122"/>
                <a:ea typeface="微软雅黑" panose="020B0503020204020204" charset="-122"/>
                <a:cs typeface="微软雅黑" panose="020B0503020204020204" charset="-122"/>
              </a:rPr>
              <a:t>语法填空</a:t>
            </a:r>
            <a:endParaRPr lang="en-US" altLang="zh-CN" sz="32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594735" y="611505"/>
            <a:ext cx="8280400" cy="5631180"/>
          </a:xfrm>
          <a:prstGeom prst="rect">
            <a:avLst/>
          </a:prstGeom>
          <a:noFill/>
          <a:ln w="9525">
            <a:noFill/>
          </a:ln>
        </p:spPr>
        <p:txBody>
          <a:bodyPr wrap="square" anchor="t">
            <a:spAutoFit/>
          </a:bodyPr>
          <a:p>
            <a:pPr algn="just"/>
            <a:r>
              <a:rPr lang="en-US" altLang="zh-CN" sz="3600" b="1" dirty="0">
                <a:latin typeface="Times New Roman" panose="02020603050405020304" pitchFamily="18" charset="0"/>
              </a:rPr>
              <a:t> </a:t>
            </a:r>
            <a:r>
              <a:rPr lang="en-US" altLang="zh-CN" sz="3600" b="1" dirty="0">
                <a:latin typeface="Times New Roman" panose="02020603050405020304" pitchFamily="18" charset="0"/>
                <a:sym typeface="+mn-ea"/>
              </a:rPr>
              <a:t>quality and water conservation. The collection and transport of household waste 5.______ (be) also improved. </a:t>
            </a:r>
            <a:endParaRPr lang="en-US" altLang="zh-CN" sz="3600" b="1" dirty="0">
              <a:latin typeface="Times New Roman" panose="02020603050405020304" pitchFamily="18" charset="0"/>
              <a:sym typeface="+mn-ea"/>
            </a:endParaRPr>
          </a:p>
          <a:p>
            <a:pPr algn="just"/>
            <a:r>
              <a:rPr lang="en-US" altLang="zh-CN" sz="3600" b="1" dirty="0">
                <a:latin typeface="Times New Roman" panose="02020603050405020304" pitchFamily="18" charset="0"/>
              </a:rPr>
              <a:t>     Dozens of polluting enterprises were closed 6.___________ moved. The local government set up strict regulations regarding further industrial 7.__________ (develop). New rules were also introduced regarding tour boat routes and garbage disposal methods. </a:t>
            </a:r>
            <a:endParaRPr lang="en-US" altLang="zh-CN" sz="3600" b="1" dirty="0">
              <a:latin typeface="Times New Roman" panose="02020603050405020304" pitchFamily="18" charset="0"/>
            </a:endParaRPr>
          </a:p>
        </p:txBody>
      </p:sp>
      <p:sp>
        <p:nvSpPr>
          <p:cNvPr id="14" name="文本框 7"/>
          <p:cNvSpPr txBox="1"/>
          <p:nvPr/>
        </p:nvSpPr>
        <p:spPr>
          <a:xfrm>
            <a:off x="5233035" y="1704975"/>
            <a:ext cx="837565"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was</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8" name="文本框 7"/>
          <p:cNvSpPr txBox="1"/>
          <p:nvPr/>
        </p:nvSpPr>
        <p:spPr>
          <a:xfrm>
            <a:off x="4197350" y="4406265"/>
            <a:ext cx="239522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development</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3" name="文本框 7"/>
          <p:cNvSpPr txBox="1"/>
          <p:nvPr/>
        </p:nvSpPr>
        <p:spPr>
          <a:xfrm>
            <a:off x="1199515" y="273685"/>
            <a:ext cx="1395730"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Exercises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5" name="文本框 7"/>
          <p:cNvSpPr txBox="1"/>
          <p:nvPr/>
        </p:nvSpPr>
        <p:spPr>
          <a:xfrm>
            <a:off x="5857240" y="2767330"/>
            <a:ext cx="66040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or </a:t>
            </a:r>
            <a:endParaRPr lang="en-US" altLang="zh-CN" sz="3200" b="1" dirty="0">
              <a:solidFill>
                <a:srgbClr val="FF0000"/>
              </a:solidFill>
              <a:latin typeface="Times New Roman" panose="02020603050405020304" pitchFamily="18" charset="0"/>
              <a:ea typeface="思源黑体 CN Heavy" pitchFamily="34" charset="-122"/>
            </a:endParaRPr>
          </a:p>
        </p:txBody>
      </p:sp>
      <p:pic>
        <p:nvPicPr>
          <p:cNvPr id="10" name="图片 9"/>
          <p:cNvPicPr>
            <a:picLocks noChangeAspect="1"/>
          </p:cNvPicPr>
          <p:nvPr/>
        </p:nvPicPr>
        <p:blipFill>
          <a:blip r:embed="rId1"/>
          <a:srcRect l="14870" r="4457" b="5335"/>
          <a:stretch>
            <a:fillRect/>
          </a:stretch>
        </p:blipFill>
        <p:spPr>
          <a:xfrm>
            <a:off x="0" y="1042670"/>
            <a:ext cx="3594100" cy="5322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5" grpId="0"/>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94735" y="150495"/>
            <a:ext cx="1965325" cy="583565"/>
          </a:xfrm>
          <a:prstGeom prst="rect">
            <a:avLst/>
          </a:prstGeom>
          <a:noFill/>
          <a:ln w="9525">
            <a:noFill/>
          </a:ln>
        </p:spPr>
        <p:txBody>
          <a:bodyPr wrap="square" anchor="t">
            <a:spAutoFit/>
          </a:bodyPr>
          <a:p>
            <a:r>
              <a:rPr lang="en-US" altLang="zh-CN" sz="3200" b="1" dirty="0">
                <a:solidFill>
                  <a:srgbClr val="FF0000"/>
                </a:solidFill>
                <a:latin typeface="微软雅黑" panose="020B0503020204020204" charset="-122"/>
                <a:ea typeface="微软雅黑" panose="020B0503020204020204" charset="-122"/>
                <a:cs typeface="微软雅黑" panose="020B0503020204020204" charset="-122"/>
              </a:rPr>
              <a:t>语法填空</a:t>
            </a:r>
            <a:endParaRPr lang="en-US" altLang="zh-CN" sz="32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594735" y="611505"/>
            <a:ext cx="8280400" cy="5631180"/>
          </a:xfrm>
          <a:prstGeom prst="rect">
            <a:avLst/>
          </a:prstGeom>
          <a:noFill/>
          <a:ln w="9525">
            <a:noFill/>
          </a:ln>
        </p:spPr>
        <p:txBody>
          <a:bodyPr wrap="square" anchor="t">
            <a:spAutoFit/>
          </a:bodyPr>
          <a:p>
            <a:pPr algn="just"/>
            <a:r>
              <a:rPr lang="en-US" altLang="zh-CN" sz="3600" b="1" dirty="0">
                <a:latin typeface="Times New Roman" panose="02020603050405020304" pitchFamily="18" charset="0"/>
              </a:rPr>
              <a:t> </a:t>
            </a:r>
            <a:r>
              <a:rPr lang="en-US" altLang="zh-CN" sz="3600" b="1" dirty="0">
                <a:latin typeface="Times New Roman" panose="02020603050405020304" pitchFamily="18" charset="0"/>
                <a:sym typeface="+mn-ea"/>
              </a:rPr>
              <a:t>Furthermore，the local authorities began to use the media 8._____________</a:t>
            </a:r>
            <a:endParaRPr lang="en-US" altLang="zh-CN" sz="3600" b="1" dirty="0">
              <a:latin typeface="Times New Roman" panose="02020603050405020304" pitchFamily="18" charset="0"/>
              <a:sym typeface="+mn-ea"/>
            </a:endParaRPr>
          </a:p>
          <a:p>
            <a:pPr algn="just"/>
            <a:r>
              <a:rPr lang="en-US" altLang="zh-CN" sz="3600" b="1" dirty="0">
                <a:latin typeface="Times New Roman" panose="02020603050405020304" pitchFamily="18" charset="0"/>
                <a:sym typeface="+mn-ea"/>
              </a:rPr>
              <a:t>(spread)environmental awareness and encourage greater use of clean energy. At the same time, they started to carry out inspections 9._______ (regular) and fine tourist organisations for abuses. 10._______ these measures, it is believed that the beauty of the Li River will be preserved for generations to come.</a:t>
            </a:r>
            <a:endParaRPr lang="en-US" altLang="zh-CN" sz="3600" b="1" dirty="0">
              <a:latin typeface="Times New Roman" panose="02020603050405020304" pitchFamily="18" charset="0"/>
              <a:sym typeface="+mn-ea"/>
            </a:endParaRPr>
          </a:p>
        </p:txBody>
      </p:sp>
      <p:sp>
        <p:nvSpPr>
          <p:cNvPr id="14" name="文本框 7"/>
          <p:cNvSpPr txBox="1"/>
          <p:nvPr/>
        </p:nvSpPr>
        <p:spPr>
          <a:xfrm>
            <a:off x="8790940" y="1126490"/>
            <a:ext cx="178943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to spread</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8" name="文本框 7"/>
          <p:cNvSpPr txBox="1"/>
          <p:nvPr/>
        </p:nvSpPr>
        <p:spPr>
          <a:xfrm>
            <a:off x="4354195" y="4467225"/>
            <a:ext cx="1052195" cy="583565"/>
          </a:xfrm>
          <a:prstGeom prst="rect">
            <a:avLst/>
          </a:prstGeom>
          <a:noFill/>
          <a:ln w="9525">
            <a:noFill/>
          </a:ln>
        </p:spPr>
        <p:txBody>
          <a:bodyPr wrap="none" anchor="t">
            <a:spAutoFit/>
          </a:bodyPr>
          <a:p>
            <a:pPr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with </a:t>
            </a:r>
            <a:endParaRPr lang="zh-CN" altLang="en-US" sz="3200" b="1" dirty="0">
              <a:solidFill>
                <a:srgbClr val="FF0000"/>
              </a:solidFill>
              <a:latin typeface="Times New Roman" panose="02020603050405020304" pitchFamily="18" charset="0"/>
              <a:ea typeface="思源黑体 CN Heavy" pitchFamily="34" charset="-122"/>
            </a:endParaRPr>
          </a:p>
        </p:txBody>
      </p:sp>
      <p:sp>
        <p:nvSpPr>
          <p:cNvPr id="3" name="文本框 7"/>
          <p:cNvSpPr txBox="1"/>
          <p:nvPr/>
        </p:nvSpPr>
        <p:spPr>
          <a:xfrm>
            <a:off x="1199515" y="273685"/>
            <a:ext cx="1395730"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Times New Roman" panose="02020603050405020304" pitchFamily="18" charset="0"/>
                <a:ea typeface="思源黑体 CN Heavy" pitchFamily="34" charset="-122"/>
              </a:rPr>
              <a:t>Exercises</a:t>
            </a:r>
            <a:endParaRPr lang="en-US" altLang="zh-CN" sz="2400" b="1" dirty="0">
              <a:solidFill>
                <a:schemeClr val="bg2"/>
              </a:solidFill>
              <a:latin typeface="Times New Roman" panose="02020603050405020304" pitchFamily="18" charset="0"/>
              <a:ea typeface="思源黑体 CN Heavy" pitchFamily="34" charset="-122"/>
            </a:endParaRPr>
          </a:p>
        </p:txBody>
      </p:sp>
      <p:sp>
        <p:nvSpPr>
          <p:cNvPr id="5" name="文本框 7"/>
          <p:cNvSpPr txBox="1"/>
          <p:nvPr/>
        </p:nvSpPr>
        <p:spPr>
          <a:xfrm>
            <a:off x="6405880" y="3411855"/>
            <a:ext cx="1879600" cy="583565"/>
          </a:xfrm>
          <a:prstGeom prst="rect">
            <a:avLst/>
          </a:prstGeom>
          <a:noFill/>
          <a:ln w="9525">
            <a:noFill/>
          </a:ln>
        </p:spPr>
        <p:txBody>
          <a:bodyPr wrap="none" anchor="t">
            <a:spAutoFit/>
          </a:bodyPr>
          <a:p>
            <a:pPr algn="l"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regularly </a:t>
            </a:r>
            <a:endParaRPr lang="en-US" altLang="zh-CN" sz="3200" b="1" dirty="0">
              <a:solidFill>
                <a:srgbClr val="FF0000"/>
              </a:solidFill>
              <a:latin typeface="Times New Roman" panose="02020603050405020304" pitchFamily="18" charset="0"/>
              <a:ea typeface="思源黑体 CN Heavy" pitchFamily="34" charset="-122"/>
            </a:endParaRPr>
          </a:p>
        </p:txBody>
      </p:sp>
      <p:pic>
        <p:nvPicPr>
          <p:cNvPr id="10" name="图片 9"/>
          <p:cNvPicPr>
            <a:picLocks noChangeAspect="1"/>
          </p:cNvPicPr>
          <p:nvPr/>
        </p:nvPicPr>
        <p:blipFill>
          <a:blip r:embed="rId1"/>
          <a:srcRect l="14870" r="4457" b="5335"/>
          <a:stretch>
            <a:fillRect/>
          </a:stretch>
        </p:blipFill>
        <p:spPr>
          <a:xfrm>
            <a:off x="0" y="1042670"/>
            <a:ext cx="3594100" cy="5322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5"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90" name="Picture 6"/>
          <p:cNvPicPr>
            <a:picLocks noChangeAspect="1" noChangeArrowheads="1"/>
          </p:cNvPicPr>
          <p:nvPr/>
        </p:nvPicPr>
        <p:blipFill>
          <a:blip r:embed="rId1"/>
          <a:stretch>
            <a:fillRect/>
          </a:stretch>
        </p:blipFill>
        <p:spPr bwMode="auto">
          <a:xfrm>
            <a:off x="5309870" y="3840480"/>
            <a:ext cx="3572510" cy="242951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9"/>
          <p:cNvPicPr>
            <a:picLocks noChangeAspect="1" noChangeArrowheads="1"/>
          </p:cNvPicPr>
          <p:nvPr/>
        </p:nvPicPr>
        <p:blipFill>
          <a:blip r:embed="rId2"/>
          <a:srcRect b="13416"/>
          <a:stretch>
            <a:fillRect/>
          </a:stretch>
        </p:blipFill>
        <p:spPr bwMode="auto">
          <a:xfrm>
            <a:off x="5309870" y="1285875"/>
            <a:ext cx="3571875" cy="250126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 name="组合 9"/>
          <p:cNvGrpSpPr/>
          <p:nvPr/>
        </p:nvGrpSpPr>
        <p:grpSpPr>
          <a:xfrm rot="789285">
            <a:off x="6821805" y="3843655"/>
            <a:ext cx="4325620" cy="1290955"/>
            <a:chOff x="299153" y="916338"/>
            <a:chExt cx="4090359" cy="4061348"/>
          </a:xfrm>
        </p:grpSpPr>
        <p:pic>
          <p:nvPicPr>
            <p:cNvPr id="8202" name="Picture 10" descr="https://timgsa.baidu.com/timg?image&amp;quality=80&amp;size=b9999_10000&amp;sec=1605605549625&amp;di=8b91f060895228d02ad2c0b38d26a87b&amp;imgtype=0&amp;src=http%3A%2F%2Fbpic.588ku.com%2Felement_origin_min_pic%2F16%2F08%2F15%2F1557b17528dc8d8.jpg%2521%2Ffwfh%2F804x806%2Fquality%2F90%2Funsharp%2Ftrue%2Fcompress%2Ftrue"/>
            <p:cNvPicPr>
              <a:picLocks noChangeAspect="1"/>
            </p:cNvPicPr>
            <p:nvPr/>
          </p:nvPicPr>
          <p:blipFill>
            <a:blip r:embed="rId3"/>
            <a:srcRect t="9125" r="16922" b="33359"/>
            <a:stretch>
              <a:fillRect/>
            </a:stretch>
          </p:blipFill>
          <p:spPr>
            <a:xfrm>
              <a:off x="299153" y="1330010"/>
              <a:ext cx="4090359" cy="3647676"/>
            </a:xfrm>
            <a:prstGeom prst="rect">
              <a:avLst/>
            </a:prstGeom>
            <a:noFill/>
            <a:ln w="9525">
              <a:noFill/>
            </a:ln>
          </p:spPr>
        </p:pic>
        <p:pic>
          <p:nvPicPr>
            <p:cNvPr id="8203" name="Picture 12" descr="https://timgsa.baidu.com/timg?image&amp;quality=80&amp;size=b9999_10000&amp;sec=1605605641430&amp;di=ec748aa9a66fc56eae4187e1b41ead8f&amp;imgtype=0&amp;src=http%3A%2F%2Fbpic.588ku.com%2Felement_list_pic%2F19%2F03%2F07%2Fd60865cba9326beb2ca03abd68819412.jpg"/>
            <p:cNvPicPr>
              <a:picLocks noChangeAspect="1"/>
            </p:cNvPicPr>
            <p:nvPr/>
          </p:nvPicPr>
          <p:blipFill>
            <a:blip r:embed="rId4"/>
            <a:srcRect l="31731" r="30769"/>
            <a:stretch>
              <a:fillRect/>
            </a:stretch>
          </p:blipFill>
          <p:spPr>
            <a:xfrm rot="949213">
              <a:off x="3395584" y="916338"/>
              <a:ext cx="352598" cy="3235412"/>
            </a:xfrm>
            <a:prstGeom prst="rect">
              <a:avLst/>
            </a:prstGeom>
            <a:noFill/>
            <a:ln w="9525">
              <a:noFill/>
            </a:ln>
          </p:spPr>
        </p:pic>
      </p:grpSp>
      <p:sp>
        <p:nvSpPr>
          <p:cNvPr id="79877" name="文本框 7"/>
          <p:cNvSpPr txBox="1"/>
          <p:nvPr/>
        </p:nvSpPr>
        <p:spPr>
          <a:xfrm>
            <a:off x="1334770" y="227965"/>
            <a:ext cx="1167765" cy="52197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1</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91142" name="文本框 7"/>
          <p:cNvSpPr txBox="1"/>
          <p:nvPr/>
        </p:nvSpPr>
        <p:spPr>
          <a:xfrm>
            <a:off x="3249295" y="165735"/>
            <a:ext cx="6551295" cy="460375"/>
          </a:xfrm>
          <a:prstGeom prst="rect">
            <a:avLst/>
          </a:prstGeom>
          <a:noFill/>
          <a:ln w="9525">
            <a:noFill/>
          </a:ln>
        </p:spPr>
        <p:txBody>
          <a:bodyPr wrap="square" anchor="t">
            <a:spAutoFit/>
          </a:bodyPr>
          <a:p>
            <a:pPr eaLnBrk="0" hangingPunct="0">
              <a:buFont typeface="Arial" panose="020B0604020202020204" pitchFamily="34" charset="0"/>
            </a:pPr>
            <a:r>
              <a:rPr lang="en-US" altLang="zh-CN" sz="2400" b="1" dirty="0">
                <a:solidFill>
                  <a:srgbClr val="FF0000"/>
                </a:solidFill>
                <a:latin typeface="Times New Roman" panose="02020603050405020304" pitchFamily="18" charset="0"/>
                <a:ea typeface="思源黑体 CN Heavy" pitchFamily="34" charset="-122"/>
              </a:rPr>
              <a:t>Look at the pictures and answer the questions.</a:t>
            </a:r>
            <a:endParaRPr lang="en-US" altLang="zh-CN" sz="2400" b="1" dirty="0">
              <a:solidFill>
                <a:srgbClr val="FF0000"/>
              </a:solidFill>
              <a:latin typeface="Times New Roman" panose="02020603050405020304" pitchFamily="18" charset="0"/>
              <a:ea typeface="思源黑体 CN Heavy" pitchFamily="34" charset="-122"/>
            </a:endParaRPr>
          </a:p>
        </p:txBody>
      </p:sp>
      <p:pic>
        <p:nvPicPr>
          <p:cNvPr id="41986" name="Picture 2"/>
          <p:cNvPicPr>
            <a:picLocks noChangeAspect="1" noChangeArrowheads="1"/>
          </p:cNvPicPr>
          <p:nvPr>
            <p:custDataLst>
              <p:tags r:id="rId5"/>
            </p:custDataLst>
          </p:nvPr>
        </p:nvPicPr>
        <p:blipFill>
          <a:blip r:embed="rId6"/>
          <a:srcRect t="9226"/>
          <a:stretch>
            <a:fillRect/>
          </a:stretch>
        </p:blipFill>
        <p:spPr bwMode="auto">
          <a:xfrm>
            <a:off x="1524000" y="1285860"/>
            <a:ext cx="3571867" cy="250033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988" name="Picture 4"/>
          <p:cNvPicPr>
            <a:picLocks noChangeAspect="1" noChangeArrowheads="1"/>
          </p:cNvPicPr>
          <p:nvPr/>
        </p:nvPicPr>
        <p:blipFill>
          <a:blip r:embed="rId7"/>
          <a:stretch>
            <a:fillRect/>
          </a:stretch>
        </p:blipFill>
        <p:spPr bwMode="auto">
          <a:xfrm>
            <a:off x="1566545" y="3869055"/>
            <a:ext cx="3529330" cy="237299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文本框 1"/>
          <p:cNvSpPr txBox="1"/>
          <p:nvPr/>
        </p:nvSpPr>
        <p:spPr>
          <a:xfrm>
            <a:off x="1229995" y="877570"/>
            <a:ext cx="9362440" cy="1076325"/>
          </a:xfrm>
          <a:prstGeom prst="rect">
            <a:avLst/>
          </a:prstGeom>
          <a:gradFill>
            <a:gsLst>
              <a:gs pos="0">
                <a:srgbClr val="14CD68"/>
              </a:gs>
              <a:gs pos="100000">
                <a:srgbClr val="0B6E38"/>
              </a:gs>
            </a:gsLst>
            <a:lin ang="5400000" scaled="0"/>
          </a:gradFill>
          <a:ln w="9525">
            <a:noFill/>
          </a:ln>
        </p:spPr>
        <p:txBody>
          <a:bodyPr wrap="square">
            <a:spAutoFit/>
          </a:bodyPr>
          <a:p>
            <a:pPr defTabSz="685800"/>
            <a:r>
              <a:rPr lang="en-US" altLang="zh-CN" sz="3200" b="1">
                <a:solidFill>
                  <a:srgbClr val="FFFF00"/>
                </a:solidFill>
                <a:latin typeface="Comic Sans MS" panose="030F0702030302020204" pitchFamily="66" charset="0"/>
              </a:rPr>
              <a:t>Now let’s look at some pictures of Li River.</a:t>
            </a:r>
            <a:endParaRPr lang="en-US" altLang="zh-CN" sz="3200" b="1">
              <a:solidFill>
                <a:srgbClr val="FFFF00"/>
              </a:solidFill>
              <a:latin typeface="Comic Sans MS" panose="030F0702030302020204" pitchFamily="66" charset="0"/>
            </a:endParaRPr>
          </a:p>
          <a:p>
            <a:pPr defTabSz="685800"/>
            <a:r>
              <a:rPr lang="en-US" altLang="zh-CN" sz="3200" b="1">
                <a:solidFill>
                  <a:srgbClr val="FFFF00"/>
                </a:solidFill>
                <a:latin typeface="Comic Sans MS" panose="030F0702030302020204" pitchFamily="66" charset="0"/>
              </a:rPr>
              <a:t>What do you think of them?</a:t>
            </a:r>
            <a:endParaRPr lang="en-US" altLang="zh-CN" sz="3200" b="1">
              <a:solidFill>
                <a:srgbClr val="FFFF00"/>
              </a:solidFill>
              <a:latin typeface="Comic Sans MS" panose="030F0702030302020204" pitchFamily="66" charset="0"/>
            </a:endParaRPr>
          </a:p>
        </p:txBody>
      </p:sp>
      <p:sp>
        <p:nvSpPr>
          <p:cNvPr id="8" name="TextBox 7"/>
          <p:cNvSpPr txBox="1"/>
          <p:nvPr/>
        </p:nvSpPr>
        <p:spPr>
          <a:xfrm rot="704044">
            <a:off x="7272655" y="4105275"/>
            <a:ext cx="4097655" cy="922020"/>
          </a:xfrm>
          <a:prstGeom prst="rect">
            <a:avLst/>
          </a:prstGeom>
          <a:noFill/>
        </p:spPr>
        <p:txBody>
          <a:bodyPr wrap="square">
            <a:spAutoFit/>
          </a:bodyPr>
          <a:p>
            <a:pPr marR="0" defTabSz="914400">
              <a:buClrTx/>
              <a:buSzTx/>
              <a:buFontTx/>
              <a:buNone/>
              <a:defRPr/>
            </a:pPr>
            <a:r>
              <a:rPr kumimoji="0" lang="en-US" altLang="zh-CN" sz="5400" b="1" kern="1200" cap="none" spc="0" normalizeH="0" baseline="0" noProof="0">
                <a:ln w="18000">
                  <a:solidFill>
                    <a:schemeClr val="accent2">
                      <a:satMod val="140000"/>
                    </a:schemeClr>
                  </a:solidFill>
                  <a:prstDash val="solid"/>
                  <a:miter lim="800000"/>
                </a:ln>
                <a:solidFill>
                  <a:srgbClr val="6600FF"/>
                </a:solidFill>
                <a:effectLst>
                  <a:outerShdw blurRad="25500" dist="23000" dir="7020000" algn="tl">
                    <a:srgbClr val="000000">
                      <a:alpha val="50000"/>
                    </a:srgbClr>
                  </a:outerShdw>
                </a:effectLst>
                <a:latin typeface="Times New Roman" panose="02020603050405020304" pitchFamily="18" charset="0"/>
                <a:ea typeface="宋体" panose="02010600030101010101" pitchFamily="2" charset="-122"/>
                <a:cs typeface="Times New Roman" panose="02020603050405020304" pitchFamily="18" charset="0"/>
              </a:rPr>
              <a:t>Pollution</a:t>
            </a:r>
            <a:endParaRPr kumimoji="0" lang="zh-CN" altLang="en-US" sz="5400" b="1" kern="1200" cap="none" spc="0" normalizeH="0" baseline="0" noProof="0">
              <a:ln w="18000">
                <a:solidFill>
                  <a:schemeClr val="accent2">
                    <a:satMod val="140000"/>
                  </a:schemeClr>
                </a:solidFill>
                <a:prstDash val="solid"/>
                <a:miter lim="800000"/>
              </a:ln>
              <a:solidFill>
                <a:srgbClr val="6600FF"/>
              </a:solidFill>
              <a:effectLst>
                <a:outerShdw blurRad="25500" dist="23000" dir="7020000" algn="tl">
                  <a:srgbClr val="000000">
                    <a:alpha val="50000"/>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edge/>
    <p:sndAc>
      <p:stSnd>
        <p:snd r:embed="rId8"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6"/>
                                        </p:tgtEl>
                                        <p:attrNameLst>
                                          <p:attrName>style.visibility</p:attrName>
                                        </p:attrNameLst>
                                      </p:cBhvr>
                                      <p:to>
                                        <p:strVal val="visible"/>
                                      </p:to>
                                    </p:set>
                                    <p:anim calcmode="lin" valueType="num">
                                      <p:cBhvr additive="base">
                                        <p:cTn id="13" dur="500" fill="hold"/>
                                        <p:tgtEl>
                                          <p:spTgt spid="41986"/>
                                        </p:tgtEl>
                                        <p:attrNameLst>
                                          <p:attrName>ppt_x</p:attrName>
                                        </p:attrNameLst>
                                      </p:cBhvr>
                                      <p:tavLst>
                                        <p:tav tm="0">
                                          <p:val>
                                            <p:strVal val="#ppt_x"/>
                                          </p:val>
                                        </p:tav>
                                        <p:tav tm="100000">
                                          <p:val>
                                            <p:strVal val="#ppt_x"/>
                                          </p:val>
                                        </p:tav>
                                      </p:tavLst>
                                    </p:anim>
                                    <p:anim calcmode="lin" valueType="num">
                                      <p:cBhvr additive="base">
                                        <p:cTn id="14"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8"/>
                                        </p:tgtEl>
                                        <p:attrNameLst>
                                          <p:attrName>style.visibility</p:attrName>
                                        </p:attrNameLst>
                                      </p:cBhvr>
                                      <p:to>
                                        <p:strVal val="visible"/>
                                      </p:to>
                                    </p:set>
                                    <p:anim calcmode="lin" valueType="num">
                                      <p:cBhvr additive="base">
                                        <p:cTn id="25" dur="500" fill="hold"/>
                                        <p:tgtEl>
                                          <p:spTgt spid="41988"/>
                                        </p:tgtEl>
                                        <p:attrNameLst>
                                          <p:attrName>ppt_x</p:attrName>
                                        </p:attrNameLst>
                                      </p:cBhvr>
                                      <p:tavLst>
                                        <p:tav tm="0">
                                          <p:val>
                                            <p:strVal val="#ppt_x"/>
                                          </p:val>
                                        </p:tav>
                                        <p:tav tm="100000">
                                          <p:val>
                                            <p:strVal val="#ppt_x"/>
                                          </p:val>
                                        </p:tav>
                                      </p:tavLst>
                                    </p:anim>
                                    <p:anim calcmode="lin" valueType="num">
                                      <p:cBhvr additive="base">
                                        <p:cTn id="26"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90"/>
                                        </p:tgtEl>
                                        <p:attrNameLst>
                                          <p:attrName>style.visibility</p:attrName>
                                        </p:attrNameLst>
                                      </p:cBhvr>
                                      <p:to>
                                        <p:strVal val="visible"/>
                                      </p:to>
                                    </p:set>
                                    <p:anim calcmode="lin" valueType="num">
                                      <p:cBhvr additive="base">
                                        <p:cTn id="31" dur="500" fill="hold"/>
                                        <p:tgtEl>
                                          <p:spTgt spid="41990"/>
                                        </p:tgtEl>
                                        <p:attrNameLst>
                                          <p:attrName>ppt_x</p:attrName>
                                        </p:attrNameLst>
                                      </p:cBhvr>
                                      <p:tavLst>
                                        <p:tav tm="0">
                                          <p:val>
                                            <p:strVal val="#ppt_x"/>
                                          </p:val>
                                        </p:tav>
                                        <p:tav tm="100000">
                                          <p:val>
                                            <p:strVal val="#ppt_x"/>
                                          </p:val>
                                        </p:tav>
                                      </p:tavLst>
                                    </p:anim>
                                    <p:anim calcmode="lin" valueType="num">
                                      <p:cBhvr additive="base">
                                        <p:cTn id="32"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5"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2" name="文本框 7"/>
          <p:cNvSpPr txBox="1"/>
          <p:nvPr/>
        </p:nvSpPr>
        <p:spPr>
          <a:xfrm>
            <a:off x="476250" y="1216660"/>
            <a:ext cx="2367280" cy="755650"/>
          </a:xfrm>
          <a:prstGeom prst="rect">
            <a:avLst/>
          </a:prstGeom>
          <a:noFill/>
          <a:ln w="9525">
            <a:noFill/>
          </a:ln>
        </p:spPr>
        <p:txBody>
          <a:bodyPr wrap="none" anchor="t">
            <a:spAutoFit/>
          </a:bodyPr>
          <a:p>
            <a:pPr algn="ctr" eaLnBrk="0" hangingPunct="0">
              <a:lnSpc>
                <a:spcPct val="120000"/>
              </a:lnSpc>
            </a:pPr>
            <a:r>
              <a:rPr lang="en-US" altLang="zh-CN" sz="3600" b="1" dirty="0">
                <a:solidFill>
                  <a:srgbClr val="FF0000"/>
                </a:solidFill>
                <a:latin typeface="Times New Roman" panose="02020603050405020304" pitchFamily="18" charset="0"/>
                <a:ea typeface="宋体" panose="02010600030101010101" pitchFamily="2" charset="-122"/>
              </a:rPr>
              <a:t>Homework</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3669" name="TextBox 4"/>
          <p:cNvSpPr txBox="1"/>
          <p:nvPr/>
        </p:nvSpPr>
        <p:spPr>
          <a:xfrm>
            <a:off x="577850" y="2291715"/>
            <a:ext cx="7360920" cy="1445260"/>
          </a:xfrm>
          <a:prstGeom prst="rect">
            <a:avLst/>
          </a:prstGeom>
          <a:noFill/>
          <a:ln w="9525">
            <a:noFill/>
          </a:ln>
        </p:spPr>
        <p:txBody>
          <a:bodyPr wrap="square" anchor="t">
            <a:spAutoFit/>
          </a:bodyPr>
          <a:p>
            <a:pPr eaLnBrk="0" hangingPunct="0"/>
            <a:r>
              <a:rPr lang="en-US" altLang="zh-CN" sz="4400" b="1" dirty="0">
                <a:latin typeface="Times New Roman" panose="02020603050405020304" pitchFamily="18" charset="0"/>
                <a:ea typeface="宋体" panose="02010600030101010101" pitchFamily="2" charset="-122"/>
              </a:rPr>
              <a:t> Do Exercises on Page 78-79 of the workbook. </a:t>
            </a:r>
            <a:endParaRPr lang="en-US" altLang="zh-CN" sz="44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additive="base">
                                        <p:cTn id="7" dur="500" fill="hold"/>
                                        <p:tgtEl>
                                          <p:spTgt spid="114692"/>
                                        </p:tgtEl>
                                        <p:attrNameLst>
                                          <p:attrName>ppt_x</p:attrName>
                                        </p:attrNameLst>
                                      </p:cBhvr>
                                      <p:tavLst>
                                        <p:tav tm="0">
                                          <p:val>
                                            <p:strVal val="#ppt_x"/>
                                          </p:val>
                                        </p:tav>
                                        <p:tav tm="100000">
                                          <p:val>
                                            <p:strVal val="#ppt_x"/>
                                          </p:val>
                                        </p:tav>
                                      </p:tavLst>
                                    </p:anim>
                                    <p:anim calcmode="lin" valueType="num">
                                      <p:cBhvr additive="base">
                                        <p:cTn id="8" dur="500" fill="hold"/>
                                        <p:tgtEl>
                                          <p:spTgt spid="1146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9"/>
                                        </p:tgtEl>
                                        <p:attrNameLst>
                                          <p:attrName>style.visibility</p:attrName>
                                        </p:attrNameLst>
                                      </p:cBhvr>
                                      <p:to>
                                        <p:strVal val="visible"/>
                                      </p:to>
                                    </p:set>
                                    <p:anim calcmode="lin" valueType="num">
                                      <p:cBhvr additive="base">
                                        <p:cTn id="13" dur="500" fill="hold"/>
                                        <p:tgtEl>
                                          <p:spTgt spid="113669"/>
                                        </p:tgtEl>
                                        <p:attrNameLst>
                                          <p:attrName>ppt_x</p:attrName>
                                        </p:attrNameLst>
                                      </p:cBhvr>
                                      <p:tavLst>
                                        <p:tav tm="0">
                                          <p:val>
                                            <p:strVal val="#ppt_x"/>
                                          </p:val>
                                        </p:tav>
                                        <p:tav tm="100000">
                                          <p:val>
                                            <p:strVal val="#ppt_x"/>
                                          </p:val>
                                        </p:tav>
                                      </p:tavLst>
                                    </p:anim>
                                    <p:anim calcmode="lin" valueType="num">
                                      <p:cBhvr additive="base">
                                        <p:cTn id="14"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46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7" name="文本框 7"/>
          <p:cNvSpPr txBox="1"/>
          <p:nvPr/>
        </p:nvSpPr>
        <p:spPr>
          <a:xfrm>
            <a:off x="1334770" y="227965"/>
            <a:ext cx="1167765" cy="52197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1</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91142" name="文本框 7"/>
          <p:cNvSpPr txBox="1"/>
          <p:nvPr/>
        </p:nvSpPr>
        <p:spPr>
          <a:xfrm>
            <a:off x="3249295" y="165735"/>
            <a:ext cx="6551295" cy="460375"/>
          </a:xfrm>
          <a:prstGeom prst="rect">
            <a:avLst/>
          </a:prstGeom>
          <a:noFill/>
          <a:ln w="9525">
            <a:noFill/>
          </a:ln>
        </p:spPr>
        <p:txBody>
          <a:bodyPr wrap="square" anchor="t">
            <a:spAutoFit/>
          </a:bodyPr>
          <a:p>
            <a:pPr eaLnBrk="0" hangingPunct="0">
              <a:buFont typeface="Arial" panose="020B0604020202020204" pitchFamily="34" charset="0"/>
            </a:pPr>
            <a:r>
              <a:rPr lang="en-US" altLang="zh-CN" sz="2400" b="1" dirty="0">
                <a:solidFill>
                  <a:srgbClr val="FF0000"/>
                </a:solidFill>
                <a:latin typeface="Times New Roman" panose="02020603050405020304" pitchFamily="18" charset="0"/>
                <a:ea typeface="思源黑体 CN Heavy" pitchFamily="34" charset="-122"/>
              </a:rPr>
              <a:t>Look at the pictures and answer the questions.</a:t>
            </a:r>
            <a:endParaRPr lang="en-US" altLang="zh-CN" sz="2400" b="1" dirty="0">
              <a:solidFill>
                <a:srgbClr val="FF0000"/>
              </a:solidFill>
              <a:latin typeface="Times New Roman" panose="02020603050405020304" pitchFamily="18" charset="0"/>
              <a:ea typeface="思源黑体 CN Heavy" pitchFamily="34" charset="-122"/>
            </a:endParaRPr>
          </a:p>
        </p:txBody>
      </p:sp>
      <p:sp>
        <p:nvSpPr>
          <p:cNvPr id="10" name="文本框 4"/>
          <p:cNvSpPr txBox="1"/>
          <p:nvPr/>
        </p:nvSpPr>
        <p:spPr>
          <a:xfrm>
            <a:off x="131445" y="3968750"/>
            <a:ext cx="3586480" cy="1568450"/>
          </a:xfrm>
          <a:prstGeom prst="rect">
            <a:avLst/>
          </a:prstGeom>
          <a:gradFill>
            <a:gsLst>
              <a:gs pos="0">
                <a:srgbClr val="14CD68"/>
              </a:gs>
              <a:gs pos="100000">
                <a:srgbClr val="0B6E38"/>
              </a:gs>
            </a:gsLst>
            <a:lin ang="5400000" scaled="0"/>
          </a:gradFill>
          <a:ln w="28575" cap="flat" cmpd="sng">
            <a:noFill/>
            <a:prstDash val="sysDot"/>
            <a:round/>
            <a:headEnd type="none" w="med" len="med"/>
            <a:tailEnd type="none" w="med" len="med"/>
          </a:ln>
        </p:spPr>
        <p:txBody>
          <a:bodyPr wrap="square">
            <a:spAutoFit/>
          </a:bodyPr>
          <a:p>
            <a:pPr marR="0" algn="l" defTabSz="685800">
              <a:lnSpc>
                <a:spcPct val="100000"/>
              </a:lnSpc>
              <a:buClrTx/>
              <a:buSzTx/>
              <a:buFontTx/>
              <a:buNone/>
            </a:pPr>
            <a:r>
              <a:rPr kumimoji="0" lang="en-US" altLang="zh-CN" sz="3200" b="1" kern="1200" cap="none" spc="0" normalizeH="0" baseline="0" noProof="1">
                <a:solidFill>
                  <a:srgbClr val="FF0000"/>
                </a:solidFill>
                <a:latin typeface="Comic Sans MS" panose="030F0702030302020204" pitchFamily="66" charset="0"/>
                <a:ea typeface="宋体" panose="02010600030101010101" pitchFamily="2" charset="-122"/>
              </a:rPr>
              <a:t>an increasing volume</a:t>
            </a:r>
            <a:endParaRPr kumimoji="0" lang="en-US" altLang="zh-CN" sz="3200" b="1" kern="1200" cap="none" spc="0" normalizeH="0" baseline="0" noProof="1">
              <a:solidFill>
                <a:srgbClr val="FF0000"/>
              </a:solidFill>
              <a:latin typeface="Comic Sans MS" panose="030F0702030302020204" pitchFamily="66" charset="0"/>
              <a:ea typeface="宋体" panose="02010600030101010101" pitchFamily="2" charset="-122"/>
            </a:endParaRPr>
          </a:p>
          <a:p>
            <a:pPr marR="0" algn="l" defTabSz="685800">
              <a:lnSpc>
                <a:spcPct val="100000"/>
              </a:lnSpc>
              <a:buClrTx/>
              <a:buSzTx/>
              <a:buFontTx/>
              <a:buNone/>
            </a:pPr>
            <a:r>
              <a:rPr kumimoji="0" lang="en-US" altLang="zh-CN" sz="3200" b="1" kern="1200" cap="none" spc="0" normalizeH="0" baseline="0" noProof="1">
                <a:solidFill>
                  <a:srgbClr val="FF0000"/>
                </a:solidFill>
                <a:latin typeface="Comic Sans MS" panose="030F0702030302020204" pitchFamily="66" charset="0"/>
                <a:ea typeface="宋体" panose="02010600030101010101" pitchFamily="2" charset="-122"/>
              </a:rPr>
              <a:t>of tourists </a:t>
            </a:r>
            <a:r>
              <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cs typeface="+mn-cs"/>
              </a:rPr>
              <a:t> </a:t>
            </a:r>
            <a:endPar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cs typeface="+mn-cs"/>
            </a:endParaRPr>
          </a:p>
        </p:txBody>
      </p:sp>
      <p:pic>
        <p:nvPicPr>
          <p:cNvPr id="100" name="图片 99"/>
          <p:cNvPicPr/>
          <p:nvPr/>
        </p:nvPicPr>
        <p:blipFill>
          <a:blip r:embed="rId1"/>
          <a:stretch>
            <a:fillRect/>
          </a:stretch>
        </p:blipFill>
        <p:spPr>
          <a:xfrm>
            <a:off x="131445" y="964565"/>
            <a:ext cx="3970655" cy="3004820"/>
          </a:xfrm>
          <a:prstGeom prst="rect">
            <a:avLst/>
          </a:prstGeom>
          <a:noFill/>
          <a:ln w="9525">
            <a:noFill/>
          </a:ln>
        </p:spPr>
      </p:pic>
      <p:pic>
        <p:nvPicPr>
          <p:cNvPr id="101" name="图片 100"/>
          <p:cNvPicPr/>
          <p:nvPr/>
        </p:nvPicPr>
        <p:blipFill>
          <a:blip r:embed="rId2"/>
          <a:srcRect b="11029"/>
          <a:stretch>
            <a:fillRect/>
          </a:stretch>
        </p:blipFill>
        <p:spPr>
          <a:xfrm>
            <a:off x="3717925" y="2146935"/>
            <a:ext cx="4121150" cy="3000375"/>
          </a:xfrm>
          <a:prstGeom prst="rect">
            <a:avLst/>
          </a:prstGeom>
          <a:noFill/>
          <a:ln w="9525">
            <a:noFill/>
          </a:ln>
        </p:spPr>
      </p:pic>
      <p:pic>
        <p:nvPicPr>
          <p:cNvPr id="102" name="图片 101"/>
          <p:cNvPicPr/>
          <p:nvPr/>
        </p:nvPicPr>
        <p:blipFill>
          <a:blip r:embed="rId3"/>
          <a:srcRect b="12933"/>
          <a:stretch>
            <a:fillRect/>
          </a:stretch>
        </p:blipFill>
        <p:spPr>
          <a:xfrm>
            <a:off x="7296785" y="3968750"/>
            <a:ext cx="4471670" cy="2888615"/>
          </a:xfrm>
          <a:prstGeom prst="rect">
            <a:avLst/>
          </a:prstGeom>
          <a:noFill/>
          <a:ln w="9525">
            <a:noFill/>
          </a:ln>
        </p:spPr>
      </p:pic>
      <p:sp>
        <p:nvSpPr>
          <p:cNvPr id="5" name="文本框 1"/>
          <p:cNvSpPr txBox="1"/>
          <p:nvPr/>
        </p:nvSpPr>
        <p:spPr>
          <a:xfrm>
            <a:off x="3797300" y="927100"/>
            <a:ext cx="8291830" cy="1076325"/>
          </a:xfrm>
          <a:prstGeom prst="rect">
            <a:avLst/>
          </a:prstGeom>
          <a:gradFill>
            <a:gsLst>
              <a:gs pos="0">
                <a:srgbClr val="14CD68"/>
              </a:gs>
              <a:gs pos="100000">
                <a:srgbClr val="0B6E38"/>
              </a:gs>
            </a:gsLst>
            <a:lin ang="5400000" scaled="0"/>
          </a:gradFill>
          <a:ln w="9525">
            <a:noFill/>
          </a:ln>
        </p:spPr>
        <p:txBody>
          <a:bodyPr wrap="square">
            <a:spAutoFit/>
          </a:bodyPr>
          <a:p>
            <a:pPr defTabSz="685800"/>
            <a:r>
              <a:rPr lang="en-US" altLang="zh-CN" sz="3200" b="1">
                <a:solidFill>
                  <a:srgbClr val="FFFF00"/>
                </a:solidFill>
                <a:latin typeface="Comic Sans MS" panose="030F0702030302020204" pitchFamily="66" charset="0"/>
              </a:rPr>
              <a:t>What  might have caused water pollution in the Li River?</a:t>
            </a:r>
            <a:endParaRPr lang="en-US" altLang="zh-CN" sz="3200" b="1">
              <a:solidFill>
                <a:srgbClr val="FFFF00"/>
              </a:solidFill>
              <a:latin typeface="Comic Sans MS" panose="030F0702030302020204" pitchFamily="66" charset="0"/>
            </a:endParaRPr>
          </a:p>
        </p:txBody>
      </p:sp>
      <p:sp>
        <p:nvSpPr>
          <p:cNvPr id="2" name="文本框 4"/>
          <p:cNvSpPr txBox="1"/>
          <p:nvPr/>
        </p:nvSpPr>
        <p:spPr>
          <a:xfrm>
            <a:off x="3710305" y="5289550"/>
            <a:ext cx="3586480" cy="583565"/>
          </a:xfrm>
          <a:prstGeom prst="rect">
            <a:avLst/>
          </a:prstGeom>
          <a:gradFill>
            <a:gsLst>
              <a:gs pos="0">
                <a:srgbClr val="14CD68"/>
              </a:gs>
              <a:gs pos="100000">
                <a:srgbClr val="0B6E38"/>
              </a:gs>
            </a:gsLst>
            <a:lin ang="5400000" scaled="0"/>
          </a:gradFill>
          <a:ln w="28575" cap="flat" cmpd="sng">
            <a:noFill/>
            <a:prstDash val="sysDot"/>
            <a:round/>
            <a:headEnd type="none" w="med" len="med"/>
            <a:tailEnd type="none" w="med" len="med"/>
          </a:ln>
        </p:spPr>
        <p:txBody>
          <a:bodyPr wrap="square">
            <a:spAutoFit/>
          </a:bodyPr>
          <a:p>
            <a:pPr marR="0" algn="l" defTabSz="685800">
              <a:lnSpc>
                <a:spcPct val="100000"/>
              </a:lnSpc>
              <a:buClrTx/>
              <a:buSzTx/>
              <a:buFontTx/>
              <a:buNone/>
            </a:pPr>
            <a:r>
              <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rPr>
              <a:t>many tour boats</a:t>
            </a:r>
            <a:endPar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endParaRPr>
          </a:p>
        </p:txBody>
      </p:sp>
      <p:sp>
        <p:nvSpPr>
          <p:cNvPr id="4" name="文本框 4"/>
          <p:cNvSpPr txBox="1"/>
          <p:nvPr/>
        </p:nvSpPr>
        <p:spPr>
          <a:xfrm>
            <a:off x="3579495" y="6062345"/>
            <a:ext cx="3717290" cy="583565"/>
          </a:xfrm>
          <a:prstGeom prst="rect">
            <a:avLst/>
          </a:prstGeom>
          <a:gradFill>
            <a:gsLst>
              <a:gs pos="0">
                <a:srgbClr val="14CD68"/>
              </a:gs>
              <a:gs pos="100000">
                <a:srgbClr val="0B6E38"/>
              </a:gs>
            </a:gsLst>
            <a:lin ang="5400000" scaled="0"/>
          </a:gradFill>
          <a:ln w="28575" cap="flat" cmpd="sng">
            <a:noFill/>
            <a:prstDash val="sysDot"/>
            <a:round/>
            <a:headEnd type="none" w="med" len="med"/>
            <a:tailEnd type="none" w="med" len="med"/>
          </a:ln>
        </p:spPr>
        <p:txBody>
          <a:bodyPr wrap="square">
            <a:spAutoFit/>
          </a:bodyPr>
          <a:p>
            <a:pPr marR="0" algn="l" defTabSz="685800">
              <a:lnSpc>
                <a:spcPct val="100000"/>
              </a:lnSpc>
              <a:buClrTx/>
              <a:buSzTx/>
              <a:buFontTx/>
              <a:buNone/>
            </a:pPr>
            <a:r>
              <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rPr>
              <a:t>kitchens on board</a:t>
            </a:r>
            <a:r>
              <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cs typeface="+mn-cs"/>
              </a:rPr>
              <a:t> </a:t>
            </a:r>
            <a:endParaRPr kumimoji="0" lang="en-US" altLang="zh-CN" sz="3200" b="1" kern="1200" cap="none" spc="0" normalizeH="0" baseline="0" noProof="1">
              <a:solidFill>
                <a:srgbClr val="FFFF00"/>
              </a:solidFill>
              <a:latin typeface="Comic Sans MS" panose="030F0702030302020204" pitchFamily="66" charset="0"/>
              <a:ea typeface="宋体" panose="02010600030101010101" pitchFamily="2" charset="-122"/>
              <a:cs typeface="+mn-cs"/>
            </a:endParaRPr>
          </a:p>
        </p:txBody>
      </p:sp>
      <p:sp>
        <p:nvSpPr>
          <p:cNvPr id="6" name="文本框 4"/>
          <p:cNvSpPr txBox="1"/>
          <p:nvPr/>
        </p:nvSpPr>
        <p:spPr>
          <a:xfrm>
            <a:off x="7456170" y="2592070"/>
            <a:ext cx="4152265" cy="1076325"/>
          </a:xfrm>
          <a:prstGeom prst="rect">
            <a:avLst/>
          </a:prstGeom>
          <a:gradFill>
            <a:gsLst>
              <a:gs pos="0">
                <a:srgbClr val="14CD68"/>
              </a:gs>
              <a:gs pos="100000">
                <a:srgbClr val="0B6E38"/>
              </a:gs>
            </a:gsLst>
            <a:lin ang="5400000" scaled="0"/>
          </a:gradFill>
          <a:ln w="28575" cap="flat" cmpd="sng">
            <a:noFill/>
            <a:prstDash val="sysDot"/>
            <a:round/>
            <a:headEnd type="none" w="med" len="med"/>
            <a:tailEnd type="none" w="med" len="med"/>
          </a:ln>
        </p:spPr>
        <p:txBody>
          <a:bodyPr wrap="square">
            <a:spAutoFit/>
          </a:bodyPr>
          <a:p>
            <a:pPr marR="0" algn="l" defTabSz="685800">
              <a:lnSpc>
                <a:spcPct val="100000"/>
              </a:lnSpc>
              <a:buClrTx/>
              <a:buSzTx/>
              <a:buFontTx/>
              <a:buNone/>
            </a:pPr>
            <a:r>
              <a:rPr kumimoji="0" lang="en-US" altLang="zh-CN" sz="3200" b="1" kern="1200" cap="none" spc="0" normalizeH="0" baseline="0" noProof="1">
                <a:solidFill>
                  <a:srgbClr val="FF0000"/>
                </a:solidFill>
                <a:latin typeface="Comic Sans MS" panose="030F0702030302020204" pitchFamily="66" charset="0"/>
                <a:ea typeface="宋体" panose="02010600030101010101" pitchFamily="2" charset="-122"/>
              </a:rPr>
              <a:t>the increase of local population … </a:t>
            </a:r>
            <a:r>
              <a:rPr kumimoji="0" lang="en-US" altLang="zh-CN" sz="3200" b="1" kern="1200" cap="none" spc="0" normalizeH="0" baseline="0" noProof="1">
                <a:solidFill>
                  <a:srgbClr val="FF0000"/>
                </a:solidFill>
                <a:latin typeface="Comic Sans MS" panose="030F0702030302020204" pitchFamily="66" charset="0"/>
                <a:ea typeface="宋体" panose="02010600030101010101" pitchFamily="2" charset="-122"/>
                <a:cs typeface="+mn-cs"/>
              </a:rPr>
              <a:t> </a:t>
            </a:r>
            <a:endParaRPr kumimoji="0" lang="en-US" altLang="zh-CN" sz="3200" b="1" kern="1200" cap="none" spc="0" normalizeH="0" baseline="0" noProof="1">
              <a:solidFill>
                <a:srgbClr val="FF0000"/>
              </a:solidFill>
              <a:latin typeface="Comic Sans MS" panose="030F0702030302020204" pitchFamily="66" charset="0"/>
              <a:ea typeface="宋体" panose="02010600030101010101" pitchFamily="2" charset="-122"/>
              <a:cs typeface="+mn-cs"/>
            </a:endParaRPr>
          </a:p>
        </p:txBody>
      </p:sp>
    </p:spTree>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500" fill="hold"/>
                                        <p:tgtEl>
                                          <p:spTgt spid="101"/>
                                        </p:tgtEl>
                                        <p:attrNameLst>
                                          <p:attrName>ppt_x</p:attrName>
                                        </p:attrNameLst>
                                      </p:cBhvr>
                                      <p:tavLst>
                                        <p:tav tm="0">
                                          <p:val>
                                            <p:strVal val="#ppt_x"/>
                                          </p:val>
                                        </p:tav>
                                        <p:tav tm="100000">
                                          <p:val>
                                            <p:strVal val="#ppt_x"/>
                                          </p:val>
                                        </p:tav>
                                      </p:tavLst>
                                    </p:anim>
                                    <p:anim calcmode="lin" valueType="num">
                                      <p:cBhvr additive="base">
                                        <p:cTn id="2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500" fill="hold"/>
                                        <p:tgtEl>
                                          <p:spTgt spid="102"/>
                                        </p:tgtEl>
                                        <p:attrNameLst>
                                          <p:attrName>ppt_x</p:attrName>
                                        </p:attrNameLst>
                                      </p:cBhvr>
                                      <p:tavLst>
                                        <p:tav tm="0">
                                          <p:val>
                                            <p:strVal val="#ppt_x"/>
                                          </p:val>
                                        </p:tav>
                                        <p:tav tm="100000">
                                          <p:val>
                                            <p:strVal val="#ppt_x"/>
                                          </p:val>
                                        </p:tav>
                                      </p:tavLst>
                                    </p:anim>
                                    <p:anim calcmode="lin" valueType="num">
                                      <p:cBhvr additive="base">
                                        <p:cTn id="3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3"/>
          <p:cNvPicPr>
            <a:picLocks noChangeAspect="1"/>
          </p:cNvPicPr>
          <p:nvPr>
            <p:custDataLst>
              <p:tags r:id="rId1"/>
            </p:custDataLst>
          </p:nvPr>
        </p:nvPicPr>
        <p:blipFill>
          <a:blip r:embed="rId2"/>
          <a:stretch>
            <a:fillRect/>
          </a:stretch>
        </p:blipFill>
        <p:spPr>
          <a:xfrm>
            <a:off x="218440" y="932815"/>
            <a:ext cx="11917045" cy="4984115"/>
          </a:xfrm>
          <a:prstGeom prst="rect">
            <a:avLst/>
          </a:prstGeom>
          <a:ln>
            <a:noFill/>
          </a:ln>
          <a:effectLst>
            <a:outerShdw blurRad="292100" dist="139700" dir="2700000" algn="tl" rotWithShape="0">
              <a:srgbClr val="333333">
                <a:alpha val="65000"/>
              </a:srgbClr>
            </a:outerShdw>
          </a:effectLst>
        </p:spPr>
      </p:pic>
      <p:sp>
        <p:nvSpPr>
          <p:cNvPr id="79877" name="文本框 7"/>
          <p:cNvSpPr txBox="1"/>
          <p:nvPr/>
        </p:nvSpPr>
        <p:spPr>
          <a:xfrm>
            <a:off x="1334770" y="227965"/>
            <a:ext cx="1167765" cy="52197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2</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2" name="文本框 1"/>
          <p:cNvSpPr txBox="1"/>
          <p:nvPr>
            <p:custDataLst>
              <p:tags r:id="rId3"/>
            </p:custDataLst>
          </p:nvPr>
        </p:nvSpPr>
        <p:spPr>
          <a:xfrm>
            <a:off x="179070" y="932815"/>
            <a:ext cx="11956415" cy="1848485"/>
          </a:xfrm>
          <a:prstGeom prst="rect">
            <a:avLst/>
          </a:prstGeom>
          <a:gradFill>
            <a:gsLst>
              <a:gs pos="0">
                <a:srgbClr val="FBFB11"/>
              </a:gs>
              <a:gs pos="100000">
                <a:srgbClr val="838309"/>
              </a:gs>
            </a:gsLst>
            <a:lin ang="5400000" scaled="0"/>
          </a:gradFill>
        </p:spPr>
        <p:txBody>
          <a:bodyPr wrap="square" lIns="46800" rIns="46800" rtlCol="0" anchor="t" anchorCtr="0">
            <a:noAutofit/>
          </a:bodyPr>
          <a:p>
            <a:pPr eaLnBrk="0" hangingPunct="0"/>
            <a:r>
              <a:rPr lang="en-US" altLang="zh-CN" sz="3600" b="1">
                <a:solidFill>
                  <a:srgbClr val="FF0000"/>
                </a:solidFill>
                <a:latin typeface="Times New Roman" panose="02020603050405020304" pitchFamily="18" charset="0"/>
                <a:ea typeface="华文彩云" panose="02010800040101010101" pitchFamily="2" charset="-122"/>
                <a:sym typeface="+mn-ea"/>
              </a:rPr>
              <a:t>Here is a report on the Li River — </a:t>
            </a:r>
            <a:endParaRPr lang="en-US" altLang="zh-CN" sz="3600" b="1">
              <a:solidFill>
                <a:srgbClr val="FF0000"/>
              </a:solidFill>
              <a:latin typeface="Times New Roman" panose="02020603050405020304" pitchFamily="18" charset="0"/>
              <a:ea typeface="华文彩云" panose="02010800040101010101" pitchFamily="2" charset="-122"/>
              <a:sym typeface="+mn-ea"/>
            </a:endParaRPr>
          </a:p>
          <a:p>
            <a:pPr eaLnBrk="0" hangingPunct="0"/>
            <a:r>
              <a:rPr lang="en-US" altLang="zh-CN" sz="3600" b="1">
                <a:solidFill>
                  <a:srgbClr val="FF0000"/>
                </a:solidFill>
                <a:latin typeface="Times New Roman" panose="02020603050405020304" pitchFamily="18" charset="0"/>
                <a:ea typeface="华文彩云" panose="02010800040101010101" pitchFamily="2" charset="-122"/>
                <a:sym typeface="+mn-ea"/>
              </a:rPr>
              <a:t>  REDUCING WATER POLLUTION IN THE LI RIVER.</a:t>
            </a:r>
            <a:endParaRPr lang="en-US" altLang="zh-CN" sz="3600" b="1">
              <a:solidFill>
                <a:srgbClr val="FF0000"/>
              </a:solidFill>
              <a:latin typeface="Times New Roman" panose="02020603050405020304" pitchFamily="18" charset="0"/>
              <a:ea typeface="华文彩云" panose="02010800040101010101" pitchFamily="2" charset="-122"/>
              <a:sym typeface="+mn-ea"/>
            </a:endParaRPr>
          </a:p>
          <a:p>
            <a:pPr eaLnBrk="0" hangingPunct="0"/>
            <a:r>
              <a:rPr lang="en-US" altLang="zh-CN" sz="3600" b="1">
                <a:solidFill>
                  <a:srgbClr val="FF0000"/>
                </a:solidFill>
                <a:latin typeface="Times New Roman" panose="02020603050405020304" pitchFamily="18" charset="0"/>
                <a:ea typeface="华文彩云" panose="02010800040101010101" pitchFamily="2" charset="-122"/>
                <a:sym typeface="+mn-ea"/>
              </a:rPr>
              <a:t>What might be talked about in the report?</a:t>
            </a:r>
            <a:endParaRPr lang="en-US" altLang="zh-CN" sz="3600" b="1">
              <a:solidFill>
                <a:srgbClr val="FF0000"/>
              </a:solidFill>
              <a:latin typeface="Times New Roman" panose="02020603050405020304" pitchFamily="18" charset="0"/>
              <a:ea typeface="华文彩云" panose="02010800040101010101" pitchFamily="2" charset="-122"/>
              <a:sym typeface="+mn-ea"/>
            </a:endParaRPr>
          </a:p>
          <a:p>
            <a:pPr eaLnBrk="0" hangingPunct="0"/>
            <a:endParaRPr lang="en-US" altLang="zh-CN" sz="3600" b="1">
              <a:solidFill>
                <a:srgbClr val="FF0000"/>
              </a:solidFill>
              <a:latin typeface="Times New Roman" panose="02020603050405020304" pitchFamily="18" charset="0"/>
              <a:ea typeface="华文彩云" panose="02010800040101010101" pitchFamily="2" charset="-122"/>
              <a:sym typeface="+mn-ea"/>
            </a:endParaRPr>
          </a:p>
        </p:txBody>
      </p:sp>
      <p:sp>
        <p:nvSpPr>
          <p:cNvPr id="28" name="TextBox 3"/>
          <p:cNvSpPr txBox="1">
            <a:spLocks noChangeArrowheads="1"/>
          </p:cNvSpPr>
          <p:nvPr>
            <p:custDataLst>
              <p:tags r:id="rId4"/>
            </p:custDataLst>
          </p:nvPr>
        </p:nvSpPr>
        <p:spPr bwMode="auto">
          <a:xfrm>
            <a:off x="3548981" y="166209"/>
            <a:ext cx="6019800" cy="583565"/>
          </a:xfrm>
          <a:prstGeom prst="rect">
            <a:avLst/>
          </a:prstGeom>
          <a:noFill/>
          <a:ln w="9525">
            <a:noFill/>
            <a:miter lim="800000"/>
          </a:ln>
        </p:spPr>
        <p:txBody>
          <a:bodyPr>
            <a:spAutoFit/>
          </a:bodyPr>
          <a:p>
            <a:r>
              <a:rPr lang="en-US" altLang="zh-CN" sz="3200" b="1">
                <a:solidFill>
                  <a:srgbClr val="FF0000"/>
                </a:solidFill>
                <a:latin typeface="Times New Roman" panose="02020603050405020304" pitchFamily="18" charset="0"/>
              </a:rPr>
              <a:t>Pre-reading: Think and talk</a:t>
            </a:r>
            <a:endParaRPr lang="en-US" altLang="zh-CN" sz="3200" b="1">
              <a:solidFill>
                <a:srgbClr val="FF0000"/>
              </a:solidFill>
              <a:latin typeface="Times New Roman" panose="02020603050405020304" pitchFamily="18" charset="0"/>
            </a:endParaRPr>
          </a:p>
        </p:txBody>
      </p:sp>
      <p:sp>
        <p:nvSpPr>
          <p:cNvPr id="6" name="文本框 5"/>
          <p:cNvSpPr txBox="1"/>
          <p:nvPr>
            <p:custDataLst>
              <p:tags r:id="rId5"/>
            </p:custDataLst>
          </p:nvPr>
        </p:nvSpPr>
        <p:spPr>
          <a:xfrm>
            <a:off x="198755" y="5916930"/>
            <a:ext cx="11956415" cy="772160"/>
          </a:xfrm>
          <a:prstGeom prst="rect">
            <a:avLst/>
          </a:prstGeom>
          <a:gradFill>
            <a:gsLst>
              <a:gs pos="0">
                <a:srgbClr val="FBFB11"/>
              </a:gs>
              <a:gs pos="100000">
                <a:srgbClr val="838309"/>
              </a:gs>
            </a:gsLst>
            <a:lin ang="5400000" scaled="0"/>
          </a:gradFill>
        </p:spPr>
        <p:txBody>
          <a:bodyPr wrap="square" lIns="46800" rIns="46800" rtlCol="0" anchor="t" anchorCtr="0">
            <a:noAutofit/>
          </a:bodyPr>
          <a:p>
            <a:pPr eaLnBrk="0" hangingPunct="0"/>
            <a:r>
              <a:rPr lang="en-US" altLang="zh-CN" sz="3600" b="1">
                <a:solidFill>
                  <a:srgbClr val="FF0000"/>
                </a:solidFill>
                <a:latin typeface="Times New Roman" panose="02020603050405020304" pitchFamily="18" charset="0"/>
                <a:ea typeface="华文彩云" panose="02010800040101010101" pitchFamily="2" charset="-122"/>
                <a:sym typeface="+mn-ea"/>
              </a:rPr>
              <a:t>Water pollution and the causes of pollution.</a:t>
            </a:r>
            <a:endParaRPr lang="en-US" altLang="zh-CN" sz="3600" b="1">
              <a:solidFill>
                <a:srgbClr val="FF0000"/>
              </a:solidFill>
              <a:latin typeface="Times New Roman" panose="02020603050405020304" pitchFamily="18" charset="0"/>
              <a:ea typeface="华文彩云" panose="02010800040101010101" pitchFamily="2" charset="-122"/>
              <a:sym typeface="+mn-ea"/>
            </a:endParaRPr>
          </a:p>
        </p:txBody>
      </p:sp>
    </p:spTree>
  </p:cSld>
  <p:clrMapOvr>
    <a:masterClrMapping/>
  </p:clrMapOvr>
  <p:transition spd="slow">
    <p:wedge/>
    <p:sndAc>
      <p:stSnd>
        <p:snd r:embed="rId6"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ldLvl="0" animBg="1"/>
      <p:bldP spid="6" grpId="1" bldLvl="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7" name="文本框 7"/>
          <p:cNvSpPr txBox="1"/>
          <p:nvPr/>
        </p:nvSpPr>
        <p:spPr>
          <a:xfrm>
            <a:off x="1334770" y="227965"/>
            <a:ext cx="1167765" cy="52197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2</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91142" name="文本框 7"/>
          <p:cNvSpPr txBox="1"/>
          <p:nvPr/>
        </p:nvSpPr>
        <p:spPr>
          <a:xfrm>
            <a:off x="3251835" y="217170"/>
            <a:ext cx="5396230" cy="645160"/>
          </a:xfrm>
          <a:prstGeom prst="rect">
            <a:avLst/>
          </a:prstGeom>
          <a:noFill/>
          <a:ln w="9525">
            <a:noFill/>
          </a:ln>
        </p:spPr>
        <p:txBody>
          <a:bodyPr wrap="square" anchor="t">
            <a:spAutoFit/>
          </a:bodyPr>
          <a:p>
            <a:pPr eaLnBrk="0" hangingPunct="0">
              <a:buFont typeface="Arial" panose="020B0604020202020204" pitchFamily="34" charset="0"/>
            </a:pPr>
            <a:r>
              <a:rPr lang="en-US" altLang="zh-CN" sz="3600" b="1" smtClean="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Reading for the structure.</a:t>
            </a:r>
            <a:endParaRPr lang="en-US" altLang="zh-CN" sz="3600" b="1" dirty="0" smtClean="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思源黑体 CN Heavy" pitchFamily="34" charset="-122"/>
              <a:cs typeface="Times New Roman" panose="02020603050405020304" pitchFamily="18" charset="0"/>
              <a:sym typeface="+mn-ea"/>
            </a:endParaRPr>
          </a:p>
        </p:txBody>
      </p:sp>
      <p:graphicFrame>
        <p:nvGraphicFramePr>
          <p:cNvPr id="3" name="表格 2"/>
          <p:cNvGraphicFramePr/>
          <p:nvPr>
            <p:custDataLst>
              <p:tags r:id="rId1"/>
            </p:custDataLst>
          </p:nvPr>
        </p:nvGraphicFramePr>
        <p:xfrm>
          <a:off x="532765" y="2753360"/>
          <a:ext cx="11126470" cy="3149600"/>
        </p:xfrm>
        <a:graphic>
          <a:graphicData uri="http://schemas.openxmlformats.org/drawingml/2006/table">
            <a:tbl>
              <a:tblPr firstRow="1" bandRow="1">
                <a:tableStyleId>{5940675A-B579-460E-94D1-54222C63F5DA}</a:tableStyleId>
              </a:tblPr>
              <a:tblGrid>
                <a:gridCol w="2789555"/>
                <a:gridCol w="2926715"/>
                <a:gridCol w="2700020"/>
                <a:gridCol w="2710180"/>
              </a:tblGrid>
              <a:tr h="1231265">
                <a:tc>
                  <a:txBody>
                    <a:bodyPr/>
                    <a:p>
                      <a:pPr indent="0" algn="ctr">
                        <a:buNone/>
                      </a:pPr>
                      <a:r>
                        <a:rPr lang="en-US" sz="3600" b="1">
                          <a:solidFill>
                            <a:srgbClr val="000000"/>
                          </a:solidFill>
                          <a:latin typeface="Times New Roman" panose="02020603050405020304" pitchFamily="18" charset="0"/>
                          <a:cs typeface="Times New Roman" panose="02020603050405020304" pitchFamily="18" charset="0"/>
                        </a:rPr>
                        <a:t>Paragraph 1</a:t>
                      </a:r>
                      <a:endParaRPr lang="en-US" altLang="en-US"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c>
                  <a:txBody>
                    <a:bodyPr/>
                    <a:p>
                      <a:pPr indent="0" algn="ctr">
                        <a:buNone/>
                      </a:pPr>
                      <a:r>
                        <a:rPr lang="en-US" sz="3600" b="1">
                          <a:solidFill>
                            <a:srgbClr val="000000"/>
                          </a:solidFill>
                          <a:latin typeface="Times New Roman" panose="02020603050405020304" pitchFamily="18" charset="0"/>
                          <a:cs typeface="Times New Roman" panose="02020603050405020304" pitchFamily="18" charset="0"/>
                        </a:rPr>
                        <a:t>Paragraph 2</a:t>
                      </a:r>
                      <a:endParaRPr lang="en-US" altLang="en-US"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c>
                  <a:txBody>
                    <a:bodyPr/>
                    <a:p>
                      <a:pPr indent="0" algn="ctr">
                        <a:buNone/>
                      </a:pPr>
                      <a:r>
                        <a:rPr lang="en-US" sz="3600" b="1">
                          <a:solidFill>
                            <a:srgbClr val="000000"/>
                          </a:solidFill>
                          <a:latin typeface="Times New Roman" panose="02020603050405020304" pitchFamily="18" charset="0"/>
                          <a:cs typeface="Times New Roman" panose="02020603050405020304" pitchFamily="18" charset="0"/>
                        </a:rPr>
                        <a:t>Paragraph 3</a:t>
                      </a:r>
                      <a:endParaRPr lang="en-US" altLang="en-US"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c>
                  <a:txBody>
                    <a:bodyPr/>
                    <a:p>
                      <a:pPr indent="0" algn="ctr">
                        <a:buNone/>
                      </a:pPr>
                      <a:r>
                        <a:rPr lang="en-US" sz="3600" b="1">
                          <a:solidFill>
                            <a:srgbClr val="000000"/>
                          </a:solidFill>
                          <a:latin typeface="Times New Roman" panose="02020603050405020304" pitchFamily="18" charset="0"/>
                          <a:cs typeface="Times New Roman" panose="02020603050405020304" pitchFamily="18" charset="0"/>
                        </a:rPr>
                        <a:t>Paragraph 4</a:t>
                      </a:r>
                      <a:endParaRPr lang="en-US" altLang="en-US"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r>
              <a:tr h="1918335">
                <a:tc>
                  <a:txBody>
                    <a:bodyPr/>
                    <a:p>
                      <a:pPr indent="0" algn="ctr">
                        <a:buNone/>
                      </a:pPr>
                      <a:r>
                        <a:rPr lang="en-US" sz="3600" b="0">
                          <a:solidFill>
                            <a:srgbClr val="000000"/>
                          </a:solidFill>
                          <a:latin typeface="Times New Roman" panose="02020603050405020304" pitchFamily="18" charset="0"/>
                          <a:cs typeface="Times New Roman" panose="02020603050405020304" pitchFamily="18" charset="0"/>
                        </a:rPr>
                        <a:t>Introducing the topic</a:t>
                      </a:r>
                      <a:endParaRPr lang="en-US" altLang="en-US" sz="3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c>
                  <a:txBody>
                    <a:bodyPr/>
                    <a:p>
                      <a:pPr indent="0" algn="ctr">
                        <a:buNone/>
                      </a:pPr>
                      <a:r>
                        <a:rPr lang="en-US" sz="3600" b="0">
                          <a:solidFill>
                            <a:srgbClr val="000000"/>
                          </a:solidFill>
                          <a:latin typeface="Times New Roman" panose="02020603050405020304" pitchFamily="18" charset="0"/>
                          <a:cs typeface="Times New Roman" panose="02020603050405020304" pitchFamily="18" charset="0"/>
                        </a:rPr>
                        <a:t>Describing the</a:t>
                      </a:r>
                      <a:endParaRPr lang="en-US" sz="3600" b="0">
                        <a:solidFill>
                          <a:srgbClr val="000000"/>
                        </a:solidFill>
                        <a:latin typeface="Times New Roman" panose="02020603050405020304" pitchFamily="18" charset="0"/>
                        <a:cs typeface="Times New Roman" panose="02020603050405020304" pitchFamily="18" charset="0"/>
                      </a:endParaRPr>
                    </a:p>
                    <a:p>
                      <a:pPr indent="0" algn="ctr">
                        <a:buNone/>
                      </a:pPr>
                      <a:r>
                        <a:rPr lang="en-US" sz="3600" b="0">
                          <a:solidFill>
                            <a:srgbClr val="000000"/>
                          </a:solidFill>
                          <a:latin typeface="Times New Roman" panose="02020603050405020304" pitchFamily="18" charset="0"/>
                          <a:cs typeface="Times New Roman" panose="02020603050405020304" pitchFamily="18" charset="0"/>
                        </a:rPr>
                        <a:t>________ </a:t>
                      </a:r>
                      <a:endParaRPr lang="en-US" altLang="en-US" sz="3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c>
                  <a:txBody>
                    <a:bodyPr/>
                    <a:p>
                      <a:pPr indent="0" algn="ctr">
                        <a:buNone/>
                      </a:pPr>
                      <a:r>
                        <a:rPr lang="en-US" sz="3600" b="0">
                          <a:solidFill>
                            <a:srgbClr val="000000"/>
                          </a:solidFill>
                          <a:latin typeface="Times New Roman" panose="02020603050405020304" pitchFamily="18" charset="0"/>
                          <a:cs typeface="Times New Roman" panose="02020603050405020304" pitchFamily="18" charset="0"/>
                        </a:rPr>
                        <a:t>Presenting some ___________</a:t>
                      </a:r>
                      <a:endParaRPr lang="en-US" altLang="en-US" sz="3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c>
                  <a:txBody>
                    <a:bodyPr/>
                    <a:p>
                      <a:pPr indent="0" algn="ctr">
                        <a:buNone/>
                      </a:pPr>
                      <a:r>
                        <a:rPr lang="en-US" sz="3600" b="0">
                          <a:solidFill>
                            <a:srgbClr val="000000"/>
                          </a:solidFill>
                          <a:latin typeface="Times New Roman" panose="02020603050405020304" pitchFamily="18" charset="0"/>
                          <a:cs typeface="Times New Roman" panose="02020603050405020304" pitchFamily="18" charset="0"/>
                        </a:rPr>
                        <a:t>Presenting further __________</a:t>
                      </a:r>
                      <a:endParaRPr lang="en-US" altLang="en-US" sz="3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28575">
                      <a:solidFill>
                        <a:srgbClr val="0000FF"/>
                      </a:solidFill>
                      <a:prstDash val="solid"/>
                    </a:lnL>
                    <a:lnR w="28575">
                      <a:solidFill>
                        <a:srgbClr val="0000FF"/>
                      </a:solidFill>
                      <a:prstDash val="solid"/>
                    </a:lnR>
                    <a:lnT w="28575">
                      <a:solidFill>
                        <a:srgbClr val="0000FF"/>
                      </a:solidFill>
                      <a:prstDash val="solid"/>
                    </a:lnT>
                    <a:lnB w="28575">
                      <a:solidFill>
                        <a:srgbClr val="0000FF"/>
                      </a:solidFill>
                      <a:prstDash val="solid"/>
                    </a:lnB>
                    <a:lnTlToBr>
                      <a:noFill/>
                    </a:lnTlToBr>
                    <a:lnBlToTr>
                      <a:noFill/>
                    </a:lnBlToTr>
                    <a:solidFill>
                      <a:srgbClr val="FFFFFF"/>
                    </a:solidFill>
                  </a:tcPr>
                </a:tc>
              </a:tr>
            </a:tbl>
          </a:graphicData>
        </a:graphic>
      </p:graphicFrame>
      <p:sp>
        <p:nvSpPr>
          <p:cNvPr id="2" name="文本框 1"/>
          <p:cNvSpPr txBox="1"/>
          <p:nvPr>
            <p:custDataLst>
              <p:tags r:id="rId2"/>
            </p:custDataLst>
          </p:nvPr>
        </p:nvSpPr>
        <p:spPr>
          <a:xfrm>
            <a:off x="3634105" y="4953635"/>
            <a:ext cx="2580640" cy="559435"/>
          </a:xfrm>
          <a:prstGeom prst="rect">
            <a:avLst/>
          </a:prstGeom>
          <a:noFill/>
        </p:spPr>
        <p:txBody>
          <a:bodyPr wrap="square" lIns="46800" rIns="46800" rtlCol="0" anchor="t" anchorCtr="0">
            <a:noAutofit/>
          </a:bodyPr>
          <a:p>
            <a:pPr eaLnBrk="0" hangingPunct="0"/>
            <a:r>
              <a:rPr lang="en-US" altLang="zh-CN" sz="3600" b="1">
                <a:solidFill>
                  <a:srgbClr val="FF0000"/>
                </a:solidFill>
                <a:latin typeface="Times New Roman" panose="02020603050405020304" pitchFamily="18" charset="0"/>
                <a:ea typeface="华文彩云" panose="02010800040101010101" pitchFamily="2" charset="-122"/>
                <a:sym typeface="+mn-ea"/>
              </a:rPr>
              <a:t>problem</a:t>
            </a:r>
            <a:endParaRPr lang="en-US" altLang="zh-CN" sz="3600" b="1">
              <a:solidFill>
                <a:srgbClr val="FF0000"/>
              </a:solidFill>
              <a:latin typeface="Times New Roman" panose="02020603050405020304" pitchFamily="18" charset="0"/>
              <a:ea typeface="华文彩云" panose="02010800040101010101" pitchFamily="2" charset="-122"/>
              <a:sym typeface="+mn-ea"/>
            </a:endParaRPr>
          </a:p>
        </p:txBody>
      </p:sp>
      <p:sp>
        <p:nvSpPr>
          <p:cNvPr id="4" name="文本框 3"/>
          <p:cNvSpPr txBox="1"/>
          <p:nvPr>
            <p:custDataLst>
              <p:tags r:id="rId3"/>
            </p:custDataLst>
          </p:nvPr>
        </p:nvSpPr>
        <p:spPr>
          <a:xfrm>
            <a:off x="6531610" y="5198745"/>
            <a:ext cx="2116455" cy="559435"/>
          </a:xfrm>
          <a:prstGeom prst="rect">
            <a:avLst/>
          </a:prstGeom>
          <a:noFill/>
        </p:spPr>
        <p:txBody>
          <a:bodyPr wrap="square" lIns="46800" rIns="46800" rtlCol="0" anchor="t" anchorCtr="0">
            <a:noAutofit/>
          </a:bodyPr>
          <a:p>
            <a:pPr eaLnBrk="0" hangingPunct="0"/>
            <a:r>
              <a:rPr lang="en-US" altLang="zh-CN" sz="3600" b="1">
                <a:solidFill>
                  <a:srgbClr val="FF0000"/>
                </a:solidFill>
                <a:latin typeface="Times New Roman" panose="02020603050405020304" pitchFamily="18" charset="0"/>
                <a:ea typeface="华文彩云" panose="02010800040101010101" pitchFamily="2" charset="-122"/>
                <a:sym typeface="+mn-ea"/>
              </a:rPr>
              <a:t>measures</a:t>
            </a:r>
            <a:endParaRPr lang="en-US" altLang="zh-CN" sz="3600" b="1">
              <a:solidFill>
                <a:srgbClr val="FF0000"/>
              </a:solidFill>
              <a:latin typeface="Times New Roman" panose="02020603050405020304" pitchFamily="18" charset="0"/>
              <a:ea typeface="华文彩云" panose="02010800040101010101" pitchFamily="2" charset="-122"/>
              <a:sym typeface="+mn-ea"/>
            </a:endParaRPr>
          </a:p>
        </p:txBody>
      </p:sp>
      <p:sp>
        <p:nvSpPr>
          <p:cNvPr id="21" name="文本框 20"/>
          <p:cNvSpPr txBox="1"/>
          <p:nvPr/>
        </p:nvSpPr>
        <p:spPr>
          <a:xfrm>
            <a:off x="9234805" y="5198745"/>
            <a:ext cx="2108200" cy="645160"/>
          </a:xfrm>
          <a:prstGeom prst="rect">
            <a:avLst/>
          </a:prstGeom>
          <a:noFill/>
        </p:spPr>
        <p:txBody>
          <a:bodyPr wrap="square" rtlCol="0">
            <a:spAutoFit/>
          </a:bodyPr>
          <a:p>
            <a:r>
              <a:rPr lang="en-US" altLang="zh-CN" sz="3600" b="1">
                <a:solidFill>
                  <a:srgbClr val="FF0000"/>
                </a:solidFill>
                <a:latin typeface="Times New Roman" panose="02020603050405020304" pitchFamily="18" charset="0"/>
                <a:cs typeface="Times New Roman" panose="02020603050405020304" pitchFamily="18" charset="0"/>
              </a:rPr>
              <a:t>solutions</a:t>
            </a:r>
            <a:endParaRPr lang="en-US" altLang="zh-CN" sz="3600" b="1">
              <a:solidFill>
                <a:srgbClr val="FF0000"/>
              </a:solidFill>
              <a:latin typeface="Times New Roman" panose="02020603050405020304" pitchFamily="18" charset="0"/>
              <a:cs typeface="Times New Roman" panose="02020603050405020304" pitchFamily="18" charset="0"/>
            </a:endParaRPr>
          </a:p>
        </p:txBody>
      </p:sp>
      <p:sp>
        <p:nvSpPr>
          <p:cNvPr id="5" name="矩形 4"/>
          <p:cNvSpPr>
            <a:spLocks noChangeArrowheads="1"/>
          </p:cNvSpPr>
          <p:nvPr>
            <p:custDataLst>
              <p:tags r:id="rId4"/>
            </p:custDataLst>
          </p:nvPr>
        </p:nvSpPr>
        <p:spPr bwMode="auto">
          <a:xfrm>
            <a:off x="3456940" y="1374140"/>
            <a:ext cx="8079740" cy="700405"/>
          </a:xfrm>
          <a:prstGeom prst="rect">
            <a:avLst/>
          </a:prstGeom>
          <a:gradFill>
            <a:gsLst>
              <a:gs pos="0">
                <a:srgbClr val="FBFB11"/>
              </a:gs>
              <a:gs pos="100000">
                <a:srgbClr val="838309"/>
              </a:gs>
            </a:gsLst>
            <a:lin ang="5400000" scaled="0"/>
          </a:gradFill>
          <a:ln w="9525">
            <a:noFill/>
            <a:miter lim="800000"/>
          </a:ln>
        </p:spPr>
        <p:txBody>
          <a:bodyPr wrap="square">
            <a:spAutoFit/>
          </a:bodyPr>
          <a:p>
            <a:pPr fontAlgn="base">
              <a:lnSpc>
                <a:spcPct val="110000"/>
              </a:lnSpc>
              <a:spcBef>
                <a:spcPct val="0"/>
              </a:spcBef>
              <a:spcAft>
                <a:spcPct val="0"/>
              </a:spcAft>
            </a:pPr>
            <a:r>
              <a:rPr lang="en-US" altLang="zh-CN" sz="36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Read the </a:t>
            </a:r>
            <a:r>
              <a:rPr lang="en-US" altLang="zh-CN" sz="3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report</a:t>
            </a:r>
            <a:r>
              <a:rPr lang="en-US" altLang="zh-CN" sz="36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and complete the form.</a:t>
            </a:r>
            <a:endParaRPr lang="zh-CN" altLang="en-US" sz="3600" b="1">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1" name="图片 100"/>
          <p:cNvPicPr/>
          <p:nvPr/>
        </p:nvPicPr>
        <p:blipFill>
          <a:blip r:embed="rId5"/>
          <a:srcRect l="23508" t="8500" r="28403" b="43139"/>
          <a:stretch>
            <a:fillRect/>
          </a:stretch>
        </p:blipFill>
        <p:spPr>
          <a:xfrm>
            <a:off x="532765" y="875030"/>
            <a:ext cx="2374900" cy="1802765"/>
          </a:xfrm>
          <a:prstGeom prst="rect">
            <a:avLst/>
          </a:prstGeom>
          <a:noFill/>
          <a:ln w="9525">
            <a:noFill/>
          </a:ln>
        </p:spPr>
      </p:pic>
    </p:spTree>
  </p:cSld>
  <p:clrMapOvr>
    <a:masterClrMapping/>
  </p:clrMapOvr>
  <p:transition spd="slow">
    <p:wedge/>
    <p:sndAc>
      <p:stSnd>
        <p:snd r:embed="rId6"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2" grpId="1"/>
      <p:bldP spid="4" grpId="1"/>
      <p:bldP spid="21"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7" name="文本框 7"/>
          <p:cNvSpPr txBox="1"/>
          <p:nvPr/>
        </p:nvSpPr>
        <p:spPr>
          <a:xfrm>
            <a:off x="1334770" y="227965"/>
            <a:ext cx="1167765" cy="52197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3</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91142" name="文本框 7"/>
          <p:cNvSpPr txBox="1"/>
          <p:nvPr/>
        </p:nvSpPr>
        <p:spPr>
          <a:xfrm>
            <a:off x="3302000" y="225425"/>
            <a:ext cx="3535680" cy="460375"/>
          </a:xfrm>
          <a:prstGeom prst="rect">
            <a:avLst/>
          </a:prstGeom>
          <a:noFill/>
          <a:ln w="9525">
            <a:noFill/>
          </a:ln>
        </p:spPr>
        <p:txBody>
          <a:bodyPr wrap="square" anchor="t">
            <a:spAutoFit/>
          </a:bodyPr>
          <a:p>
            <a:pPr eaLnBrk="0" hangingPunct="0">
              <a:buFont typeface="Arial" panose="020B0604020202020204" pitchFamily="34" charset="0"/>
            </a:pPr>
            <a:r>
              <a:rPr lang="en-US" altLang="zh-CN" sz="2400" b="1" dirty="0">
                <a:solidFill>
                  <a:srgbClr val="FF0000"/>
                </a:solidFill>
                <a:latin typeface="Times New Roman" panose="02020603050405020304" pitchFamily="18" charset="0"/>
                <a:ea typeface="思源黑体 CN Heavy" pitchFamily="34" charset="-122"/>
              </a:rPr>
              <a:t>Reading for the details .</a:t>
            </a:r>
            <a:endParaRPr lang="en-US" altLang="zh-CN" sz="2400" b="1" dirty="0">
              <a:solidFill>
                <a:srgbClr val="FF0000"/>
              </a:solidFill>
              <a:latin typeface="Times New Roman" panose="02020603050405020304" pitchFamily="18" charset="0"/>
              <a:ea typeface="思源黑体 CN Heavy" pitchFamily="34" charset="-122"/>
            </a:endParaRPr>
          </a:p>
        </p:txBody>
      </p:sp>
      <p:sp>
        <p:nvSpPr>
          <p:cNvPr id="17" name="文本框 16"/>
          <p:cNvSpPr txBox="1"/>
          <p:nvPr>
            <p:custDataLst>
              <p:tags r:id="rId1"/>
            </p:custDataLst>
          </p:nvPr>
        </p:nvSpPr>
        <p:spPr>
          <a:xfrm>
            <a:off x="3616960" y="981075"/>
            <a:ext cx="7932420" cy="4354195"/>
          </a:xfrm>
          <a:prstGeom prst="rect">
            <a:avLst/>
          </a:prstGeom>
          <a:noFill/>
        </p:spPr>
        <p:txBody>
          <a:bodyPr wrap="square" lIns="46800" rIns="46800" rtlCol="0" anchor="t" anchorCtr="0">
            <a:noAutofit/>
          </a:bodyPr>
          <a:p>
            <a:pPr eaLnBrk="0" hangingPunct="0"/>
            <a:r>
              <a:rPr lang="en-US" altLang="zh-CN" sz="3600" b="1">
                <a:latin typeface="Times New Roman" panose="02020603050405020304" pitchFamily="18" charset="0"/>
                <a:ea typeface="华文彩云" panose="02010800040101010101" pitchFamily="2" charset="-122"/>
                <a:sym typeface="+mn-ea"/>
              </a:rPr>
              <a:t>Para1:</a:t>
            </a:r>
            <a:endParaRPr lang="en-US" altLang="zh-CN" sz="3600" b="1">
              <a:latin typeface="Times New Roman" panose="02020603050405020304" pitchFamily="18" charset="0"/>
              <a:ea typeface="华文彩云" panose="02010800040101010101" pitchFamily="2" charset="-122"/>
              <a:sym typeface="+mn-ea"/>
            </a:endParaRPr>
          </a:p>
          <a:p>
            <a:pPr eaLnBrk="0" hangingPunct="0"/>
            <a:r>
              <a:rPr lang="en-US" altLang="zh-CN" sz="3600" b="1">
                <a:latin typeface="Times New Roman" panose="02020603050405020304" pitchFamily="18" charset="0"/>
                <a:ea typeface="华文彩云" panose="02010800040101010101" pitchFamily="2" charset="-122"/>
                <a:sym typeface="+mn-ea"/>
              </a:rPr>
              <a:t> </a:t>
            </a:r>
            <a:endParaRPr lang="en-US" altLang="zh-CN" sz="3600" b="1">
              <a:latin typeface="Times New Roman" panose="02020603050405020304" pitchFamily="18" charset="0"/>
              <a:ea typeface="华文彩云" panose="02010800040101010101" pitchFamily="2" charset="-122"/>
              <a:sym typeface="+mn-ea"/>
            </a:endParaRPr>
          </a:p>
          <a:p>
            <a:pPr eaLnBrk="0" hangingPunct="0"/>
            <a:r>
              <a:rPr lang="en-US" altLang="zh-CN" sz="3600" b="1">
                <a:latin typeface="Times New Roman" panose="02020603050405020304" pitchFamily="18" charset="0"/>
                <a:ea typeface="华文彩云" panose="02010800040101010101" pitchFamily="2" charset="-122"/>
                <a:sym typeface="+mn-ea"/>
              </a:rPr>
              <a:t>1.</a:t>
            </a:r>
            <a:r>
              <a:rPr lang="en-US" altLang="zh-CN" sz="3600" b="1" smtClean="0">
                <a:latin typeface="Times New Roman" panose="02020603050405020304" pitchFamily="18" charset="0"/>
                <a:cs typeface="Times New Roman" panose="02020603050405020304" pitchFamily="18" charset="0"/>
                <a:sym typeface="+mn-ea"/>
              </a:rPr>
              <a:t>What is the problem of Li River?</a:t>
            </a:r>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r>
              <a:rPr lang="en-US" altLang="zh-CN" sz="3600" b="1" smtClean="0">
                <a:latin typeface="Times New Roman" panose="02020603050405020304" pitchFamily="18" charset="0"/>
                <a:cs typeface="Times New Roman" panose="02020603050405020304" pitchFamily="18" charset="0"/>
                <a:sym typeface="+mn-ea"/>
              </a:rPr>
              <a:t>2. What is the function of the last sentence of Para 1?</a:t>
            </a:r>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a:latin typeface="Times New Roman" panose="02020603050405020304" pitchFamily="18" charset="0"/>
              <a:ea typeface="华文彩云" panose="02010800040101010101" pitchFamily="2" charset="-122"/>
              <a:sym typeface="+mn-ea"/>
            </a:endParaRPr>
          </a:p>
        </p:txBody>
      </p:sp>
      <p:sp>
        <p:nvSpPr>
          <p:cNvPr id="6" name="文本框 5"/>
          <p:cNvSpPr txBox="1"/>
          <p:nvPr>
            <p:custDataLst>
              <p:tags r:id="rId2"/>
            </p:custDataLst>
          </p:nvPr>
        </p:nvSpPr>
        <p:spPr>
          <a:xfrm>
            <a:off x="3763645" y="2794000"/>
            <a:ext cx="7639050" cy="107632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Its reputation as a top destination has had negative effects on the river’s water quality.</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3"/>
            </p:custDataLst>
          </p:nvPr>
        </p:nvSpPr>
        <p:spPr>
          <a:xfrm>
            <a:off x="3763645" y="5527675"/>
            <a:ext cx="7712710" cy="58356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To introduce the following context.</a:t>
            </a:r>
            <a:endParaRPr lang="en-US" altLang="zh-CN" sz="3200" b="1">
              <a:solidFill>
                <a:srgbClr val="FF0000"/>
              </a:solidFill>
              <a:latin typeface="Times New Roman" panose="02020603050405020304" pitchFamily="18" charset="0"/>
              <a:cs typeface="Times New Roman" panose="02020603050405020304" pitchFamily="18" charset="0"/>
            </a:endParaRPr>
          </a:p>
        </p:txBody>
      </p:sp>
      <p:pic>
        <p:nvPicPr>
          <p:cNvPr id="100" name="图片 99"/>
          <p:cNvPicPr/>
          <p:nvPr/>
        </p:nvPicPr>
        <p:blipFill>
          <a:blip r:embed="rId4"/>
          <a:srcRect l="8120" t="19296" r="10907" b="6472"/>
          <a:stretch>
            <a:fillRect/>
          </a:stretch>
        </p:blipFill>
        <p:spPr>
          <a:xfrm>
            <a:off x="12700" y="1470660"/>
            <a:ext cx="3604260" cy="4560570"/>
          </a:xfrm>
          <a:prstGeom prst="rect">
            <a:avLst/>
          </a:prstGeom>
          <a:noFill/>
          <a:ln w="9525">
            <a:noFill/>
          </a:ln>
        </p:spPr>
      </p:pic>
    </p:spTree>
  </p:cSld>
  <p:clrMapOvr>
    <a:masterClrMapping/>
  </p:clrMapOvr>
  <p:transition spd="slow">
    <p:wedg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17" grpId="1"/>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7" name="文本框 7"/>
          <p:cNvSpPr txBox="1"/>
          <p:nvPr/>
        </p:nvSpPr>
        <p:spPr>
          <a:xfrm>
            <a:off x="1334770" y="227965"/>
            <a:ext cx="1167765" cy="521970"/>
          </a:xfrm>
          <a:prstGeom prst="rect">
            <a:avLst/>
          </a:prstGeom>
          <a:noFill/>
          <a:ln w="9525">
            <a:noFill/>
          </a:ln>
        </p:spPr>
        <p:txBody>
          <a:bodyPr wrap="none" anchor="t">
            <a:spAutoFit/>
          </a:bodyPr>
          <a:p>
            <a:r>
              <a:rPr lang="en-US" altLang="zh-CN" sz="2800" b="1" dirty="0">
                <a:solidFill>
                  <a:schemeClr val="bg2"/>
                </a:solidFill>
                <a:latin typeface="Times New Roman" panose="02020603050405020304" pitchFamily="18" charset="0"/>
                <a:ea typeface="思源黑体 CN Heavy" pitchFamily="34" charset="-122"/>
              </a:rPr>
              <a:t>Task 3</a:t>
            </a:r>
            <a:endParaRPr lang="en-US" altLang="zh-CN" sz="2800" b="1" dirty="0">
              <a:solidFill>
                <a:schemeClr val="bg2"/>
              </a:solidFill>
              <a:latin typeface="Times New Roman" panose="02020603050405020304" pitchFamily="18" charset="0"/>
              <a:ea typeface="思源黑体 CN Heavy" pitchFamily="34" charset="-122"/>
            </a:endParaRPr>
          </a:p>
        </p:txBody>
      </p:sp>
      <p:sp>
        <p:nvSpPr>
          <p:cNvPr id="91142" name="文本框 7"/>
          <p:cNvSpPr txBox="1"/>
          <p:nvPr/>
        </p:nvSpPr>
        <p:spPr>
          <a:xfrm>
            <a:off x="3302000" y="225425"/>
            <a:ext cx="4563110" cy="583565"/>
          </a:xfrm>
          <a:prstGeom prst="rect">
            <a:avLst/>
          </a:prstGeom>
          <a:noFill/>
          <a:ln w="9525">
            <a:noFill/>
          </a:ln>
        </p:spPr>
        <p:txBody>
          <a:bodyPr wrap="square" anchor="t">
            <a:spAutoFit/>
          </a:bodyPr>
          <a:p>
            <a:pPr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Reading for the details .</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17" name="文本框 16"/>
          <p:cNvSpPr txBox="1"/>
          <p:nvPr>
            <p:custDataLst>
              <p:tags r:id="rId1"/>
            </p:custDataLst>
          </p:nvPr>
        </p:nvSpPr>
        <p:spPr>
          <a:xfrm>
            <a:off x="3616960" y="894080"/>
            <a:ext cx="8488680" cy="1221740"/>
          </a:xfrm>
          <a:prstGeom prst="rect">
            <a:avLst/>
          </a:prstGeom>
          <a:noFill/>
        </p:spPr>
        <p:txBody>
          <a:bodyPr wrap="square" lIns="46800" rIns="46800" rtlCol="0" anchor="t" anchorCtr="0">
            <a:noAutofit/>
          </a:bodyPr>
          <a:p>
            <a:pPr eaLnBrk="0" hangingPunct="0"/>
            <a:r>
              <a:rPr lang="en-US" altLang="zh-CN" sz="3600" b="1">
                <a:latin typeface="Times New Roman" panose="02020603050405020304" pitchFamily="18" charset="0"/>
                <a:ea typeface="华文彩云" panose="02010800040101010101" pitchFamily="2" charset="-122"/>
                <a:sym typeface="+mn-ea"/>
              </a:rPr>
              <a:t>Para2:What are the factors that caused the pollution?</a:t>
            </a:r>
            <a:endParaRPr lang="en-US" altLang="zh-CN" sz="3600" b="1">
              <a:latin typeface="Times New Roman" panose="02020603050405020304" pitchFamily="18" charset="0"/>
              <a:ea typeface="华文彩云" panose="02010800040101010101" pitchFamily="2" charset="-122"/>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smtClean="0">
              <a:latin typeface="Times New Roman" panose="02020603050405020304" pitchFamily="18" charset="0"/>
              <a:cs typeface="Times New Roman" panose="02020603050405020304" pitchFamily="18" charset="0"/>
              <a:sym typeface="+mn-ea"/>
            </a:endParaRPr>
          </a:p>
          <a:p>
            <a:pPr eaLnBrk="0" hangingPunct="0"/>
            <a:endParaRPr lang="en-US" altLang="zh-CN" sz="3600" b="1">
              <a:latin typeface="Times New Roman" panose="02020603050405020304" pitchFamily="18" charset="0"/>
              <a:ea typeface="华文彩云" panose="02010800040101010101" pitchFamily="2" charset="-122"/>
              <a:sym typeface="+mn-ea"/>
            </a:endParaRPr>
          </a:p>
        </p:txBody>
      </p:sp>
      <p:pic>
        <p:nvPicPr>
          <p:cNvPr id="100" name="图片 99"/>
          <p:cNvPicPr/>
          <p:nvPr/>
        </p:nvPicPr>
        <p:blipFill>
          <a:blip r:embed="rId2"/>
          <a:srcRect l="8120" t="19296" r="10907" b="6472"/>
          <a:stretch>
            <a:fillRect/>
          </a:stretch>
        </p:blipFill>
        <p:spPr>
          <a:xfrm>
            <a:off x="12700" y="1470660"/>
            <a:ext cx="3604260" cy="4560570"/>
          </a:xfrm>
          <a:prstGeom prst="rect">
            <a:avLst/>
          </a:prstGeom>
          <a:noFill/>
          <a:ln w="9525">
            <a:noFill/>
          </a:ln>
        </p:spPr>
      </p:pic>
      <p:sp>
        <p:nvSpPr>
          <p:cNvPr id="29" name="椭圆 28"/>
          <p:cNvSpPr/>
          <p:nvPr>
            <p:custDataLst>
              <p:tags r:id="rId3"/>
            </p:custDataLst>
          </p:nvPr>
        </p:nvSpPr>
        <p:spPr>
          <a:xfrm>
            <a:off x="6491605" y="3038793"/>
            <a:ext cx="2575560" cy="1424305"/>
          </a:xfrm>
          <a:prstGeom prst="ellipse">
            <a:avLst/>
          </a:prstGeom>
          <a:gradFill flip="none" rotWithShape="0">
            <a:gsLst>
              <a:gs pos="0">
                <a:schemeClr val="accent3">
                  <a:satMod val="103000"/>
                  <a:lumMod val="102000"/>
                  <a:tint val="94000"/>
                </a:schemeClr>
              </a:gs>
              <a:gs pos="50000">
                <a:srgbClr val="FFFF00"/>
              </a:gs>
              <a:gs pos="100000">
                <a:schemeClr val="accent3">
                  <a:lumMod val="99000"/>
                  <a:satMod val="120000"/>
                  <a:shade val="78000"/>
                </a:schemeClr>
              </a:gs>
              <a:gs pos="0">
                <a:schemeClr val="accent3">
                  <a:lumMod val="98000"/>
                  <a:lumOff val="2000"/>
                </a:schemeClr>
              </a:gs>
              <a:gs pos="100000">
                <a:schemeClr val="accent3"/>
              </a:gs>
              <a:gs pos="100000">
                <a:schemeClr val="accent3">
                  <a:lumMod val="99000"/>
                </a:schemeClr>
              </a:gs>
              <a:gs pos="0">
                <a:srgbClr val="FBFB11"/>
              </a:gs>
              <a:gs pos="100000">
                <a:srgbClr val="838309"/>
              </a:gs>
            </a:gsLst>
            <a:lin ang="5400000" scaled="0"/>
          </a:gradFill>
        </p:spPr>
        <p:style>
          <a:lnRef idx="0">
            <a:schemeClr val="accent3"/>
          </a:lnRef>
          <a:fillRef idx="3">
            <a:schemeClr val="accent3"/>
          </a:fillRef>
          <a:effectRef idx="3">
            <a:schemeClr val="accent3"/>
          </a:effectRef>
          <a:fontRef idx="minor">
            <a:schemeClr val="lt1"/>
          </a:fontRef>
        </p:style>
        <p:txBody>
          <a:bodyPr rtlCol="0" anchor="ctr"/>
          <a:p>
            <a:pPr marL="0" marR="0" lvl="0" indent="0" algn="ctr" defTabSz="914400" rtl="0" eaLnBrk="1" fontAlgn="auto" latinLnBrk="0" hangingPunct="1">
              <a:lnSpc>
                <a:spcPct val="100000"/>
              </a:lnSpc>
              <a:spcBef>
                <a:spcPct val="0"/>
              </a:spcBef>
              <a:spcAft>
                <a:spcPct val="0"/>
              </a:spcAft>
              <a:buClrTx/>
              <a:buSzTx/>
              <a:buFontTx/>
              <a:buNone/>
              <a:defRPr/>
            </a:pPr>
            <a:r>
              <a:rPr lang="en-US" altLang="zh-CN" sz="3200" b="1">
                <a:solidFill>
                  <a:srgbClr val="0000FF"/>
                </a:solidFill>
                <a:latin typeface="Times New Roman" panose="02020603050405020304" pitchFamily="18" charset="0"/>
                <a:ea typeface="黑体" panose="02010609060101010101" charset="-122"/>
                <a:cs typeface="Times New Roman" panose="02020603050405020304" pitchFamily="18" charset="0"/>
              </a:rPr>
              <a:t>Li River</a:t>
            </a:r>
            <a:r>
              <a:rPr kumimoji="0" lang="en-US" altLang="zh-CN" sz="3200" b="1"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charset="-122"/>
                <a:cs typeface="Times New Roman" panose="02020603050405020304" pitchFamily="18" charset="0"/>
              </a:rPr>
              <a:t> Pollution</a:t>
            </a:r>
            <a:endParaRPr kumimoji="0" lang="en-US" altLang="zh-CN" sz="3200" b="1"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charset="-122"/>
              <a:cs typeface="Times New Roman" panose="02020603050405020304" pitchFamily="18" charset="0"/>
            </a:endParaRPr>
          </a:p>
        </p:txBody>
      </p:sp>
      <p:sp>
        <p:nvSpPr>
          <p:cNvPr id="31" name="文本框 30"/>
          <p:cNvSpPr txBox="1"/>
          <p:nvPr>
            <p:custDataLst>
              <p:tags r:id="rId4"/>
            </p:custDataLst>
          </p:nvPr>
        </p:nvSpPr>
        <p:spPr>
          <a:xfrm>
            <a:off x="3740307" y="2200975"/>
            <a:ext cx="3686653" cy="553998"/>
          </a:xfrm>
          <a:prstGeom prst="rect">
            <a:avLst/>
          </a:prstGeom>
          <a:noFill/>
          <a:ln>
            <a:noFill/>
          </a:ln>
        </p:spPr>
        <p:txBody>
          <a:bodyPr wrap="square" rtlCol="0">
            <a:spAutoFit/>
          </a:bodyPr>
          <a:p>
            <a:r>
              <a:rPr lang="en-US" altLang="zh-CN" sz="3000" b="1">
                <a:solidFill>
                  <a:srgbClr val="251BFE"/>
                </a:solidFill>
                <a:latin typeface="Times New Roman" panose="02020603050405020304" pitchFamily="18" charset="0"/>
                <a:cs typeface="Times New Roman" panose="02020603050405020304" pitchFamily="18" charset="0"/>
              </a:rPr>
              <a:t>increasing tourists</a:t>
            </a:r>
            <a:endParaRPr lang="en-US" altLang="zh-CN" sz="3000" b="1">
              <a:solidFill>
                <a:srgbClr val="251BFE"/>
              </a:solidFill>
              <a:latin typeface="Times New Roman" panose="02020603050405020304" pitchFamily="18" charset="0"/>
              <a:cs typeface="Times New Roman" panose="02020603050405020304" pitchFamily="18" charset="0"/>
            </a:endParaRPr>
          </a:p>
        </p:txBody>
      </p:sp>
      <p:sp>
        <p:nvSpPr>
          <p:cNvPr id="32" name="文本框 31"/>
          <p:cNvSpPr txBox="1"/>
          <p:nvPr>
            <p:custDataLst>
              <p:tags r:id="rId5"/>
            </p:custDataLst>
          </p:nvPr>
        </p:nvSpPr>
        <p:spPr>
          <a:xfrm>
            <a:off x="8748395" y="2200843"/>
            <a:ext cx="3114039" cy="553998"/>
          </a:xfrm>
          <a:prstGeom prst="rect">
            <a:avLst/>
          </a:prstGeom>
          <a:noFill/>
          <a:ln>
            <a:noFill/>
          </a:ln>
        </p:spPr>
        <p:txBody>
          <a:bodyPr wrap="square" rtlCol="0">
            <a:spAutoFit/>
          </a:bodyPr>
          <a:p>
            <a:r>
              <a:rPr lang="en-US" altLang="zh-CN" sz="3000" b="1">
                <a:solidFill>
                  <a:srgbClr val="251BFE"/>
                </a:solidFill>
                <a:latin typeface="Times New Roman" panose="02020603050405020304" pitchFamily="18" charset="0"/>
                <a:cs typeface="Times New Roman" panose="02020603050405020304" pitchFamily="18" charset="0"/>
              </a:rPr>
              <a:t>kitchens on board</a:t>
            </a:r>
            <a:endParaRPr lang="en-US" altLang="zh-CN" sz="3000" b="1">
              <a:solidFill>
                <a:srgbClr val="251BFE"/>
              </a:solidFill>
              <a:latin typeface="Times New Roman" panose="02020603050405020304" pitchFamily="18" charset="0"/>
              <a:cs typeface="Times New Roman" panose="02020603050405020304" pitchFamily="18" charset="0"/>
            </a:endParaRPr>
          </a:p>
        </p:txBody>
      </p:sp>
      <p:sp>
        <p:nvSpPr>
          <p:cNvPr id="35" name="文本框 34"/>
          <p:cNvSpPr txBox="1"/>
          <p:nvPr>
            <p:custDataLst>
              <p:tags r:id="rId6"/>
            </p:custDataLst>
          </p:nvPr>
        </p:nvSpPr>
        <p:spPr>
          <a:xfrm>
            <a:off x="3616720" y="5122247"/>
            <a:ext cx="3402965" cy="1015663"/>
          </a:xfrm>
          <a:prstGeom prst="rect">
            <a:avLst/>
          </a:prstGeom>
          <a:noFill/>
          <a:ln>
            <a:noFill/>
          </a:ln>
        </p:spPr>
        <p:txBody>
          <a:bodyPr wrap="square" rtlCol="0">
            <a:spAutoFit/>
          </a:bodyPr>
          <a:p>
            <a:r>
              <a:rPr lang="en-US" altLang="zh-CN" sz="3000" b="1">
                <a:solidFill>
                  <a:srgbClr val="251BFE"/>
                </a:solidFill>
                <a:latin typeface="Times New Roman" panose="02020603050405020304" pitchFamily="18" charset="0"/>
                <a:cs typeface="Times New Roman" panose="02020603050405020304" pitchFamily="18" charset="0"/>
              </a:rPr>
              <a:t>more chemicals for crop production</a:t>
            </a:r>
            <a:endParaRPr lang="en-US" altLang="zh-CN" sz="3000" b="1">
              <a:solidFill>
                <a:srgbClr val="251BFE"/>
              </a:solidFill>
              <a:latin typeface="Times New Roman" panose="02020603050405020304" pitchFamily="18" charset="0"/>
              <a:cs typeface="Times New Roman" panose="02020603050405020304" pitchFamily="18" charset="0"/>
            </a:endParaRPr>
          </a:p>
        </p:txBody>
      </p:sp>
      <p:sp>
        <p:nvSpPr>
          <p:cNvPr id="33" name="文本框 32"/>
          <p:cNvSpPr txBox="1"/>
          <p:nvPr>
            <p:custDataLst>
              <p:tags r:id="rId7"/>
            </p:custDataLst>
          </p:nvPr>
        </p:nvSpPr>
        <p:spPr>
          <a:xfrm>
            <a:off x="9208849" y="3984819"/>
            <a:ext cx="2757805" cy="1015663"/>
          </a:xfrm>
          <a:prstGeom prst="rect">
            <a:avLst/>
          </a:prstGeom>
          <a:noFill/>
          <a:ln>
            <a:noFill/>
          </a:ln>
        </p:spPr>
        <p:txBody>
          <a:bodyPr wrap="square" rtlCol="0">
            <a:spAutoFit/>
          </a:bodyPr>
          <a:p>
            <a:r>
              <a:rPr lang="en-US" altLang="zh-CN" sz="3000" b="1">
                <a:solidFill>
                  <a:srgbClr val="251BFE"/>
                </a:solidFill>
                <a:latin typeface="Times New Roman" panose="02020603050405020304" pitchFamily="18" charset="0"/>
                <a:cs typeface="Times New Roman" panose="02020603050405020304" pitchFamily="18" charset="0"/>
              </a:rPr>
              <a:t>the rise of local population</a:t>
            </a:r>
            <a:endParaRPr lang="en-US" altLang="zh-CN" sz="3000" b="1">
              <a:solidFill>
                <a:srgbClr val="251BFE"/>
              </a:solidFill>
              <a:latin typeface="Times New Roman" panose="02020603050405020304" pitchFamily="18" charset="0"/>
              <a:cs typeface="Times New Roman" panose="02020603050405020304" pitchFamily="18" charset="0"/>
            </a:endParaRPr>
          </a:p>
        </p:txBody>
      </p:sp>
      <p:sp>
        <p:nvSpPr>
          <p:cNvPr id="34" name="文本框 33"/>
          <p:cNvSpPr txBox="1"/>
          <p:nvPr>
            <p:custDataLst>
              <p:tags r:id="rId8"/>
            </p:custDataLst>
          </p:nvPr>
        </p:nvSpPr>
        <p:spPr>
          <a:xfrm>
            <a:off x="7791451" y="5443043"/>
            <a:ext cx="3983990" cy="1015663"/>
          </a:xfrm>
          <a:prstGeom prst="rect">
            <a:avLst/>
          </a:prstGeom>
          <a:noFill/>
          <a:ln>
            <a:noFill/>
          </a:ln>
        </p:spPr>
        <p:txBody>
          <a:bodyPr wrap="square" rtlCol="0">
            <a:spAutoFit/>
          </a:bodyPr>
          <a:p>
            <a:r>
              <a:rPr lang="en-US" altLang="zh-CN" sz="3000" b="1">
                <a:solidFill>
                  <a:srgbClr val="251BFE"/>
                </a:solidFill>
                <a:latin typeface="Times New Roman" panose="02020603050405020304" pitchFamily="18" charset="0"/>
                <a:cs typeface="Times New Roman" panose="02020603050405020304" pitchFamily="18" charset="0"/>
              </a:rPr>
              <a:t>rise in commercial and industrial enterprises</a:t>
            </a:r>
            <a:endParaRPr lang="en-US" altLang="zh-CN" sz="3000" b="1">
              <a:solidFill>
                <a:srgbClr val="251BFE"/>
              </a:solidFill>
              <a:latin typeface="Times New Roman" panose="02020603050405020304" pitchFamily="18" charset="0"/>
              <a:cs typeface="Times New Roman" panose="02020603050405020304" pitchFamily="18" charset="0"/>
            </a:endParaRPr>
          </a:p>
        </p:txBody>
      </p:sp>
      <p:cxnSp>
        <p:nvCxnSpPr>
          <p:cNvPr id="37" name="直接箭头连接符 36"/>
          <p:cNvCxnSpPr/>
          <p:nvPr>
            <p:custDataLst>
              <p:tags r:id="rId9"/>
            </p:custDataLst>
          </p:nvPr>
        </p:nvCxnSpPr>
        <p:spPr>
          <a:xfrm>
            <a:off x="5997971" y="2667185"/>
            <a:ext cx="856457" cy="4932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custDataLst>
              <p:tags r:id="rId10"/>
            </p:custDataLst>
          </p:nvPr>
        </p:nvCxnSpPr>
        <p:spPr>
          <a:xfrm flipV="1">
            <a:off x="6393815" y="4446905"/>
            <a:ext cx="704850" cy="7048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custDataLst>
              <p:tags r:id="rId11"/>
            </p:custDataLst>
          </p:nvPr>
        </p:nvCxnSpPr>
        <p:spPr>
          <a:xfrm flipH="1">
            <a:off x="8264525" y="2740660"/>
            <a:ext cx="1471295" cy="3397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endCxn id="29" idx="6"/>
          </p:cNvCxnSpPr>
          <p:nvPr>
            <p:custDataLst>
              <p:tags r:id="rId12"/>
            </p:custDataLst>
          </p:nvPr>
        </p:nvCxnSpPr>
        <p:spPr>
          <a:xfrm flipH="1" flipV="1">
            <a:off x="9067165" y="3750945"/>
            <a:ext cx="1260475" cy="4000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13"/>
            </p:custDataLst>
          </p:nvPr>
        </p:nvCxnSpPr>
        <p:spPr>
          <a:xfrm flipH="1" flipV="1">
            <a:off x="8090535" y="4490085"/>
            <a:ext cx="1740535" cy="10877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sndAc>
      <p:stSnd>
        <p:snd r:embed="rId1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17" grpId="1"/>
      <p:bldP spid="31" grpId="0"/>
      <p:bldP spid="32" grpId="0"/>
      <p:bldP spid="35" grpId="0"/>
      <p:bldP spid="33" grpId="0"/>
      <p:bldP spid="34" grpId="0"/>
      <p:bldP spid="29"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AS_UNIQUEID" val="509"/>
</p:tagLst>
</file>

<file path=ppt/tags/tag12.xml><?xml version="1.0" encoding="utf-8"?>
<p:tagLst xmlns:p="http://schemas.openxmlformats.org/presentationml/2006/main">
  <p:tag name="AS_UNIQUEID" val="510"/>
</p:tagLst>
</file>

<file path=ppt/tags/tag13.xml><?xml version="1.0" encoding="utf-8"?>
<p:tagLst xmlns:p="http://schemas.openxmlformats.org/presentationml/2006/main">
  <p:tag name="AS_UNIQUEID" val="511"/>
</p:tagLst>
</file>

<file path=ppt/tags/tag14.xml><?xml version="1.0" encoding="utf-8"?>
<p:tagLst xmlns:p="http://schemas.openxmlformats.org/presentationml/2006/main">
  <p:tag name="AS_UNIQUEID" val="539"/>
</p:tagLst>
</file>

<file path=ppt/tags/tag15.xml><?xml version="1.0" encoding="utf-8"?>
<p:tagLst xmlns:p="http://schemas.openxmlformats.org/presentationml/2006/main">
  <p:tag name="AS_UNIQUEID" val="540"/>
</p:tagLst>
</file>

<file path=ppt/tags/tag16.xml><?xml version="1.0" encoding="utf-8"?>
<p:tagLst xmlns:p="http://schemas.openxmlformats.org/presentationml/2006/main">
  <p:tag name="AS_UNIQUEID" val="541"/>
</p:tagLst>
</file>

<file path=ppt/tags/tag17.xml><?xml version="1.0" encoding="utf-8"?>
<p:tagLst xmlns:p="http://schemas.openxmlformats.org/presentationml/2006/main">
  <p:tag name="AS_UNIQUEID" val="542"/>
</p:tagLst>
</file>

<file path=ppt/tags/tag18.xml><?xml version="1.0" encoding="utf-8"?>
<p:tagLst xmlns:p="http://schemas.openxmlformats.org/presentationml/2006/main">
  <p:tag name="KSO_WM_MEDIACOVER_FLAG" val="1"/>
  <p:tag name="KSO_WM_UNIT_MEDIACOVER_BTN_STATE" val="1"/>
  <p:tag name="KSO_WM_UNIT_MEDIACOVER_BTNRECT" val="8470*3821*614*614"/>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19.xml><?xml version="1.0" encoding="utf-8"?>
<p:tagLst xmlns:p="http://schemas.openxmlformats.org/presentationml/2006/main">
  <p:tag name="KSO_WM_UNIT_PLACING_PICTURE_USER_VIEWPORT" val="{&quot;height&quot;:3937.527559055118,&quot;width&quot;:5624.987401574803}"/>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574"/>
</p:tagLst>
</file>

<file path=ppt/tags/tag21.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22.xml><?xml version="1.0" encoding="utf-8"?>
<p:tagLst xmlns:p="http://schemas.openxmlformats.org/presentationml/2006/main">
  <p:tag name="AS_UNIQUEID" val="573"/>
</p:tagLst>
</file>

<file path=ppt/tags/tag23.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24.xml><?xml version="1.0" encoding="utf-8"?>
<p:tagLst xmlns:p="http://schemas.openxmlformats.org/presentationml/2006/main">
  <p:tag name="KSO_WM_UNIT_TABLE_BEAUTIFY" val="smartTable{9a10e87c-323a-4100-83dd-8ebc7271188b}"/>
  <p:tag name="TABLE_ENDDRAG_ORIGIN_RECT" val="876*289"/>
  <p:tag name="TABLE_ENDDRAG_RECT" val="49*94*876*289"/>
</p:tagLst>
</file>

<file path=ppt/tags/tag25.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26.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27.xml><?xml version="1.0" encoding="utf-8"?>
<p:tagLst xmlns:p="http://schemas.openxmlformats.org/presentationml/2006/main">
  <p:tag name="AS_UNIQUEID" val="576"/>
</p:tagLst>
</file>

<file path=ppt/tags/tag28.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29.xml><?xml version="1.0" encoding="utf-8"?>
<p:tagLst xmlns:p="http://schemas.openxmlformats.org/presentationml/2006/main">
  <p:tag name="AS_UNIQUEID" val="587"/>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587"/>
</p:tagLst>
</file>

<file path=ppt/tags/tag31.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32.xml><?xml version="1.0" encoding="utf-8"?>
<p:tagLst xmlns:p="http://schemas.openxmlformats.org/presentationml/2006/main">
  <p:tag name="AS_UNIQUEID" val="667"/>
</p:tagLst>
</file>

<file path=ppt/tags/tag33.xml><?xml version="1.0" encoding="utf-8"?>
<p:tagLst xmlns:p="http://schemas.openxmlformats.org/presentationml/2006/main">
  <p:tag name="AS_UNIQUEID" val="679"/>
</p:tagLst>
</file>

<file path=ppt/tags/tag34.xml><?xml version="1.0" encoding="utf-8"?>
<p:tagLst xmlns:p="http://schemas.openxmlformats.org/presentationml/2006/main">
  <p:tag name="AS_UNIQUEID" val="680"/>
</p:tagLst>
</file>

<file path=ppt/tags/tag35.xml><?xml version="1.0" encoding="utf-8"?>
<p:tagLst xmlns:p="http://schemas.openxmlformats.org/presentationml/2006/main">
  <p:tag name="AS_UNIQUEID" val="683"/>
</p:tagLst>
</file>

<file path=ppt/tags/tag36.xml><?xml version="1.0" encoding="utf-8"?>
<p:tagLst xmlns:p="http://schemas.openxmlformats.org/presentationml/2006/main">
  <p:tag name="AS_UNIQUEID" val="681"/>
</p:tagLst>
</file>

<file path=ppt/tags/tag37.xml><?xml version="1.0" encoding="utf-8"?>
<p:tagLst xmlns:p="http://schemas.openxmlformats.org/presentationml/2006/main">
  <p:tag name="AS_UNIQUEID" val="682"/>
</p:tagLst>
</file>

<file path=ppt/tags/tag38.xml><?xml version="1.0" encoding="utf-8"?>
<p:tagLst xmlns:p="http://schemas.openxmlformats.org/presentationml/2006/main">
  <p:tag name="AS_UNIQUEID" val="674"/>
</p:tagLst>
</file>

<file path=ppt/tags/tag39.xml><?xml version="1.0" encoding="utf-8"?>
<p:tagLst xmlns:p="http://schemas.openxmlformats.org/presentationml/2006/main">
  <p:tag name="AS_UNIQUEID" val="674"/>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674"/>
</p:tagLst>
</file>

<file path=ppt/tags/tag41.xml><?xml version="1.0" encoding="utf-8"?>
<p:tagLst xmlns:p="http://schemas.openxmlformats.org/presentationml/2006/main">
  <p:tag name="AS_UNIQUEID" val="674"/>
</p:tagLst>
</file>

<file path=ppt/tags/tag42.xml><?xml version="1.0" encoding="utf-8"?>
<p:tagLst xmlns:p="http://schemas.openxmlformats.org/presentationml/2006/main">
  <p:tag name="AS_UNIQUEID" val="674"/>
</p:tagLst>
</file>

<file path=ppt/tags/tag43.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44.xml><?xml version="1.0" encoding="utf-8"?>
<p:tagLst xmlns:p="http://schemas.openxmlformats.org/presentationml/2006/main">
  <p:tag name="AS_UNIQUEID" val="667"/>
</p:tagLst>
</file>

<file path=ppt/tags/tag45.xml><?xml version="1.0" encoding="utf-8"?>
<p:tagLst xmlns:p="http://schemas.openxmlformats.org/presentationml/2006/main">
  <p:tag name="AS_UNIQUEID" val="679"/>
</p:tagLst>
</file>

<file path=ppt/tags/tag46.xml><?xml version="1.0" encoding="utf-8"?>
<p:tagLst xmlns:p="http://schemas.openxmlformats.org/presentationml/2006/main">
  <p:tag name="AS_UNIQUEID" val="680"/>
</p:tagLst>
</file>

<file path=ppt/tags/tag47.xml><?xml version="1.0" encoding="utf-8"?>
<p:tagLst xmlns:p="http://schemas.openxmlformats.org/presentationml/2006/main">
  <p:tag name="AS_UNIQUEID" val="683"/>
</p:tagLst>
</file>

<file path=ppt/tags/tag48.xml><?xml version="1.0" encoding="utf-8"?>
<p:tagLst xmlns:p="http://schemas.openxmlformats.org/presentationml/2006/main">
  <p:tag name="AS_UNIQUEID" val="681"/>
</p:tagLst>
</file>

<file path=ppt/tags/tag49.xml><?xml version="1.0" encoding="utf-8"?>
<p:tagLst xmlns:p="http://schemas.openxmlformats.org/presentationml/2006/main">
  <p:tag name="AS_UNIQUEID" val="682"/>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674"/>
</p:tagLst>
</file>

<file path=ppt/tags/tag51.xml><?xml version="1.0" encoding="utf-8"?>
<p:tagLst xmlns:p="http://schemas.openxmlformats.org/presentationml/2006/main">
  <p:tag name="AS_UNIQUEID" val="674"/>
</p:tagLst>
</file>

<file path=ppt/tags/tag52.xml><?xml version="1.0" encoding="utf-8"?>
<p:tagLst xmlns:p="http://schemas.openxmlformats.org/presentationml/2006/main">
  <p:tag name="AS_UNIQUEID" val="674"/>
</p:tagLst>
</file>

<file path=ppt/tags/tag53.xml><?xml version="1.0" encoding="utf-8"?>
<p:tagLst xmlns:p="http://schemas.openxmlformats.org/presentationml/2006/main">
  <p:tag name="AS_UNIQUEID" val="674"/>
</p:tagLst>
</file>

<file path=ppt/tags/tag54.xml><?xml version="1.0" encoding="utf-8"?>
<p:tagLst xmlns:p="http://schemas.openxmlformats.org/presentationml/2006/main">
  <p:tag name="AS_UNIQUEID" val="674"/>
</p:tagLst>
</file>

<file path=ppt/tags/tag55.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56.xml><?xml version="1.0" encoding="utf-8"?>
<p:tagLst xmlns:p="http://schemas.openxmlformats.org/presentationml/2006/main">
  <p:tag name="AS_UNIQUEID" val="587"/>
</p:tagLst>
</file>

<file path=ppt/tags/tag57.xml><?xml version="1.0" encoding="utf-8"?>
<p:tagLst xmlns:p="http://schemas.openxmlformats.org/presentationml/2006/main">
  <p:tag name="AS_UNIQUEID" val="577"/>
  <p:tag name="KSO_WM_UNIT_TABLE_BEAUTIFY" val="smartTable{e365dfd5-a91f-4d18-8414-c55ceee100ad}"/>
  <p:tag name="TABLE_ENDDRAG_ORIGIN_RECT" val="625*281"/>
  <p:tag name="TABLE_ENDDRAG_RECT" val="282*132*625*281"/>
</p:tagLst>
</file>

<file path=ppt/tags/tag58.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59.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61.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62.xml><?xml version="1.0" encoding="utf-8"?>
<p:tagLst xmlns:p="http://schemas.openxmlformats.org/presentationml/2006/main">
  <p:tag name="KSO_WM_UNIT_TABLE_BEAUTIFY" val="smartTable{e61e6b42-53ef-4315-8a3f-a1becc245535}"/>
  <p:tag name="TABLE_ENDDRAG_ORIGIN_RECT" val="903*410"/>
  <p:tag name="TABLE_ENDDRAG_RECT" val="24*97*903*410"/>
</p:tagLst>
</file>

<file path=ppt/tags/tag63.xml><?xml version="1.0" encoding="utf-8"?>
<p:tagLst xmlns:p="http://schemas.openxmlformats.org/presentationml/2006/main">
  <p:tag name="AS_UNIQUEID" val="2525"/>
  <p:tag name="KSO_WM_UNIT_TABLE_BEAUTIFY" val="smartTable{58177d31-7e0c-4e79-aa63-c6893fa7f381}"/>
  <p:tag name="TABLE_ENDDRAG_ORIGIN_RECT" val="659*254"/>
  <p:tag name="TABLE_ENDDRAG_RECT" val="261*180*659*254"/>
</p:tagLst>
</file>

<file path=ppt/tags/tag64.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65.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66.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67.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68.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69.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UNIT_ISCONTENTSTITLE" val="0"/>
  <p:tag name="KSO_WM_UNIT_PRESET_TEXT" val="WPS/&#10;极墨产品部/"/>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2_1*a*1"/>
  <p:tag name="KSO_WM_TEMPLATE_CATEGORY" val="diagram"/>
  <p:tag name="KSO_WM_TEMPLATE_INDEX" val="20203402"/>
  <p:tag name="KSO_WM_UNIT_LAYERLEVEL" val="1"/>
  <p:tag name="KSO_WM_TAG_VERSION" val="1.0"/>
  <p:tag name="KSO_WM_BEAUTIFY_FLAG" val="#wm#"/>
  <p:tag name="KSO_WM_UNIT_DEFAULT_FONT" val="36;44;4"/>
  <p:tag name="KSO_WM_UNIT_BLOCK" val="0"/>
  <p:tag name="KSO_WM_UNIT_ISNUMDGMTITLE" val="0"/>
</p:tagLst>
</file>

<file path=ppt/tags/tag71.xml><?xml version="1.0" encoding="utf-8"?>
<p:tagLst xmlns:p="http://schemas.openxmlformats.org/presentationml/2006/main">
  <p:tag name="AS_UNIQUEID" val="2527"/>
</p:tagLst>
</file>

<file path=ppt/tags/tag72.xml><?xml version="1.0" encoding="utf-8"?>
<p:tagLst xmlns:p="http://schemas.openxmlformats.org/presentationml/2006/main">
  <p:tag name="AS_UNIQUEID" val="2529"/>
</p:tagLst>
</file>

<file path=ppt/tags/tag73.xml><?xml version="1.0" encoding="utf-8"?>
<p:tagLst xmlns:p="http://schemas.openxmlformats.org/presentationml/2006/main">
  <p:tag name="AS_UNIQUEID" val="2532"/>
</p:tagLst>
</file>

<file path=ppt/tags/tag74.xml><?xml version="1.0" encoding="utf-8"?>
<p:tagLst xmlns:p="http://schemas.openxmlformats.org/presentationml/2006/main">
  <p:tag name="AS_UNIQUEID" val="2530"/>
</p:tagLst>
</file>

<file path=ppt/tags/tag75.xml><?xml version="1.0" encoding="utf-8"?>
<p:tagLst xmlns:p="http://schemas.openxmlformats.org/presentationml/2006/main">
  <p:tag name="AS_UNIQUEID" val="2531"/>
</p:tagLst>
</file>

<file path=ppt/tags/tag76.xml><?xml version="1.0" encoding="utf-8"?>
<p:tagLst xmlns:p="http://schemas.openxmlformats.org/presentationml/2006/main">
  <p:tag name="AS_UNIQUEID" val="2528"/>
</p:tagLst>
</file>

<file path=ppt/tags/tag77.xml><?xml version="1.0" encoding="utf-8"?>
<p:tagLst xmlns:p="http://schemas.openxmlformats.org/presentationml/2006/main">
  <p:tag name="AS_UNIQUEID" val="2533"/>
</p:tagLst>
</file>

<file path=ppt/tags/tag78.xml><?xml version="1.0" encoding="utf-8"?>
<p:tagLst xmlns:p="http://schemas.openxmlformats.org/presentationml/2006/main">
  <p:tag name="AS_UNIQUEID" val="2534"/>
</p:tagLst>
</file>

<file path=ppt/tags/tag79.xml><?xml version="1.0" encoding="utf-8"?>
<p:tagLst xmlns:p="http://schemas.openxmlformats.org/presentationml/2006/main">
  <p:tag name="AS_UNIQUEID" val="2535"/>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2536"/>
</p:tagLst>
</file>

<file path=ppt/tags/tag81.xml><?xml version="1.0" encoding="utf-8"?>
<p:tagLst xmlns:p="http://schemas.openxmlformats.org/presentationml/2006/main">
  <p:tag name="KSO_WM_UNIT_TABLE_BEAUTIFY" val="smartTable{c063f3bc-1ee2-4229-ae25-2cf127c385d7}"/>
  <p:tag name="TABLE_ENDDRAG_ORIGIN_RECT" val="919*239"/>
  <p:tag name="TABLE_ENDDRAG_RECT" val="23*256*919*239"/>
</p:tagLst>
</file>

<file path=ppt/tags/tag82.xml><?xml version="1.0" encoding="utf-8"?>
<p:tagLst xmlns:p="http://schemas.openxmlformats.org/presentationml/2006/main">
  <p:tag name="KSO_WPP_MARK_KEY" val="bc5df791-76d6-4180-84b2-7b32156ba917"/>
  <p:tag name="COMMONDATA" val="eyJoZGlkIjoiOTAxZTgxNGVlMDk5ODQ5MGQ2MTFkZjA5MDI0NzYxYjIifQ=="/>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noFill/>
        </a:ln>
      </a:spPr>
      <a:bodyPr wrap="square" anchor="t">
        <a:spAutoFit/>
      </a:bodyPr>
      <a:lstStyle>
        <a:defPPr eaLnBrk="0" hangingPunct="0">
          <a:defRPr lang="en-US" altLang="zh-CN" sz="4800" b="1" dirty="0">
            <a:solidFill>
              <a:srgbClr val="FF0000"/>
            </a:solidFill>
            <a:latin typeface="Times New Roman" panose="02020603050405020304" pitchFamily="18" charset="0"/>
            <a:ea typeface="宋体" panose="02010600030101010101" pitchFamily="2" charset="-122"/>
          </a:defRPr>
        </a:defPPr>
      </a:lstStyle>
    </a:spDef>
    <a:txDef>
      <a:spPr>
        <a:noFill/>
        <a:ln w="9525">
          <a:noFill/>
        </a:ln>
      </a:spPr>
      <a:bodyPr wrap="square" anchor="t">
        <a:spAutoFit/>
      </a:bodyPr>
      <a:lstStyle>
        <a:defPPr algn="l">
          <a:defRPr lang="en-US" altLang="zh-CN" sz="3600" b="1" dirty="0">
            <a:solidFill>
              <a:srgbClr val="FF0000"/>
            </a:solidFill>
            <a:latin typeface="Times New Roman" panose="02020603050405020304" pitchFamily="18" charset="0"/>
            <a:ea typeface="思源黑体 CN Heavy"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12271</Words>
  <Application>WPS 演示</Application>
  <PresentationFormat>自定义</PresentationFormat>
  <Paragraphs>653</Paragraphs>
  <Slides>40</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40</vt:i4>
      </vt:variant>
    </vt:vector>
  </HeadingPairs>
  <TitlesOfParts>
    <vt:vector size="57" baseType="lpstr">
      <vt:lpstr>Arial</vt:lpstr>
      <vt:lpstr>宋体</vt:lpstr>
      <vt:lpstr>Wingdings</vt:lpstr>
      <vt:lpstr>Calibri</vt:lpstr>
      <vt:lpstr>Times New Roman</vt:lpstr>
      <vt:lpstr>思源黑体 CN Heavy</vt:lpstr>
      <vt:lpstr>黑体</vt:lpstr>
      <vt:lpstr>Calibri Light</vt:lpstr>
      <vt:lpstr>微软雅黑</vt:lpstr>
      <vt:lpstr>Comic Sans MS</vt:lpstr>
      <vt:lpstr>华文彩云</vt:lpstr>
      <vt:lpstr>Arial Unicode MS</vt:lpstr>
      <vt:lpstr>华文楷体</vt:lpstr>
      <vt:lpstr>Times New Roman</vt:lpstr>
      <vt:lpstr>Courier New</vt:lpstr>
      <vt:lpstr>思源黑体 CN Bold</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455</cp:revision>
  <dcterms:created xsi:type="dcterms:W3CDTF">2017-11-13T08:28:00Z</dcterms:created>
  <dcterms:modified xsi:type="dcterms:W3CDTF">2023-09-26T15:19:29Z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SaveFontToCloudKey">
    <vt:lpwstr>648829950_btnclosed</vt:lpwstr>
  </property>
  <property fmtid="{D5CDD505-2E9C-101B-9397-08002B2CF9AE}" pid="4" name="ICV">
    <vt:lpwstr>69D48FBCC0E94AB081DB8B9D97645746</vt:lpwstr>
  </property>
</Properties>
</file>