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9"/>
  </p:notesMasterIdLst>
  <p:sldIdLst>
    <p:sldId id="329" r:id="rId2"/>
    <p:sldId id="502" r:id="rId3"/>
    <p:sldId id="481" r:id="rId4"/>
    <p:sldId id="483" r:id="rId5"/>
    <p:sldId id="500" r:id="rId6"/>
    <p:sldId id="501" r:id="rId7"/>
    <p:sldId id="496" r:id="rId8"/>
    <p:sldId id="497" r:id="rId9"/>
    <p:sldId id="498" r:id="rId10"/>
    <p:sldId id="499" r:id="rId11"/>
    <p:sldId id="490" r:id="rId12"/>
    <p:sldId id="491" r:id="rId13"/>
    <p:sldId id="492" r:id="rId14"/>
    <p:sldId id="494" r:id="rId15"/>
    <p:sldId id="495" r:id="rId16"/>
    <p:sldId id="471" r:id="rId17"/>
    <p:sldId id="330" r:id="rId18"/>
  </p:sldIdLst>
  <p:sldSz cx="12192000" cy="6858000"/>
  <p:notesSz cx="7104063" cy="10234613"/>
  <p:custDataLst>
    <p:tags r:id="rId2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E7E"/>
    <a:srgbClr val="C0504D"/>
    <a:srgbClr val="648BAE"/>
    <a:srgbClr val="C1DEF6"/>
    <a:srgbClr val="B4DEFA"/>
    <a:srgbClr val="EFA0A7"/>
    <a:srgbClr val="F3EFEE"/>
    <a:srgbClr val="F5F1EE"/>
    <a:srgbClr val="FCF8F7"/>
    <a:srgbClr val="F1ED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主题样式 1 - 强调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86469" autoAdjust="0"/>
  </p:normalViewPr>
  <p:slideViewPr>
    <p:cSldViewPr snapToGrid="0">
      <p:cViewPr varScale="1">
        <p:scale>
          <a:sx n="99" d="100"/>
          <a:sy n="99" d="100"/>
        </p:scale>
        <p:origin x="90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387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44476"/>
            <a:ext cx="11184467" cy="5851525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F6A80487-8396-40C6-BC09-6FD83893D563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ransition spd="slow" advTm="3000">
    <p:random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 spd="slow" advTm="3000">
    <p:random/>
    <p:sndAc>
      <p:stSnd>
        <p:snd r:embed="rId15" name="chimes.wav"/>
      </p:stSnd>
    </p:sndAc>
  </p:transition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B96A66E7-EA0D-4C2B-B039-5C13CCBC21F8}"/>
              </a:ext>
            </a:extLst>
          </p:cNvPr>
          <p:cNvSpPr txBox="1"/>
          <p:nvPr/>
        </p:nvSpPr>
        <p:spPr>
          <a:xfrm>
            <a:off x="9658648" y="138072"/>
            <a:ext cx="2533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875357D3-E604-4AFB-953D-902558EF8087}"/>
              </a:ext>
            </a:extLst>
          </p:cNvPr>
          <p:cNvSpPr/>
          <p:nvPr/>
        </p:nvSpPr>
        <p:spPr>
          <a:xfrm>
            <a:off x="481263" y="2462543"/>
            <a:ext cx="114415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Unit 3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The Internet</a:t>
            </a:r>
          </a:p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2 Reading </a:t>
            </a:r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and Thinking:</a:t>
            </a:r>
          </a:p>
          <a:p>
            <a:pPr algn="ctr"/>
            <a:r>
              <a:rPr lang="en-US" altLang="zh-CN" sz="4800" b="1" dirty="0" smtClean="0">
                <a:latin typeface="Times New Roman" pitchFamily="18" charset="0"/>
                <a:cs typeface="Times New Roman" pitchFamily="18" charset="0"/>
              </a:rPr>
              <a:t>Stronger together: How We Have Been Changed by the Internet</a:t>
            </a:r>
          </a:p>
        </p:txBody>
      </p:sp>
    </p:spTree>
    <p:extLst>
      <p:ext uri="{BB962C8B-B14F-4D97-AF65-F5344CB8AC3E}">
        <p14:creationId xmlns:p14="http://schemas.microsoft.com/office/powerpoint/2010/main" val="547406366"/>
      </p:ext>
    </p:extLst>
  </p:cSld>
  <p:clrMapOvr>
    <a:masterClrMapping/>
  </p:clrMapOvr>
  <p:transition spd="med">
    <p:randomBar dir="vert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Scanning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Read the text and answer the questions.</a:t>
            </a:r>
          </a:p>
          <a:p>
            <a:r>
              <a:rPr lang="en-US" altLang="zh-CN" dirty="0" smtClean="0"/>
              <a:t>5. </a:t>
            </a:r>
            <a:r>
              <a:rPr lang="en-US" altLang="zh-CN" dirty="0"/>
              <a:t>What's Jan's next goal</a:t>
            </a:r>
            <a:r>
              <a:rPr lang="en-US" altLang="zh-CN" dirty="0" smtClean="0"/>
              <a:t>?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 Her next goal is to start a charity website to raise money for children in poor countries.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6. </a:t>
            </a:r>
            <a:r>
              <a:rPr lang="en-US" altLang="zh-CN" dirty="0"/>
              <a:t>What can we learn from her experiences</a:t>
            </a:r>
            <a:r>
              <a:rPr lang="en-US" altLang="zh-CN" dirty="0" smtClean="0"/>
              <a:t>?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We learn that when we go through tough times, we can find help and support from other people online. We learn that we can feel less lonely</a:t>
            </a:r>
          </a:p>
          <a:p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15982084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353961" y="1551392"/>
            <a:ext cx="12033753" cy="39963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>
            <a:spAutoFit/>
          </a:bodyPr>
          <a:lstStyle/>
          <a:p>
            <a:r>
              <a:rPr lang="zh-CN" altLang="en-US" sz="3600" dirty="0"/>
              <a:t>　　</a:t>
            </a:r>
            <a:r>
              <a:rPr lang="en-US" altLang="zh-CN" sz="3600" dirty="0"/>
              <a:t>Much has been written about the wonders of the World </a:t>
            </a:r>
          </a:p>
          <a:p>
            <a:r>
              <a:rPr lang="en-US" altLang="zh-CN" sz="3600" dirty="0"/>
              <a:t>Wide Web. There are countless articles (1)______(tell) us how</a:t>
            </a:r>
          </a:p>
          <a:p>
            <a:r>
              <a:rPr lang="en-US" altLang="zh-CN" sz="3600" dirty="0"/>
              <a:t> the Internet has made our lives more convenient. But the </a:t>
            </a:r>
          </a:p>
          <a:p>
            <a:r>
              <a:rPr lang="en-US" altLang="zh-CN" sz="3600" dirty="0"/>
              <a:t>Internet has done a lot (2)_____(much) for people than simply</a:t>
            </a:r>
          </a:p>
          <a:p>
            <a:r>
              <a:rPr lang="en-US" altLang="zh-CN" sz="3600" dirty="0"/>
              <a:t> make life more convenient. People’s lives (3) _________</a:t>
            </a:r>
          </a:p>
          <a:p>
            <a:r>
              <a:rPr lang="en-US" altLang="zh-CN" sz="3600" dirty="0"/>
              <a:t>________(change) by online communities and social networks </a:t>
            </a:r>
          </a:p>
          <a:p>
            <a:r>
              <a:rPr lang="en-US" altLang="zh-CN" sz="3600" dirty="0"/>
              <a:t>so far.  </a:t>
            </a:r>
          </a:p>
        </p:txBody>
      </p:sp>
      <p:sp>
        <p:nvSpPr>
          <p:cNvPr id="1812483" name="Text Box 3"/>
          <p:cNvSpPr txBox="1">
            <a:spLocks noChangeArrowheads="1"/>
          </p:cNvSpPr>
          <p:nvPr/>
        </p:nvSpPr>
        <p:spPr bwMode="auto">
          <a:xfrm>
            <a:off x="7921456" y="2064078"/>
            <a:ext cx="22140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telling</a:t>
            </a:r>
          </a:p>
        </p:txBody>
      </p:sp>
      <p:sp>
        <p:nvSpPr>
          <p:cNvPr id="1812484" name="Text Box 4"/>
          <p:cNvSpPr txBox="1">
            <a:spLocks noChangeArrowheads="1"/>
          </p:cNvSpPr>
          <p:nvPr/>
        </p:nvSpPr>
        <p:spPr bwMode="auto">
          <a:xfrm>
            <a:off x="4905411" y="3096847"/>
            <a:ext cx="19092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more</a:t>
            </a:r>
          </a:p>
        </p:txBody>
      </p:sp>
      <p:sp>
        <p:nvSpPr>
          <p:cNvPr id="1812485" name="Text Box 5"/>
          <p:cNvSpPr txBox="1">
            <a:spLocks noChangeArrowheads="1"/>
          </p:cNvSpPr>
          <p:nvPr/>
        </p:nvSpPr>
        <p:spPr bwMode="auto">
          <a:xfrm>
            <a:off x="8506475" y="3768583"/>
            <a:ext cx="32808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have been</a:t>
            </a:r>
          </a:p>
        </p:txBody>
      </p:sp>
      <p:sp>
        <p:nvSpPr>
          <p:cNvPr id="1812486" name="Text Box 6"/>
          <p:cNvSpPr txBox="1">
            <a:spLocks noChangeArrowheads="1"/>
          </p:cNvSpPr>
          <p:nvPr/>
        </p:nvSpPr>
        <p:spPr bwMode="auto">
          <a:xfrm>
            <a:off x="-177527" y="4262350"/>
            <a:ext cx="28109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changed</a:t>
            </a:r>
          </a:p>
        </p:txBody>
      </p:sp>
      <p:sp>
        <p:nvSpPr>
          <p:cNvPr id="7" name="矩形 6"/>
          <p:cNvSpPr/>
          <p:nvPr/>
        </p:nvSpPr>
        <p:spPr>
          <a:xfrm>
            <a:off x="3747810" y="578096"/>
            <a:ext cx="41470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consolidation</a:t>
            </a:r>
            <a:endParaRPr lang="zh-CN" alt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1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12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483" grpId="0" autoUpdateAnimBg="0"/>
      <p:bldP spid="1812484" grpId="0" autoUpdateAnimBg="0"/>
      <p:bldP spid="1812485" grpId="0" autoUpdateAnimBg="0"/>
      <p:bldP spid="181248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2676717" cy="39963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pPr fontAlgn="t"/>
            <a:r>
              <a:rPr lang="en-US" altLang="zh-CN" sz="3600" dirty="0"/>
              <a:t>        Take Jan for example,  who developed a serious </a:t>
            </a:r>
          </a:p>
          <a:p>
            <a:pPr fontAlgn="t"/>
            <a:r>
              <a:rPr lang="en-US" altLang="zh-CN" sz="3600" dirty="0"/>
              <a:t>illness that made her (4)_____(stick) at home with only </a:t>
            </a:r>
          </a:p>
          <a:p>
            <a:pPr fontAlgn="t"/>
            <a:r>
              <a:rPr lang="en-US" altLang="zh-CN" sz="3600" dirty="0"/>
              <a:t>her computer to keep (5)___(she) company. She joined</a:t>
            </a:r>
          </a:p>
          <a:p>
            <a:pPr fontAlgn="t"/>
            <a:r>
              <a:rPr lang="en-US" altLang="zh-CN" sz="3600" dirty="0"/>
              <a:t> an online group (6)______ she could share problems,  </a:t>
            </a:r>
          </a:p>
          <a:p>
            <a:pPr fontAlgn="t"/>
            <a:r>
              <a:rPr lang="en-US" altLang="zh-CN" sz="3600" dirty="0"/>
              <a:t>support and advice with others. She considered the </a:t>
            </a:r>
          </a:p>
          <a:p>
            <a:pPr fontAlgn="t"/>
            <a:r>
              <a:rPr lang="en-US" altLang="zh-CN" sz="3600" dirty="0"/>
              <a:t>ability to remove the distance between people as one of </a:t>
            </a:r>
          </a:p>
          <a:p>
            <a:pPr fontAlgn="t"/>
            <a:r>
              <a:rPr lang="en-US" altLang="zh-CN" sz="3600" dirty="0"/>
              <a:t>the greatest (7)_______(benefit). </a:t>
            </a:r>
          </a:p>
        </p:txBody>
      </p:sp>
      <p:sp>
        <p:nvSpPr>
          <p:cNvPr id="1813507" name="Text Box 3"/>
          <p:cNvSpPr txBox="1">
            <a:spLocks noChangeArrowheads="1"/>
          </p:cNvSpPr>
          <p:nvPr/>
        </p:nvSpPr>
        <p:spPr bwMode="auto">
          <a:xfrm>
            <a:off x="4412772" y="1579918"/>
            <a:ext cx="2286000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stuck</a:t>
            </a:r>
          </a:p>
        </p:txBody>
      </p:sp>
      <p:sp>
        <p:nvSpPr>
          <p:cNvPr id="1813508" name="Text Box 4"/>
          <p:cNvSpPr txBox="1">
            <a:spLocks noChangeArrowheads="1"/>
          </p:cNvSpPr>
          <p:nvPr/>
        </p:nvSpPr>
        <p:spPr bwMode="auto">
          <a:xfrm>
            <a:off x="4639324" y="2136148"/>
            <a:ext cx="1600200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her</a:t>
            </a:r>
          </a:p>
        </p:txBody>
      </p:sp>
      <p:sp>
        <p:nvSpPr>
          <p:cNvPr id="1813509" name="Text Box 5"/>
          <p:cNvSpPr txBox="1">
            <a:spLocks noChangeArrowheads="1"/>
          </p:cNvSpPr>
          <p:nvPr/>
        </p:nvSpPr>
        <p:spPr bwMode="auto">
          <a:xfrm>
            <a:off x="3517354" y="2662385"/>
            <a:ext cx="254846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where</a:t>
            </a:r>
          </a:p>
        </p:txBody>
      </p:sp>
      <p:sp>
        <p:nvSpPr>
          <p:cNvPr id="1813510" name="Text Box 6"/>
          <p:cNvSpPr txBox="1">
            <a:spLocks noChangeArrowheads="1"/>
          </p:cNvSpPr>
          <p:nvPr/>
        </p:nvSpPr>
        <p:spPr bwMode="auto">
          <a:xfrm>
            <a:off x="2374423" y="4330580"/>
            <a:ext cx="314536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benefits</a:t>
            </a:r>
          </a:p>
        </p:txBody>
      </p:sp>
    </p:spTree>
  </p:cSld>
  <p:clrMapOvr>
    <a:masterClrMapping/>
  </p:clrMapOvr>
  <p:transition spd="slow" advTm="3000">
    <p:strips dir="l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3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3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13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13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3507" grpId="0" autoUpdateAnimBg="0"/>
      <p:bldP spid="1813508" grpId="0" autoUpdateAnimBg="0"/>
      <p:bldP spid="1813509" grpId="0" autoUpdateAnimBg="0"/>
      <p:bldP spid="1813510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317500" y="1049948"/>
            <a:ext cx="12405784" cy="45503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r>
              <a:rPr lang="en-US" altLang="zh-CN" dirty="0"/>
              <a:t>        </a:t>
            </a:r>
            <a:r>
              <a:rPr lang="en-US" altLang="zh-CN" sz="3600" dirty="0"/>
              <a:t>She was so inspired (8)____ she started an IT club </a:t>
            </a:r>
          </a:p>
          <a:p>
            <a:r>
              <a:rPr lang="en-US" altLang="zh-CN" sz="3600" dirty="0"/>
              <a:t>in which many people have been helped. She has </a:t>
            </a:r>
          </a:p>
          <a:p>
            <a:r>
              <a:rPr lang="en-US" altLang="zh-CN" sz="3600" dirty="0"/>
              <a:t>started to learn more about how to use the Internet to </a:t>
            </a:r>
          </a:p>
          <a:p>
            <a:r>
              <a:rPr lang="en-US" altLang="zh-CN" sz="3600" dirty="0"/>
              <a:t>make society better. Her next goal is to start a charity </a:t>
            </a:r>
          </a:p>
          <a:p>
            <a:r>
              <a:rPr lang="en-US" altLang="zh-CN" sz="3600" dirty="0"/>
              <a:t>website to raise money (9)___ children in poor </a:t>
            </a:r>
          </a:p>
          <a:p>
            <a:r>
              <a:rPr lang="en-US" altLang="zh-CN" sz="3600" dirty="0"/>
              <a:t>countries</a:t>
            </a:r>
            <a:r>
              <a:rPr lang="en-US" altLang="zh-CN" sz="3600" dirty="0" smtClean="0"/>
              <a:t>.</a:t>
            </a:r>
          </a:p>
          <a:p>
            <a:r>
              <a:rPr lang="en-US" altLang="zh-CN" sz="3600" dirty="0" smtClean="0"/>
              <a:t>   Jan’s life has been (10)______(great) improved by</a:t>
            </a:r>
          </a:p>
          <a:p>
            <a:r>
              <a:rPr lang="en-US" altLang="zh-CN" sz="3600" dirty="0" smtClean="0"/>
              <a:t> the Internet.  </a:t>
            </a:r>
            <a:endParaRPr lang="en-US" altLang="zh-CN" sz="3600" dirty="0"/>
          </a:p>
        </p:txBody>
      </p:sp>
      <p:sp>
        <p:nvSpPr>
          <p:cNvPr id="1814531" name="Text Box 3"/>
          <p:cNvSpPr txBox="1">
            <a:spLocks noChangeArrowheads="1"/>
          </p:cNvSpPr>
          <p:nvPr/>
        </p:nvSpPr>
        <p:spPr bwMode="auto">
          <a:xfrm>
            <a:off x="4413251" y="905701"/>
            <a:ext cx="228176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that</a:t>
            </a:r>
          </a:p>
        </p:txBody>
      </p:sp>
      <p:sp>
        <p:nvSpPr>
          <p:cNvPr id="1814532" name="Text Box 4"/>
          <p:cNvSpPr txBox="1">
            <a:spLocks noChangeArrowheads="1"/>
          </p:cNvSpPr>
          <p:nvPr/>
        </p:nvSpPr>
        <p:spPr bwMode="auto">
          <a:xfrm>
            <a:off x="4751576" y="3173875"/>
            <a:ext cx="1820333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</a:rPr>
              <a:t>for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084144" y="4186784"/>
            <a:ext cx="2942167" cy="6108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</a:rPr>
              <a:t>greatly</a:t>
            </a: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4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14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4531" grpId="0" autoUpdateAnimBg="0"/>
      <p:bldP spid="1814532" grpId="0" autoUpdateAnimBg="0"/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479732" y="2038090"/>
            <a:ext cx="12871451" cy="11032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r>
              <a:rPr lang="en-US" altLang="zh-CN" sz="3200" dirty="0" smtClean="0"/>
              <a:t>(</a:t>
            </a:r>
            <a:r>
              <a:rPr lang="en-US" altLang="zh-CN" sz="3200" dirty="0"/>
              <a:t>1)How do you arrange your time spent on study and </a:t>
            </a:r>
          </a:p>
          <a:p>
            <a:r>
              <a:rPr lang="en-US" altLang="zh-CN" sz="3200" dirty="0"/>
              <a:t>the Internet?  Is it reasonable? </a:t>
            </a:r>
          </a:p>
        </p:txBody>
      </p:sp>
      <p:sp>
        <p:nvSpPr>
          <p:cNvPr id="5" name="矩形 4"/>
          <p:cNvSpPr/>
          <p:nvPr/>
        </p:nvSpPr>
        <p:spPr>
          <a:xfrm>
            <a:off x="1488134" y="784574"/>
            <a:ext cx="4846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altLang="zh-CN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Critical  thinking</a:t>
            </a:r>
            <a:endParaRPr lang="zh-CN" alt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6037" y="3558122"/>
            <a:ext cx="104601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solidFill>
                  <a:srgbClr val="FF0000"/>
                </a:solidFill>
              </a:rPr>
              <a:t>I usually surf the Internet using my mobile phone for only an hour after class,  and it is reasonable for me.</a:t>
            </a:r>
          </a:p>
          <a:p>
            <a:endParaRPr lang="en-US" altLang="zh-CN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wheel spokes="8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317501" y="1290044"/>
            <a:ext cx="12407900" cy="67237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sz="3600" dirty="0"/>
              <a:t>(2)What are your online activities?  Are they safe? </a:t>
            </a:r>
          </a:p>
        </p:txBody>
      </p:sp>
      <p:sp>
        <p:nvSpPr>
          <p:cNvPr id="1816579" name="Text Box 3"/>
          <p:cNvSpPr txBox="1">
            <a:spLocks noChangeArrowheads="1"/>
          </p:cNvSpPr>
          <p:nvPr/>
        </p:nvSpPr>
        <p:spPr bwMode="auto">
          <a:xfrm>
            <a:off x="899652" y="2188724"/>
            <a:ext cx="10329675" cy="205737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lIns="117235" tIns="58618" rIns="117235" bIns="58618" anchor="b" anchorCtr="1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I chat with my friends,  read news and play games. </a:t>
            </a:r>
            <a:r>
              <a:rPr lang="en-US" altLang="zh-CN" sz="3600" dirty="0" smtClean="0">
                <a:solidFill>
                  <a:srgbClr val="FF0000"/>
                </a:solidFill>
              </a:rPr>
              <a:t>I never give away my private information so I think</a:t>
            </a:r>
          </a:p>
          <a:p>
            <a:r>
              <a:rPr lang="en-US" altLang="zh-CN" sz="3600" dirty="0" smtClean="0">
                <a:solidFill>
                  <a:srgbClr val="FF0000"/>
                </a:solidFill>
              </a:rPr>
              <a:t>they are safe.</a:t>
            </a:r>
          </a:p>
          <a:p>
            <a:endParaRPr lang="en-US" altLang="zh-CN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1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657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zh-CN" altLang="en-US" sz="2800" dirty="0"/>
          </a:p>
        </p:txBody>
      </p:sp>
      <p:grpSp>
        <p:nvGrpSpPr>
          <p:cNvPr id="3" name="Group 228"/>
          <p:cNvGrpSpPr>
            <a:grpSpLocks noGrp="1"/>
          </p:cNvGrpSpPr>
          <p:nvPr/>
        </p:nvGrpSpPr>
        <p:grpSpPr bwMode="auto">
          <a:xfrm>
            <a:off x="1399965" y="1222866"/>
            <a:ext cx="10152939" cy="4844303"/>
            <a:chOff x="1374" y="1411"/>
            <a:chExt cx="2130" cy="350"/>
          </a:xfrm>
        </p:grpSpPr>
        <p:sp>
          <p:nvSpPr>
            <p:cNvPr id="5" name="AutoShape 229"/>
            <p:cNvSpPr>
              <a:spLocks noChangeArrowheads="1"/>
            </p:cNvSpPr>
            <p:nvPr/>
          </p:nvSpPr>
          <p:spPr bwMode="auto">
            <a:xfrm>
              <a:off x="1374" y="1411"/>
              <a:ext cx="2076" cy="2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8575" cap="rnd" algn="ctr">
              <a:solidFill>
                <a:srgbClr val="008000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zh-CN" sz="6000" b="0" dirty="0" smtClean="0"/>
                <a:t>Homework</a:t>
              </a:r>
            </a:p>
            <a:p>
              <a:pPr algn="ctr"/>
              <a:r>
                <a:rPr lang="en-US" altLang="zh-CN" sz="3200" b="0" dirty="0" smtClean="0">
                  <a:solidFill>
                    <a:srgbClr val="FF0000"/>
                  </a:solidFill>
                </a:rPr>
                <a:t>Finish the paper that is handed out today</a:t>
              </a:r>
              <a:r>
                <a:rPr lang="en-US" altLang="zh-CN" sz="6000" b="0" dirty="0" smtClean="0"/>
                <a:t>.</a:t>
              </a:r>
              <a:endParaRPr lang="en-US" altLang="zh-CN" sz="6000" b="0" dirty="0"/>
            </a:p>
          </p:txBody>
        </p:sp>
        <p:grpSp>
          <p:nvGrpSpPr>
            <p:cNvPr id="4" name="Group 230"/>
            <p:cNvGrpSpPr>
              <a:grpSpLocks/>
            </p:cNvGrpSpPr>
            <p:nvPr/>
          </p:nvGrpSpPr>
          <p:grpSpPr bwMode="auto">
            <a:xfrm rot="-1705272">
              <a:off x="3220" y="1570"/>
              <a:ext cx="284" cy="191"/>
              <a:chOff x="1270" y="1366"/>
              <a:chExt cx="284" cy="191"/>
            </a:xfrm>
          </p:grpSpPr>
          <p:grpSp>
            <p:nvGrpSpPr>
              <p:cNvPr id="6" name="Group 231"/>
              <p:cNvGrpSpPr>
                <a:grpSpLocks/>
              </p:cNvGrpSpPr>
              <p:nvPr/>
            </p:nvGrpSpPr>
            <p:grpSpPr bwMode="auto">
              <a:xfrm rot="-3920841">
                <a:off x="1292" y="1367"/>
                <a:ext cx="148" cy="191"/>
                <a:chOff x="2825" y="3007"/>
                <a:chExt cx="229" cy="242"/>
              </a:xfrm>
            </p:grpSpPr>
            <p:sp>
              <p:nvSpPr>
                <p:cNvPr id="11" name="Freeform 232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vert="eaVert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2" name="Freeform 233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  <p:grpSp>
            <p:nvGrpSpPr>
              <p:cNvPr id="7" name="Group 234"/>
              <p:cNvGrpSpPr>
                <a:grpSpLocks/>
              </p:cNvGrpSpPr>
              <p:nvPr/>
            </p:nvGrpSpPr>
            <p:grpSpPr bwMode="auto">
              <a:xfrm rot="-10500000">
                <a:off x="1406" y="1366"/>
                <a:ext cx="148" cy="191"/>
                <a:chOff x="2825" y="3007"/>
                <a:chExt cx="229" cy="242"/>
              </a:xfrm>
            </p:grpSpPr>
            <p:sp>
              <p:nvSpPr>
                <p:cNvPr id="9" name="Freeform 235"/>
                <p:cNvSpPr>
                  <a:spLocks/>
                </p:cNvSpPr>
                <p:nvPr/>
              </p:nvSpPr>
              <p:spPr bwMode="auto">
                <a:xfrm>
                  <a:off x="2857" y="3007"/>
                  <a:ext cx="144" cy="242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solidFill>
                  <a:srgbClr val="99CC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  <p:sp>
              <p:nvSpPr>
                <p:cNvPr id="10" name="Freeform 236"/>
                <p:cNvSpPr>
                  <a:spLocks/>
                </p:cNvSpPr>
                <p:nvPr/>
              </p:nvSpPr>
              <p:spPr bwMode="auto">
                <a:xfrm rot="3996341" flipH="1">
                  <a:off x="2853" y="3030"/>
                  <a:ext cx="174" cy="229"/>
                </a:xfrm>
                <a:custGeom>
                  <a:avLst/>
                  <a:gdLst>
                    <a:gd name="T0" fmla="*/ 205 w 213"/>
                    <a:gd name="T1" fmla="*/ 38 h 343"/>
                    <a:gd name="T2" fmla="*/ 69 w 213"/>
                    <a:gd name="T3" fmla="*/ 106 h 343"/>
                    <a:gd name="T4" fmla="*/ 23 w 213"/>
                    <a:gd name="T5" fmla="*/ 332 h 343"/>
                    <a:gd name="T6" fmla="*/ 205 w 213"/>
                    <a:gd name="T7" fmla="*/ 38 h 34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13"/>
                    <a:gd name="T13" fmla="*/ 0 h 343"/>
                    <a:gd name="T14" fmla="*/ 213 w 213"/>
                    <a:gd name="T15" fmla="*/ 343 h 34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3" h="343">
                      <a:moveTo>
                        <a:pt x="205" y="38"/>
                      </a:moveTo>
                      <a:cubicBezTo>
                        <a:pt x="213" y="0"/>
                        <a:pt x="99" y="57"/>
                        <a:pt x="69" y="106"/>
                      </a:cubicBezTo>
                      <a:cubicBezTo>
                        <a:pt x="39" y="155"/>
                        <a:pt x="0" y="343"/>
                        <a:pt x="23" y="332"/>
                      </a:cubicBezTo>
                      <a:cubicBezTo>
                        <a:pt x="46" y="321"/>
                        <a:pt x="197" y="76"/>
                        <a:pt x="205" y="3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008000"/>
                    </a:gs>
                    <a:gs pos="100000">
                      <a:srgbClr val="336600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rot="10800000" wrap="none" anchor="ctr"/>
                <a:lstStyle/>
                <a:p>
                  <a:pPr algn="ctr"/>
                  <a:endParaRPr lang="zh-CN" altLang="zh-CN" b="0"/>
                </a:p>
              </p:txBody>
            </p:sp>
          </p:grpSp>
        </p:grpSp>
      </p:grpSp>
    </p:spTree>
  </p:cSld>
  <p:clrMapOvr>
    <a:masterClrMapping/>
  </p:clrMapOvr>
  <p:transition spd="slow" advTm="3000">
    <p:randomBa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353A73E8-4B8C-4FFA-B060-0FC19DF49468}"/>
              </a:ext>
            </a:extLst>
          </p:cNvPr>
          <p:cNvSpPr txBox="1"/>
          <p:nvPr/>
        </p:nvSpPr>
        <p:spPr>
          <a:xfrm>
            <a:off x="9609083" y="193251"/>
            <a:ext cx="218798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</a:rPr>
              <a:t>人教版必修</a:t>
            </a:r>
            <a:r>
              <a:rPr lang="zh-CN" altLang="en-US" b="1" dirty="0" smtClean="0">
                <a:solidFill>
                  <a:schemeClr val="accent1"/>
                </a:solidFill>
              </a:rPr>
              <a:t>第二册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06407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 smtClean="0"/>
              <a:t>Look at the title of the passage and try to guess what the text will be about?</a:t>
            </a:r>
          </a:p>
          <a:p>
            <a:r>
              <a:rPr lang="en-US" altLang="zh-CN" sz="5400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The text will be about some changes caused by the Internet.</a:t>
            </a:r>
          </a:p>
          <a:p>
            <a:endParaRPr lang="zh-CN" altLang="en-US" sz="5400" b="1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67379" y="358211"/>
            <a:ext cx="460542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Prediction</a:t>
            </a:r>
            <a:endParaRPr lang="zh-CN" alt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419100" y="1620406"/>
            <a:ext cx="11269133" cy="510436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r>
              <a:rPr lang="en-US" altLang="zh-CN" sz="3600" dirty="0" smtClean="0"/>
              <a:t>1</a:t>
            </a:r>
            <a:r>
              <a:rPr lang="en-US" altLang="zh-CN" sz="3600" dirty="0"/>
              <a:t>. What’s the main idea of the passage? </a:t>
            </a:r>
          </a:p>
          <a:p>
            <a:r>
              <a:rPr lang="en-US" altLang="zh-CN" sz="3600" dirty="0"/>
              <a:t>A. Jan developed a serious illness. </a:t>
            </a:r>
          </a:p>
          <a:p>
            <a:r>
              <a:rPr lang="en-US" altLang="zh-CN" sz="3600" dirty="0"/>
              <a:t>B. Jan decided to start an IT club. </a:t>
            </a:r>
          </a:p>
          <a:p>
            <a:r>
              <a:rPr lang="en-US" altLang="zh-CN" sz="3600" dirty="0"/>
              <a:t>C. Jan started a charity website. </a:t>
            </a:r>
          </a:p>
          <a:p>
            <a:r>
              <a:rPr lang="en-US" altLang="zh-CN" sz="3600" dirty="0"/>
              <a:t>D. Jan’s life has been changed by the Internet</a:t>
            </a:r>
            <a:r>
              <a:rPr lang="en-US" altLang="zh-CN" sz="3600" dirty="0" smtClean="0"/>
              <a:t>.</a:t>
            </a:r>
          </a:p>
          <a:p>
            <a:r>
              <a:rPr lang="en-US" altLang="zh-CN" sz="3600" dirty="0" smtClean="0"/>
              <a:t>2. Jan’s attitude to the Internet is </a:t>
            </a:r>
            <a:r>
              <a:rPr lang="en-US" altLang="zh-CN" sz="3600" u="sng" dirty="0" smtClean="0"/>
              <a:t>______</a:t>
            </a:r>
            <a:r>
              <a:rPr lang="en-US" altLang="zh-CN" sz="3600" dirty="0" smtClean="0"/>
              <a:t>.  </a:t>
            </a:r>
          </a:p>
          <a:p>
            <a:r>
              <a:rPr lang="en-US" altLang="zh-CN" sz="3600" dirty="0" smtClean="0"/>
              <a:t>A. negative</a:t>
            </a:r>
            <a:r>
              <a:rPr lang="zh-CN" altLang="en-US" sz="3600" dirty="0" smtClean="0"/>
              <a:t>　　　　　　	</a:t>
            </a:r>
            <a:r>
              <a:rPr lang="en-US" altLang="zh-CN" sz="3600" dirty="0" smtClean="0"/>
              <a:t>B. neutral</a:t>
            </a:r>
          </a:p>
          <a:p>
            <a:r>
              <a:rPr lang="en-US" altLang="zh-CN" sz="3600" dirty="0" smtClean="0"/>
              <a:t>C. grateful				D. not mentioned</a:t>
            </a:r>
          </a:p>
          <a:p>
            <a:r>
              <a:rPr lang="en-US" altLang="zh-CN" sz="3600" dirty="0" smtClean="0"/>
              <a:t> </a:t>
            </a:r>
            <a:endParaRPr lang="en-US" altLang="zh-CN" sz="3600" dirty="0"/>
          </a:p>
        </p:txBody>
      </p:sp>
      <p:sp>
        <p:nvSpPr>
          <p:cNvPr id="3" name="矩形 2"/>
          <p:cNvSpPr/>
          <p:nvPr/>
        </p:nvSpPr>
        <p:spPr>
          <a:xfrm>
            <a:off x="3606064" y="501226"/>
            <a:ext cx="33682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Skimming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笑脸 3"/>
          <p:cNvSpPr/>
          <p:nvPr/>
        </p:nvSpPr>
        <p:spPr>
          <a:xfrm>
            <a:off x="387927" y="3934691"/>
            <a:ext cx="401782" cy="471054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笑脸 4"/>
          <p:cNvSpPr/>
          <p:nvPr/>
        </p:nvSpPr>
        <p:spPr>
          <a:xfrm>
            <a:off x="437088" y="5650420"/>
            <a:ext cx="401782" cy="471054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3000">
    <p:randomBar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419100" y="1038515"/>
            <a:ext cx="11269133" cy="313459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>
            <a:spAutoFit/>
          </a:bodyPr>
          <a:lstStyle/>
          <a:p>
            <a:r>
              <a:rPr lang="en-US" altLang="zh-CN" sz="2800" dirty="0" smtClean="0"/>
              <a:t>3.  What’s the purpose of the author by referring to the 59-year-old man and the 61-year-old woman? </a:t>
            </a:r>
          </a:p>
          <a:p>
            <a:r>
              <a:rPr lang="en-US" altLang="zh-CN" sz="2800" dirty="0" smtClean="0"/>
              <a:t>A. To introduce two old people. </a:t>
            </a:r>
          </a:p>
          <a:p>
            <a:r>
              <a:rPr lang="en-US" altLang="zh-CN" sz="2800" dirty="0" smtClean="0"/>
              <a:t>B. To explain how to apply for jobs online. </a:t>
            </a:r>
          </a:p>
          <a:p>
            <a:r>
              <a:rPr lang="en-US" altLang="zh-CN" sz="2800" dirty="0" smtClean="0"/>
              <a:t>C. To prove they are successful. </a:t>
            </a:r>
          </a:p>
          <a:p>
            <a:r>
              <a:rPr lang="en-US" altLang="zh-CN" sz="2800" dirty="0" smtClean="0"/>
              <a:t>D. To give two examples helped by Jan’s club. </a:t>
            </a:r>
          </a:p>
          <a:p>
            <a:endParaRPr lang="en-US" altLang="zh-CN" sz="2800" dirty="0"/>
          </a:p>
        </p:txBody>
      </p:sp>
      <p:sp>
        <p:nvSpPr>
          <p:cNvPr id="3" name="笑脸 2"/>
          <p:cNvSpPr/>
          <p:nvPr/>
        </p:nvSpPr>
        <p:spPr>
          <a:xfrm>
            <a:off x="358430" y="3259514"/>
            <a:ext cx="401782" cy="471054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spd="slow" advTm="3000">
    <p:wipe dir="u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8088" name="Group 104"/>
          <p:cNvGraphicFramePr>
            <a:graphicFrameLocks noGrp="1"/>
          </p:cNvGraphicFramePr>
          <p:nvPr/>
        </p:nvGraphicFramePr>
        <p:xfrm>
          <a:off x="508962" y="2036619"/>
          <a:ext cx="11453282" cy="3983709"/>
        </p:xfrm>
        <a:graphic>
          <a:graphicData uri="http://schemas.openxmlformats.org/drawingml/2006/table">
            <a:tbl>
              <a:tblPr/>
              <a:tblGrid>
                <a:gridCol w="2823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1047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</a:t>
                      </a:r>
                      <a:endParaRPr kumimoji="0" lang="en-US" altLang="zh-CN" sz="3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Main idea</a:t>
                      </a:r>
                      <a:endParaRPr kumimoji="0" lang="en-US" altLang="zh-CN" sz="3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09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 1</a:t>
                      </a:r>
                      <a:endParaRPr kumimoji="0" lang="en-US" altLang="zh-CN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People’s lives have been changed by online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communities and 1. ______________. </a:t>
                      </a:r>
                      <a:endParaRPr kumimoji="0" lang="en-US" altLang="zh-CN" sz="3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22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 2</a:t>
                      </a:r>
                      <a:endParaRPr kumimoji="0" lang="en-US" altLang="zh-CN" sz="3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Jan developed a serious illness which made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her stuck at home,  but 2. 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_______ can remove the distance between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people. </a:t>
                      </a:r>
                      <a:endParaRPr kumimoji="0" lang="en-US" altLang="zh-CN" sz="3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79" marB="54879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78089" name="Text Box 105"/>
          <p:cNvSpPr txBox="1">
            <a:spLocks noChangeArrowheads="1"/>
          </p:cNvSpPr>
          <p:nvPr/>
        </p:nvSpPr>
        <p:spPr bwMode="auto">
          <a:xfrm>
            <a:off x="6243347" y="3352323"/>
            <a:ext cx="4191000" cy="626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300" dirty="0">
                <a:solidFill>
                  <a:srgbClr val="FF0000"/>
                </a:solidFill>
              </a:rPr>
              <a:t>social networks</a:t>
            </a:r>
          </a:p>
        </p:txBody>
      </p:sp>
      <p:sp>
        <p:nvSpPr>
          <p:cNvPr id="1578090" name="Text Box 106"/>
          <p:cNvSpPr txBox="1">
            <a:spLocks noChangeArrowheads="1"/>
          </p:cNvSpPr>
          <p:nvPr/>
        </p:nvSpPr>
        <p:spPr bwMode="auto">
          <a:xfrm>
            <a:off x="7382358" y="4405068"/>
            <a:ext cx="3052233" cy="626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300" dirty="0">
                <a:solidFill>
                  <a:srgbClr val="FF0000"/>
                </a:solidFill>
              </a:rPr>
              <a:t>surfing the</a:t>
            </a:r>
          </a:p>
        </p:txBody>
      </p:sp>
      <p:sp>
        <p:nvSpPr>
          <p:cNvPr id="1578091" name="Text Box 107"/>
          <p:cNvSpPr txBox="1">
            <a:spLocks noChangeArrowheads="1"/>
          </p:cNvSpPr>
          <p:nvPr/>
        </p:nvSpPr>
        <p:spPr bwMode="auto">
          <a:xfrm>
            <a:off x="2899833" y="4891494"/>
            <a:ext cx="2379133" cy="626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3300" dirty="0">
                <a:solidFill>
                  <a:srgbClr val="FF0000"/>
                </a:solidFill>
              </a:rPr>
              <a:t>Internet</a:t>
            </a:r>
          </a:p>
        </p:txBody>
      </p:sp>
      <p:sp>
        <p:nvSpPr>
          <p:cNvPr id="8" name="矩形 7"/>
          <p:cNvSpPr/>
          <p:nvPr/>
        </p:nvSpPr>
        <p:spPr>
          <a:xfrm>
            <a:off x="2301989" y="1041553"/>
            <a:ext cx="676544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Read for Main ideas</a:t>
            </a:r>
            <a:endParaRPr lang="zh-CN" alt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8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78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8089" grpId="0" autoUpdateAnimBg="0"/>
      <p:bldP spid="1578090" grpId="0" autoUpdateAnimBg="0"/>
      <p:bldP spid="157809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3914" name="Group 26"/>
          <p:cNvGraphicFramePr>
            <a:graphicFrameLocks noGrp="1"/>
          </p:cNvGraphicFramePr>
          <p:nvPr/>
        </p:nvGraphicFramePr>
        <p:xfrm>
          <a:off x="370417" y="1236690"/>
          <a:ext cx="11453282" cy="5102544"/>
        </p:xfrm>
        <a:graphic>
          <a:graphicData uri="http://schemas.openxmlformats.org/drawingml/2006/table">
            <a:tbl>
              <a:tblPr/>
              <a:tblGrid>
                <a:gridCol w="2823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9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05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</a:t>
                      </a:r>
                      <a:endParaRPr kumimoji="0" lang="en-US" altLang="zh-CN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Main idea</a:t>
                      </a:r>
                      <a:endParaRPr kumimoji="0" lang="en-US" altLang="zh-CN" sz="3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6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 3</a:t>
                      </a:r>
                      <a:endParaRPr kumimoji="0" lang="en-US" altLang="zh-CN" sz="3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Jan decided to start 3. _________to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teach old people how to use computers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and the Internet. </a:t>
                      </a:r>
                      <a:endParaRPr kumimoji="0" lang="en-US" altLang="zh-CN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662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 4</a:t>
                      </a:r>
                      <a:endParaRPr kumimoji="0" lang="en-US" altLang="zh-CN" sz="3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Jan has started 4. 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to learn more about how to use the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Internet to make society better. </a:t>
                      </a:r>
                      <a:endParaRPr kumimoji="0" lang="en-US" altLang="zh-CN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43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Paragraph 5</a:t>
                      </a:r>
                      <a:endParaRPr kumimoji="0" lang="en-US" altLang="zh-CN" sz="3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Jan’s life has been greatly 5. _________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by the Internet. </a:t>
                      </a:r>
                      <a:endParaRPr kumimoji="0" lang="en-US" altLang="zh-CN" sz="3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21920" marR="121920" marT="54888" marB="54888" anchor="ctr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73915" name="Text Box 27"/>
          <p:cNvSpPr txBox="1">
            <a:spLocks noChangeArrowheads="1"/>
          </p:cNvSpPr>
          <p:nvPr/>
        </p:nvSpPr>
        <p:spPr bwMode="auto">
          <a:xfrm>
            <a:off x="6892042" y="1891244"/>
            <a:ext cx="3001433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an IT club</a:t>
            </a:r>
          </a:p>
        </p:txBody>
      </p:sp>
      <p:sp>
        <p:nvSpPr>
          <p:cNvPr id="1573916" name="Text Box 28"/>
          <p:cNvSpPr txBox="1">
            <a:spLocks noChangeArrowheads="1"/>
          </p:cNvSpPr>
          <p:nvPr/>
        </p:nvSpPr>
        <p:spPr bwMode="auto">
          <a:xfrm>
            <a:off x="5768090" y="3537621"/>
            <a:ext cx="5554133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taking online classes</a:t>
            </a:r>
          </a:p>
        </p:txBody>
      </p:sp>
      <p:sp>
        <p:nvSpPr>
          <p:cNvPr id="1573917" name="Text Box 29"/>
          <p:cNvSpPr txBox="1">
            <a:spLocks noChangeArrowheads="1"/>
          </p:cNvSpPr>
          <p:nvPr/>
        </p:nvSpPr>
        <p:spPr bwMode="auto">
          <a:xfrm>
            <a:off x="8227657" y="5183998"/>
            <a:ext cx="2802467" cy="54926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17235" tIns="58618" rIns="117235" bIns="58618" anchor="b" anchorCtr="1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</a:rPr>
              <a:t>improved</a:t>
            </a:r>
          </a:p>
        </p:txBody>
      </p:sp>
    </p:spTree>
  </p:cSld>
  <p:clrMapOvr>
    <a:masterClrMapping/>
  </p:clrMapOvr>
  <p:transition spd="slow" advTm="3000">
    <p:wedg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7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7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7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3915" grpId="0" autoUpdateAnimBg="0"/>
      <p:bldP spid="1573916" grpId="0" autoUpdateAnimBg="0"/>
      <p:bldP spid="15739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Scanning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Read the text and answer the questions.</a:t>
            </a:r>
          </a:p>
          <a:p>
            <a:r>
              <a:rPr lang="en-US" altLang="zh-CN" dirty="0"/>
              <a:t>1 Why did Jan quit her job?</a:t>
            </a:r>
          </a:p>
          <a:p>
            <a:r>
              <a:rPr lang="en-US" altLang="zh-CN" dirty="0"/>
              <a:t>2 How did the people in the online community help her?</a:t>
            </a:r>
          </a:p>
          <a:p>
            <a:r>
              <a:rPr lang="en-US" altLang="zh-CN" dirty="0"/>
              <a:t>3 Why did she start the IT club?</a:t>
            </a:r>
          </a:p>
          <a:p>
            <a:r>
              <a:rPr lang="en-US" altLang="zh-CN" dirty="0"/>
              <a:t>4 What is the "digital divide"?</a:t>
            </a:r>
          </a:p>
          <a:p>
            <a:r>
              <a:rPr lang="en-US" altLang="zh-CN" dirty="0"/>
              <a:t>5 What's Jan's next goal?</a:t>
            </a:r>
          </a:p>
          <a:p>
            <a:r>
              <a:rPr lang="en-US" altLang="zh-CN" dirty="0"/>
              <a:t>6 What can we learn from her experiences?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72124721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Scanning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dirty="0"/>
              <a:t>Read the text and answer the questions.</a:t>
            </a:r>
          </a:p>
          <a:p>
            <a:r>
              <a:rPr lang="en-US" altLang="zh-CN" dirty="0" smtClean="0"/>
              <a:t>1. </a:t>
            </a:r>
            <a:r>
              <a:rPr lang="en-US" altLang="zh-CN" dirty="0"/>
              <a:t>Why did Jan quit her job</a:t>
            </a:r>
            <a:r>
              <a:rPr lang="en-US" altLang="zh-CN" dirty="0" smtClean="0"/>
              <a:t>?</a:t>
            </a:r>
          </a:p>
          <a:p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She suddenly developed a serious illness.</a:t>
            </a:r>
          </a:p>
          <a:p>
            <a:r>
              <a:rPr lang="en-US" altLang="zh-CN" dirty="0" smtClean="0"/>
              <a:t>2. </a:t>
            </a:r>
            <a:r>
              <a:rPr lang="en-US" altLang="zh-CN" dirty="0"/>
              <a:t>How did the people in the online community help her</a:t>
            </a:r>
            <a:r>
              <a:rPr lang="en-US" altLang="zh-CN" dirty="0" smtClean="0"/>
              <a:t>?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People in the online community talked with her about her problems, supported her, and gave her advice.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18156213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Scanning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/>
              <a:t>Read the text and answer the questions.</a:t>
            </a:r>
          </a:p>
          <a:p>
            <a:r>
              <a:rPr lang="en-US" altLang="zh-CN" dirty="0" smtClean="0"/>
              <a:t>3. </a:t>
            </a:r>
            <a:r>
              <a:rPr lang="en-US" altLang="zh-CN" dirty="0"/>
              <a:t>Why did she start the IT club</a:t>
            </a:r>
            <a:r>
              <a:rPr lang="en-US" altLang="zh-CN" dirty="0" smtClean="0"/>
              <a:t>?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To teach older people how to use computers and the Internet.</a:t>
            </a:r>
          </a:p>
          <a:p>
            <a:r>
              <a:rPr lang="en-US" altLang="zh-CN" dirty="0" smtClean="0"/>
              <a:t>4. </a:t>
            </a:r>
            <a:r>
              <a:rPr lang="en-US" altLang="zh-CN" dirty="0"/>
              <a:t>What is the "digital divide</a:t>
            </a:r>
            <a:r>
              <a:rPr lang="en-US" altLang="zh-CN" dirty="0" smtClean="0"/>
              <a:t>"?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The </a:t>
            </a:r>
            <a:r>
              <a:rPr lang="en-US" altLang="zh-CN" dirty="0">
                <a:solidFill>
                  <a:srgbClr val="FF0000"/>
                </a:solidFill>
              </a:rPr>
              <a:t>digital divide is the gap between those who have access to the Internet and those who haven’t, and those who know how to use new technology and those who don't.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340740"/>
      </p:ext>
    </p:extLst>
  </p:cSld>
  <p:clrMapOvr>
    <a:masterClrMapping/>
  </p:clrMapOvr>
  <p:transition spd="slow" advTm="3000">
    <p:random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796</TotalTime>
  <Words>819</Words>
  <Application>Microsoft Office PowerPoint</Application>
  <PresentationFormat>宽屏</PresentationFormat>
  <Paragraphs>123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宋体</vt:lpstr>
      <vt:lpstr>Arial</vt:lpstr>
      <vt:lpstr>Calibri</vt:lpstr>
      <vt:lpstr>Times New Roman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Scanning</vt:lpstr>
      <vt:lpstr>Scanning</vt:lpstr>
      <vt:lpstr>Scanning</vt:lpstr>
      <vt:lpstr>Scanning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191</cp:revision>
  <dcterms:created xsi:type="dcterms:W3CDTF">2019-01-12T04:39:00Z</dcterms:created>
  <dcterms:modified xsi:type="dcterms:W3CDTF">2019-12-26T05:38:19Z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