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7" r:id="rId3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9" r:id="rId24"/>
    <p:sldId id="320" r:id="rId25"/>
    <p:sldId id="321" r:id="rId26"/>
  </p:sldIdLst>
  <p:sldSz cx="12192000" cy="6858000"/>
  <p:notesSz cx="6858000" cy="9144000"/>
  <p:custDataLst>
    <p:tags r:id="rId31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林鸿秀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3778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420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 showFormatting="0"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8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2BB52E-6F46-421A-AC82-5776988C80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8800" y="2484000"/>
            <a:ext cx="9799200" cy="1018800"/>
          </a:xfrm>
        </p:spPr>
        <p:txBody>
          <a:bodyPr lIns="90000" tIns="46800" rIns="90000" bIns="46800" anchor="t"/>
          <a:lstStyle>
            <a:lvl1pPr algn="ctr">
              <a:defRPr sz="6000"/>
            </a:lvl1pPr>
          </a:lstStyle>
          <a:p>
            <a:pPr lvl="0"/>
            <a:r>
              <a:rPr lang="zh-CN" altLang="en-US" smtClean="0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98800" y="3560400"/>
            <a:ext cx="9799200" cy="471600"/>
          </a:xfrm>
        </p:spPr>
        <p:txBody>
          <a:bodyPr/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래픽 15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5700" y="219075"/>
            <a:ext cx="6413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图层 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7538" y="5600700"/>
            <a:ext cx="3630612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그룹 2"/>
          <p:cNvGrpSpPr/>
          <p:nvPr/>
        </p:nvGrpSpPr>
        <p:grpSpPr>
          <a:xfrm>
            <a:off x="395288" y="2349500"/>
            <a:ext cx="42862" cy="4133850"/>
            <a:chOff x="630012" y="1233831"/>
            <a:chExt cx="43201" cy="4133288"/>
          </a:xfrm>
        </p:grpSpPr>
        <p:grpSp>
          <p:nvGrpSpPr>
            <p:cNvPr id="5" name="그룹 7"/>
            <p:cNvGrpSpPr>
              <a:grpSpLocks noChangeAspect="1"/>
            </p:cNvGrpSpPr>
            <p:nvPr userDrawn="1"/>
          </p:nvGrpSpPr>
          <p:grpSpPr>
            <a:xfrm rot="5400000">
              <a:off x="-355552" y="2219396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23" name="직사각형 8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4" name="직사각형 9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5" name="직사각형 10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6" name="직사각형 11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7" name="직사각형 12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8" name="직사각형 13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9" name="직사각형 14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0" name="직사각형 15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1" name="직사각형 16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2" name="직사각형 17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3" name="직사각형 18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4" name="직사각형 19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5" name="직사각형 20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6" name="직사각형 21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7" name="직사각형 22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8" name="직사각형 23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</p:grpSp>
        <p:grpSp>
          <p:nvGrpSpPr>
            <p:cNvPr id="6" name="그룹 28"/>
            <p:cNvGrpSpPr>
              <a:grpSpLocks noChangeAspect="1"/>
            </p:cNvGrpSpPr>
            <p:nvPr userDrawn="1"/>
          </p:nvGrpSpPr>
          <p:grpSpPr>
            <a:xfrm rot="5400000">
              <a:off x="-355553" y="4338355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7" name="직사각형 29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8" name="직사각형 30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9" name="직사각형 31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0" name="직사각형 32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1" name="직사각형 33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2" name="직사각형 34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3" name="직사각형 35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4" name="직사각형 36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5" name="직사각형 37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6" name="직사각형 38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7" name="직사각형 39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8" name="직사각형 40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9" name="직사각형 41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0" name="직사각형 42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1" name="직사각형 43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2" name="직사각형 44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</p:grpSp>
      </p:grpSp>
      <p:grpSp>
        <p:nvGrpSpPr>
          <p:cNvPr id="39" name="组合 67"/>
          <p:cNvGrpSpPr/>
          <p:nvPr userDrawn="1"/>
        </p:nvGrpSpPr>
        <p:grpSpPr>
          <a:xfrm>
            <a:off x="234950" y="36513"/>
            <a:ext cx="2838450" cy="1262062"/>
            <a:chOff x="472" y="306"/>
            <a:chExt cx="3821" cy="1986"/>
          </a:xfrm>
        </p:grpSpPr>
        <p:pic>
          <p:nvPicPr>
            <p:cNvPr id="40" name="图片 4" descr="编组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2" y="306"/>
              <a:ext cx="3821" cy="1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图片 5" descr="lALPBFuNcg4cT0HNAjvNAzA_816_57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5" y="770"/>
              <a:ext cx="745" cy="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830580" y="546735"/>
            <a:ext cx="2093595" cy="70548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0275" y="714375"/>
            <a:ext cx="8296275" cy="5429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644650" y="631825"/>
            <a:ext cx="2386013" cy="498475"/>
          </a:xfrm>
          <a:prstGeom prst="roundRect">
            <a:avLst>
              <a:gd name="adj" fmla="val 18158"/>
            </a:avLst>
          </a:prstGeom>
          <a:solidFill>
            <a:srgbClr val="008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标题占位符 1"/>
          <p:cNvSpPr>
            <a:spLocks noGrp="1"/>
          </p:cNvSpPr>
          <p:nvPr>
            <p:ph type="title"/>
          </p:nvPr>
        </p:nvSpPr>
        <p:spPr>
          <a:xfrm>
            <a:off x="763905" y="546735"/>
            <a:ext cx="3446780" cy="70548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marL="228600" marR="0" lvl="0" indent="-22860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600" b="0" i="0" u="none" strike="noStrike" kern="1200" cap="none" spc="15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0400" y="1555200"/>
            <a:ext cx="5227200" cy="46080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/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9169200" cy="5029200"/>
          </a:xfrm>
        </p:spPr>
        <p:txBody>
          <a:bodyPr vert="eaVert" lIns="46800" r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5.xml"/><Relationship Id="rId16" Type="http://schemas.openxmlformats.org/officeDocument/2006/relationships/tags" Target="../tags/tag4.xml"/><Relationship Id="rId15" Type="http://schemas.openxmlformats.org/officeDocument/2006/relationships/tags" Target="../tags/tag3.xml"/><Relationship Id="rId14" Type="http://schemas.openxmlformats.org/officeDocument/2006/relationships/tags" Target="../tags/tag2.xml"/><Relationship Id="rId13" Type="http://schemas.openxmlformats.org/officeDocument/2006/relationships/tags" Target="../tags/tag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9D9D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515938" y="550863"/>
            <a:ext cx="10969625" cy="70485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 spc="30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pitchFamily="2" charset="2"/>
        <a:buChar char=""/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.xml"/><Relationship Id="rId1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1" Type="http://schemas.openxmlformats.org/officeDocument/2006/relationships/slideLayout" Target="../slideLayouts/slideLayout6.xml"/><Relationship Id="rId10" Type="http://schemas.openxmlformats.org/officeDocument/2006/relationships/image" Target="../media/image26.GIF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33.jpe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39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038" y="1160464"/>
            <a:ext cx="7938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09562" y="5870576"/>
            <a:ext cx="635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A_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035328" y="7158319"/>
            <a:ext cx="1219200" cy="1066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>
                <a:solidFill>
                  <a:schemeClr val="bg1">
                    <a:lumMod val="95000"/>
                    <a:alpha val="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0</a:t>
            </a:r>
            <a:endParaRPr lang="zh-CN" altLang="en-US" sz="100">
              <a:solidFill>
                <a:schemeClr val="bg1">
                  <a:lumMod val="95000"/>
                  <a:alpha val="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20773" y="5367313"/>
            <a:ext cx="4635553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人教版七年级</a:t>
            </a:r>
            <a:r>
              <a:rPr kumimoji="0" lang="en-US" altLang="zh-CN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(</a:t>
            </a:r>
            <a:r>
              <a:rPr lang="zh-CN" altLang="en-US" sz="200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初中</a:t>
            </a:r>
            <a:r>
              <a:rPr kumimoji="0" lang="en-US" altLang="zh-CN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)</a:t>
            </a:r>
            <a:r>
              <a:rPr kumimoji="0" lang="zh-CN" altLang="en-US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英语上册</a:t>
            </a:r>
            <a:endParaRPr kumimoji="0" lang="zh-CN" altLang="en-US" sz="20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41080" y="1532966"/>
            <a:ext cx="6588590" cy="1309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400" b="1">
                <a:latin typeface="Times New Roman" panose="02020603050405020304" pitchFamily="18" charset="0"/>
                <a:ea typeface="字魂95号-手刻宋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Unit 3 </a:t>
            </a:r>
            <a:endParaRPr lang="en-US" altLang="zh-CN" sz="4400" b="1">
              <a:latin typeface="Times New Roman" panose="02020603050405020304" pitchFamily="18" charset="0"/>
              <a:ea typeface="字魂95号-手刻宋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 algn="ctr">
              <a:lnSpc>
                <a:spcPct val="90000"/>
              </a:lnSpc>
            </a:pPr>
            <a:r>
              <a:rPr lang="en-US" altLang="zh-CN" sz="4400" b="1">
                <a:latin typeface="Times New Roman" panose="02020603050405020304" pitchFamily="18" charset="0"/>
                <a:ea typeface="字魂95号-手刻宋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Is this your pencil?</a:t>
            </a:r>
            <a:endParaRPr lang="en-US" altLang="zh-CN" sz="4400" b="1">
              <a:latin typeface="Times New Roman" panose="02020603050405020304" pitchFamily="18" charset="0"/>
              <a:ea typeface="字魂95号-手刻宋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76451" y="3553460"/>
            <a:ext cx="3117215" cy="7308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Section B (2a-2c)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2" name="Rectangle 387"/>
          <p:cNvSpPr>
            <a:spLocks noChangeArrowheads="1"/>
          </p:cNvSpPr>
          <p:nvPr/>
        </p:nvSpPr>
        <p:spPr bwMode="auto">
          <a:xfrm>
            <a:off x="969645" y="1409277"/>
            <a:ext cx="10464800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4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Read the notices, can you match the items with the people?</a:t>
            </a:r>
            <a:endParaRPr lang="en-US" altLang="zh-CN" sz="24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8435" name="图片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1755" y="2204720"/>
            <a:ext cx="1241425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图片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8905" y="2355215"/>
            <a:ext cx="1588770" cy="109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图片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84005" y="1903730"/>
            <a:ext cx="149479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图片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0250" y="1975485"/>
            <a:ext cx="8890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本框 20"/>
          <p:cNvSpPr txBox="1"/>
          <p:nvPr/>
        </p:nvSpPr>
        <p:spPr>
          <a:xfrm>
            <a:off x="1456055" y="5022850"/>
            <a:ext cx="1398905" cy="6661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735" b="1"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  <a:endParaRPr lang="en-US" altLang="zh-CN" sz="3735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305300" y="5022850"/>
            <a:ext cx="1227455" cy="6661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735" b="1">
                <a:latin typeface="Times New Roman" panose="02020603050405020304" pitchFamily="18" charset="0"/>
                <a:cs typeface="Times New Roman" panose="02020603050405020304" pitchFamily="18" charset="0"/>
              </a:rPr>
              <a:t>Tom</a:t>
            </a:r>
            <a:endParaRPr lang="en-US" altLang="zh-CN" sz="3735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955155" y="5022850"/>
            <a:ext cx="1585595" cy="6661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735" b="1">
                <a:latin typeface="Times New Roman" panose="02020603050405020304" pitchFamily="18" charset="0"/>
                <a:cs typeface="Times New Roman" panose="02020603050405020304" pitchFamily="18" charset="0"/>
              </a:rPr>
              <a:t>Mary</a:t>
            </a:r>
            <a:endParaRPr lang="en-US" altLang="zh-CN" sz="3735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848850" y="5022850"/>
            <a:ext cx="1585595" cy="6661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735" b="1">
                <a:latin typeface="Times New Roman" panose="02020603050405020304" pitchFamily="18" charset="0"/>
                <a:cs typeface="Times New Roman" panose="02020603050405020304" pitchFamily="18" charset="0"/>
              </a:rPr>
              <a:t>Mike</a:t>
            </a:r>
            <a:endParaRPr lang="en-US" altLang="zh-CN" sz="3735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5135245" y="3333750"/>
            <a:ext cx="5240020" cy="18186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7313295" y="3333750"/>
            <a:ext cx="2590800" cy="18567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H="1">
            <a:off x="2096135" y="3446145"/>
            <a:ext cx="5250815" cy="17348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2734945" y="3429000"/>
            <a:ext cx="2272030" cy="171386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2" name="标题 1"/>
          <p:cNvSpPr txBox="1"/>
          <p:nvPr/>
        </p:nvSpPr>
        <p:spPr>
          <a:xfrm>
            <a:off x="659765" y="1407795"/>
            <a:ext cx="5173345" cy="829945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defRPr/>
            </a:pPr>
            <a:r>
              <a:rPr lang="en-US" altLang="zh-CN" sz="24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Read the notices and fill in the blanks.</a:t>
            </a:r>
            <a:endParaRPr lang="en-US" altLang="zh-CN" sz="24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9459" name="图片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1"/>
          <a:stretch>
            <a:fillRect/>
          </a:stretch>
        </p:blipFill>
        <p:spPr bwMode="auto">
          <a:xfrm>
            <a:off x="540385" y="2306955"/>
            <a:ext cx="4739640" cy="363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5173345" y="1661795"/>
            <a:ext cx="6315710" cy="461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EF4E8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_______ lost the computer game.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Mike found the computer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game in the _________.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3. Lin Hai can ask the _______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for his computer game.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4. John found the ______.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5. John’s phone number is__________.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66410" y="1879388"/>
            <a:ext cx="1746251" cy="5219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 Hai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654203" y="3708824"/>
            <a:ext cx="1786467" cy="5219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40108" y="3168016"/>
            <a:ext cx="1589617" cy="5219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library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013701" y="5067935"/>
            <a:ext cx="1090930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337252" y="5589905"/>
            <a:ext cx="1545590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495-3539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24578" name="Rectangle 2"/>
          <p:cNvSpPr txBox="1">
            <a:spLocks noChangeArrowheads="1"/>
          </p:cNvSpPr>
          <p:nvPr/>
        </p:nvSpPr>
        <p:spPr bwMode="auto">
          <a:xfrm>
            <a:off x="4461510" y="589915"/>
            <a:ext cx="2709545" cy="66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Read and answer </a:t>
            </a:r>
            <a:endParaRPr lang="en-US" altLang="zh-CN" sz="40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" name="Rectangle 3"/>
          <p:cNvSpPr txBox="1"/>
          <p:nvPr/>
        </p:nvSpPr>
        <p:spPr>
          <a:xfrm>
            <a:off x="1206500" y="1457960"/>
            <a:ext cx="5422900" cy="4895850"/>
          </a:xfrm>
          <a:prstGeom prst="rect">
            <a:avLst/>
          </a:prstGeom>
          <a:solidFill>
            <a:srgbClr val="FEF4E8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6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Who lost the computer game?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6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Who found the computer game?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6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3. Where is the computer game?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6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4. What are in Classroom 7E?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6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5. Who found the watch?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6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6. What did Tom lose?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698616" y="1713019"/>
            <a:ext cx="1448435" cy="52197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 Hai.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8616" y="2497032"/>
            <a:ext cx="1151255" cy="52197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Mike.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698616" y="3217122"/>
            <a:ext cx="3977005" cy="52197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in the school library.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698616" y="3940387"/>
            <a:ext cx="1861820" cy="52197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keys.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698616" y="4748742"/>
            <a:ext cx="1111250" cy="52197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John.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698616" y="5452533"/>
            <a:ext cx="3088005" cy="52197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school ID card.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1172422" y="1325457"/>
            <a:ext cx="9846733" cy="103568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spAutoFit/>
          </a:bodyPr>
          <a:lstStyle/>
          <a:p>
            <a:pPr>
              <a:defRPr/>
            </a:pPr>
            <a:r>
              <a:rPr lang="en-US" altLang="zh-CN" sz="24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2c Read the notices again and write down the items. Then check (</a:t>
            </a:r>
            <a:r>
              <a:rPr lang="en-US" altLang="zh-CN" sz="24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√ </a:t>
            </a:r>
            <a:r>
              <a:rPr lang="en-US" altLang="zh-CN" sz="24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) Lost or Found.  </a:t>
            </a:r>
            <a:r>
              <a:rPr lang="en-US" altLang="zh-CN" sz="3735" b="1"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                        </a:t>
            </a:r>
            <a:endParaRPr lang="zh-CN" altLang="en-US" sz="3735" b="1">
              <a:latin typeface="+mn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200150" y="2454910"/>
            <a:ext cx="9591040" cy="3688080"/>
            <a:chOff x="0" y="-124"/>
            <a:chExt cx="12919" cy="7552"/>
          </a:xfrm>
        </p:grpSpPr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>
              <a:off x="0" y="-124"/>
              <a:ext cx="12919" cy="7552"/>
            </a:xfrm>
            <a:prstGeom prst="flowChartAlternateProcess">
              <a:avLst/>
            </a:prstGeom>
            <a:solidFill>
              <a:schemeClr val="accent3">
                <a:lumMod val="20000"/>
                <a:lumOff val="80000"/>
              </a:schemeClr>
            </a:solidFill>
            <a:ln w="41275">
              <a:solidFill>
                <a:schemeClr val="accent5">
                  <a:lumMod val="75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Item                          </a:t>
              </a:r>
              <a:r>
                <a:rPr lang="en-US" altLang="zh-CN" sz="2800" b="1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</a:t>
              </a:r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Lost                     Found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______________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______________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______________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______________</a:t>
              </a:r>
              <a:endPara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4591" name="AutoShape 7"/>
            <p:cNvSpPr>
              <a:spLocks noChangeArrowheads="1"/>
            </p:cNvSpPr>
            <p:nvPr/>
          </p:nvSpPr>
          <p:spPr bwMode="auto">
            <a:xfrm>
              <a:off x="10230" y="1722"/>
              <a:ext cx="1356" cy="976"/>
            </a:xfrm>
            <a:prstGeom prst="roundRect">
              <a:avLst>
                <a:gd name="adj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92" name="AutoShape 8"/>
            <p:cNvSpPr>
              <a:spLocks noChangeArrowheads="1"/>
            </p:cNvSpPr>
            <p:nvPr/>
          </p:nvSpPr>
          <p:spPr bwMode="auto">
            <a:xfrm>
              <a:off x="6780" y="1722"/>
              <a:ext cx="1359" cy="976"/>
            </a:xfrm>
            <a:prstGeom prst="roundRect">
              <a:avLst>
                <a:gd name="adj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93" name="AutoShape 9"/>
            <p:cNvSpPr>
              <a:spLocks noChangeArrowheads="1"/>
            </p:cNvSpPr>
            <p:nvPr/>
          </p:nvSpPr>
          <p:spPr bwMode="auto">
            <a:xfrm>
              <a:off x="6780" y="3110"/>
              <a:ext cx="1359" cy="976"/>
            </a:xfrm>
            <a:prstGeom prst="roundRect">
              <a:avLst>
                <a:gd name="adj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94" name="AutoShape 10"/>
            <p:cNvSpPr>
              <a:spLocks noChangeArrowheads="1"/>
            </p:cNvSpPr>
            <p:nvPr/>
          </p:nvSpPr>
          <p:spPr bwMode="auto">
            <a:xfrm>
              <a:off x="10230" y="3110"/>
              <a:ext cx="1356" cy="976"/>
            </a:xfrm>
            <a:prstGeom prst="roundRect">
              <a:avLst>
                <a:gd name="adj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95" name="AutoShape 11"/>
            <p:cNvSpPr>
              <a:spLocks noChangeArrowheads="1"/>
            </p:cNvSpPr>
            <p:nvPr/>
          </p:nvSpPr>
          <p:spPr bwMode="auto">
            <a:xfrm>
              <a:off x="6780" y="4568"/>
              <a:ext cx="1359" cy="979"/>
            </a:xfrm>
            <a:prstGeom prst="roundRect">
              <a:avLst>
                <a:gd name="adj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96" name="AutoShape 12"/>
            <p:cNvSpPr>
              <a:spLocks noChangeArrowheads="1"/>
            </p:cNvSpPr>
            <p:nvPr/>
          </p:nvSpPr>
          <p:spPr bwMode="auto">
            <a:xfrm>
              <a:off x="10230" y="4568"/>
              <a:ext cx="1356" cy="979"/>
            </a:xfrm>
            <a:prstGeom prst="roundRect">
              <a:avLst>
                <a:gd name="adj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97" name="AutoShape 13"/>
            <p:cNvSpPr>
              <a:spLocks noChangeArrowheads="1"/>
            </p:cNvSpPr>
            <p:nvPr/>
          </p:nvSpPr>
          <p:spPr bwMode="auto">
            <a:xfrm>
              <a:off x="6780" y="6026"/>
              <a:ext cx="1359" cy="979"/>
            </a:xfrm>
            <a:prstGeom prst="roundRect">
              <a:avLst>
                <a:gd name="adj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98" name="AutoShape 14"/>
            <p:cNvSpPr>
              <a:spLocks noChangeArrowheads="1"/>
            </p:cNvSpPr>
            <p:nvPr/>
          </p:nvSpPr>
          <p:spPr bwMode="auto">
            <a:xfrm>
              <a:off x="10230" y="6026"/>
              <a:ext cx="1356" cy="979"/>
            </a:xfrm>
            <a:prstGeom prst="roundRect">
              <a:avLst>
                <a:gd name="adj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2052955" y="3356610"/>
            <a:ext cx="1461135" cy="52197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 card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2213293" y="4034155"/>
            <a:ext cx="1140460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2322195" y="4702175"/>
            <a:ext cx="922655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keys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1470025" y="5306060"/>
            <a:ext cx="262699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 game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6433820" y="3356610"/>
            <a:ext cx="749935" cy="52197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 panose="020B0604020202020204" pitchFamily="34" charset="0"/>
              </a:rPr>
              <a:t>√</a:t>
            </a:r>
            <a:endParaRPr lang="en-US" altLang="zh-CN" sz="2800" b="1">
              <a:solidFill>
                <a:srgbClr val="0000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8992235" y="4011930"/>
            <a:ext cx="611505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 panose="020B0604020202020204" pitchFamily="34" charset="0"/>
              </a:rPr>
              <a:t>√</a:t>
            </a:r>
            <a:endParaRPr lang="en-US" altLang="zh-CN" sz="2800" b="1">
              <a:solidFill>
                <a:srgbClr val="0000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9070340" y="4723765"/>
            <a:ext cx="435610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 panose="020B0604020202020204" pitchFamily="34" charset="0"/>
              </a:rPr>
              <a:t>√</a:t>
            </a:r>
            <a:endParaRPr lang="en-US" altLang="zh-CN" sz="2800" b="1">
              <a:solidFill>
                <a:srgbClr val="0000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9070340" y="5458460"/>
            <a:ext cx="455295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Arial" panose="020B0604020202020204" pitchFamily="34" charset="0"/>
              </a:rPr>
              <a:t>√</a:t>
            </a:r>
            <a:endParaRPr lang="en-US" altLang="zh-CN" sz="2800" b="1">
              <a:solidFill>
                <a:srgbClr val="0000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27650" name="Rectangle 3"/>
          <p:cNvSpPr txBox="1">
            <a:spLocks noRot="1" noChangeArrowheads="1"/>
          </p:cNvSpPr>
          <p:nvPr/>
        </p:nvSpPr>
        <p:spPr bwMode="auto">
          <a:xfrm>
            <a:off x="999490" y="1581150"/>
            <a:ext cx="9563100" cy="101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According to 2b, first fill in the blanks and then make conversations to find lost things like this.</a:t>
            </a:r>
            <a:endParaRPr lang="en-US" altLang="zh-CN" sz="24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 txBox="1">
            <a:spLocks noRot="1"/>
          </p:cNvSpPr>
          <p:nvPr/>
        </p:nvSpPr>
        <p:spPr>
          <a:xfrm>
            <a:off x="2108835" y="2886075"/>
            <a:ext cx="6820535" cy="31908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A: Excuse me, is this your _______?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B: No, it isn’t.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A: Are these keys ______?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B: Yes, they are. They are _____.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A: Here you are.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B: Thank you _____ your help.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A: You are welcome.</a:t>
            </a:r>
            <a:endParaRPr lang="en-US" altLang="zh-CN" sz="3735" b="1">
              <a:latin typeface="+mj-lt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1846580" y="2811145"/>
            <a:ext cx="7458710" cy="3339465"/>
          </a:xfrm>
          <a:prstGeom prst="roundRect">
            <a:avLst/>
          </a:prstGeom>
          <a:noFill/>
          <a:ln>
            <a:solidFill>
              <a:srgbClr val="5BAC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0"/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129232" y="2886287"/>
            <a:ext cx="1462616" cy="52197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922097" y="3698876"/>
            <a:ext cx="1462617" cy="52197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yours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6129020" y="4220845"/>
            <a:ext cx="1040130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mine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4422141" y="5200227"/>
            <a:ext cx="924983" cy="52197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Language points</a:t>
            </a:r>
            <a:endParaRPr lang="zh-CN" altLang="en-US"/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1163320" y="1652905"/>
            <a:ext cx="9999345" cy="45885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74000"/>
              </a:lnSpc>
              <a:defRPr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ask. . . for. . . 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请求；恳求 （给予）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74000"/>
              </a:lnSpc>
              <a:defRPr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eg: Ask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teacher 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help. 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向老师求助吧。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74000"/>
              </a:lnSpc>
              <a:defRPr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Ask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Jack 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 help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you. 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让杰克帮你。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74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(1) ask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为动词，意为“询问；问”，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ask. . . for. . . 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意为“请求；恳求 （给予）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固定短语。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74000"/>
              </a:lnSpc>
              <a:defRPr/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 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ask sb. to do sth. 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“让某人做某事”。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Language points</a:t>
            </a:r>
            <a:endParaRPr lang="zh-CN" altLang="en-US"/>
          </a:p>
        </p:txBody>
      </p:sp>
      <p:sp>
        <p:nvSpPr>
          <p:cNvPr id="386051" name="Text Box 3"/>
          <p:cNvSpPr txBox="1">
            <a:spLocks noChangeArrowheads="1"/>
          </p:cNvSpPr>
          <p:nvPr/>
        </p:nvSpPr>
        <p:spPr bwMode="auto">
          <a:xfrm>
            <a:off x="1256665" y="1467485"/>
            <a:ext cx="9184640" cy="439991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20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Please ask Tom </a:t>
            </a:r>
            <a:r>
              <a:rPr lang="zh-CN" altLang="en-US" sz="2800" b="1" u="sng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　　　</a:t>
            </a:r>
            <a:r>
              <a:rPr lang="zh-CN" altLang="en-US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here. </a:t>
            </a:r>
            <a:endParaRPr lang="en-US" altLang="zh-CN" sz="28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A. come</a:t>
            </a:r>
            <a:r>
              <a:rPr lang="zh-CN" altLang="en-US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　　　　　　　 </a:t>
            </a:r>
            <a:r>
              <a:rPr lang="en-US" altLang="zh-CN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B. comes</a:t>
            </a:r>
            <a:endParaRPr lang="en-US" altLang="zh-CN" sz="28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C. to come                         D. coming</a:t>
            </a:r>
            <a:endParaRPr lang="en-US" altLang="zh-CN" sz="28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If you need, you can ask me _______ help.</a:t>
            </a:r>
            <a:endParaRPr lang="en-US" altLang="zh-CN" sz="28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A. to                  B. for               C. from               D. in</a:t>
            </a:r>
            <a:endParaRPr lang="en-US" altLang="zh-CN" sz="28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图片 3" descr="C:\Users\Administrator\Desktop\我的微课\素材库\√.png√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32311" y="3296286"/>
            <a:ext cx="954405" cy="95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C:\Users\Administrator\Desktop\我的微课\素材库\√.png√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32916" y="5011421"/>
            <a:ext cx="954405" cy="95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Language points</a:t>
            </a:r>
            <a:endParaRPr lang="zh-CN" altLang="en-US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287780" y="1325034"/>
            <a:ext cx="9474200" cy="267525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Call me at 685-6034. 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拨打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685-6034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找我。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这是以动词原形开头的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祈使句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 sb. at +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电话号码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，意为“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拨打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找某人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”。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eg: Please call me at 13170656612. 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请拨打电话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13170656612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与我联系。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8866" name="Text Box 2"/>
          <p:cNvSpPr txBox="1">
            <a:spLocks noChangeArrowheads="1"/>
          </p:cNvSpPr>
          <p:nvPr/>
        </p:nvSpPr>
        <p:spPr bwMode="auto">
          <a:xfrm>
            <a:off x="1519555" y="4081780"/>
            <a:ext cx="6771005" cy="2158365"/>
          </a:xfrm>
          <a:prstGeom prst="rect">
            <a:avLst/>
          </a:prstGeom>
          <a:solidFill>
            <a:srgbClr val="FEF4E8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call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的常见用法</a:t>
            </a:r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call sb. 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　　　  　　 给某人打电话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give sb. a call                     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给某人打电话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call+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电话号码	              拨打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号码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Language points</a:t>
            </a:r>
            <a:endParaRPr lang="zh-CN" altLang="en-US"/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263015" y="1407795"/>
            <a:ext cx="8074660" cy="448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7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Please call </a:t>
            </a:r>
            <a:r>
              <a:rPr lang="zh-CN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if there is a fire (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火灾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) . 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7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A.119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　                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B. at 119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7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C. in 119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　          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D. on 119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7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Is this your watch in the lost and found case? 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7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Call Mary </a:t>
            </a:r>
            <a:r>
              <a:rPr lang="zh-CN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999-9789. 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7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A. on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B. for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C. in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D. at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 descr="C:\Users\Administrator\Desktop\我的微课\素材库\√.png√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3683" y="2243244"/>
            <a:ext cx="954405" cy="95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C:\Users\Administrator\Desktop\我的微课\素材库\√.png√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46838" y="5005493"/>
            <a:ext cx="954405" cy="95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Language points</a:t>
            </a:r>
            <a:endParaRPr lang="zh-CN" altLang="en-US"/>
          </a:p>
        </p:txBody>
      </p:sp>
      <p:sp>
        <p:nvSpPr>
          <p:cNvPr id="542722" name="Text Box 2"/>
          <p:cNvSpPr txBox="1">
            <a:spLocks noChangeArrowheads="1"/>
          </p:cNvSpPr>
          <p:nvPr/>
        </p:nvSpPr>
        <p:spPr bwMode="auto">
          <a:xfrm>
            <a:off x="1315297" y="1236557"/>
            <a:ext cx="8161867" cy="332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find 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找到；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发现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eg: I can’t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find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my ruler. 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我找不到我的尺子了。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finds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an eraser on his desk. 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他在课桌上发现了一块橡皮擦。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3746" name="Text Box 2"/>
          <p:cNvSpPr txBox="1">
            <a:spLocks noChangeArrowheads="1"/>
          </p:cNvSpPr>
          <p:nvPr/>
        </p:nvSpPr>
        <p:spPr bwMode="auto">
          <a:xfrm>
            <a:off x="1466850" y="4559300"/>
            <a:ext cx="8787765" cy="138366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find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是动词，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意为“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找，发现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”，后跟代词、名词等。强调“找到”这一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结果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43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43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43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222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Learning objectives</a:t>
            </a:r>
            <a:endParaRPr lang="zh-CN" altLang="en-US" sz="2220"/>
          </a:p>
        </p:txBody>
      </p:sp>
      <p:pic>
        <p:nvPicPr>
          <p:cNvPr id="9219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038" y="1160464"/>
            <a:ext cx="7938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09562" y="5870576"/>
            <a:ext cx="635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_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035328" y="7158319"/>
            <a:ext cx="1219200" cy="1066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>
                <a:solidFill>
                  <a:schemeClr val="bg1">
                    <a:lumMod val="95000"/>
                    <a:alpha val="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0</a:t>
            </a:r>
            <a:endParaRPr lang="zh-CN" altLang="en-US" sz="100">
              <a:solidFill>
                <a:schemeClr val="bg1">
                  <a:lumMod val="95000"/>
                  <a:alpha val="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46810" y="1326515"/>
            <a:ext cx="10054590" cy="378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1</a:t>
            </a:r>
            <a:r>
              <a:rPr lang="zh-CN" alt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）</a:t>
            </a:r>
            <a:r>
              <a:rPr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To learn the new words: library, some, classroom, e-mail, find, lost, ask for, must, call</a:t>
            </a:r>
            <a:r>
              <a:rPr lang="en-US" altLang="zh-CN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.</a:t>
            </a:r>
            <a:br>
              <a:rPr lang="en-US" altLang="zh-CN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</a:br>
            <a:r>
              <a:rPr lang="en-US" altLang="zh-CN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2</a:t>
            </a:r>
            <a:r>
              <a:rPr lang="zh-CN" alt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）</a:t>
            </a:r>
            <a:r>
              <a:rPr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To learn the following sentence patterns:</a:t>
            </a:r>
            <a:endParaRPr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 ① Some keys are in Classroom 7E.</a:t>
            </a:r>
            <a:endParaRPr lang="en-US"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 ② I lost my school ID card. I must find it.</a:t>
            </a:r>
            <a:endParaRPr lang="en-US"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 ③ Call me at 685-6034./E-mail me at marygz@gfimail.com.   </a:t>
            </a:r>
            <a:endParaRPr lang="en-US"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3</a:t>
            </a:r>
            <a:r>
              <a:rPr lang="zh-CN" alt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）</a:t>
            </a:r>
            <a:r>
              <a:rPr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To train students’ reading skills and abilities.</a:t>
            </a:r>
            <a:endParaRPr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Language points</a:t>
            </a:r>
            <a:endParaRPr lang="zh-CN" altLang="en-US"/>
          </a:p>
        </p:txBody>
      </p:sp>
      <p:sp>
        <p:nvSpPr>
          <p:cNvPr id="546818" name="Text Box 2"/>
          <p:cNvSpPr txBox="1">
            <a:spLocks noChangeArrowheads="1"/>
          </p:cNvSpPr>
          <p:nvPr/>
        </p:nvSpPr>
        <p:spPr bwMode="auto">
          <a:xfrm>
            <a:off x="1691217" y="1618192"/>
            <a:ext cx="7298267" cy="254571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9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 can’t </a:t>
            </a:r>
            <a:r>
              <a:rPr lang="zh-CN" altLang="en-US" sz="2800" b="1" u="sng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　　　</a:t>
            </a:r>
            <a:r>
              <a:rPr lang="zh-CN" altLang="en-US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my eraser. Can you help me?</a:t>
            </a:r>
            <a:endParaRPr lang="en-US" altLang="zh-CN" sz="28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9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A. look</a:t>
            </a:r>
            <a:r>
              <a:rPr lang="zh-CN" altLang="en-US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　　       　</a:t>
            </a:r>
            <a:r>
              <a:rPr lang="en-US" altLang="zh-CN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B. look for</a:t>
            </a:r>
            <a:r>
              <a:rPr lang="zh-CN" altLang="en-US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　　　</a:t>
            </a:r>
            <a:endParaRPr lang="en-US" altLang="zh-CN" sz="28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9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C. find</a:t>
            </a:r>
            <a:r>
              <a:rPr lang="zh-CN" altLang="en-US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　　　        </a:t>
            </a:r>
            <a:r>
              <a:rPr lang="en-US" altLang="zh-CN" sz="28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D. found</a:t>
            </a:r>
            <a:endParaRPr lang="en-US" altLang="zh-CN" sz="28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图片 3" descr="C:\Users\Administrator\Desktop\我的微课\素材库\√.png√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65170" y="3345815"/>
            <a:ext cx="954405" cy="95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83590" y="526415"/>
            <a:ext cx="2093595" cy="705485"/>
          </a:xfrm>
        </p:spPr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Exercise</a:t>
            </a:r>
            <a:endParaRPr lang="zh-CN" altLang="en-US"/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151043" y="1231900"/>
            <a:ext cx="9889067" cy="47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5000"/>
              </a:lnSpc>
            </a:pP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连词成句。</a:t>
            </a:r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5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my watch, lost, I (. ) </a:t>
            </a:r>
            <a:endParaRPr lang="en-US" altLang="zh-CN" sz="28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5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__________________________________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5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computer game, this, is, your (? ) </a:t>
            </a:r>
            <a:endParaRPr lang="en-US" altLang="zh-CN" sz="28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5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__________________________________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5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3. these, your keys, are (? ) </a:t>
            </a:r>
            <a:endParaRPr lang="en-US" altLang="zh-CN" sz="28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5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__________________________________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22967" y="2668906"/>
            <a:ext cx="268097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lost my watch.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22756" y="3953087"/>
            <a:ext cx="460311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this your computer game?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22967" y="5306060"/>
            <a:ext cx="342836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these your keys?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74065" y="546735"/>
            <a:ext cx="2093595" cy="705485"/>
          </a:xfrm>
        </p:spPr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Exercise</a:t>
            </a:r>
            <a:endParaRPr lang="zh-CN" altLang="en-US"/>
          </a:p>
        </p:txBody>
      </p:sp>
      <p:sp>
        <p:nvSpPr>
          <p:cNvPr id="122881" name="文本框 3"/>
          <p:cNvSpPr txBox="1"/>
          <p:nvPr/>
        </p:nvSpPr>
        <p:spPr>
          <a:xfrm>
            <a:off x="603250" y="1758950"/>
            <a:ext cx="10105390" cy="3538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1. You ________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（必须）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learn English hard.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2. Linda ________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（丢失）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her eraser yesterday.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3. There are two ____________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（图书馆）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in my town.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4. You can _________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（发电子邮件）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him at jack2003@qq.com</a:t>
            </a:r>
            <a:r>
              <a:rPr lang="en-US" altLang="zh-CN" sz="2800" i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2800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7735" y="1153795"/>
            <a:ext cx="378015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>
              <a:lnSpc>
                <a:spcPct val="150000"/>
              </a:lnSpc>
              <a:defRPr/>
            </a:pPr>
            <a:r>
              <a:rPr lang="zh-CN" altLang="en-US" sz="2800" b="1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根据汉语提示填单词。</a:t>
            </a:r>
            <a:endParaRPr lang="zh-CN" altLang="en-US" sz="3200" b="1" strike="noStrike" noProof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文本框 13"/>
          <p:cNvSpPr txBox="1"/>
          <p:nvPr/>
        </p:nvSpPr>
        <p:spPr>
          <a:xfrm>
            <a:off x="1824990" y="2002790"/>
            <a:ext cx="1174750" cy="6819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must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文本框 13"/>
          <p:cNvSpPr txBox="1"/>
          <p:nvPr/>
        </p:nvSpPr>
        <p:spPr>
          <a:xfrm>
            <a:off x="2172653" y="2839085"/>
            <a:ext cx="827087" cy="7308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lost   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327400" y="3569970"/>
            <a:ext cx="18288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libraries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" name="文本框 13"/>
          <p:cNvSpPr txBox="1"/>
          <p:nvPr/>
        </p:nvSpPr>
        <p:spPr>
          <a:xfrm>
            <a:off x="2338705" y="4369435"/>
            <a:ext cx="1380490" cy="9277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e-mail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Homework</a:t>
            </a:r>
            <a:endParaRPr lang="zh-CN" altLang="en-US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161540" y="2396490"/>
            <a:ext cx="6180455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1. Do the exercises in students’ book.</a:t>
            </a:r>
            <a:r>
              <a:rPr lang="en-US" altLang="zh-CN" sz="240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 </a:t>
            </a:r>
            <a:endParaRPr lang="en-US" altLang="zh-CN" sz="240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Lead in</a:t>
            </a:r>
            <a:endParaRPr lang="zh-CN" altLang="en-US"/>
          </a:p>
        </p:txBody>
      </p:sp>
      <p:sp>
        <p:nvSpPr>
          <p:cNvPr id="4" name="Rectangle 387"/>
          <p:cNvSpPr>
            <a:spLocks noChangeArrowheads="1"/>
          </p:cNvSpPr>
          <p:nvPr/>
        </p:nvSpPr>
        <p:spPr bwMode="auto">
          <a:xfrm>
            <a:off x="6657975" y="1652270"/>
            <a:ext cx="4562475" cy="4310380"/>
          </a:xfrm>
          <a:prstGeom prst="rect">
            <a:avLst/>
          </a:prstGeom>
          <a:noFill/>
          <a:ln w="19050">
            <a:solidFill>
              <a:srgbClr val="57A15D"/>
            </a:solidFill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40000"/>
              </a:lnSpc>
              <a:defRPr/>
            </a:pPr>
            <a:r>
              <a:rPr kumimoji="1"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A: What’s this?</a:t>
            </a:r>
            <a:endParaRPr kumimoji="1"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  <a:defRPr/>
            </a:pPr>
            <a:r>
              <a:rPr kumimoji="1"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B: It’s a/an _______.</a:t>
            </a:r>
            <a:endParaRPr kumimoji="1"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  <a:defRPr/>
            </a:pPr>
            <a:r>
              <a:rPr kumimoji="1"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A: How do you spell it?</a:t>
            </a:r>
            <a:endParaRPr kumimoji="1"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  <a:defRPr/>
            </a:pPr>
            <a:r>
              <a:rPr kumimoji="1"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B: _______________.</a:t>
            </a:r>
            <a:endParaRPr kumimoji="1"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  <a:defRPr/>
            </a:pPr>
            <a:r>
              <a:rPr kumimoji="1"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A: Is this your _______?</a:t>
            </a:r>
            <a:endParaRPr kumimoji="1"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  <a:defRPr/>
            </a:pPr>
            <a:r>
              <a:rPr kumimoji="1"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B: Yes, it is. It’s mine. </a:t>
            </a:r>
            <a:endParaRPr kumimoji="1"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  <a:defRPr/>
            </a:pPr>
            <a:r>
              <a:rPr kumimoji="1"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/ No, it isn’t. It’s _____.</a:t>
            </a:r>
            <a:endParaRPr kumimoji="1"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1400" y="2395855"/>
            <a:ext cx="772795" cy="83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839663">
            <a:off x="1051560" y="4340860"/>
            <a:ext cx="897255" cy="114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2570" y="4630420"/>
            <a:ext cx="944880" cy="94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5255" y="2275205"/>
            <a:ext cx="1052195" cy="114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6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1020" y="2275205"/>
            <a:ext cx="1324610" cy="13258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1555" name="图片 788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8505" y="4366260"/>
            <a:ext cx="929005" cy="14719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0" name="标题 1"/>
          <p:cNvSpPr txBox="1">
            <a:spLocks noChangeArrowheads="1"/>
          </p:cNvSpPr>
          <p:nvPr/>
        </p:nvSpPr>
        <p:spPr bwMode="auto">
          <a:xfrm>
            <a:off x="1181100" y="1277620"/>
            <a:ext cx="324739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Let's speak English:</a:t>
            </a:r>
            <a:endParaRPr lang="en-US" altLang="zh-CN" sz="2400" b="1">
              <a:solidFill>
                <a:srgbClr val="1552D1"/>
              </a:solidFill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105474" name="矩形 21"/>
          <p:cNvSpPr/>
          <p:nvPr/>
        </p:nvSpPr>
        <p:spPr>
          <a:xfrm>
            <a:off x="1133475" y="1448435"/>
            <a:ext cx="9608820" cy="455295"/>
          </a:xfrm>
          <a:prstGeom prst="rect">
            <a:avLst/>
          </a:prstGeom>
          <a:noFill/>
          <a:ln w="9525">
            <a:noFill/>
          </a:ln>
        </p:spPr>
        <p:txBody>
          <a:bodyPr wrap="square" lIns="86683" tIns="43341" rIns="86683" bIns="43341" anchor="t" anchorCtr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Tommy lost many things. Can you talk about them and spell the words?</a:t>
            </a:r>
            <a:endParaRPr lang="en-US" altLang="zh-CN" sz="24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grpSp>
        <p:nvGrpSpPr>
          <p:cNvPr id="105475" name="组合 2"/>
          <p:cNvGrpSpPr/>
          <p:nvPr/>
        </p:nvGrpSpPr>
        <p:grpSpPr>
          <a:xfrm>
            <a:off x="951865" y="2330450"/>
            <a:ext cx="10316210" cy="3419475"/>
            <a:chOff x="-340" y="4023"/>
            <a:chExt cx="18114" cy="6792"/>
          </a:xfrm>
        </p:grpSpPr>
        <p:grpSp>
          <p:nvGrpSpPr>
            <p:cNvPr id="105476" name="组合 1"/>
            <p:cNvGrpSpPr/>
            <p:nvPr/>
          </p:nvGrpSpPr>
          <p:grpSpPr>
            <a:xfrm>
              <a:off x="1117" y="4023"/>
              <a:ext cx="15795" cy="6010"/>
              <a:chOff x="1117" y="4023"/>
              <a:chExt cx="15795" cy="6010"/>
            </a:xfrm>
          </p:grpSpPr>
          <p:pic>
            <p:nvPicPr>
              <p:cNvPr id="105477" name="图片 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117" y="4023"/>
                <a:ext cx="3974" cy="535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5478" name="图片 9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6939" t="14137" r="14992" b="14182"/>
              <a:stretch>
                <a:fillRect/>
              </a:stretch>
            </p:blipFill>
            <p:spPr>
              <a:xfrm rot="-1456056">
                <a:off x="13147" y="6325"/>
                <a:ext cx="1596" cy="173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5479" name="图片 5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E0E0E0"/>
                  </a:clrFrom>
                  <a:clrTo>
                    <a:srgbClr val="E0E0E0">
                      <a:alpha val="0"/>
                    </a:srgbClr>
                  </a:clrTo>
                </a:clrChange>
              </a:blip>
              <a:srcRect r="9790"/>
              <a:stretch>
                <a:fillRect/>
              </a:stretch>
            </p:blipFill>
            <p:spPr>
              <a:xfrm rot="-1000459">
                <a:off x="7775" y="7990"/>
                <a:ext cx="1380" cy="179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4"/>
              <a:srcRect l="16725" t="10040" r="8095" b="16999"/>
              <a:stretch>
                <a:fillRect/>
              </a:stretch>
            </p:blipFill>
            <p:spPr>
              <a:xfrm>
                <a:off x="9612" y="7340"/>
                <a:ext cx="1296" cy="1203"/>
              </a:xfrm>
              <a:prstGeom prst="ellipse">
                <a:avLst/>
              </a:prstGeom>
            </p:spPr>
          </p:pic>
          <p:pic>
            <p:nvPicPr>
              <p:cNvPr id="105481" name="图片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-3660099">
                <a:off x="15011" y="7590"/>
                <a:ext cx="1738" cy="206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5482" name="图片 1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3160952">
                <a:off x="6953" y="6537"/>
                <a:ext cx="1136" cy="136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105483" name="组合 20"/>
              <p:cNvGrpSpPr/>
              <p:nvPr/>
            </p:nvGrpSpPr>
            <p:grpSpPr>
              <a:xfrm rot="-644400">
                <a:off x="11011" y="8320"/>
                <a:ext cx="2294" cy="1714"/>
                <a:chOff x="5640221" y="2543655"/>
                <a:chExt cx="1478257" cy="1119181"/>
              </a:xfrm>
            </p:grpSpPr>
            <p:sp>
              <p:nvSpPr>
                <p:cNvPr id="22" name="矩形 21"/>
                <p:cNvSpPr/>
                <p:nvPr/>
              </p:nvSpPr>
              <p:spPr>
                <a:xfrm rot="16200000">
                  <a:off x="5871417" y="2312458"/>
                  <a:ext cx="1015864" cy="147825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/>
                  <a:endParaRPr lang="zh-CN" altLang="en-US" strike="noStrike" noProof="1"/>
                </a:p>
              </p:txBody>
            </p:sp>
            <p:pic>
              <p:nvPicPr>
                <p:cNvPr id="105485" name="图片 26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21798" y="2850480"/>
                  <a:ext cx="551209" cy="55120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05486" name="文本框 29"/>
                <p:cNvSpPr txBox="1"/>
                <p:nvPr/>
              </p:nvSpPr>
              <p:spPr>
                <a:xfrm>
                  <a:off x="5656659" y="2556587"/>
                  <a:ext cx="1410670" cy="110624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 anchorCtr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100">
                      <a:solidFill>
                        <a:srgbClr val="376092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E.D. School</a:t>
                  </a:r>
                  <a:endParaRPr lang="en-US" altLang="zh-CN" sz="1100">
                    <a:solidFill>
                      <a:srgbClr val="376092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>
                      <a:solidFill>
                        <a:srgbClr val="376092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Student</a:t>
                  </a:r>
                  <a:endParaRPr lang="en-US" altLang="zh-CN" sz="1100">
                    <a:solidFill>
                      <a:srgbClr val="376092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>
                      <a:solidFill>
                        <a:srgbClr val="376092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No. 118</a:t>
                  </a:r>
                  <a:endParaRPr lang="zh-CN" altLang="en-US" sz="1100">
                    <a:solidFill>
                      <a:srgbClr val="376092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pic>
            <p:nvPicPr>
              <p:cNvPr id="105487" name="图片 3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-6227993" flipH="1" flipV="1">
                <a:off x="5287" y="6603"/>
                <a:ext cx="1127" cy="2099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05488" name="组合 35"/>
            <p:cNvGrpSpPr/>
            <p:nvPr/>
          </p:nvGrpSpPr>
          <p:grpSpPr>
            <a:xfrm>
              <a:off x="-340" y="9814"/>
              <a:ext cx="18114" cy="1001"/>
              <a:chOff x="-215846" y="6232112"/>
              <a:chExt cx="11502546" cy="635692"/>
            </a:xfrm>
          </p:grpSpPr>
          <p:pic>
            <p:nvPicPr>
              <p:cNvPr id="105489" name="图片 33"/>
              <p:cNvPicPr>
                <a:picLocks noChangeAspect="1"/>
              </p:cNvPicPr>
              <p:nvPr/>
            </p:nvPicPr>
            <p:blipFill>
              <a:blip r:embed="rId9"/>
              <a:srcRect l="10391" t="69792" r="11035" b="20293"/>
              <a:stretch>
                <a:fillRect/>
              </a:stretch>
            </p:blipFill>
            <p:spPr>
              <a:xfrm>
                <a:off x="3698544" y="6237078"/>
                <a:ext cx="7588156" cy="63072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5490" name="图片 34"/>
              <p:cNvPicPr>
                <a:picLocks noChangeAspect="1"/>
              </p:cNvPicPr>
              <p:nvPr/>
            </p:nvPicPr>
            <p:blipFill>
              <a:blip r:embed="rId9"/>
              <a:srcRect l="10391" t="69792" r="11035" b="20293"/>
              <a:stretch>
                <a:fillRect/>
              </a:stretch>
            </p:blipFill>
            <p:spPr>
              <a:xfrm>
                <a:off x="-215846" y="6232112"/>
                <a:ext cx="7895599" cy="63072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31" name="文本框 30"/>
          <p:cNvSpPr txBox="1"/>
          <p:nvPr/>
        </p:nvSpPr>
        <p:spPr>
          <a:xfrm>
            <a:off x="5892800" y="2452370"/>
            <a:ext cx="57899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noProof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 lost ______________.</a:t>
            </a:r>
            <a:r>
              <a:rPr lang="en-US" altLang="zh-CN" b="1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lang="en-US" altLang="zh-CN" b="1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2" name="图片 31" descr="68s58PICUSNQgYJ5ur4yY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32275" y="3748088"/>
            <a:ext cx="987425" cy="619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" name="文本框 36"/>
          <p:cNvSpPr txBox="1"/>
          <p:nvPr/>
        </p:nvSpPr>
        <p:spPr>
          <a:xfrm>
            <a:off x="7620000" y="2452688"/>
            <a:ext cx="1481138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 ring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8" name="图片 37" descr="68s58PICUSNQgYJ5ur4yY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19625" y="4741863"/>
            <a:ext cx="985838" cy="619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文本框 38"/>
          <p:cNvSpPr txBox="1"/>
          <p:nvPr/>
        </p:nvSpPr>
        <p:spPr>
          <a:xfrm>
            <a:off x="7618413" y="2452688"/>
            <a:ext cx="21558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 notebook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40" name="图片 39" descr="68s58PICUSNQgYJ5ur4yY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45163" y="3940175"/>
            <a:ext cx="987425" cy="619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" name="文本框 40"/>
          <p:cNvSpPr txBox="1"/>
          <p:nvPr/>
        </p:nvSpPr>
        <p:spPr>
          <a:xfrm>
            <a:off x="7469188" y="2452688"/>
            <a:ext cx="21558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 baseball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42" name="图片 41" descr="68s58PICUSNQgYJ5ur4yY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4500000">
            <a:off x="7288213" y="3925888"/>
            <a:ext cx="987425" cy="619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文本框 42"/>
          <p:cNvSpPr txBox="1"/>
          <p:nvPr/>
        </p:nvSpPr>
        <p:spPr>
          <a:xfrm>
            <a:off x="7470775" y="2514600"/>
            <a:ext cx="21558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an ID card 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44" name="图片 43" descr="68s58PICUSNQgYJ5ur4yY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8580000">
            <a:off x="9312275" y="3332163"/>
            <a:ext cx="985838" cy="619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" name="文本框 44"/>
          <p:cNvSpPr txBox="1"/>
          <p:nvPr/>
        </p:nvSpPr>
        <p:spPr>
          <a:xfrm>
            <a:off x="7745413" y="2579688"/>
            <a:ext cx="21558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 watch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46" name="图片 45" descr="68s58PICUSNQgYJ5ur4yY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140000">
            <a:off x="10675938" y="4273550"/>
            <a:ext cx="987425" cy="619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" name="文本框 46"/>
          <p:cNvSpPr txBox="1"/>
          <p:nvPr/>
        </p:nvSpPr>
        <p:spPr>
          <a:xfrm>
            <a:off x="7470775" y="2482850"/>
            <a:ext cx="34099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 computer game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矩形 21"/>
          <p:cNvSpPr/>
          <p:nvPr/>
        </p:nvSpPr>
        <p:spPr>
          <a:xfrm>
            <a:off x="1271905" y="5809615"/>
            <a:ext cx="2960370" cy="455295"/>
          </a:xfrm>
          <a:prstGeom prst="rect">
            <a:avLst/>
          </a:prstGeom>
          <a:noFill/>
          <a:ln w="9525">
            <a:noFill/>
          </a:ln>
        </p:spPr>
        <p:txBody>
          <a:bodyPr wrap="square" lIns="86683" tIns="43341" rIns="86683" bIns="43341" anchor="t" anchorCtr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Calibri" panose="020F0502020204030204" pitchFamily="34" charset="0"/>
              </a:rPr>
              <a:t>What should he do?</a:t>
            </a:r>
            <a:endParaRPr lang="en-US" altLang="zh-CN" sz="24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2"/>
      <p:bldP spid="39" grpId="0"/>
      <p:bldP spid="39" grpId="2"/>
      <p:bldP spid="41" grpId="0"/>
      <p:bldP spid="41" grpId="2"/>
      <p:bldP spid="43" grpId="0"/>
      <p:bldP spid="43" grpId="2"/>
      <p:bldP spid="45" grpId="0"/>
      <p:bldP spid="45" grpId="2"/>
      <p:bldP spid="4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107526" name="矩形 4"/>
          <p:cNvSpPr/>
          <p:nvPr/>
        </p:nvSpPr>
        <p:spPr>
          <a:xfrm>
            <a:off x="1155700" y="1633855"/>
            <a:ext cx="6988175" cy="43751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 anchorCtr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2a Write the things you lose easily. 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  <a:ea typeface="Arial Unicode MS" panose="020B0604020202020204" pitchFamily="34" charset="-122"/>
            </a:endParaRPr>
          </a:p>
        </p:txBody>
      </p:sp>
      <p:graphicFrame>
        <p:nvGraphicFramePr>
          <p:cNvPr id="7" name="Group 34"/>
          <p:cNvGraphicFramePr>
            <a:graphicFrameLocks noGrp="1"/>
          </p:cNvGraphicFramePr>
          <p:nvPr/>
        </p:nvGraphicFramePr>
        <p:xfrm>
          <a:off x="846138" y="2379663"/>
          <a:ext cx="10518775" cy="2365375"/>
        </p:xfrm>
        <a:graphic>
          <a:graphicData uri="http://schemas.openxmlformats.org/drawingml/2006/table">
            <a:tbl>
              <a:tblPr/>
              <a:tblGrid>
                <a:gridCol w="10518140"/>
              </a:tblGrid>
              <a:tr h="748030"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22" marB="45722" vert="horz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27405"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22" marB="45722" vert="horz"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89940">
                <a:tc>
                  <a:txBody>
                    <a:bodyPr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T="45722" marB="45722" vert="horz"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 Box 25"/>
          <p:cNvSpPr txBox="1"/>
          <p:nvPr/>
        </p:nvSpPr>
        <p:spPr>
          <a:xfrm>
            <a:off x="1054100" y="2608263"/>
            <a:ext cx="3086100" cy="56070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 anchorCtr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school ID card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Text Box 26"/>
          <p:cNvSpPr txBox="1"/>
          <p:nvPr/>
        </p:nvSpPr>
        <p:spPr>
          <a:xfrm>
            <a:off x="4645025" y="2573338"/>
            <a:ext cx="1374775" cy="56070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 anchorCtr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watch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Text Box 27"/>
          <p:cNvSpPr txBox="1"/>
          <p:nvPr/>
        </p:nvSpPr>
        <p:spPr>
          <a:xfrm>
            <a:off x="6786563" y="2573338"/>
            <a:ext cx="881062" cy="56070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 anchorCtr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key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Text Box 28"/>
          <p:cNvSpPr txBox="1"/>
          <p:nvPr/>
        </p:nvSpPr>
        <p:spPr>
          <a:xfrm>
            <a:off x="1009650" y="3475038"/>
            <a:ext cx="2152650" cy="56070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 anchorCtr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schoolbag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Text Box 29"/>
          <p:cNvSpPr txBox="1"/>
          <p:nvPr/>
        </p:nvSpPr>
        <p:spPr>
          <a:xfrm>
            <a:off x="8472488" y="2608263"/>
            <a:ext cx="2625725" cy="56070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 anchorCtr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wallet</a:t>
            </a: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钱包</a:t>
            </a: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en-US" altLang="zh-CN" sz="3200" b="1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Text Box 30"/>
          <p:cNvSpPr txBox="1"/>
          <p:nvPr/>
        </p:nvSpPr>
        <p:spPr>
          <a:xfrm>
            <a:off x="5500688" y="3475038"/>
            <a:ext cx="1190625" cy="56070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 anchorCtr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ruler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Text Box 31"/>
          <p:cNvSpPr txBox="1"/>
          <p:nvPr/>
        </p:nvSpPr>
        <p:spPr>
          <a:xfrm>
            <a:off x="8045450" y="3475038"/>
            <a:ext cx="1422400" cy="56070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 anchorCtr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eraser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" name="Text Box 32"/>
          <p:cNvSpPr txBox="1"/>
          <p:nvPr/>
        </p:nvSpPr>
        <p:spPr>
          <a:xfrm>
            <a:off x="1008063" y="4251325"/>
            <a:ext cx="2493962" cy="56070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 anchorCtr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notebook </a:t>
            </a:r>
            <a:r>
              <a:rPr lang="en-US" altLang="zh-CN" sz="3200" b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…</a:t>
            </a:r>
            <a:endParaRPr lang="en-US" altLang="zh-CN" sz="3200" b="1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Text Box 33"/>
          <p:cNvSpPr txBox="1"/>
          <p:nvPr/>
        </p:nvSpPr>
        <p:spPr>
          <a:xfrm>
            <a:off x="3865563" y="3382963"/>
            <a:ext cx="908050" cy="56070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 anchorCtr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pen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8" name="文本框 3"/>
          <p:cNvSpPr txBox="1"/>
          <p:nvPr/>
        </p:nvSpPr>
        <p:spPr>
          <a:xfrm>
            <a:off x="909320" y="1462405"/>
            <a:ext cx="998347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Some students are reading the notices on the board.</a:t>
            </a:r>
            <a:endParaRPr lang="en-US" altLang="zh-CN" sz="24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The notices are about the things students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lost</a:t>
            </a:r>
            <a:r>
              <a:rPr lang="en-US" altLang="zh-CN" sz="24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 and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found</a:t>
            </a:r>
            <a:r>
              <a:rPr lang="en-US" altLang="zh-CN" sz="24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. Let’s have a look.</a:t>
            </a:r>
            <a:endParaRPr lang="en-US" altLang="zh-CN" sz="24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564640" y="3144203"/>
            <a:ext cx="4833938" cy="3008312"/>
            <a:chOff x="4916" y="3899"/>
            <a:chExt cx="10857" cy="6606"/>
          </a:xfrm>
        </p:grpSpPr>
        <p:grpSp>
          <p:nvGrpSpPr>
            <p:cNvPr id="108547" name="组合 32"/>
            <p:cNvGrpSpPr/>
            <p:nvPr/>
          </p:nvGrpSpPr>
          <p:grpSpPr>
            <a:xfrm>
              <a:off x="4916" y="3899"/>
              <a:ext cx="10857" cy="6606"/>
              <a:chOff x="5108" y="3563"/>
              <a:chExt cx="10857" cy="6606"/>
            </a:xfrm>
          </p:grpSpPr>
          <p:pic>
            <p:nvPicPr>
              <p:cNvPr id="108548" name="图片 26"/>
              <p:cNvPicPr>
                <a:picLocks noChangeAspect="1"/>
              </p:cNvPicPr>
              <p:nvPr/>
            </p:nvPicPr>
            <p:blipFill>
              <a:blip r:embed="rId1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rcRect t="14204" b="17139"/>
              <a:stretch>
                <a:fillRect/>
              </a:stretch>
            </p:blipFill>
            <p:spPr>
              <a:xfrm>
                <a:off x="5108" y="3563"/>
                <a:ext cx="10857" cy="480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8" name="矩形 27"/>
              <p:cNvSpPr/>
              <p:nvPr/>
            </p:nvSpPr>
            <p:spPr>
              <a:xfrm>
                <a:off x="7330" y="5592"/>
                <a:ext cx="1247" cy="923"/>
              </a:xfrm>
              <a:prstGeom prst="rect">
                <a:avLst/>
              </a:prstGeom>
              <a:solidFill>
                <a:srgbClr val="FFB8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8977" y="5592"/>
                <a:ext cx="1247" cy="92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12296" y="5592"/>
                <a:ext cx="1247" cy="160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10661" y="5602"/>
                <a:ext cx="1247" cy="208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7349" y="6597"/>
                <a:ext cx="2876" cy="92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/>
              </a:p>
            </p:txBody>
          </p:sp>
          <p:grpSp>
            <p:nvGrpSpPr>
              <p:cNvPr id="108554" name="组合 18"/>
              <p:cNvGrpSpPr/>
              <p:nvPr/>
            </p:nvGrpSpPr>
            <p:grpSpPr>
              <a:xfrm>
                <a:off x="7321" y="6906"/>
                <a:ext cx="6461" cy="3263"/>
                <a:chOff x="3427655" y="2445727"/>
                <a:chExt cx="5220038" cy="2534745"/>
              </a:xfrm>
            </p:grpSpPr>
            <p:pic>
              <p:nvPicPr>
                <p:cNvPr id="108555" name="图片 20"/>
                <p:cNvPicPr>
                  <a:picLocks noChangeAspect="1"/>
                </p:cNvPicPr>
                <p:nvPr/>
              </p:nvPicPr>
              <p:blipFill>
                <a:blip r:embed="rId2"/>
                <a:srcRect l="23068" t="4578" r="62363" b="64378"/>
                <a:stretch>
                  <a:fillRect/>
                </a:stretch>
              </p:blipFill>
              <p:spPr>
                <a:xfrm>
                  <a:off x="4449072" y="2528492"/>
                  <a:ext cx="982639" cy="21290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08556" name="图片 22"/>
                <p:cNvPicPr>
                  <a:picLocks noChangeAspect="1"/>
                </p:cNvPicPr>
                <p:nvPr/>
              </p:nvPicPr>
              <p:blipFill>
                <a:blip r:embed="rId3"/>
                <a:srcRect l="8701" t="4578" r="75110" b="66003"/>
                <a:stretch>
                  <a:fillRect/>
                </a:stretch>
              </p:blipFill>
              <p:spPr>
                <a:xfrm>
                  <a:off x="3427655" y="2560377"/>
                  <a:ext cx="1091821" cy="201759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08557" name="图片 23"/>
                <p:cNvPicPr>
                  <a:picLocks noChangeAspect="1"/>
                </p:cNvPicPr>
                <p:nvPr/>
              </p:nvPicPr>
              <p:blipFill>
                <a:blip r:embed="rId4"/>
                <a:srcRect l="33051" t="3162" r="43665" b="64378"/>
                <a:stretch>
                  <a:fillRect/>
                </a:stretch>
              </p:blipFill>
              <p:spPr>
                <a:xfrm>
                  <a:off x="5275102" y="2445727"/>
                  <a:ext cx="1570510" cy="222636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08558" name="图片 24"/>
                <p:cNvPicPr>
                  <a:picLocks noChangeAspect="1"/>
                </p:cNvPicPr>
                <p:nvPr/>
              </p:nvPicPr>
              <p:blipFill>
                <a:blip r:embed="rId5"/>
                <a:srcRect l="72377" t="4578" r="9814" b="66583"/>
                <a:stretch>
                  <a:fillRect/>
                </a:stretch>
              </p:blipFill>
              <p:spPr>
                <a:xfrm>
                  <a:off x="7446690" y="2641411"/>
                  <a:ext cx="1201003" cy="197778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108559" name="图片 25"/>
                <p:cNvPicPr>
                  <a:picLocks noChangeAspect="1"/>
                </p:cNvPicPr>
                <p:nvPr/>
              </p:nvPicPr>
              <p:blipFill>
                <a:blip r:embed="rId6"/>
                <a:srcRect l="55244" t="1866" r="25937" b="64378"/>
                <a:stretch>
                  <a:fillRect/>
                </a:stretch>
              </p:blipFill>
              <p:spPr>
                <a:xfrm>
                  <a:off x="6455390" y="2665495"/>
                  <a:ext cx="1269242" cy="231497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</p:grpSp>
        <p:sp>
          <p:nvSpPr>
            <p:cNvPr id="108560" name="文本框 4"/>
            <p:cNvSpPr txBox="1"/>
            <p:nvPr/>
          </p:nvSpPr>
          <p:spPr>
            <a:xfrm>
              <a:off x="8482" y="5064"/>
              <a:ext cx="4125" cy="114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Lost and found</a:t>
              </a:r>
              <a:endPara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1255" y="2940050"/>
            <a:ext cx="4286885" cy="32156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14"/>
          <p:cNvSpPr txBox="1"/>
          <p:nvPr/>
        </p:nvSpPr>
        <p:spPr>
          <a:xfrm>
            <a:off x="2062480" y="2356485"/>
            <a:ext cx="67881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3200" b="1">
                <a:solidFill>
                  <a:srgbClr val="C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How many notices can you see?</a:t>
            </a:r>
            <a:endParaRPr lang="en-US" altLang="zh-CN" sz="3200" b="1">
              <a:solidFill>
                <a:srgbClr val="C0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pic>
        <p:nvPicPr>
          <p:cNvPr id="12290" name="图片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1"/>
          <a:stretch>
            <a:fillRect/>
          </a:stretch>
        </p:blipFill>
        <p:spPr bwMode="auto">
          <a:xfrm>
            <a:off x="3347720" y="2312670"/>
            <a:ext cx="5088255" cy="390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87"/>
          <p:cNvSpPr>
            <a:spLocks noChangeArrowheads="1"/>
          </p:cNvSpPr>
          <p:nvPr/>
        </p:nvSpPr>
        <p:spPr bwMode="auto">
          <a:xfrm>
            <a:off x="4337897" y="622301"/>
            <a:ext cx="6066367" cy="82994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4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How many notices are there? </a:t>
            </a:r>
            <a:endParaRPr lang="en-US" altLang="zh-CN" sz="24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zh-CN" sz="24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What kind of notice is it?</a:t>
            </a:r>
            <a:endParaRPr lang="en-US" altLang="zh-CN" sz="24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H="1" flipV="1">
            <a:off x="2853479" y="2417657"/>
            <a:ext cx="1344083" cy="385233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1217930" y="1925955"/>
            <a:ext cx="1606550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 found</a:t>
            </a:r>
            <a:endParaRPr kumimoji="1"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notice</a:t>
            </a:r>
            <a:endParaRPr kumimoji="1"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1217930" y="4664075"/>
            <a:ext cx="1561465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 found</a:t>
            </a:r>
            <a:endParaRPr kumimoji="1"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notice</a:t>
            </a:r>
            <a:endParaRPr kumimoji="1"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8937625" y="2509520"/>
            <a:ext cx="1615440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 found </a:t>
            </a:r>
            <a:endParaRPr kumimoji="1"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notice</a:t>
            </a:r>
            <a:endParaRPr kumimoji="1"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8937625" y="4436110"/>
            <a:ext cx="1652270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 lost notice</a:t>
            </a:r>
            <a:endParaRPr kumimoji="1"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8368242" y="3031702"/>
            <a:ext cx="734484" cy="292100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>
            <a:off x="2849668" y="4342130"/>
            <a:ext cx="980017" cy="601133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7985125" y="4905163"/>
            <a:ext cx="952500" cy="38100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6" r="52933" b="74345"/>
          <a:stretch>
            <a:fillRect/>
          </a:stretch>
        </p:blipFill>
        <p:spPr bwMode="auto">
          <a:xfrm>
            <a:off x="3253105" y="1970405"/>
            <a:ext cx="54546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7" r="26221" b="76001"/>
          <a:stretch>
            <a:fillRect/>
          </a:stretch>
        </p:blipFill>
        <p:spPr bwMode="auto">
          <a:xfrm>
            <a:off x="8435975" y="1925955"/>
            <a:ext cx="60388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96" b="73932"/>
          <a:stretch>
            <a:fillRect/>
          </a:stretch>
        </p:blipFill>
        <p:spPr bwMode="auto">
          <a:xfrm>
            <a:off x="3071495" y="3673475"/>
            <a:ext cx="536575" cy="62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3" t="33884" r="77824" b="36469"/>
          <a:stretch>
            <a:fillRect/>
          </a:stretch>
        </p:blipFill>
        <p:spPr bwMode="auto">
          <a:xfrm>
            <a:off x="8176895" y="4168140"/>
            <a:ext cx="44767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5192395" y="1582208"/>
            <a:ext cx="1399117" cy="66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3735" b="1">
                <a:solidFill>
                  <a:srgbClr val="FF0000"/>
                </a:solidFill>
                <a:latin typeface="Times New Roman" panose="02020603050405020304" pitchFamily="18" charset="0"/>
              </a:rPr>
              <a:t>Four.</a:t>
            </a:r>
            <a:endParaRPr kumimoji="1" lang="en-US" altLang="zh-CN" sz="3735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pic>
        <p:nvPicPr>
          <p:cNvPr id="13314" name="图片 1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1"/>
          <a:stretch>
            <a:fillRect/>
          </a:stretch>
        </p:blipFill>
        <p:spPr bwMode="auto">
          <a:xfrm>
            <a:off x="3381375" y="1972945"/>
            <a:ext cx="560832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87"/>
          <p:cNvSpPr>
            <a:spLocks noChangeArrowheads="1"/>
          </p:cNvSpPr>
          <p:nvPr/>
        </p:nvSpPr>
        <p:spPr bwMode="auto">
          <a:xfrm>
            <a:off x="1001395" y="1113790"/>
            <a:ext cx="355536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24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How do you know that?</a:t>
            </a:r>
            <a:endParaRPr lang="en-US" altLang="zh-CN" sz="24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Line 18"/>
          <p:cNvSpPr>
            <a:spLocks noChangeShapeType="1"/>
          </p:cNvSpPr>
          <p:nvPr/>
        </p:nvSpPr>
        <p:spPr bwMode="auto">
          <a:xfrm flipV="1">
            <a:off x="5690235" y="3065780"/>
            <a:ext cx="357505" cy="127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</a:ln>
          <a:effectLst/>
        </p:spPr>
        <p:txBody>
          <a:bodyPr/>
          <a:lstStyle/>
          <a:p>
            <a:pPr eaLnBrk="1" hangingPunct="1">
              <a:defRPr/>
            </a:pPr>
            <a:endParaRPr lang="zh-CN" altLang="en-US" sz="3465" b="1">
              <a:latin typeface="+mj-lt"/>
            </a:endParaRPr>
          </a:p>
        </p:txBody>
      </p:sp>
      <p:sp>
        <p:nvSpPr>
          <p:cNvPr id="7" name="Line 18"/>
          <p:cNvSpPr>
            <a:spLocks noChangeShapeType="1"/>
          </p:cNvSpPr>
          <p:nvPr/>
        </p:nvSpPr>
        <p:spPr bwMode="auto">
          <a:xfrm flipV="1">
            <a:off x="4456430" y="3355340"/>
            <a:ext cx="382905" cy="127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</a:ln>
          <a:effectLst/>
        </p:spPr>
        <p:txBody>
          <a:bodyPr/>
          <a:lstStyle/>
          <a:p>
            <a:pPr eaLnBrk="1" hangingPunct="1">
              <a:defRPr/>
            </a:pPr>
            <a:endParaRPr lang="zh-CN" altLang="en-US" sz="3465" b="1">
              <a:latin typeface="+mj-lt"/>
            </a:endParaRPr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 flipV="1">
            <a:off x="6727402" y="3557059"/>
            <a:ext cx="1149351" cy="127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</a:ln>
          <a:effectLst/>
        </p:spPr>
        <p:txBody>
          <a:bodyPr/>
          <a:lstStyle/>
          <a:p>
            <a:pPr eaLnBrk="1" hangingPunct="1">
              <a:defRPr/>
            </a:pPr>
            <a:endParaRPr lang="zh-CN" altLang="en-US" sz="3465" b="1">
              <a:latin typeface="+mj-lt"/>
            </a:endParaRPr>
          </a:p>
        </p:txBody>
      </p:sp>
      <p:sp>
        <p:nvSpPr>
          <p:cNvPr id="9" name="Line 18"/>
          <p:cNvSpPr>
            <a:spLocks noChangeShapeType="1"/>
          </p:cNvSpPr>
          <p:nvPr/>
        </p:nvSpPr>
        <p:spPr bwMode="auto">
          <a:xfrm flipV="1">
            <a:off x="3806190" y="4140200"/>
            <a:ext cx="1682751" cy="127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</a:ln>
          <a:effectLst/>
        </p:spPr>
        <p:txBody>
          <a:bodyPr/>
          <a:lstStyle/>
          <a:p>
            <a:pPr eaLnBrk="1" hangingPunct="1">
              <a:defRPr/>
            </a:pPr>
            <a:endParaRPr lang="zh-CN" altLang="en-US" sz="3465" b="1">
              <a:latin typeface="+mj-lt"/>
            </a:endParaRPr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 flipV="1">
            <a:off x="6457950" y="4787900"/>
            <a:ext cx="1790700" cy="127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</a:ln>
          <a:effectLst/>
        </p:spPr>
        <p:txBody>
          <a:bodyPr/>
          <a:lstStyle/>
          <a:p>
            <a:pPr eaLnBrk="1" hangingPunct="1">
              <a:defRPr/>
            </a:pPr>
            <a:endParaRPr lang="zh-CN" altLang="en-US" sz="3465" b="1">
              <a:latin typeface="+mj-lt"/>
            </a:endParaRP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 flipV="1">
            <a:off x="6457950" y="5082540"/>
            <a:ext cx="1010285" cy="127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</a:ln>
          <a:effectLst/>
        </p:spPr>
        <p:txBody>
          <a:bodyPr/>
          <a:lstStyle/>
          <a:p>
            <a:pPr eaLnBrk="1" hangingPunct="1">
              <a:defRPr/>
            </a:pPr>
            <a:endParaRPr lang="zh-CN" altLang="en-US" sz="3465" b="1">
              <a:latin typeface="+mj-lt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H="1" flipV="1">
            <a:off x="2639484" y="2370667"/>
            <a:ext cx="1344083" cy="385233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323" name="Text Box 23"/>
          <p:cNvSpPr txBox="1">
            <a:spLocks noChangeArrowheads="1"/>
          </p:cNvSpPr>
          <p:nvPr/>
        </p:nvSpPr>
        <p:spPr bwMode="auto">
          <a:xfrm>
            <a:off x="1076749" y="1896746"/>
            <a:ext cx="1727200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 found</a:t>
            </a:r>
            <a:endParaRPr kumimoji="1"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notice</a:t>
            </a:r>
            <a:endParaRPr kumimoji="1"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4" name="Text Box 23"/>
          <p:cNvSpPr txBox="1">
            <a:spLocks noChangeArrowheads="1"/>
          </p:cNvSpPr>
          <p:nvPr/>
        </p:nvSpPr>
        <p:spPr bwMode="auto">
          <a:xfrm>
            <a:off x="1164802" y="4787688"/>
            <a:ext cx="1729316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 found</a:t>
            </a:r>
            <a:endParaRPr kumimoji="1"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notice</a:t>
            </a:r>
            <a:endParaRPr kumimoji="1"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5" name="Text Box 23"/>
          <p:cNvSpPr txBox="1">
            <a:spLocks noChangeArrowheads="1"/>
          </p:cNvSpPr>
          <p:nvPr/>
        </p:nvSpPr>
        <p:spPr bwMode="auto">
          <a:xfrm>
            <a:off x="9509549" y="2219749"/>
            <a:ext cx="1746249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 found </a:t>
            </a:r>
            <a:endParaRPr kumimoji="1"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notice</a:t>
            </a:r>
            <a:endParaRPr kumimoji="1"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6" name="Text Box 23"/>
          <p:cNvSpPr txBox="1">
            <a:spLocks noChangeArrowheads="1"/>
          </p:cNvSpPr>
          <p:nvPr/>
        </p:nvSpPr>
        <p:spPr bwMode="auto">
          <a:xfrm>
            <a:off x="8989695" y="5003165"/>
            <a:ext cx="20701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 lost notice</a:t>
            </a:r>
            <a:endParaRPr kumimoji="1"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7" name="直接箭头连接符 16"/>
          <p:cNvCxnSpPr>
            <a:endCxn id="13325" idx="1"/>
          </p:cNvCxnSpPr>
          <p:nvPr/>
        </p:nvCxnSpPr>
        <p:spPr>
          <a:xfrm flipV="1">
            <a:off x="8775277" y="2697057"/>
            <a:ext cx="734484" cy="292100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>
            <a:off x="2544233" y="4787900"/>
            <a:ext cx="980017" cy="601133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endCxn id="13326" idx="1"/>
          </p:cNvCxnSpPr>
          <p:nvPr/>
        </p:nvCxnSpPr>
        <p:spPr>
          <a:xfrm>
            <a:off x="8037195" y="5225838"/>
            <a:ext cx="952500" cy="38100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333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6" r="52933" b="74345"/>
          <a:stretch>
            <a:fillRect/>
          </a:stretch>
        </p:blipFill>
        <p:spPr bwMode="auto">
          <a:xfrm>
            <a:off x="3886412" y="1830282"/>
            <a:ext cx="541867" cy="61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7" r="26221" b="76001"/>
          <a:stretch>
            <a:fillRect/>
          </a:stretch>
        </p:blipFill>
        <p:spPr bwMode="auto">
          <a:xfrm>
            <a:off x="8804064" y="1980988"/>
            <a:ext cx="60536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96" b="73932"/>
          <a:stretch>
            <a:fillRect/>
          </a:stretch>
        </p:blipFill>
        <p:spPr bwMode="auto">
          <a:xfrm>
            <a:off x="3041016" y="3887047"/>
            <a:ext cx="541867" cy="62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3" t="33884" r="77824" b="36469"/>
          <a:stretch>
            <a:fillRect/>
          </a:stretch>
        </p:blipFill>
        <p:spPr bwMode="auto">
          <a:xfrm>
            <a:off x="8410576" y="4139988"/>
            <a:ext cx="52281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13318" name="文本框 13321"/>
          <p:cNvSpPr txBox="1"/>
          <p:nvPr/>
        </p:nvSpPr>
        <p:spPr>
          <a:xfrm>
            <a:off x="1054312" y="1431925"/>
            <a:ext cx="9086849" cy="38608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zh-CN" sz="24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2b Read the notices on the board and circle the lost things. </a:t>
            </a:r>
            <a:endParaRPr lang="en-US" altLang="zh-CN" sz="24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3313" name="矩形 13313"/>
          <p:cNvSpPr/>
          <p:nvPr/>
        </p:nvSpPr>
        <p:spPr>
          <a:xfrm>
            <a:off x="1221105" y="1925320"/>
            <a:ext cx="3642995" cy="19646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>
            <a:solidFill>
              <a:srgbClr val="2BAB2B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40" tIns="45720" rIns="91440" bIns="45720" anchor="ctr"/>
          <a:lstStyle/>
          <a:p>
            <a:pPr>
              <a:defRPr/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Lin Hai, 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A computer game is in the 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school library. Is it yours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？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b="1">
                <a:solidFill>
                  <a:srgbClr val="1552D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Ask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 the teacher </a:t>
            </a:r>
            <a:r>
              <a:rPr lang="en-US" altLang="zh-CN" sz="2400" b="1">
                <a:solidFill>
                  <a:srgbClr val="1552D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for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 it.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Mike 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16" name="椭圆 13315"/>
          <p:cNvSpPr>
            <a:spLocks noChangeArrowheads="1"/>
          </p:cNvSpPr>
          <p:nvPr/>
        </p:nvSpPr>
        <p:spPr bwMode="auto">
          <a:xfrm>
            <a:off x="1242060" y="2308860"/>
            <a:ext cx="2439670" cy="503555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</a:ln>
        </p:spPr>
        <p:txBody>
          <a:bodyPr lIns="91440" tIns="45720" rIns="91440" bIns="45720"/>
          <a:lstStyle/>
          <a:p>
            <a:endParaRPr lang="zh-CN" altLang="en-US" sz="100">
              <a:latin typeface="Times New Roman" panose="02020603050405020304" pitchFamily="18" charset="0"/>
            </a:endParaRPr>
          </a:p>
        </p:txBody>
      </p:sp>
      <p:grpSp>
        <p:nvGrpSpPr>
          <p:cNvPr id="13315" name="组合 13316"/>
          <p:cNvGrpSpPr/>
          <p:nvPr/>
        </p:nvGrpSpPr>
        <p:grpSpPr>
          <a:xfrm>
            <a:off x="7152640" y="1704975"/>
            <a:ext cx="4051612" cy="2069412"/>
            <a:chOff x="1407" y="846"/>
            <a:chExt cx="3059" cy="2015"/>
          </a:xfrm>
          <a:noFill/>
        </p:grpSpPr>
        <p:sp>
          <p:nvSpPr>
            <p:cNvPr id="2" name="任意多边形 13317"/>
            <p:cNvSpPr/>
            <p:nvPr/>
          </p:nvSpPr>
          <p:spPr>
            <a:xfrm>
              <a:off x="1407" y="846"/>
              <a:ext cx="2995" cy="2015"/>
            </a:xfrm>
            <a:custGeom>
              <a:avLst/>
              <a:gdLst/>
              <a:ahLst/>
              <a:cxnLst/>
              <a:rect l="0" t="0" r="0" b="0"/>
              <a:pathLst>
                <a:path w="3450" h="3018">
                  <a:moveTo>
                    <a:pt x="205" y="516"/>
                  </a:moveTo>
                  <a:cubicBezTo>
                    <a:pt x="126" y="748"/>
                    <a:pt x="117" y="1000"/>
                    <a:pt x="38" y="1232"/>
                  </a:cubicBezTo>
                  <a:cubicBezTo>
                    <a:pt x="34" y="1262"/>
                    <a:pt x="31" y="1292"/>
                    <a:pt x="25" y="1322"/>
                  </a:cubicBezTo>
                  <a:cubicBezTo>
                    <a:pt x="18" y="1356"/>
                    <a:pt x="0" y="1424"/>
                    <a:pt x="0" y="1424"/>
                  </a:cubicBezTo>
                  <a:cubicBezTo>
                    <a:pt x="4" y="1825"/>
                    <a:pt x="1" y="2227"/>
                    <a:pt x="13" y="2628"/>
                  </a:cubicBezTo>
                  <a:cubicBezTo>
                    <a:pt x="14" y="2675"/>
                    <a:pt x="75" y="2742"/>
                    <a:pt x="115" y="2756"/>
                  </a:cubicBezTo>
                  <a:cubicBezTo>
                    <a:pt x="138" y="2822"/>
                    <a:pt x="150" y="2818"/>
                    <a:pt x="205" y="2781"/>
                  </a:cubicBezTo>
                  <a:cubicBezTo>
                    <a:pt x="316" y="2785"/>
                    <a:pt x="427" y="2786"/>
                    <a:pt x="537" y="2794"/>
                  </a:cubicBezTo>
                  <a:cubicBezTo>
                    <a:pt x="624" y="2800"/>
                    <a:pt x="691" y="2863"/>
                    <a:pt x="793" y="2871"/>
                  </a:cubicBezTo>
                  <a:cubicBezTo>
                    <a:pt x="1042" y="2890"/>
                    <a:pt x="1319" y="2891"/>
                    <a:pt x="1561" y="2896"/>
                  </a:cubicBezTo>
                  <a:cubicBezTo>
                    <a:pt x="1653" y="2919"/>
                    <a:pt x="1749" y="2924"/>
                    <a:pt x="1843" y="2935"/>
                  </a:cubicBezTo>
                  <a:cubicBezTo>
                    <a:pt x="1962" y="2949"/>
                    <a:pt x="2201" y="2973"/>
                    <a:pt x="2201" y="2973"/>
                  </a:cubicBezTo>
                  <a:cubicBezTo>
                    <a:pt x="2317" y="3002"/>
                    <a:pt x="2435" y="2983"/>
                    <a:pt x="2547" y="2948"/>
                  </a:cubicBezTo>
                  <a:cubicBezTo>
                    <a:pt x="2688" y="2852"/>
                    <a:pt x="2431" y="3018"/>
                    <a:pt x="2880" y="2909"/>
                  </a:cubicBezTo>
                  <a:cubicBezTo>
                    <a:pt x="2915" y="2900"/>
                    <a:pt x="2931" y="2858"/>
                    <a:pt x="2957" y="2832"/>
                  </a:cubicBezTo>
                  <a:cubicBezTo>
                    <a:pt x="2989" y="2800"/>
                    <a:pt x="3015" y="2803"/>
                    <a:pt x="3059" y="2794"/>
                  </a:cubicBezTo>
                  <a:cubicBezTo>
                    <a:pt x="3063" y="2781"/>
                    <a:pt x="3060" y="2762"/>
                    <a:pt x="3072" y="2756"/>
                  </a:cubicBezTo>
                  <a:cubicBezTo>
                    <a:pt x="3110" y="2737"/>
                    <a:pt x="3156" y="2829"/>
                    <a:pt x="3174" y="2845"/>
                  </a:cubicBezTo>
                  <a:cubicBezTo>
                    <a:pt x="3197" y="2865"/>
                    <a:pt x="3251" y="2896"/>
                    <a:pt x="3251" y="2896"/>
                  </a:cubicBezTo>
                  <a:cubicBezTo>
                    <a:pt x="3445" y="2835"/>
                    <a:pt x="3344" y="2578"/>
                    <a:pt x="3238" y="2474"/>
                  </a:cubicBezTo>
                  <a:cubicBezTo>
                    <a:pt x="3182" y="2309"/>
                    <a:pt x="3210" y="2136"/>
                    <a:pt x="3264" y="1975"/>
                  </a:cubicBezTo>
                  <a:cubicBezTo>
                    <a:pt x="3280" y="1929"/>
                    <a:pt x="3287" y="1888"/>
                    <a:pt x="3315" y="1847"/>
                  </a:cubicBezTo>
                  <a:cubicBezTo>
                    <a:pt x="3354" y="1693"/>
                    <a:pt x="3339" y="1724"/>
                    <a:pt x="3328" y="1476"/>
                  </a:cubicBezTo>
                  <a:cubicBezTo>
                    <a:pt x="3319" y="962"/>
                    <a:pt x="3450" y="804"/>
                    <a:pt x="3174" y="528"/>
                  </a:cubicBezTo>
                  <a:cubicBezTo>
                    <a:pt x="3151" y="461"/>
                    <a:pt x="3169" y="502"/>
                    <a:pt x="3110" y="413"/>
                  </a:cubicBezTo>
                  <a:cubicBezTo>
                    <a:pt x="3102" y="400"/>
                    <a:pt x="3085" y="375"/>
                    <a:pt x="3085" y="375"/>
                  </a:cubicBezTo>
                  <a:cubicBezTo>
                    <a:pt x="3081" y="251"/>
                    <a:pt x="3106" y="123"/>
                    <a:pt x="3072" y="4"/>
                  </a:cubicBezTo>
                  <a:cubicBezTo>
                    <a:pt x="3071" y="0"/>
                    <a:pt x="2913" y="28"/>
                    <a:pt x="2905" y="29"/>
                  </a:cubicBezTo>
                  <a:cubicBezTo>
                    <a:pt x="2721" y="57"/>
                    <a:pt x="2572" y="71"/>
                    <a:pt x="2381" y="80"/>
                  </a:cubicBezTo>
                  <a:cubicBezTo>
                    <a:pt x="2343" y="95"/>
                    <a:pt x="2301" y="101"/>
                    <a:pt x="2265" y="119"/>
                  </a:cubicBezTo>
                  <a:cubicBezTo>
                    <a:pt x="2194" y="155"/>
                    <a:pt x="2165" y="189"/>
                    <a:pt x="2086" y="208"/>
                  </a:cubicBezTo>
                  <a:cubicBezTo>
                    <a:pt x="2073" y="217"/>
                    <a:pt x="2062" y="228"/>
                    <a:pt x="2048" y="234"/>
                  </a:cubicBezTo>
                  <a:cubicBezTo>
                    <a:pt x="2023" y="245"/>
                    <a:pt x="1994" y="245"/>
                    <a:pt x="1971" y="260"/>
                  </a:cubicBezTo>
                  <a:cubicBezTo>
                    <a:pt x="1898" y="308"/>
                    <a:pt x="1810" y="321"/>
                    <a:pt x="1728" y="349"/>
                  </a:cubicBezTo>
                  <a:cubicBezTo>
                    <a:pt x="1487" y="314"/>
                    <a:pt x="1252" y="256"/>
                    <a:pt x="1011" y="221"/>
                  </a:cubicBezTo>
                  <a:cubicBezTo>
                    <a:pt x="1003" y="222"/>
                    <a:pt x="855" y="220"/>
                    <a:pt x="806" y="247"/>
                  </a:cubicBezTo>
                  <a:cubicBezTo>
                    <a:pt x="779" y="262"/>
                    <a:pt x="729" y="298"/>
                    <a:pt x="729" y="298"/>
                  </a:cubicBezTo>
                  <a:cubicBezTo>
                    <a:pt x="655" y="411"/>
                    <a:pt x="551" y="426"/>
                    <a:pt x="422" y="439"/>
                  </a:cubicBezTo>
                  <a:cubicBezTo>
                    <a:pt x="409" y="443"/>
                    <a:pt x="396" y="445"/>
                    <a:pt x="384" y="452"/>
                  </a:cubicBezTo>
                  <a:cubicBezTo>
                    <a:pt x="357" y="467"/>
                    <a:pt x="307" y="503"/>
                    <a:pt x="307" y="503"/>
                  </a:cubicBezTo>
                  <a:cubicBezTo>
                    <a:pt x="260" y="571"/>
                    <a:pt x="229" y="554"/>
                    <a:pt x="141" y="554"/>
                  </a:cubicBezTo>
                  <a:lnTo>
                    <a:pt x="205" y="516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17" name="文本框 13318"/>
            <p:cNvSpPr txBox="1"/>
            <p:nvPr/>
          </p:nvSpPr>
          <p:spPr>
            <a:xfrm>
              <a:off x="1563" y="1060"/>
              <a:ext cx="2903" cy="1587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Is this your watch?</a:t>
              </a:r>
              <a:endPara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>
                <a:defRPr/>
              </a:pPr>
              <a:r>
                <a:rPr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My phone number is 495-3539. Call me. 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>
                <a:defRPr/>
              </a:pPr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                              </a:t>
              </a:r>
              <a:r>
                <a:rPr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John</a:t>
              </a:r>
              <a:endPara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3324" name="椭圆 13323"/>
          <p:cNvSpPr>
            <a:spLocks noChangeArrowheads="1"/>
          </p:cNvSpPr>
          <p:nvPr/>
        </p:nvSpPr>
        <p:spPr bwMode="auto">
          <a:xfrm>
            <a:off x="8968740" y="1924685"/>
            <a:ext cx="857250" cy="45466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</a:ln>
        </p:spPr>
        <p:txBody>
          <a:bodyPr lIns="91440" tIns="45720" rIns="91440" bIns="45720"/>
          <a:lstStyle/>
          <a:p>
            <a:endParaRPr lang="zh-CN" altLang="en-US" sz="100">
              <a:latin typeface="Times New Roman" panose="02020603050405020304" pitchFamily="18" charset="0"/>
            </a:endParaRPr>
          </a:p>
        </p:txBody>
      </p:sp>
      <p:sp>
        <p:nvSpPr>
          <p:cNvPr id="45062" name="椭圆 13325"/>
          <p:cNvSpPr>
            <a:spLocks noChangeArrowheads="1"/>
          </p:cNvSpPr>
          <p:nvPr/>
        </p:nvSpPr>
        <p:spPr bwMode="auto">
          <a:xfrm>
            <a:off x="6000750" y="1375410"/>
            <a:ext cx="841375" cy="442595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</a:ln>
        </p:spPr>
        <p:txBody>
          <a:bodyPr lIns="91440" tIns="45720" rIns="91440" bIns="45720"/>
          <a:lstStyle/>
          <a:p>
            <a:endParaRPr lang="zh-CN" altLang="en-US" sz="100">
              <a:latin typeface="Times New Roman" panose="02020603050405020304" pitchFamily="18" charset="0"/>
            </a:endParaRPr>
          </a:p>
        </p:txBody>
      </p:sp>
      <p:sp>
        <p:nvSpPr>
          <p:cNvPr id="14337" name="矩形 52225"/>
          <p:cNvSpPr/>
          <p:nvPr/>
        </p:nvSpPr>
        <p:spPr>
          <a:xfrm>
            <a:off x="1428115" y="4149725"/>
            <a:ext cx="4139565" cy="20897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>
            <a:solidFill>
              <a:srgbClr val="FF9933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40" tIns="45720" rIns="91440" bIns="45720" anchor="ctr"/>
          <a:lstStyle/>
          <a:p>
            <a:pPr>
              <a:defRPr/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Found: 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Some keys are in 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Classroom 7E. 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Are they yours? E-mail me 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at maryg2@gfimail. com.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2228" name="椭圆 52227"/>
          <p:cNvSpPr>
            <a:spLocks noChangeArrowheads="1"/>
          </p:cNvSpPr>
          <p:nvPr/>
        </p:nvSpPr>
        <p:spPr bwMode="auto">
          <a:xfrm>
            <a:off x="2240915" y="4624070"/>
            <a:ext cx="708025" cy="41021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</a:ln>
        </p:spPr>
        <p:txBody>
          <a:bodyPr lIns="91440" tIns="45720" rIns="91440" bIns="45720"/>
          <a:lstStyle/>
          <a:p>
            <a:endParaRPr lang="zh-CN" altLang="en-US" sz="100">
              <a:latin typeface="Times New Roman" panose="02020603050405020304" pitchFamily="18" charset="0"/>
            </a:endParaRPr>
          </a:p>
        </p:txBody>
      </p:sp>
      <p:grpSp>
        <p:nvGrpSpPr>
          <p:cNvPr id="14339" name="组合 52228"/>
          <p:cNvGrpSpPr/>
          <p:nvPr/>
        </p:nvGrpSpPr>
        <p:grpSpPr>
          <a:xfrm>
            <a:off x="6566535" y="3615055"/>
            <a:ext cx="3836670" cy="2734945"/>
            <a:chOff x="1409" y="1384"/>
            <a:chExt cx="3644" cy="262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4340" name="任意多边形 52229"/>
            <p:cNvSpPr/>
            <p:nvPr/>
          </p:nvSpPr>
          <p:spPr>
            <a:xfrm>
              <a:off x="1409" y="1384"/>
              <a:ext cx="3644" cy="2620"/>
            </a:xfrm>
            <a:custGeom>
              <a:avLst/>
              <a:gdLst/>
              <a:ahLst/>
              <a:cxnLst/>
              <a:rect l="0" t="0" r="0" b="0"/>
              <a:pathLst>
                <a:path w="3450" h="3018">
                  <a:moveTo>
                    <a:pt x="205" y="516"/>
                  </a:moveTo>
                  <a:cubicBezTo>
                    <a:pt x="126" y="748"/>
                    <a:pt x="117" y="1000"/>
                    <a:pt x="38" y="1232"/>
                  </a:cubicBezTo>
                  <a:cubicBezTo>
                    <a:pt x="34" y="1262"/>
                    <a:pt x="31" y="1292"/>
                    <a:pt x="25" y="1322"/>
                  </a:cubicBezTo>
                  <a:cubicBezTo>
                    <a:pt x="18" y="1356"/>
                    <a:pt x="0" y="1424"/>
                    <a:pt x="0" y="1424"/>
                  </a:cubicBezTo>
                  <a:cubicBezTo>
                    <a:pt x="4" y="1825"/>
                    <a:pt x="1" y="2227"/>
                    <a:pt x="13" y="2628"/>
                  </a:cubicBezTo>
                  <a:cubicBezTo>
                    <a:pt x="14" y="2675"/>
                    <a:pt x="75" y="2742"/>
                    <a:pt x="115" y="2756"/>
                  </a:cubicBezTo>
                  <a:cubicBezTo>
                    <a:pt x="138" y="2822"/>
                    <a:pt x="150" y="2818"/>
                    <a:pt x="205" y="2781"/>
                  </a:cubicBezTo>
                  <a:cubicBezTo>
                    <a:pt x="316" y="2785"/>
                    <a:pt x="427" y="2786"/>
                    <a:pt x="537" y="2794"/>
                  </a:cubicBezTo>
                  <a:cubicBezTo>
                    <a:pt x="624" y="2800"/>
                    <a:pt x="691" y="2863"/>
                    <a:pt x="793" y="2871"/>
                  </a:cubicBezTo>
                  <a:cubicBezTo>
                    <a:pt x="1042" y="2890"/>
                    <a:pt x="1319" y="2891"/>
                    <a:pt x="1561" y="2896"/>
                  </a:cubicBezTo>
                  <a:cubicBezTo>
                    <a:pt x="1653" y="2919"/>
                    <a:pt x="1749" y="2924"/>
                    <a:pt x="1843" y="2935"/>
                  </a:cubicBezTo>
                  <a:cubicBezTo>
                    <a:pt x="1962" y="2949"/>
                    <a:pt x="2201" y="2973"/>
                    <a:pt x="2201" y="2973"/>
                  </a:cubicBezTo>
                  <a:cubicBezTo>
                    <a:pt x="2317" y="3002"/>
                    <a:pt x="2435" y="2983"/>
                    <a:pt x="2547" y="2948"/>
                  </a:cubicBezTo>
                  <a:cubicBezTo>
                    <a:pt x="2688" y="2852"/>
                    <a:pt x="2431" y="3018"/>
                    <a:pt x="2880" y="2909"/>
                  </a:cubicBezTo>
                  <a:cubicBezTo>
                    <a:pt x="2915" y="2900"/>
                    <a:pt x="2931" y="2858"/>
                    <a:pt x="2957" y="2832"/>
                  </a:cubicBezTo>
                  <a:cubicBezTo>
                    <a:pt x="2989" y="2800"/>
                    <a:pt x="3015" y="2803"/>
                    <a:pt x="3059" y="2794"/>
                  </a:cubicBezTo>
                  <a:cubicBezTo>
                    <a:pt x="3063" y="2781"/>
                    <a:pt x="3060" y="2762"/>
                    <a:pt x="3072" y="2756"/>
                  </a:cubicBezTo>
                  <a:cubicBezTo>
                    <a:pt x="3110" y="2737"/>
                    <a:pt x="3156" y="2829"/>
                    <a:pt x="3174" y="2845"/>
                  </a:cubicBezTo>
                  <a:cubicBezTo>
                    <a:pt x="3197" y="2865"/>
                    <a:pt x="3251" y="2896"/>
                    <a:pt x="3251" y="2896"/>
                  </a:cubicBezTo>
                  <a:cubicBezTo>
                    <a:pt x="3445" y="2835"/>
                    <a:pt x="3344" y="2578"/>
                    <a:pt x="3238" y="2474"/>
                  </a:cubicBezTo>
                  <a:cubicBezTo>
                    <a:pt x="3182" y="2309"/>
                    <a:pt x="3210" y="2136"/>
                    <a:pt x="3264" y="1975"/>
                  </a:cubicBezTo>
                  <a:cubicBezTo>
                    <a:pt x="3280" y="1929"/>
                    <a:pt x="3287" y="1888"/>
                    <a:pt x="3315" y="1847"/>
                  </a:cubicBezTo>
                  <a:cubicBezTo>
                    <a:pt x="3354" y="1693"/>
                    <a:pt x="3339" y="1724"/>
                    <a:pt x="3328" y="1476"/>
                  </a:cubicBezTo>
                  <a:cubicBezTo>
                    <a:pt x="3319" y="962"/>
                    <a:pt x="3450" y="804"/>
                    <a:pt x="3174" y="528"/>
                  </a:cubicBezTo>
                  <a:cubicBezTo>
                    <a:pt x="3151" y="461"/>
                    <a:pt x="3169" y="502"/>
                    <a:pt x="3110" y="413"/>
                  </a:cubicBezTo>
                  <a:cubicBezTo>
                    <a:pt x="3102" y="400"/>
                    <a:pt x="3085" y="375"/>
                    <a:pt x="3085" y="375"/>
                  </a:cubicBezTo>
                  <a:cubicBezTo>
                    <a:pt x="3081" y="251"/>
                    <a:pt x="3106" y="123"/>
                    <a:pt x="3072" y="4"/>
                  </a:cubicBezTo>
                  <a:cubicBezTo>
                    <a:pt x="3071" y="0"/>
                    <a:pt x="2913" y="28"/>
                    <a:pt x="2905" y="29"/>
                  </a:cubicBezTo>
                  <a:cubicBezTo>
                    <a:pt x="2721" y="57"/>
                    <a:pt x="2572" y="71"/>
                    <a:pt x="2381" y="80"/>
                  </a:cubicBezTo>
                  <a:cubicBezTo>
                    <a:pt x="2343" y="95"/>
                    <a:pt x="2301" y="101"/>
                    <a:pt x="2265" y="119"/>
                  </a:cubicBezTo>
                  <a:cubicBezTo>
                    <a:pt x="2194" y="155"/>
                    <a:pt x="2165" y="189"/>
                    <a:pt x="2086" y="208"/>
                  </a:cubicBezTo>
                  <a:cubicBezTo>
                    <a:pt x="2073" y="217"/>
                    <a:pt x="2062" y="228"/>
                    <a:pt x="2048" y="234"/>
                  </a:cubicBezTo>
                  <a:cubicBezTo>
                    <a:pt x="2023" y="245"/>
                    <a:pt x="1994" y="245"/>
                    <a:pt x="1971" y="260"/>
                  </a:cubicBezTo>
                  <a:cubicBezTo>
                    <a:pt x="1898" y="308"/>
                    <a:pt x="1810" y="321"/>
                    <a:pt x="1728" y="349"/>
                  </a:cubicBezTo>
                  <a:cubicBezTo>
                    <a:pt x="1487" y="314"/>
                    <a:pt x="1252" y="256"/>
                    <a:pt x="1011" y="221"/>
                  </a:cubicBezTo>
                  <a:cubicBezTo>
                    <a:pt x="1003" y="222"/>
                    <a:pt x="855" y="220"/>
                    <a:pt x="806" y="247"/>
                  </a:cubicBezTo>
                  <a:cubicBezTo>
                    <a:pt x="779" y="262"/>
                    <a:pt x="729" y="298"/>
                    <a:pt x="729" y="298"/>
                  </a:cubicBezTo>
                  <a:cubicBezTo>
                    <a:pt x="655" y="411"/>
                    <a:pt x="551" y="426"/>
                    <a:pt x="422" y="439"/>
                  </a:cubicBezTo>
                  <a:cubicBezTo>
                    <a:pt x="409" y="443"/>
                    <a:pt x="396" y="445"/>
                    <a:pt x="384" y="452"/>
                  </a:cubicBezTo>
                  <a:cubicBezTo>
                    <a:pt x="357" y="467"/>
                    <a:pt x="307" y="503"/>
                    <a:pt x="307" y="503"/>
                  </a:cubicBezTo>
                  <a:cubicBezTo>
                    <a:pt x="260" y="571"/>
                    <a:pt x="229" y="554"/>
                    <a:pt x="141" y="554"/>
                  </a:cubicBezTo>
                  <a:lnTo>
                    <a:pt x="205" y="516"/>
                  </a:lnTo>
                  <a:close/>
                </a:path>
              </a:pathLst>
            </a:custGeom>
            <a:grpFill/>
            <a:ln w="9525" cap="flat" cmpd="sng">
              <a:solidFill>
                <a:srgbClr val="2BAB2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zh-CN" altLang="en-US" sz="1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41" name="文本框 52230"/>
            <p:cNvSpPr txBox="1"/>
            <p:nvPr/>
          </p:nvSpPr>
          <p:spPr>
            <a:xfrm>
              <a:off x="1671" y="1870"/>
              <a:ext cx="3155" cy="20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15000"/>
                </a:spcBef>
                <a:defRPr/>
              </a:pPr>
              <a:r>
                <a:rPr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Lost: </a:t>
              </a:r>
              <a:endPara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>
                <a:spcBef>
                  <a:spcPct val="15000"/>
                </a:spcBef>
                <a:defRPr/>
              </a:pPr>
              <a:r>
                <a:rPr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I lost my school ID card. I must </a:t>
              </a:r>
              <a:r>
                <a:rPr lang="en-US" altLang="zh-CN" sz="2400" b="1">
                  <a:solidFill>
                    <a:srgbClr val="1552D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find</a:t>
              </a:r>
              <a:r>
                <a:rPr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 it. </a:t>
              </a:r>
              <a:r>
                <a:rPr lang="en-US" altLang="zh-CN" sz="2400" b="1">
                  <a:solidFill>
                    <a:srgbClr val="1552D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Call</a:t>
              </a:r>
              <a:r>
                <a:rPr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 me </a:t>
              </a:r>
              <a:r>
                <a:rPr lang="en-US" altLang="zh-CN" sz="2400" b="1">
                  <a:solidFill>
                    <a:srgbClr val="1552D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at</a:t>
              </a:r>
              <a:r>
                <a:rPr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 685-6034. Thanks.</a:t>
              </a:r>
              <a:endPara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>
                <a:spcBef>
                  <a:spcPct val="15000"/>
                </a:spcBef>
                <a:defRPr/>
              </a:pPr>
              <a:r>
                <a:rPr lang="en-US" altLang="zh-CN" sz="2400" b="1">
                  <a:latin typeface="Times New Roman" panose="02020603050405020304" pitchFamily="18" charset="0"/>
                  <a:ea typeface="宋体" panose="02010600030101010101" pitchFamily="2" charset="-122"/>
                </a:rPr>
                <a:t>                        Tom</a:t>
              </a:r>
              <a:r>
                <a:rPr lang="en-US" altLang="zh-CN" sz="2800" b="1"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  <a:endPara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52232" name="椭圆 52231"/>
          <p:cNvSpPr>
            <a:spLocks noChangeArrowheads="1"/>
          </p:cNvSpPr>
          <p:nvPr/>
        </p:nvSpPr>
        <p:spPr bwMode="auto">
          <a:xfrm>
            <a:off x="8109585" y="4572635"/>
            <a:ext cx="2054225" cy="395605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</a:ln>
        </p:spPr>
        <p:txBody>
          <a:bodyPr lIns="91440" tIns="45720" rIns="91440" bIns="45720"/>
          <a:lstStyle/>
          <a:p>
            <a:endParaRPr lang="zh-CN" altLang="en-US" sz="100">
              <a:latin typeface="Times New Roman" panose="02020603050405020304" pitchFamily="18" charset="0"/>
            </a:endParaRPr>
          </a:p>
        </p:txBody>
      </p:sp>
      <p:pic>
        <p:nvPicPr>
          <p:cNvPr id="4" name="U3SB2b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786755" y="2379345"/>
            <a:ext cx="619125" cy="619125"/>
          </a:xfrm>
          <a:prstGeom prst="rect">
            <a:avLst/>
          </a:prstGeom>
        </p:spPr>
      </p:pic>
      <p:sp>
        <p:nvSpPr>
          <p:cNvPr id="118" name="矩形 117"/>
          <p:cNvSpPr/>
          <p:nvPr/>
        </p:nvSpPr>
        <p:spPr>
          <a:xfrm>
            <a:off x="3478884" y="1865357"/>
            <a:ext cx="2453873" cy="208407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for</a:t>
            </a: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寻求；要求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sb. for sth.</a:t>
            </a: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向某人要某物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sb. to do sth. </a:t>
            </a: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要求某人做某事</a:t>
            </a: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5172710" y="3527425"/>
            <a:ext cx="3521075" cy="150685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find 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找到； 发现</a:t>
            </a:r>
            <a:endParaRPr lang="en-US" altLang="zh-CN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zh-CN" altLang="en-US" sz="2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强调“找到”这一</a:t>
            </a:r>
            <a:r>
              <a:rPr lang="zh-CN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结果</a:t>
            </a:r>
            <a:r>
              <a:rPr lang="zh-CN" altLang="en-US" sz="2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for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寻找 </a:t>
            </a:r>
            <a:endParaRPr lang="en-US" altLang="zh-CN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强调“寻找”这一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动作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8801100" y="4733925"/>
            <a:ext cx="2838450" cy="161417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call sb. at +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电话号码</a:t>
            </a:r>
            <a:endParaRPr lang="en-US" altLang="zh-CN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拨打电话</a:t>
            </a:r>
            <a:r>
              <a:rPr lang="en-US" altLang="zh-CN" sz="2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……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找某人</a:t>
            </a:r>
            <a:endParaRPr lang="en-US" altLang="zh-CN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call sb. 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给某人打电话</a:t>
            </a:r>
            <a:endParaRPr lang="zh-CN" altLang="en-US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give sb. a call                     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给某人打电话</a:t>
            </a:r>
            <a:endParaRPr lang="zh-CN" altLang="en-US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8" grpId="0"/>
      <p:bldP spid="118" grpId="1"/>
      <p:bldP spid="106" grpId="0"/>
      <p:bldP spid="106" grpId="1"/>
      <p:bldP spid="108" grpId="0"/>
      <p:bldP spid="108" grpId="1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AS_NET" val="4.0.30319.42000"/>
  <p:tag name="AS_OS" val="Microsoft Windows NT 6.2.9200.0"/>
  <p:tag name="AS_RELEASE_DATE" val="2022.10.14"/>
  <p:tag name="AS_TITLE" val="Aspose.Slides for .NET 4.0 Client Profile"/>
  <p:tag name="AS_VERSION" val="22.10"/>
  <p:tag name="COMMONDATA" val="eyJoZGlkIjoiOTAxZTgxNGVlMDk5ODQ5MGQ2MTFkZjA5MDI0NzYxYjIifQ=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4988</Words>
  <Application>WPS 演示</Application>
  <PresentationFormat/>
  <Paragraphs>354</Paragraphs>
  <Slides>23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思源黑体 CN Bold</vt:lpstr>
      <vt:lpstr>黑体</vt:lpstr>
      <vt:lpstr>字魂105号-简雅黑</vt:lpstr>
      <vt:lpstr>Times New Roman</vt:lpstr>
      <vt:lpstr>字魂95号-手刻宋</vt:lpstr>
      <vt:lpstr>Calibri</vt:lpstr>
      <vt:lpstr>Arial Unicode MS</vt:lpstr>
      <vt:lpstr>Comic Sans MS</vt:lpstr>
      <vt:lpstr>Arial Unicode MS</vt:lpstr>
      <vt:lpstr>Office 主题​​</vt:lpstr>
      <vt:lpstr>PowerPoint 演示文稿</vt:lpstr>
      <vt:lpstr>Learning objectives</vt:lpstr>
      <vt:lpstr>Lead in</vt:lpstr>
      <vt:lpstr>Presentation</vt:lpstr>
      <vt:lpstr>Presentation</vt:lpstr>
      <vt:lpstr>Presentation</vt:lpstr>
      <vt:lpstr>Presentation</vt:lpstr>
      <vt:lpstr>Presentation</vt:lpstr>
      <vt:lpstr>Presentation</vt:lpstr>
      <vt:lpstr>Presentation</vt:lpstr>
      <vt:lpstr>Presentation</vt:lpstr>
      <vt:lpstr>Presentation</vt:lpstr>
      <vt:lpstr>Presentation</vt:lpstr>
      <vt:lpstr>Presentation</vt:lpstr>
      <vt:lpstr>Language points</vt:lpstr>
      <vt:lpstr>Language points</vt:lpstr>
      <vt:lpstr>Language points</vt:lpstr>
      <vt:lpstr>Language points</vt:lpstr>
      <vt:lpstr>Language points</vt:lpstr>
      <vt:lpstr>Language points</vt:lpstr>
      <vt:lpstr>Exercise</vt:lpstr>
      <vt:lpstr>Exercise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224</cp:revision>
  <dcterms:created xsi:type="dcterms:W3CDTF">2019-06-19T02:08:00Z</dcterms:created>
  <dcterms:modified xsi:type="dcterms:W3CDTF">2023-10-02T12:10:20Z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1AF8D52AEB0B4300A3F329A77FFF19BA</vt:lpwstr>
  </property>
  <property fmtid="{D5CDD505-2E9C-101B-9397-08002B2CF9AE}" pid="3" name="KSOProductBuildVer">
    <vt:lpwstr>2052-12.1.0.15712</vt:lpwstr>
  </property>
</Properties>
</file>