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  <p:sldId id="259" r:id="rId4"/>
    <p:sldId id="285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074" name="WordArt 4"/>
          <p:cNvSpPr>
            <a:spLocks noTextEdit="1"/>
          </p:cNvSpPr>
          <p:nvPr/>
        </p:nvSpPr>
        <p:spPr>
          <a:xfrm>
            <a:off x="506413" y="1339850"/>
            <a:ext cx="8313737" cy="41767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p>
            <a:pPr algn="ctr"/>
            <a:r>
              <a:rPr lang="zh-CN" altLang="en-US" sz="4800" b="1">
                <a:ln w="9525" cap="flat" cmpd="sng">
                  <a:solidFill>
                    <a:schemeClr val="hlink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Unit 2 </a:t>
            </a:r>
            <a:endParaRPr lang="zh-CN" altLang="en-US" sz="4800" b="1"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zh-CN" altLang="en-US" sz="4800" b="1">
                <a:ln w="9525" cap="flat" cmpd="sng">
                  <a:solidFill>
                    <a:schemeClr val="hlink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How often do you exercise?</a:t>
            </a:r>
            <a:endParaRPr lang="zh-CN" altLang="en-US" sz="4800" b="1"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aphicFrame>
        <p:nvGraphicFramePr>
          <p:cNvPr id="12290" name="表格 12289"/>
          <p:cNvGraphicFramePr/>
          <p:nvPr/>
        </p:nvGraphicFramePr>
        <p:xfrm>
          <a:off x="361950" y="1268413"/>
          <a:ext cx="8386763" cy="5386387"/>
        </p:xfrm>
        <a:graphic>
          <a:graphicData uri="http://schemas.openxmlformats.org/drawingml/2006/table">
            <a:tbl>
              <a:tblPr/>
              <a:tblGrid>
                <a:gridCol w="4930775"/>
                <a:gridCol w="3455988"/>
              </a:tblGrid>
              <a:tr h="593725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1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3000" b="1" dirty="0">
                          <a:solidFill>
                            <a:srgbClr val="0000FF"/>
                          </a:solidFill>
                        </a:rPr>
                        <a:t>Activities</a:t>
                      </a:r>
                      <a:endParaRPr lang="zh-CN" altLang="en-US" sz="3000" b="1" dirty="0">
                        <a:solidFill>
                          <a:srgbClr val="0000FF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1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3000" b="1" dirty="0">
                          <a:solidFill>
                            <a:srgbClr val="0000FF"/>
                          </a:solidFill>
                        </a:rPr>
                        <a:t>Days a year</a:t>
                      </a:r>
                      <a:endParaRPr lang="zh-CN" altLang="en-US" sz="3000" b="1" dirty="0">
                        <a:solidFill>
                          <a:srgbClr val="0000FF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</a:tr>
              <a:tr h="2503488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 dirty="0">
                          <a:solidFill>
                            <a:srgbClr val="FF0000"/>
                          </a:solidFill>
                          <a:latin typeface="Times New Roman" panose="02020603050405020304" pitchFamily="2" charset="0"/>
                        </a:rPr>
                        <a:t>Exercise</a:t>
                      </a:r>
                      <a:endParaRPr lang="en-US" altLang="zh-CN" sz="3200" b="1" dirty="0">
                        <a:solidFill>
                          <a:srgbClr val="FF0000"/>
                        </a:solidFill>
                        <a:latin typeface="Times New Roman" panose="02020603050405020304" pitchFamily="2" charset="0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 dirty="0">
                          <a:solidFill>
                            <a:srgbClr val="FF0000"/>
                          </a:solidFill>
                          <a:latin typeface="Times New Roman" panose="02020603050405020304" pitchFamily="2" charset="0"/>
                        </a:rPr>
                        <a:t>Read books</a:t>
                      </a:r>
                      <a:endParaRPr lang="en-US" altLang="zh-CN" sz="3200" b="1" dirty="0">
                        <a:solidFill>
                          <a:srgbClr val="FF0000"/>
                        </a:solidFill>
                        <a:latin typeface="Times New Roman" panose="02020603050405020304" pitchFamily="2" charset="0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 dirty="0">
                          <a:solidFill>
                            <a:srgbClr val="FF0000"/>
                          </a:solidFill>
                          <a:latin typeface="Times New Roman" panose="02020603050405020304" pitchFamily="2" charset="0"/>
                        </a:rPr>
                        <a:t>Watch TV for over 2 hours </a:t>
                      </a:r>
                      <a:endParaRPr lang="en-US" altLang="zh-CN" sz="3200" b="1" dirty="0">
                        <a:solidFill>
                          <a:srgbClr val="FF0000"/>
                        </a:solidFill>
                        <a:latin typeface="Times New Roman" panose="02020603050405020304" pitchFamily="2" charset="0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 dirty="0">
                          <a:solidFill>
                            <a:srgbClr val="FF0000"/>
                          </a:solidFill>
                          <a:latin typeface="Times New Roman" panose="02020603050405020304" pitchFamily="2" charset="0"/>
                        </a:rPr>
                        <a:t>Drink juice</a:t>
                      </a:r>
                      <a:endParaRPr lang="en-US" altLang="zh-CN" sz="3200" b="1" dirty="0">
                        <a:solidFill>
                          <a:srgbClr val="FF0000"/>
                        </a:solidFill>
                        <a:latin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1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 dirty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</a:rPr>
                        <a:t>365</a:t>
                      </a:r>
                      <a:endParaRPr lang="en-US" altLang="zh-CN" sz="3200" b="1" dirty="0">
                        <a:solidFill>
                          <a:srgbClr val="000000"/>
                        </a:solidFill>
                        <a:latin typeface="Times New Roman" panose="02020603050405020304" pitchFamily="2" charset="0"/>
                      </a:endParaRPr>
                    </a:p>
                    <a:p>
                      <a:pPr marL="0" lvl="0" indent="0" algn="ctr">
                        <a:lnSpc>
                          <a:spcPct val="11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 dirty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</a:rPr>
                        <a:t>365</a:t>
                      </a:r>
                      <a:endParaRPr lang="en-US" altLang="zh-CN" sz="3200" b="1" dirty="0">
                        <a:solidFill>
                          <a:srgbClr val="000000"/>
                        </a:solidFill>
                        <a:latin typeface="Times New Roman" panose="02020603050405020304" pitchFamily="2" charset="0"/>
                      </a:endParaRPr>
                    </a:p>
                    <a:p>
                      <a:pPr marL="0" lvl="0" indent="0" algn="ctr">
                        <a:lnSpc>
                          <a:spcPct val="11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 dirty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</a:rPr>
                        <a:t>320</a:t>
                      </a:r>
                      <a:endParaRPr lang="en-US" altLang="zh-CN" sz="3200" b="1" dirty="0">
                        <a:solidFill>
                          <a:srgbClr val="000000"/>
                        </a:solidFill>
                        <a:latin typeface="Times New Roman" panose="02020603050405020304" pitchFamily="2" charset="0"/>
                      </a:endParaRPr>
                    </a:p>
                    <a:p>
                      <a:pPr marL="0" lvl="0" indent="0" algn="ctr">
                        <a:lnSpc>
                          <a:spcPct val="11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 dirty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</a:rPr>
                        <a:t>210</a:t>
                      </a:r>
                      <a:endParaRPr lang="en-US" altLang="zh-CN" sz="3200" b="1" dirty="0">
                        <a:solidFill>
                          <a:srgbClr val="000000"/>
                        </a:solidFill>
                        <a:latin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</a:tr>
              <a:tr h="2289175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 dirty="0">
                          <a:solidFill>
                            <a:srgbClr val="FF0000"/>
                          </a:solidFill>
                          <a:latin typeface="Times New Roman" panose="02020603050405020304" pitchFamily="2" charset="0"/>
                        </a:rPr>
                        <a:t>Eat hamburgers</a:t>
                      </a:r>
                      <a:endParaRPr lang="en-US" altLang="zh-CN" sz="3200" b="1" dirty="0">
                        <a:solidFill>
                          <a:srgbClr val="FF0000"/>
                        </a:solidFill>
                        <a:latin typeface="Times New Roman" panose="02020603050405020304" pitchFamily="2" charset="0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 dirty="0">
                          <a:solidFill>
                            <a:srgbClr val="FF0000"/>
                          </a:solidFill>
                          <a:latin typeface="Times New Roman" panose="02020603050405020304" pitchFamily="2" charset="0"/>
                        </a:rPr>
                        <a:t>Help with housework</a:t>
                      </a:r>
                      <a:endParaRPr lang="en-US" altLang="zh-CN" sz="3200" b="1" dirty="0">
                        <a:solidFill>
                          <a:srgbClr val="FF0000"/>
                        </a:solidFill>
                        <a:latin typeface="Times New Roman" panose="02020603050405020304" pitchFamily="2" charset="0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 dirty="0">
                          <a:solidFill>
                            <a:srgbClr val="FF0000"/>
                          </a:solidFill>
                          <a:latin typeface="Times New Roman" panose="02020603050405020304" pitchFamily="2" charset="0"/>
                        </a:rPr>
                        <a:t>Stay up late</a:t>
                      </a:r>
                      <a:endParaRPr lang="zh-CN" altLang="en-US" sz="3200" b="1" dirty="0">
                        <a:solidFill>
                          <a:srgbClr val="FF0000"/>
                        </a:solidFill>
                        <a:latin typeface="Times New Roman" panose="02020603050405020304" pitchFamily="2" charset="0"/>
                      </a:endParaRPr>
                    </a:p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 dirty="0">
                          <a:solidFill>
                            <a:srgbClr val="FF0000"/>
                          </a:solidFill>
                          <a:latin typeface="Times New Roman" panose="02020603050405020304" pitchFamily="2" charset="0"/>
                        </a:rPr>
                        <a:t>Go to the dentist</a:t>
                      </a:r>
                      <a:endParaRPr lang="zh-CN" altLang="en-US" sz="3200" b="1" dirty="0">
                        <a:solidFill>
                          <a:srgbClr val="FF0000"/>
                        </a:solidFill>
                        <a:latin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 dirty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</a:rPr>
                        <a:t>95</a:t>
                      </a:r>
                      <a:endParaRPr lang="en-US" altLang="zh-CN" sz="3200" b="1" dirty="0">
                        <a:solidFill>
                          <a:srgbClr val="000000"/>
                        </a:solidFill>
                        <a:latin typeface="Times New Roman" panose="02020603050405020304" pitchFamily="2" charset="0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 dirty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</a:rPr>
                        <a:t>20</a:t>
                      </a:r>
                      <a:endParaRPr lang="en-US" altLang="zh-CN" sz="3200" b="1" dirty="0">
                        <a:solidFill>
                          <a:srgbClr val="000000"/>
                        </a:solidFill>
                        <a:latin typeface="Times New Roman" panose="02020603050405020304" pitchFamily="2" charset="0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 dirty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</a:rPr>
                        <a:t>15</a:t>
                      </a:r>
                      <a:endParaRPr lang="en-US" altLang="zh-CN" sz="3200" b="1" dirty="0">
                        <a:solidFill>
                          <a:srgbClr val="000000"/>
                        </a:solidFill>
                        <a:latin typeface="Times New Roman" panose="02020603050405020304" pitchFamily="2" charset="0"/>
                      </a:endParaRPr>
                    </a:p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 dirty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</a:rPr>
                        <a:t>0</a:t>
                      </a:r>
                      <a:endParaRPr lang="zh-CN" altLang="en-US" sz="3200" b="1" dirty="0">
                        <a:solidFill>
                          <a:srgbClr val="000000"/>
                        </a:solidFill>
                        <a:latin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304" name="Rectangle 12"/>
          <p:cNvSpPr/>
          <p:nvPr/>
        </p:nvSpPr>
        <p:spPr>
          <a:xfrm>
            <a:off x="1547813" y="188913"/>
            <a:ext cx="7272337" cy="9810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>
              <a:lnSpc>
                <a:spcPct val="110000"/>
              </a:lnSpc>
            </a:pPr>
            <a:r>
              <a:rPr lang="en-US" altLang="zh-CN" sz="3400" b="1" dirty="0">
                <a:solidFill>
                  <a:srgbClr val="CC00FF"/>
                </a:solidFill>
                <a:latin typeface="Arial" panose="020B0604020202020204" pitchFamily="34" charset="0"/>
                <a:cs typeface="Times New Roman" panose="02020603050405020304" pitchFamily="2" charset="0"/>
              </a:rPr>
              <a:t>Look at the information in the chart and complete the report. </a:t>
            </a:r>
            <a:endParaRPr lang="zh-CN" altLang="en-US" sz="3400" b="1" dirty="0">
              <a:solidFill>
                <a:srgbClr val="CC00FF"/>
              </a:solidFill>
              <a:latin typeface="Arial" panose="020B0604020202020204" pitchFamily="34" charset="0"/>
              <a:ea typeface="Times New Roman" panose="02020603050405020304" pitchFamily="2" charset="0"/>
            </a:endParaRPr>
          </a:p>
        </p:txBody>
      </p:sp>
      <p:sp>
        <p:nvSpPr>
          <p:cNvPr id="12305" name="Oval 2"/>
          <p:cNvSpPr/>
          <p:nvPr/>
        </p:nvSpPr>
        <p:spPr>
          <a:xfrm>
            <a:off x="468313" y="44450"/>
            <a:ext cx="898525" cy="657225"/>
          </a:xfrm>
          <a:prstGeom prst="ellipse">
            <a:avLst/>
          </a:prstGeom>
          <a:noFill/>
          <a:ln w="9525">
            <a:noFill/>
          </a:ln>
        </p:spPr>
        <p:txBody>
          <a:bodyPr wrap="none" anchor="ctr"/>
          <a:p>
            <a:pPr algn="ctr">
              <a:lnSpc>
                <a:spcPct val="11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3a</a:t>
            </a:r>
            <a:endParaRPr lang="en-US" altLang="zh-CN" sz="3600" b="1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4" grpId="0"/>
      <p:bldP spid="1230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3314" name="Rectangle 10"/>
          <p:cNvSpPr/>
          <p:nvPr/>
        </p:nvSpPr>
        <p:spPr>
          <a:xfrm>
            <a:off x="466725" y="693738"/>
            <a:ext cx="8208963" cy="5399087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00B05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               </a:t>
            </a: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Jane is a 16-year-old high </a:t>
            </a:r>
            <a:endParaRPr lang="en-US" altLang="zh-CN" sz="3600" b="1" dirty="0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                school student in the United    </a:t>
            </a:r>
            <a:endParaRPr lang="en-US" altLang="zh-CN" sz="3600" b="1" dirty="0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                States. </a:t>
            </a:r>
            <a:r>
              <a:rPr lang="en-US" altLang="zh-CN" sz="3600" b="1" i="1" dirty="0">
                <a:latin typeface="Times New Roman" panose="02020603050405020304" pitchFamily="2" charset="0"/>
                <a:cs typeface="Times New Roman" panose="02020603050405020304" pitchFamily="2" charset="0"/>
              </a:rPr>
              <a:t>American Teenager </a:t>
            </a: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magazine asked her about her habits.  Jane has a lot of good habits. She </a:t>
            </a:r>
            <a:r>
              <a:rPr lang="en-US" altLang="zh-CN" sz="3600" b="1" u="sng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always </a:t>
            </a: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 exercises and she reads books ________. Also, she _______ drinks juice and she __________ stays up late. </a:t>
            </a:r>
            <a:endParaRPr lang="en-US" altLang="zh-CN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3315" name="Text Box 4"/>
          <p:cNvSpPr txBox="1"/>
          <p:nvPr/>
        </p:nvSpPr>
        <p:spPr>
          <a:xfrm>
            <a:off x="2339975" y="4732338"/>
            <a:ext cx="172878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usually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3316" name="Text Box 5"/>
          <p:cNvSpPr txBox="1"/>
          <p:nvPr/>
        </p:nvSpPr>
        <p:spPr>
          <a:xfrm>
            <a:off x="6300788" y="4076700"/>
            <a:ext cx="212407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every day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3317" name="Text Box 6"/>
          <p:cNvSpPr txBox="1"/>
          <p:nvPr/>
        </p:nvSpPr>
        <p:spPr>
          <a:xfrm>
            <a:off x="468313" y="5373688"/>
            <a:ext cx="284321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hardly ever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pic>
        <p:nvPicPr>
          <p:cNvPr id="13318" name="图片 13317" descr="CIMG5478"/>
          <p:cNvPicPr>
            <a:picLocks noChangeAspect="1"/>
          </p:cNvPicPr>
          <p:nvPr/>
        </p:nvPicPr>
        <p:blipFill>
          <a:blip r:embed="rId1">
            <a:lum bright="6000"/>
          </a:blip>
          <a:stretch>
            <a:fillRect/>
          </a:stretch>
        </p:blipFill>
        <p:spPr>
          <a:xfrm>
            <a:off x="430213" y="260350"/>
            <a:ext cx="1765300" cy="25923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/>
      <p:bldP spid="13316" grpId="0"/>
      <p:bldP spid="133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4338" name="Rectangle 10"/>
          <p:cNvSpPr/>
          <p:nvPr/>
        </p:nvSpPr>
        <p:spPr>
          <a:xfrm>
            <a:off x="360363" y="549275"/>
            <a:ext cx="8388350" cy="547211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However, she has some bad habits, too. She _______ watches TV for more than two hours a day, and she __________ eats hamburgers. Her parents are not very happy because she __________ helps with housework and she ______ goes to the dentist for teeth cleaning. She says she is afraid!</a:t>
            </a:r>
            <a:endParaRPr lang="en-US" altLang="zh-CN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4339" name="Text Box 8"/>
          <p:cNvSpPr txBox="1"/>
          <p:nvPr/>
        </p:nvSpPr>
        <p:spPr>
          <a:xfrm>
            <a:off x="1223963" y="1196975"/>
            <a:ext cx="1547812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always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4340" name="Text Box 9"/>
          <p:cNvSpPr txBox="1"/>
          <p:nvPr/>
        </p:nvSpPr>
        <p:spPr>
          <a:xfrm>
            <a:off x="5364163" y="1885950"/>
            <a:ext cx="2376487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sometimes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4341" name="Text Box 5"/>
          <p:cNvSpPr txBox="1"/>
          <p:nvPr/>
        </p:nvSpPr>
        <p:spPr>
          <a:xfrm>
            <a:off x="4067175" y="3182938"/>
            <a:ext cx="3132138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hardly ever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4342" name="Text Box 5"/>
          <p:cNvSpPr txBox="1"/>
          <p:nvPr/>
        </p:nvSpPr>
        <p:spPr>
          <a:xfrm>
            <a:off x="4284663" y="3860800"/>
            <a:ext cx="1439862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never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/>
      <p:bldP spid="14340" grpId="0"/>
      <p:bldP spid="14341" grpId="0"/>
      <p:bldP spid="143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aphicFrame>
        <p:nvGraphicFramePr>
          <p:cNvPr id="15362" name="表格 15361"/>
          <p:cNvGraphicFramePr/>
          <p:nvPr/>
        </p:nvGraphicFramePr>
        <p:xfrm>
          <a:off x="142875" y="2289175"/>
          <a:ext cx="8893175" cy="4235450"/>
        </p:xfrm>
        <a:graphic>
          <a:graphicData uri="http://schemas.openxmlformats.org/drawingml/2006/table">
            <a:tbl>
              <a:tblPr/>
              <a:tblGrid>
                <a:gridCol w="1606550"/>
                <a:gridCol w="4324350"/>
                <a:gridCol w="2962275"/>
              </a:tblGrid>
              <a:tr h="85090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 dirty="0"/>
                        <a:t>Habits</a:t>
                      </a:r>
                      <a:endParaRPr lang="zh-CN" altLang="en-US" sz="3600" b="1" dirty="0"/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 dirty="0">
                          <a:solidFill>
                            <a:srgbClr val="0066FF"/>
                          </a:solidFill>
                        </a:rPr>
                        <a:t>Activities</a:t>
                      </a:r>
                      <a:endParaRPr lang="zh-CN" altLang="en-US" sz="3600" b="1" dirty="0">
                        <a:solidFill>
                          <a:srgbClr val="0066FF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 dirty="0"/>
                        <a:t>How often?</a:t>
                      </a:r>
                      <a:endParaRPr lang="zh-CN" altLang="en-US" sz="3600" b="1" dirty="0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</a:tr>
              <a:tr h="338455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 dirty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</a:rPr>
                        <a:t>Good habits</a:t>
                      </a:r>
                      <a:endParaRPr lang="zh-CN" altLang="en-US" sz="3600" b="1" dirty="0">
                        <a:solidFill>
                          <a:srgbClr val="000000"/>
                        </a:solidFill>
                        <a:latin typeface="Times New Roman" panose="02020603050405020304" pitchFamily="2" charset="0"/>
                      </a:endParaRPr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3600" b="1" dirty="0">
                          <a:solidFill>
                            <a:srgbClr val="0000FF"/>
                          </a:solidFill>
                          <a:latin typeface="Times New Roman" panose="02020603050405020304" pitchFamily="2" charset="0"/>
                        </a:rPr>
                        <a:t>         </a:t>
                      </a:r>
                      <a:r>
                        <a:rPr lang="en-US" altLang="zh-CN" sz="3600" b="1" dirty="0">
                          <a:solidFill>
                            <a:srgbClr val="0000FF"/>
                          </a:solidFill>
                          <a:latin typeface="Times New Roman" panose="02020603050405020304" pitchFamily="2" charset="0"/>
                        </a:rPr>
                        <a:t>Exercise</a:t>
                      </a:r>
                      <a:endParaRPr lang="en-US" altLang="zh-CN" sz="3600" b="1" dirty="0">
                        <a:solidFill>
                          <a:srgbClr val="0000FF"/>
                        </a:solidFill>
                        <a:latin typeface="Times New Roman" panose="02020603050405020304" pitchFamily="2" charset="0"/>
                      </a:endParaRPr>
                    </a:p>
                    <a:p>
                      <a:pPr marL="0" lvl="0" indent="0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3600" b="1" dirty="0">
                          <a:solidFill>
                            <a:srgbClr val="0000FF"/>
                          </a:solidFill>
                          <a:latin typeface="Times New Roman" panose="02020603050405020304" pitchFamily="2" charset="0"/>
                        </a:rPr>
                        <a:t>      </a:t>
                      </a:r>
                      <a:r>
                        <a:rPr lang="en-US" altLang="zh-CN" sz="3600" b="1" dirty="0">
                          <a:solidFill>
                            <a:srgbClr val="0000FF"/>
                          </a:solidFill>
                          <a:latin typeface="Times New Roman" panose="02020603050405020304" pitchFamily="2" charset="0"/>
                        </a:rPr>
                        <a:t>Read books</a:t>
                      </a:r>
                      <a:endParaRPr lang="en-US" altLang="zh-CN" sz="3600" b="1" dirty="0">
                        <a:solidFill>
                          <a:srgbClr val="0000FF"/>
                        </a:solidFill>
                        <a:latin typeface="Times New Roman" panose="02020603050405020304" pitchFamily="2" charset="0"/>
                      </a:endParaRPr>
                    </a:p>
                    <a:p>
                      <a:pPr marL="0" lvl="0" indent="0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3600" b="1" dirty="0">
                          <a:solidFill>
                            <a:srgbClr val="0000FF"/>
                          </a:solidFill>
                          <a:latin typeface="Times New Roman" panose="02020603050405020304" pitchFamily="2" charset="0"/>
                        </a:rPr>
                        <a:t>        </a:t>
                      </a:r>
                      <a:r>
                        <a:rPr lang="en-US" altLang="zh-CN" sz="3600" b="1" dirty="0">
                          <a:solidFill>
                            <a:srgbClr val="0000FF"/>
                          </a:solidFill>
                          <a:latin typeface="Times New Roman" panose="02020603050405020304" pitchFamily="2" charset="0"/>
                        </a:rPr>
                        <a:t>Eat fruit</a:t>
                      </a:r>
                      <a:endParaRPr lang="en-US" altLang="zh-CN" sz="3600" b="1" dirty="0">
                        <a:solidFill>
                          <a:srgbClr val="0000FF"/>
                        </a:solidFill>
                        <a:latin typeface="Times New Roman" panose="02020603050405020304" pitchFamily="2" charset="0"/>
                      </a:endParaRPr>
                    </a:p>
                    <a:p>
                      <a:pPr marL="0" lvl="0" indent="0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3600" b="1" dirty="0">
                          <a:solidFill>
                            <a:srgbClr val="0000FF"/>
                          </a:solidFill>
                          <a:latin typeface="Times New Roman" panose="02020603050405020304" pitchFamily="2" charset="0"/>
                        </a:rPr>
                        <a:t>      </a:t>
                      </a:r>
                      <a:r>
                        <a:rPr lang="en-US" altLang="zh-CN" sz="3600" b="1" dirty="0">
                          <a:solidFill>
                            <a:srgbClr val="0000FF"/>
                          </a:solidFill>
                          <a:latin typeface="Times New Roman" panose="02020603050405020304" pitchFamily="2" charset="0"/>
                        </a:rPr>
                        <a:t>Drink milk</a:t>
                      </a:r>
                      <a:endParaRPr lang="en-US" altLang="zh-CN" sz="3600" b="1" dirty="0">
                        <a:solidFill>
                          <a:srgbClr val="0000FF"/>
                        </a:solidFill>
                        <a:latin typeface="Times New Roman" panose="02020603050405020304" pitchFamily="2" charset="0"/>
                      </a:endParaRPr>
                    </a:p>
                    <a:p>
                      <a:pPr marL="0" lvl="0" indent="0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zh-CN" altLang="en-US" sz="3600" b="1" dirty="0">
                          <a:solidFill>
                            <a:srgbClr val="0000FF"/>
                          </a:solidFill>
                          <a:latin typeface="Times New Roman" panose="02020603050405020304" pitchFamily="2" charset="0"/>
                        </a:rPr>
                        <a:t>     </a:t>
                      </a:r>
                      <a:r>
                        <a:rPr lang="en-US" altLang="zh-CN" sz="3600" b="1" dirty="0">
                          <a:solidFill>
                            <a:srgbClr val="0000FF"/>
                          </a:solidFill>
                          <a:latin typeface="Times New Roman" panose="02020603050405020304" pitchFamily="2" charset="0"/>
                        </a:rPr>
                        <a:t>Stay up late</a:t>
                      </a:r>
                      <a:endParaRPr lang="zh-CN" altLang="en-US" sz="3600" b="1" dirty="0">
                        <a:solidFill>
                          <a:srgbClr val="0000FF"/>
                        </a:solidFill>
                        <a:latin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endParaRPr lang="zh-CN" altLang="en-US" sz="3600" b="1">
                        <a:solidFill>
                          <a:srgbClr val="000000"/>
                        </a:solidFill>
                        <a:latin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376" name="Text Box 5"/>
          <p:cNvSpPr txBox="1"/>
          <p:nvPr/>
        </p:nvSpPr>
        <p:spPr>
          <a:xfrm>
            <a:off x="6084888" y="3182938"/>
            <a:ext cx="2339975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514350" indent="-514350">
              <a:lnSpc>
                <a:spcPct val="12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every day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5377" name="Text Box 6"/>
          <p:cNvSpPr txBox="1"/>
          <p:nvPr/>
        </p:nvSpPr>
        <p:spPr>
          <a:xfrm>
            <a:off x="6084888" y="3856038"/>
            <a:ext cx="2376487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always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5378" name="Rectangle 12"/>
          <p:cNvSpPr/>
          <p:nvPr/>
        </p:nvSpPr>
        <p:spPr>
          <a:xfrm>
            <a:off x="1258888" y="0"/>
            <a:ext cx="7667625" cy="242093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r>
              <a:rPr lang="en-US" altLang="zh-CN" sz="3400" b="1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2" charset="0"/>
              </a:rPr>
              <a:t>Complete the chart with your own information. In the last column, use expressions like</a:t>
            </a:r>
            <a:r>
              <a:rPr lang="en-US" altLang="zh-CN" sz="3400" b="1" dirty="0">
                <a:solidFill>
                  <a:srgbClr val="CC00FF"/>
                </a:solidFill>
                <a:latin typeface="Arial" panose="020B0604020202020204" pitchFamily="34" charset="0"/>
                <a:cs typeface="Times New Roman" panose="02020603050405020304" pitchFamily="2" charset="0"/>
              </a:rPr>
              <a:t> </a:t>
            </a:r>
            <a:r>
              <a:rPr lang="en-US" altLang="zh-CN" sz="3400" b="1" i="1" dirty="0">
                <a:solidFill>
                  <a:srgbClr val="CC00FF"/>
                </a:solidFill>
                <a:latin typeface="Arial" panose="020B0604020202020204" pitchFamily="34" charset="0"/>
                <a:cs typeface="Times New Roman" panose="02020603050405020304" pitchFamily="2" charset="0"/>
              </a:rPr>
              <a:t>always, every day, twice a week</a:t>
            </a:r>
            <a:r>
              <a:rPr lang="en-US" altLang="zh-CN" sz="3400" b="1" dirty="0">
                <a:solidFill>
                  <a:srgbClr val="CC00FF"/>
                </a:solidFill>
                <a:latin typeface="Arial" panose="020B0604020202020204" pitchFamily="34" charset="0"/>
                <a:cs typeface="Times New Roman" panose="02020603050405020304" pitchFamily="2" charset="0"/>
              </a:rPr>
              <a:t> </a:t>
            </a:r>
            <a:r>
              <a:rPr lang="en-US" altLang="zh-CN" sz="3400" b="1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2" charset="0"/>
              </a:rPr>
              <a:t>and</a:t>
            </a:r>
            <a:r>
              <a:rPr lang="en-US" altLang="zh-CN" sz="3400" b="1" dirty="0">
                <a:solidFill>
                  <a:srgbClr val="CC00FF"/>
                </a:solidFill>
                <a:latin typeface="Arial" panose="020B0604020202020204" pitchFamily="34" charset="0"/>
                <a:cs typeface="Times New Roman" panose="02020603050405020304" pitchFamily="2" charset="0"/>
              </a:rPr>
              <a:t> </a:t>
            </a:r>
            <a:r>
              <a:rPr lang="en-US" altLang="zh-CN" sz="3400" b="1" i="1" dirty="0">
                <a:solidFill>
                  <a:srgbClr val="CC00FF"/>
                </a:solidFill>
                <a:latin typeface="Arial" panose="020B0604020202020204" pitchFamily="34" charset="0"/>
                <a:cs typeface="Times New Roman" panose="02020603050405020304" pitchFamily="2" charset="0"/>
              </a:rPr>
              <a:t>never</a:t>
            </a:r>
            <a:r>
              <a:rPr lang="en-US" altLang="zh-CN" sz="3400" b="1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2" charset="0"/>
              </a:rPr>
              <a:t>.</a:t>
            </a:r>
            <a:endParaRPr lang="zh-CN" altLang="en-US" sz="3400" b="1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2" charset="0"/>
            </a:endParaRPr>
          </a:p>
        </p:txBody>
      </p:sp>
      <p:sp>
        <p:nvSpPr>
          <p:cNvPr id="15379" name="Oval 2"/>
          <p:cNvSpPr/>
          <p:nvPr/>
        </p:nvSpPr>
        <p:spPr>
          <a:xfrm>
            <a:off x="323850" y="-100012"/>
            <a:ext cx="898525" cy="917575"/>
          </a:xfrm>
          <a:prstGeom prst="ellipse">
            <a:avLst/>
          </a:prstGeom>
          <a:noFill/>
          <a:ln w="9525">
            <a:noFill/>
          </a:ln>
        </p:spPr>
        <p:txBody>
          <a:bodyPr wrap="none" anchor="ctr"/>
          <a:p>
            <a:pPr algn="ctr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3b</a:t>
            </a:r>
            <a:endParaRPr lang="en-US" altLang="zh-CN" sz="3600" b="1" dirty="0">
              <a:latin typeface="Times New Roman" panose="02020603050405020304" pitchFamily="2" charset="0"/>
            </a:endParaRPr>
          </a:p>
        </p:txBody>
      </p:sp>
      <p:sp>
        <p:nvSpPr>
          <p:cNvPr id="15380" name="Text Box 6"/>
          <p:cNvSpPr txBox="1"/>
          <p:nvPr/>
        </p:nvSpPr>
        <p:spPr>
          <a:xfrm>
            <a:off x="6084888" y="4503738"/>
            <a:ext cx="2808287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every day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5381" name="Text Box 7"/>
          <p:cNvSpPr txBox="1"/>
          <p:nvPr/>
        </p:nvSpPr>
        <p:spPr>
          <a:xfrm>
            <a:off x="6084888" y="5876925"/>
            <a:ext cx="1944687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never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5382" name="Text Box 8"/>
          <p:cNvSpPr txBox="1"/>
          <p:nvPr/>
        </p:nvSpPr>
        <p:spPr>
          <a:xfrm>
            <a:off x="6084888" y="5157788"/>
            <a:ext cx="2879725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twice a week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3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6" grpId="0"/>
      <p:bldP spid="15377" grpId="0"/>
      <p:bldP spid="15378" grpId="0"/>
      <p:bldP spid="15379" grpId="0"/>
      <p:bldP spid="15380" grpId="0"/>
      <p:bldP spid="15381" grpId="0"/>
      <p:bldP spid="1538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aphicFrame>
        <p:nvGraphicFramePr>
          <p:cNvPr id="16386" name="表格 16385"/>
          <p:cNvGraphicFramePr/>
          <p:nvPr/>
        </p:nvGraphicFramePr>
        <p:xfrm>
          <a:off x="142875" y="523875"/>
          <a:ext cx="8893175" cy="5497513"/>
        </p:xfrm>
        <a:graphic>
          <a:graphicData uri="http://schemas.openxmlformats.org/drawingml/2006/table">
            <a:tbl>
              <a:tblPr/>
              <a:tblGrid>
                <a:gridCol w="1606550"/>
                <a:gridCol w="4408488"/>
                <a:gridCol w="2878137"/>
              </a:tblGrid>
              <a:tr h="795338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 dirty="0"/>
                        <a:t>Habits</a:t>
                      </a:r>
                      <a:endParaRPr lang="zh-CN" altLang="en-US" sz="3600" b="1" dirty="0"/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 dirty="0">
                          <a:solidFill>
                            <a:srgbClr val="0066FF"/>
                          </a:solidFill>
                        </a:rPr>
                        <a:t>Activities</a:t>
                      </a:r>
                      <a:endParaRPr lang="zh-CN" altLang="en-US" sz="3600" b="1" dirty="0">
                        <a:solidFill>
                          <a:srgbClr val="0066FF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 dirty="0"/>
                        <a:t>How often</a:t>
                      </a:r>
                      <a:endParaRPr lang="zh-CN" altLang="en-US" sz="3600" b="1" dirty="0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</a:tr>
              <a:tr h="4702175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 dirty="0">
                          <a:solidFill>
                            <a:srgbClr val="000000"/>
                          </a:solidFill>
                          <a:latin typeface="Times New Roman" panose="02020603050405020304" pitchFamily="2" charset="0"/>
                        </a:rPr>
                        <a:t>Bad habits</a:t>
                      </a:r>
                      <a:endParaRPr lang="zh-CN" altLang="en-US" sz="3600" b="1" dirty="0">
                        <a:solidFill>
                          <a:srgbClr val="000000"/>
                        </a:solidFill>
                        <a:latin typeface="Times New Roman" panose="02020603050405020304" pitchFamily="2" charset="0"/>
                      </a:endParaRPr>
                    </a:p>
                  </a:txBody>
                  <a:tcPr vert="horz"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 dirty="0">
                          <a:solidFill>
                            <a:srgbClr val="0000FF"/>
                          </a:solidFill>
                          <a:latin typeface="Times New Roman" panose="02020603050405020304" pitchFamily="2" charset="0"/>
                        </a:rPr>
                        <a:t>Watch TV for over 2 hours</a:t>
                      </a:r>
                      <a:endParaRPr lang="en-US" altLang="zh-CN" sz="3600" b="1" dirty="0">
                        <a:solidFill>
                          <a:srgbClr val="0000FF"/>
                        </a:solidFill>
                        <a:latin typeface="Times New Roman" panose="02020603050405020304" pitchFamily="2" charset="0"/>
                      </a:endParaRPr>
                    </a:p>
                    <a:p>
                      <a:pPr marL="0" lvl="0" indent="0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 dirty="0">
                          <a:solidFill>
                            <a:srgbClr val="0000FF"/>
                          </a:solidFill>
                          <a:latin typeface="Times New Roman" panose="02020603050405020304" pitchFamily="2" charset="0"/>
                        </a:rPr>
                        <a:t>Use the Internet</a:t>
                      </a:r>
                      <a:endParaRPr lang="en-US" altLang="zh-CN" sz="3600" b="1" dirty="0">
                        <a:solidFill>
                          <a:srgbClr val="0000FF"/>
                        </a:solidFill>
                        <a:latin typeface="Times New Roman" panose="02020603050405020304" pitchFamily="2" charset="0"/>
                      </a:endParaRPr>
                    </a:p>
                    <a:p>
                      <a:pPr marL="0" lvl="0" indent="0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 dirty="0">
                          <a:solidFill>
                            <a:srgbClr val="0000FF"/>
                          </a:solidFill>
                          <a:latin typeface="Times New Roman" panose="02020603050405020304" pitchFamily="2" charset="0"/>
                        </a:rPr>
                        <a:t>Eat hamburgers</a:t>
                      </a:r>
                      <a:endParaRPr lang="en-US" altLang="zh-CN" sz="3600" b="1" dirty="0">
                        <a:solidFill>
                          <a:srgbClr val="0000FF"/>
                        </a:solidFill>
                        <a:latin typeface="Times New Roman" panose="02020603050405020304" pitchFamily="2" charset="0"/>
                      </a:endParaRPr>
                    </a:p>
                    <a:p>
                      <a:pPr marL="0" lvl="0" indent="0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 dirty="0">
                          <a:solidFill>
                            <a:srgbClr val="0000FF"/>
                          </a:solidFill>
                          <a:latin typeface="Times New Roman" panose="02020603050405020304" pitchFamily="2" charset="0"/>
                        </a:rPr>
                        <a:t>Help with housework</a:t>
                      </a:r>
                      <a:endParaRPr lang="en-US" altLang="zh-CN" sz="3600" b="1" dirty="0">
                        <a:solidFill>
                          <a:srgbClr val="0000FF"/>
                        </a:solidFill>
                        <a:latin typeface="Times New Roman" panose="02020603050405020304" pitchFamily="2" charset="0"/>
                      </a:endParaRPr>
                    </a:p>
                    <a:p>
                      <a:pPr marL="0" lvl="0" indent="0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 dirty="0">
                          <a:solidFill>
                            <a:srgbClr val="0000FF"/>
                          </a:solidFill>
                          <a:latin typeface="Times New Roman" panose="02020603050405020304" pitchFamily="2" charset="0"/>
                        </a:rPr>
                        <a:t>Go to the dentist</a:t>
                      </a:r>
                      <a:endParaRPr lang="zh-CN" altLang="en-US" sz="3600" b="1" dirty="0">
                        <a:solidFill>
                          <a:srgbClr val="0000FF"/>
                        </a:solidFill>
                        <a:latin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lnSpc>
                          <a:spcPct val="120000"/>
                        </a:lnSpc>
                        <a:spcBef>
                          <a:spcPct val="0"/>
                        </a:spcBef>
                        <a:buNone/>
                      </a:pPr>
                      <a:endParaRPr lang="zh-CN" altLang="en-US" sz="3600" b="1">
                        <a:solidFill>
                          <a:srgbClr val="000000"/>
                        </a:solidFill>
                        <a:latin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400" name="Text Box 5"/>
          <p:cNvSpPr txBox="1"/>
          <p:nvPr/>
        </p:nvSpPr>
        <p:spPr>
          <a:xfrm>
            <a:off x="6084888" y="1341438"/>
            <a:ext cx="2663825" cy="749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514350" indent="-514350">
              <a:lnSpc>
                <a:spcPct val="120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always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</a:endParaRPr>
          </a:p>
        </p:txBody>
      </p:sp>
      <p:sp>
        <p:nvSpPr>
          <p:cNvPr id="16401" name="Text Box 9"/>
          <p:cNvSpPr txBox="1"/>
          <p:nvPr/>
        </p:nvSpPr>
        <p:spPr>
          <a:xfrm>
            <a:off x="6156325" y="3284538"/>
            <a:ext cx="1584325" cy="749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often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6402" name="Text Box 5"/>
          <p:cNvSpPr txBox="1"/>
          <p:nvPr/>
        </p:nvSpPr>
        <p:spPr>
          <a:xfrm>
            <a:off x="6084888" y="2533650"/>
            <a:ext cx="2825750" cy="749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twice a week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6403" name="Text Box 4"/>
          <p:cNvSpPr txBox="1"/>
          <p:nvPr/>
        </p:nvSpPr>
        <p:spPr>
          <a:xfrm>
            <a:off x="6156325" y="3933825"/>
            <a:ext cx="2663825" cy="749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hardly ever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6404" name="Text Box 6"/>
          <p:cNvSpPr txBox="1"/>
          <p:nvPr/>
        </p:nvSpPr>
        <p:spPr>
          <a:xfrm>
            <a:off x="6229350" y="4508500"/>
            <a:ext cx="1873250" cy="749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never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0" grpId="0"/>
      <p:bldP spid="16401" grpId="0"/>
      <p:bldP spid="16402" grpId="0"/>
      <p:bldP spid="16403" grpId="0"/>
      <p:bldP spid="1640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7410" name="Text Box 5"/>
          <p:cNvSpPr txBox="1"/>
          <p:nvPr/>
        </p:nvSpPr>
        <p:spPr>
          <a:xfrm>
            <a:off x="539750" y="3573463"/>
            <a:ext cx="8316913" cy="2428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r"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2" charset="0"/>
              </a:rPr>
              <a:t>________________________________________</a:t>
            </a:r>
            <a:endParaRPr lang="en-US" altLang="zh-CN" sz="3200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2" charset="0"/>
              </a:rPr>
              <a:t>________________________________________</a:t>
            </a:r>
            <a:endParaRPr lang="en-US" altLang="zh-CN" sz="3200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2" charset="0"/>
              </a:rPr>
              <a:t>________________________________________</a:t>
            </a:r>
            <a:endParaRPr lang="en-US" altLang="zh-CN" sz="3200" b="1" dirty="0">
              <a:latin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200" b="1" dirty="0">
                <a:latin typeface="Times New Roman" panose="02020603050405020304" pitchFamily="2" charset="0"/>
              </a:rPr>
              <a:t>________________________________________</a:t>
            </a:r>
            <a:endParaRPr lang="en-US" altLang="zh-CN" sz="3200" b="1" dirty="0">
              <a:latin typeface="Times New Roman" panose="02020603050405020304" pitchFamily="2" charset="0"/>
            </a:endParaRPr>
          </a:p>
        </p:txBody>
      </p:sp>
      <p:sp>
        <p:nvSpPr>
          <p:cNvPr id="17411" name="Rectangle 12"/>
          <p:cNvSpPr/>
          <p:nvPr/>
        </p:nvSpPr>
        <p:spPr>
          <a:xfrm>
            <a:off x="1619250" y="1412875"/>
            <a:ext cx="6985000" cy="220503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>
              <a:lnSpc>
                <a:spcPct val="110000"/>
              </a:lnSpc>
            </a:pPr>
            <a:r>
              <a:rPr lang="en-US" altLang="zh-CN" sz="3600" b="1" dirty="0">
                <a:solidFill>
                  <a:srgbClr val="CC00FF"/>
                </a:solidFill>
                <a:latin typeface="Arial" panose="020B0604020202020204" pitchFamily="34" charset="0"/>
                <a:cs typeface="Times New Roman" panose="02020603050405020304" pitchFamily="2" charset="0"/>
              </a:rPr>
              <a:t>Write a report about your good and bad habits. Say how often you do things. Use the report in 3a as an example. </a:t>
            </a:r>
            <a:endParaRPr lang="zh-CN" altLang="en-US" sz="3600" b="1" dirty="0">
              <a:solidFill>
                <a:srgbClr val="CC00FF"/>
              </a:solidFill>
              <a:latin typeface="Arial" panose="020B0604020202020204" pitchFamily="34" charset="0"/>
              <a:ea typeface="Times New Roman" panose="02020603050405020304" pitchFamily="2" charset="0"/>
            </a:endParaRPr>
          </a:p>
        </p:txBody>
      </p:sp>
      <p:sp>
        <p:nvSpPr>
          <p:cNvPr id="17412" name="Oval 2"/>
          <p:cNvSpPr/>
          <p:nvPr/>
        </p:nvSpPr>
        <p:spPr>
          <a:xfrm>
            <a:off x="684213" y="1052513"/>
            <a:ext cx="898525" cy="990600"/>
          </a:xfrm>
          <a:prstGeom prst="ellipse">
            <a:avLst/>
          </a:prstGeom>
          <a:noFill/>
          <a:ln w="9525">
            <a:noFill/>
          </a:ln>
        </p:spPr>
        <p:txBody>
          <a:bodyPr wrap="none" anchor="ctr"/>
          <a:p>
            <a:pPr algn="ctr"/>
            <a:r>
              <a:rPr lang="en-US" altLang="zh-CN" sz="4000" b="1" dirty="0">
                <a:latin typeface="Times New Roman" panose="02020603050405020304" pitchFamily="2" charset="0"/>
              </a:rPr>
              <a:t>3c</a:t>
            </a:r>
            <a:endParaRPr lang="en-US" altLang="zh-CN" sz="4000" b="1" dirty="0">
              <a:latin typeface="Times New Roman" panose="02020603050405020304" pitchFamily="2" charset="0"/>
            </a:endParaRPr>
          </a:p>
        </p:txBody>
      </p:sp>
      <p:sp>
        <p:nvSpPr>
          <p:cNvPr id="17413" name="WordArt 4"/>
          <p:cNvSpPr>
            <a:spLocks noTextEdit="1"/>
          </p:cNvSpPr>
          <p:nvPr/>
        </p:nvSpPr>
        <p:spPr>
          <a:xfrm>
            <a:off x="2916238" y="215900"/>
            <a:ext cx="3240087" cy="9810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/>
            <a:r>
              <a:rPr lang="zh-CN" altLang="en-US" sz="4000" b="1">
                <a:solidFill>
                  <a:srgbClr val="FFFF00"/>
                </a:solidFill>
                <a:effectLst>
                  <a:outerShdw dist="53882" dir="2699999" algn="ctr" rotWithShape="0">
                    <a:srgbClr val="C0C0C0">
                      <a:alpha val="76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Writing</a:t>
            </a:r>
            <a:endParaRPr lang="zh-CN" altLang="en-US" sz="4000" b="1">
              <a:solidFill>
                <a:srgbClr val="FFFF00"/>
              </a:solidFill>
              <a:effectLst>
                <a:outerShdw dist="53882" dir="2699999" algn="ctr" rotWithShape="0">
                  <a:srgbClr val="C0C0C0">
                    <a:alpha val="76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  <p:bldP spid="174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8434" name="Text Box 5"/>
          <p:cNvSpPr txBox="1"/>
          <p:nvPr/>
        </p:nvSpPr>
        <p:spPr>
          <a:xfrm>
            <a:off x="287338" y="1090613"/>
            <a:ext cx="8532812" cy="536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514350" indent="-514350">
              <a:lnSpc>
                <a:spcPct val="120000"/>
              </a:lnSpc>
              <a:buAutoNum type="arabicPeriod"/>
            </a:pPr>
            <a:r>
              <a:rPr lang="zh-CN" altLang="en-US" sz="3600" b="1" dirty="0">
                <a:latin typeface="Times New Roman" panose="02020603050405020304" pitchFamily="2" charset="0"/>
              </a:rPr>
              <a:t>本文为写自己日常生活中的好习惯与坏习惯。因此，应用一般现在时态。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514350" indent="-514350">
              <a:lnSpc>
                <a:spcPct val="120000"/>
              </a:lnSpc>
              <a:buAutoNum type="arabicPeriod" startAt="2"/>
            </a:pPr>
            <a:r>
              <a:rPr lang="zh-CN" altLang="en-US" sz="3600" b="1" dirty="0">
                <a:latin typeface="Times New Roman" panose="02020603050405020304" pitchFamily="2" charset="0"/>
              </a:rPr>
              <a:t>首先，应在将自己的好坏习惯列个清单，标明自己做这些事情的频率。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514350" indent="-514350">
              <a:lnSpc>
                <a:spcPct val="120000"/>
              </a:lnSpc>
              <a:buAutoNum type="arabicPeriod" startAt="2"/>
            </a:pPr>
            <a:r>
              <a:rPr lang="zh-CN" altLang="en-US" sz="3600" b="1" dirty="0">
                <a:latin typeface="Times New Roman" panose="02020603050405020304" pitchFamily="2" charset="0"/>
              </a:rPr>
              <a:t>然后，依次将这些事情完整地表达出来。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514350" indent="-514350">
              <a:lnSpc>
                <a:spcPct val="120000"/>
              </a:lnSpc>
              <a:buAutoNum type="arabicPeriod" startAt="2"/>
            </a:pPr>
            <a:r>
              <a:rPr lang="zh-CN" altLang="en-US" sz="3600" b="1" dirty="0">
                <a:latin typeface="Times New Roman" panose="02020603050405020304" pitchFamily="2" charset="0"/>
              </a:rPr>
              <a:t>最后，通读一遍自己的文章，看有没有错误的地方。</a:t>
            </a:r>
            <a:endParaRPr lang="en-US" altLang="zh-CN" sz="3600" b="1" dirty="0">
              <a:latin typeface="Times New Roman" panose="02020603050405020304" pitchFamily="2" charset="0"/>
            </a:endParaRPr>
          </a:p>
        </p:txBody>
      </p:sp>
      <p:sp>
        <p:nvSpPr>
          <p:cNvPr id="18435" name="WordArt 4"/>
          <p:cNvSpPr>
            <a:spLocks noTextEdit="1"/>
          </p:cNvSpPr>
          <p:nvPr/>
        </p:nvSpPr>
        <p:spPr>
          <a:xfrm>
            <a:off x="3059113" y="260350"/>
            <a:ext cx="2952750" cy="908050"/>
          </a:xfrm>
          <a:prstGeom prst="rect">
            <a:avLst/>
          </a:prstGeom>
        </p:spPr>
        <p:txBody>
          <a:bodyPr wrap="none" fromWordArt="1">
            <a:prstTxWarp prst="textChevronInverted">
              <a:avLst>
                <a:gd name="adj" fmla="val 75000"/>
              </a:avLst>
            </a:prstTxWarp>
            <a:normAutofit/>
          </a:bodyPr>
          <a:p>
            <a:pPr algn="ctr"/>
            <a:r>
              <a:rPr lang="zh-CN" altLang="en-US" sz="4000" b="1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53882" dir="2699999" algn="ctr" rotWithShape="0">
                    <a:srgbClr val="9999FF">
                      <a:alpha val="76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写作指导</a:t>
            </a:r>
            <a:endParaRPr lang="zh-CN" altLang="en-US" sz="4000" b="1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53882" dir="2699999" algn="ctr" rotWithShape="0">
                  <a:srgbClr val="9999FF">
                    <a:alpha val="76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9458" name="Rectangle 12"/>
          <p:cNvSpPr/>
          <p:nvPr/>
        </p:nvSpPr>
        <p:spPr>
          <a:xfrm>
            <a:off x="396875" y="260350"/>
            <a:ext cx="6623050" cy="9080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r>
              <a:rPr lang="en-US" altLang="zh-CN" sz="3200" b="1" dirty="0">
                <a:latin typeface="Arial" panose="020B0604020202020204" pitchFamily="34" charset="0"/>
                <a:cs typeface="Times New Roman" panose="02020603050405020304" pitchFamily="2" charset="0"/>
              </a:rPr>
              <a:t>One possible version:</a:t>
            </a:r>
            <a:endParaRPr lang="en-US" altLang="zh-CN" sz="3200" b="1" dirty="0">
              <a:latin typeface="Arial" panose="020B0604020202020204" pitchFamily="34" charset="0"/>
              <a:ea typeface="Times New Roman" panose="02020603050405020304" pitchFamily="2" charset="0"/>
            </a:endParaRPr>
          </a:p>
        </p:txBody>
      </p:sp>
      <p:sp>
        <p:nvSpPr>
          <p:cNvPr id="19459" name="Text Box 5"/>
          <p:cNvSpPr txBox="1"/>
          <p:nvPr/>
        </p:nvSpPr>
        <p:spPr>
          <a:xfrm>
            <a:off x="395288" y="5595938"/>
            <a:ext cx="756126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2" charset="0"/>
              </a:rPr>
              <a:t>Now, it’s your turn. Try your best.  </a:t>
            </a:r>
            <a:endParaRPr lang="en-US" altLang="zh-CN" sz="36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2" charset="0"/>
            </a:endParaRPr>
          </a:p>
        </p:txBody>
      </p:sp>
      <p:sp>
        <p:nvSpPr>
          <p:cNvPr id="19460" name="Text Box 6"/>
          <p:cNvSpPr txBox="1"/>
          <p:nvPr/>
        </p:nvSpPr>
        <p:spPr>
          <a:xfrm>
            <a:off x="360363" y="1125538"/>
            <a:ext cx="8388350" cy="44434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zh-CN" altLang="en-US" sz="3400" b="1" dirty="0">
                <a:latin typeface="Times New Roman" panose="02020603050405020304" pitchFamily="2" charset="0"/>
              </a:rPr>
              <a:t>    </a:t>
            </a:r>
            <a:r>
              <a:rPr lang="en-US" altLang="zh-CN" sz="3400" b="1" dirty="0">
                <a:latin typeface="Times New Roman" panose="02020603050405020304" pitchFamily="2" charset="0"/>
              </a:rPr>
              <a:t>I have lots of good habits. I exercise every day. I always read books. I eat fruit every day. I drink milk twice a week. I never stay up late. But I have some bad habits, too. I always watch TV for two hours a day. I use the</a:t>
            </a:r>
            <a:r>
              <a:rPr lang="zh-CN" altLang="en-US" sz="3400" b="1" dirty="0">
                <a:latin typeface="Times New Roman" panose="02020603050405020304" pitchFamily="2" charset="0"/>
              </a:rPr>
              <a:t> </a:t>
            </a:r>
            <a:r>
              <a:rPr lang="en-US" altLang="zh-CN" sz="3400" b="1" dirty="0">
                <a:latin typeface="Times New Roman" panose="02020603050405020304" pitchFamily="2" charset="0"/>
              </a:rPr>
              <a:t>Internet twice a week. I hardly ever help with housework. I never go to the dentist. </a:t>
            </a:r>
            <a:endParaRPr lang="en-US" altLang="zh-CN" sz="3400" b="1" dirty="0">
              <a:latin typeface="Times New Roman" panose="02020603050405020304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/>
      <p:bldP spid="1946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20482" name="图片 20481" descr="图片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36813" y="2997200"/>
            <a:ext cx="4367212" cy="2173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3" name="WordArt 4"/>
          <p:cNvSpPr>
            <a:spLocks noTextEdit="1"/>
          </p:cNvSpPr>
          <p:nvPr/>
        </p:nvSpPr>
        <p:spPr>
          <a:xfrm>
            <a:off x="71438" y="115888"/>
            <a:ext cx="2628900" cy="112553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r>
              <a:rPr lang="zh-CN" altLang="en-US" sz="4000" b="1" spc="-40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Group  work</a:t>
            </a:r>
            <a:endParaRPr lang="zh-CN" altLang="en-US" sz="4000" b="1" spc="-40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0484" name="Rectangle 12"/>
          <p:cNvSpPr/>
          <p:nvPr/>
        </p:nvSpPr>
        <p:spPr>
          <a:xfrm>
            <a:off x="2665413" y="144463"/>
            <a:ext cx="6443662" cy="16287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r>
              <a:rPr lang="en-US" altLang="zh-CN" sz="3400" b="1" dirty="0">
                <a:solidFill>
                  <a:srgbClr val="CC00FF"/>
                </a:solidFill>
                <a:latin typeface="Arial" panose="020B0604020202020204" pitchFamily="34" charset="0"/>
                <a:cs typeface="Times New Roman" panose="02020603050405020304" pitchFamily="2" charset="0"/>
              </a:rPr>
              <a:t>Take the health quiz. Compare your results with your partner’s. Who’s healthier? </a:t>
            </a:r>
            <a:endParaRPr lang="zh-CN" altLang="en-US" sz="3400" b="1" dirty="0">
              <a:solidFill>
                <a:srgbClr val="CC00FF"/>
              </a:solidFill>
              <a:latin typeface="Arial" panose="020B0604020202020204" pitchFamily="34" charset="0"/>
              <a:ea typeface="Times New Roman" panose="02020603050405020304" pitchFamily="2" charset="0"/>
            </a:endParaRPr>
          </a:p>
        </p:txBody>
      </p:sp>
      <p:sp>
        <p:nvSpPr>
          <p:cNvPr id="20485" name="Oval 2"/>
          <p:cNvSpPr/>
          <p:nvPr/>
        </p:nvSpPr>
        <p:spPr>
          <a:xfrm>
            <a:off x="1403350" y="981075"/>
            <a:ext cx="719138" cy="792163"/>
          </a:xfrm>
          <a:prstGeom prst="ellipse">
            <a:avLst/>
          </a:prstGeom>
          <a:noFill/>
          <a:ln w="9525">
            <a:noFill/>
          </a:ln>
        </p:spPr>
        <p:txBody>
          <a:bodyPr wrap="none" anchor="ctr"/>
          <a:p>
            <a:pPr algn="ctr"/>
            <a:r>
              <a:rPr lang="en-US" altLang="zh-CN" sz="4000" b="1" dirty="0">
                <a:latin typeface="Times New Roman" panose="02020603050405020304" pitchFamily="2" charset="0"/>
              </a:rPr>
              <a:t>4</a:t>
            </a:r>
            <a:endParaRPr lang="en-US" altLang="zh-CN" sz="4000" b="1" dirty="0">
              <a:latin typeface="Times New Roman" panose="02020603050405020304" pitchFamily="2" charset="0"/>
            </a:endParaRPr>
          </a:p>
        </p:txBody>
      </p:sp>
      <p:sp>
        <p:nvSpPr>
          <p:cNvPr id="20486" name="圆角矩形标注 14"/>
          <p:cNvSpPr/>
          <p:nvPr/>
        </p:nvSpPr>
        <p:spPr>
          <a:xfrm>
            <a:off x="182563" y="1916113"/>
            <a:ext cx="3887787" cy="1225550"/>
          </a:xfrm>
          <a:prstGeom prst="wedgeRoundRectCallout">
            <a:avLst>
              <a:gd name="adj1" fmla="val 20542"/>
              <a:gd name="adj2" fmla="val 68079"/>
              <a:gd name="adj3" fmla="val 16667"/>
            </a:avLst>
          </a:prstGeom>
          <a:noFill/>
          <a:ln w="9525">
            <a:noFill/>
          </a:ln>
        </p:spPr>
        <p:txBody>
          <a:bodyPr anchor="ctr"/>
          <a:p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How often do you eat breakfast? </a:t>
            </a:r>
            <a:endParaRPr lang="zh-CN" altLang="en-US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0487" name="圆角矩形标注 15"/>
          <p:cNvSpPr/>
          <p:nvPr/>
        </p:nvSpPr>
        <p:spPr>
          <a:xfrm>
            <a:off x="4860925" y="2205038"/>
            <a:ext cx="4067175" cy="892175"/>
          </a:xfrm>
          <a:prstGeom prst="wedgeRoundRectCallout">
            <a:avLst>
              <a:gd name="adj1" fmla="val -16931"/>
              <a:gd name="adj2" fmla="val 97588"/>
              <a:gd name="adj3" fmla="val 16667"/>
            </a:avLst>
          </a:prstGeom>
          <a:noFill/>
          <a:ln w="9525">
            <a:noFill/>
          </a:ln>
        </p:spPr>
        <p:txBody>
          <a:bodyPr anchor="ctr"/>
          <a:p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Almost every day.</a:t>
            </a:r>
            <a:endParaRPr lang="zh-CN" altLang="en-US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0488" name="圆角矩形标注 16"/>
          <p:cNvSpPr/>
          <p:nvPr/>
        </p:nvSpPr>
        <p:spPr>
          <a:xfrm>
            <a:off x="323850" y="4940300"/>
            <a:ext cx="3960813" cy="1152525"/>
          </a:xfrm>
          <a:prstGeom prst="wedgeRoundRectCallout">
            <a:avLst>
              <a:gd name="adj1" fmla="val 25255"/>
              <a:gd name="adj2" fmla="val -77389"/>
              <a:gd name="adj3" fmla="val 16667"/>
            </a:avLst>
          </a:prstGeom>
          <a:noFill/>
          <a:ln w="9525">
            <a:noFill/>
          </a:ln>
        </p:spPr>
        <p:txBody>
          <a:bodyPr anchor="ctr"/>
          <a:p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How often do you eat fast food?</a:t>
            </a:r>
            <a:endParaRPr lang="zh-CN" altLang="en-US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0489" name="圆角矩形标注 17"/>
          <p:cNvSpPr/>
          <p:nvPr/>
        </p:nvSpPr>
        <p:spPr>
          <a:xfrm>
            <a:off x="4718050" y="4581525"/>
            <a:ext cx="4248150" cy="1270000"/>
          </a:xfrm>
          <a:prstGeom prst="wedgeRoundRectCallout">
            <a:avLst>
              <a:gd name="adj1" fmla="val -8097"/>
              <a:gd name="adj2" fmla="val -72245"/>
              <a:gd name="adj3" fmla="val 16667"/>
            </a:avLst>
          </a:prstGeom>
          <a:noFill/>
          <a:ln w="9525">
            <a:noFill/>
          </a:ln>
        </p:spPr>
        <p:txBody>
          <a:bodyPr anchor="ctr"/>
          <a:p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A few times a week.</a:t>
            </a:r>
            <a:endParaRPr lang="zh-CN" altLang="en-US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5" grpId="0"/>
      <p:bldP spid="20486" grpId="0"/>
      <p:bldP spid="20487" grpId="0"/>
      <p:bldP spid="20488" grpId="0"/>
      <p:bldP spid="2048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21506" name="图片 21505" descr="图片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55875" y="2205038"/>
            <a:ext cx="4367213" cy="2173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7" name="圆角矩形标注 10"/>
          <p:cNvSpPr/>
          <p:nvPr/>
        </p:nvSpPr>
        <p:spPr>
          <a:xfrm>
            <a:off x="503238" y="620713"/>
            <a:ext cx="4284662" cy="1657350"/>
          </a:xfrm>
          <a:prstGeom prst="wedgeRoundRectCallout">
            <a:avLst>
              <a:gd name="adj1" fmla="val 20546"/>
              <a:gd name="adj2" fmla="val 63315"/>
              <a:gd name="adj3" fmla="val 16667"/>
            </a:avLst>
          </a:prstGeom>
          <a:noFill/>
          <a:ln w="9525">
            <a:noFill/>
          </a:ln>
        </p:spPr>
        <p:txBody>
          <a:bodyPr anchor="ctr"/>
          <a:p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How often do you eat vegetables and fruit? </a:t>
            </a:r>
            <a:endParaRPr lang="zh-CN" altLang="en-US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1508" name="圆角矩形标注 11"/>
          <p:cNvSpPr/>
          <p:nvPr/>
        </p:nvSpPr>
        <p:spPr>
          <a:xfrm>
            <a:off x="5400675" y="881063"/>
            <a:ext cx="3059113" cy="1208087"/>
          </a:xfrm>
          <a:prstGeom prst="wedgeRoundRectCallout">
            <a:avLst>
              <a:gd name="adj1" fmla="val -31213"/>
              <a:gd name="adj2" fmla="val 74310"/>
              <a:gd name="adj3" fmla="val 16667"/>
            </a:avLst>
          </a:prstGeom>
          <a:noFill/>
          <a:ln w="9525">
            <a:noFill/>
          </a:ln>
        </p:spPr>
        <p:txBody>
          <a:bodyPr anchor="ctr"/>
          <a:p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A few times a week.</a:t>
            </a:r>
            <a:endParaRPr lang="zh-CN" altLang="en-US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1509" name="圆角矩形标注 12"/>
          <p:cNvSpPr/>
          <p:nvPr/>
        </p:nvSpPr>
        <p:spPr>
          <a:xfrm>
            <a:off x="396875" y="4221163"/>
            <a:ext cx="3959225" cy="1560512"/>
          </a:xfrm>
          <a:prstGeom prst="wedgeRoundRectCallout">
            <a:avLst>
              <a:gd name="adj1" fmla="val 13926"/>
              <a:gd name="adj2" fmla="val -65463"/>
              <a:gd name="adj3" fmla="val 16667"/>
            </a:avLst>
          </a:prstGeom>
          <a:noFill/>
          <a:ln w="9525">
            <a:noFill/>
          </a:ln>
        </p:spPr>
        <p:txBody>
          <a:bodyPr anchor="ctr"/>
          <a:p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How often do you exercise?</a:t>
            </a:r>
            <a:endParaRPr lang="zh-CN" altLang="en-US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1510" name="圆角矩形标注 13"/>
          <p:cNvSpPr/>
          <p:nvPr/>
        </p:nvSpPr>
        <p:spPr>
          <a:xfrm>
            <a:off x="5329238" y="4286250"/>
            <a:ext cx="3275012" cy="1401763"/>
          </a:xfrm>
          <a:prstGeom prst="wedgeRoundRectCallout">
            <a:avLst>
              <a:gd name="adj1" fmla="val -21838"/>
              <a:gd name="adj2" fmla="val -72199"/>
              <a:gd name="adj3" fmla="val 16667"/>
            </a:avLst>
          </a:prstGeom>
          <a:noFill/>
          <a:ln w="9525">
            <a:noFill/>
          </a:ln>
        </p:spPr>
        <p:txBody>
          <a:bodyPr anchor="ctr"/>
          <a:p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A few times a month.</a:t>
            </a:r>
            <a:endParaRPr lang="zh-CN" altLang="en-US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  <p:bldP spid="21508" grpId="0"/>
      <p:bldP spid="21509" grpId="0"/>
      <p:bldP spid="215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4098" name="WordArt 4"/>
          <p:cNvSpPr>
            <a:spLocks noTextEdit="1"/>
          </p:cNvSpPr>
          <p:nvPr/>
        </p:nvSpPr>
        <p:spPr>
          <a:xfrm>
            <a:off x="1403350" y="2347913"/>
            <a:ext cx="6048375" cy="2160587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361"/>
              </a:avLst>
            </a:prstTxWarp>
            <a:normAutofit/>
          </a:bodyPr>
          <a:p>
            <a:pPr algn="ctr"/>
            <a:r>
              <a:rPr lang="zh-CN" altLang="en-US" sz="4800" b="1">
                <a:ln w="12700" cap="flat" cmpd="sng">
                  <a:solidFill>
                    <a:srgbClr val="B2B2B2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Section B  </a:t>
            </a:r>
            <a:endParaRPr lang="zh-CN" altLang="en-US" sz="4800" b="1">
              <a:ln w="12700" cap="flat" cmpd="sng">
                <a:solidFill>
                  <a:srgbClr val="B2B2B2"/>
                </a:solidFill>
                <a:prstDash val="solid"/>
                <a:headEnd type="none" w="med" len="med"/>
                <a:tailEnd type="none" w="med" len="med"/>
              </a:ln>
              <a:solidFill>
                <a:srgbClr val="CC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zh-CN" altLang="en-US" sz="4800" b="1">
                <a:ln w="12700" cap="flat" cmpd="sng">
                  <a:solidFill>
                    <a:srgbClr val="B2B2B2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(3a-Self check)</a:t>
            </a:r>
            <a:endParaRPr lang="zh-CN" altLang="en-US" sz="4800" b="1">
              <a:ln w="12700" cap="flat" cmpd="sng">
                <a:solidFill>
                  <a:srgbClr val="B2B2B2"/>
                </a:solidFill>
                <a:prstDash val="solid"/>
                <a:headEnd type="none" w="med" len="med"/>
                <a:tailEnd type="none" w="med" len="med"/>
              </a:ln>
              <a:solidFill>
                <a:srgbClr val="CC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22530" name="图片 22529" descr="图片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9838" y="2205038"/>
            <a:ext cx="4367212" cy="2173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1" name="圆角矩形标注 10"/>
          <p:cNvSpPr/>
          <p:nvPr/>
        </p:nvSpPr>
        <p:spPr>
          <a:xfrm>
            <a:off x="254000" y="404813"/>
            <a:ext cx="3887788" cy="1800225"/>
          </a:xfrm>
          <a:prstGeom prst="wedgeRoundRectCallout">
            <a:avLst>
              <a:gd name="adj1" fmla="val 25542"/>
              <a:gd name="adj2" fmla="val 65875"/>
              <a:gd name="adj3" fmla="val 16667"/>
            </a:avLst>
          </a:prstGeom>
          <a:noFill/>
          <a:ln w="9525">
            <a:noFill/>
          </a:ln>
        </p:spPr>
        <p:txBody>
          <a:bodyPr anchor="ctr"/>
          <a:p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How many hours do you watch TV every week? </a:t>
            </a:r>
            <a:endParaRPr lang="zh-CN" altLang="en-US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2532" name="圆角矩形标注 11"/>
          <p:cNvSpPr/>
          <p:nvPr/>
        </p:nvSpPr>
        <p:spPr>
          <a:xfrm>
            <a:off x="5186363" y="981075"/>
            <a:ext cx="3490912" cy="892175"/>
          </a:xfrm>
          <a:prstGeom prst="wedgeRoundRectCallout">
            <a:avLst>
              <a:gd name="adj1" fmla="val -16931"/>
              <a:gd name="adj2" fmla="val 97588"/>
              <a:gd name="adj3" fmla="val 16667"/>
            </a:avLst>
          </a:prstGeom>
          <a:noFill/>
          <a:ln w="9525">
            <a:noFill/>
          </a:ln>
        </p:spPr>
        <p:txBody>
          <a:bodyPr anchor="ctr"/>
          <a:p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Five or more.</a:t>
            </a:r>
            <a:endParaRPr lang="zh-CN" altLang="en-US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2533" name="圆角矩形标注 12"/>
          <p:cNvSpPr/>
          <p:nvPr/>
        </p:nvSpPr>
        <p:spPr>
          <a:xfrm>
            <a:off x="395288" y="4652963"/>
            <a:ext cx="3960812" cy="1800225"/>
          </a:xfrm>
          <a:prstGeom prst="wedgeRoundRectCallout">
            <a:avLst>
              <a:gd name="adj1" fmla="val 25269"/>
              <a:gd name="adj2" fmla="val -75222"/>
              <a:gd name="adj3" fmla="val 16667"/>
            </a:avLst>
          </a:prstGeom>
          <a:noFill/>
          <a:ln w="9525">
            <a:noFill/>
          </a:ln>
        </p:spPr>
        <p:txBody>
          <a:bodyPr anchor="ctr"/>
          <a:p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How many hours do you usually sleep at night?</a:t>
            </a:r>
            <a:endParaRPr lang="zh-CN" altLang="en-US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2534" name="圆角矩形标注 13"/>
          <p:cNvSpPr/>
          <p:nvPr/>
        </p:nvSpPr>
        <p:spPr>
          <a:xfrm>
            <a:off x="5292725" y="4437063"/>
            <a:ext cx="3095625" cy="1035050"/>
          </a:xfrm>
          <a:prstGeom prst="wedgeRoundRectCallout">
            <a:avLst>
              <a:gd name="adj1" fmla="val -30204"/>
              <a:gd name="adj2" fmla="val -80370"/>
              <a:gd name="adj3" fmla="val 16667"/>
            </a:avLst>
          </a:prstGeom>
          <a:noFill/>
          <a:ln w="9525">
            <a:noFill/>
          </a:ln>
        </p:spPr>
        <p:txBody>
          <a:bodyPr anchor="ctr"/>
          <a:p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Less than six.</a:t>
            </a:r>
            <a:endParaRPr lang="zh-CN" altLang="en-US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2" grpId="0"/>
      <p:bldP spid="22533" grpId="0"/>
      <p:bldP spid="225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3554" name="Text Box 5"/>
          <p:cNvSpPr txBox="1"/>
          <p:nvPr/>
        </p:nvSpPr>
        <p:spPr>
          <a:xfrm>
            <a:off x="250825" y="363538"/>
            <a:ext cx="8461375" cy="1408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</a:rPr>
              <a:t>Now </a:t>
            </a:r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</a:rPr>
              <a:t>l</a:t>
            </a: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</a:rPr>
              <a:t>ook at the charts in Page 16 and check the points:</a:t>
            </a:r>
            <a:endParaRPr lang="en-US" altLang="zh-CN" sz="3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3555" name="Text Box 5"/>
          <p:cNvSpPr txBox="1"/>
          <p:nvPr/>
        </p:nvSpPr>
        <p:spPr>
          <a:xfrm>
            <a:off x="252413" y="3286125"/>
            <a:ext cx="8785225" cy="20637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Look at the first chart. It says:</a:t>
            </a:r>
            <a:endParaRPr lang="en-US" altLang="zh-CN" sz="3600" b="1" dirty="0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CC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4-8 points: You’re smart about health most </a:t>
            </a:r>
            <a:endParaRPr lang="en-US" altLang="zh-CN" sz="3600" b="1" dirty="0">
              <a:solidFill>
                <a:srgbClr val="CC00FF"/>
              </a:solidFill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CC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of the time. </a:t>
            </a:r>
            <a:endParaRPr lang="en-US" altLang="zh-CN" sz="3600" b="1" dirty="0">
              <a:solidFill>
                <a:srgbClr val="CC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3556" name="Text Box 4"/>
          <p:cNvSpPr txBox="1"/>
          <p:nvPr/>
        </p:nvSpPr>
        <p:spPr>
          <a:xfrm>
            <a:off x="250825" y="5373688"/>
            <a:ext cx="7705725" cy="609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400" b="1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2" charset="0"/>
              </a:rPr>
              <a:t>Well. Now do it with your partners. </a:t>
            </a:r>
            <a:endParaRPr lang="en-US" altLang="zh-CN" sz="34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2" charset="0"/>
            </a:endParaRPr>
          </a:p>
        </p:txBody>
      </p:sp>
      <p:graphicFrame>
        <p:nvGraphicFramePr>
          <p:cNvPr id="23557" name="表格 23556"/>
          <p:cNvGraphicFramePr/>
          <p:nvPr/>
        </p:nvGraphicFramePr>
        <p:xfrm>
          <a:off x="250825" y="1989138"/>
          <a:ext cx="8532813" cy="1220787"/>
        </p:xfrm>
        <a:graphic>
          <a:graphicData uri="http://schemas.openxmlformats.org/drawingml/2006/table">
            <a:tbl>
              <a:tblPr/>
              <a:tblGrid>
                <a:gridCol w="1219200"/>
                <a:gridCol w="860425"/>
                <a:gridCol w="917575"/>
                <a:gridCol w="846138"/>
                <a:gridCol w="915987"/>
                <a:gridCol w="776288"/>
                <a:gridCol w="917575"/>
                <a:gridCol w="2079625"/>
              </a:tblGrid>
              <a:tr h="579438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3200" b="1"/>
                        <a:t>题号</a:t>
                      </a:r>
                      <a:endParaRPr lang="zh-CN" altLang="en-US" sz="3200" b="1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 dirty="0"/>
                        <a:t>1</a:t>
                      </a:r>
                      <a:endParaRPr lang="zh-CN" altLang="en-US" sz="3200" b="1" dirty="0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 dirty="0"/>
                        <a:t>2</a:t>
                      </a:r>
                      <a:endParaRPr lang="zh-CN" altLang="en-US" sz="3200" b="1" dirty="0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 dirty="0"/>
                        <a:t>3</a:t>
                      </a:r>
                      <a:endParaRPr lang="zh-CN" altLang="en-US" sz="3200" b="1" dirty="0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 dirty="0"/>
                        <a:t>4</a:t>
                      </a:r>
                      <a:endParaRPr lang="zh-CN" altLang="en-US" sz="3200" b="1" dirty="0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 dirty="0"/>
                        <a:t>5</a:t>
                      </a:r>
                      <a:endParaRPr lang="zh-CN" altLang="en-US" sz="3200" b="1" dirty="0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 dirty="0"/>
                        <a:t>6</a:t>
                      </a:r>
                      <a:endParaRPr lang="zh-CN" altLang="en-US" sz="3200" b="1" dirty="0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zh-CN" altLang="en-US" sz="3200" b="1"/>
                        <a:t>总分</a:t>
                      </a:r>
                      <a:endParaRPr lang="zh-CN" altLang="en-US" sz="3200" b="1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</a:tr>
              <a:tr h="641350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r>
                        <a:rPr lang="zh-CN" altLang="en-US" sz="3200" b="1"/>
                        <a:t>得分</a:t>
                      </a:r>
                      <a:endParaRPr lang="zh-CN" altLang="en-US" sz="3200" b="1"/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zh-CN" altLang="en-US" sz="3600" b="1" dirty="0">
                        <a:solidFill>
                          <a:srgbClr val="FF0000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CN" altLang="en-US" sz="3600" b="1" dirty="0">
                        <a:solidFill>
                          <a:srgbClr val="FF0000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CN" altLang="en-US" sz="3600" b="1" dirty="0">
                        <a:solidFill>
                          <a:srgbClr val="FF0000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zh-CN" altLang="en-US" sz="3600" b="1" dirty="0">
                        <a:solidFill>
                          <a:srgbClr val="FF0000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 dirty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zh-CN" altLang="en-US" sz="3600" b="1" dirty="0">
                        <a:solidFill>
                          <a:srgbClr val="FF0000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 dirty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zh-CN" altLang="en-US" sz="3600" b="1" dirty="0">
                        <a:solidFill>
                          <a:srgbClr val="FF0000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 dirty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zh-CN" altLang="en-US" sz="3600" b="1" dirty="0">
                        <a:solidFill>
                          <a:srgbClr val="FF0000"/>
                        </a:solidFill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10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/>
      <p:bldP spid="2355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aphicFrame>
        <p:nvGraphicFramePr>
          <p:cNvPr id="24578" name="表格 24577"/>
          <p:cNvGraphicFramePr/>
          <p:nvPr/>
        </p:nvGraphicFramePr>
        <p:xfrm>
          <a:off x="179388" y="1701800"/>
          <a:ext cx="8748712" cy="4989513"/>
        </p:xfrm>
        <a:graphic>
          <a:graphicData uri="http://schemas.openxmlformats.org/drawingml/2006/table">
            <a:tbl>
              <a:tblPr/>
              <a:tblGrid>
                <a:gridCol w="2513013"/>
                <a:gridCol w="2887662"/>
                <a:gridCol w="3348038"/>
              </a:tblGrid>
              <a:tr h="712788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3200" b="1"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 dirty="0">
                          <a:solidFill>
                            <a:srgbClr val="FF0000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I</a:t>
                      </a:r>
                      <a:endParaRPr lang="zh-CN" altLang="en-US" sz="3200" b="1" dirty="0">
                        <a:solidFill>
                          <a:srgbClr val="FF0000"/>
                        </a:solidFill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 dirty="0">
                          <a:solidFill>
                            <a:srgbClr val="FF0000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My mother/father</a:t>
                      </a:r>
                      <a:endParaRPr lang="zh-CN" altLang="en-US" sz="3200" b="1" dirty="0">
                        <a:solidFill>
                          <a:srgbClr val="FF0000"/>
                        </a:solidFill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787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 dirty="0">
                          <a:solidFill>
                            <a:srgbClr val="008000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always</a:t>
                      </a:r>
                      <a:endParaRPr lang="zh-CN" altLang="en-US" sz="3200" b="1" dirty="0">
                        <a:solidFill>
                          <a:srgbClr val="008000"/>
                        </a:solidFill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320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320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788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 dirty="0">
                          <a:solidFill>
                            <a:srgbClr val="008000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usually</a:t>
                      </a:r>
                      <a:endParaRPr lang="zh-CN" altLang="en-US" sz="3200" b="1" dirty="0">
                        <a:solidFill>
                          <a:srgbClr val="008000"/>
                        </a:solidFill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320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320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787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 dirty="0">
                          <a:solidFill>
                            <a:srgbClr val="008000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often</a:t>
                      </a:r>
                      <a:endParaRPr lang="zh-CN" altLang="en-US" sz="3200" b="1" dirty="0">
                        <a:solidFill>
                          <a:srgbClr val="008000"/>
                        </a:solidFill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320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320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788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 dirty="0">
                          <a:solidFill>
                            <a:srgbClr val="008000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sometimes</a:t>
                      </a:r>
                      <a:endParaRPr lang="zh-CN" altLang="en-US" sz="3200" b="1" dirty="0">
                        <a:solidFill>
                          <a:srgbClr val="008000"/>
                        </a:solidFill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320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320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787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 dirty="0">
                          <a:solidFill>
                            <a:srgbClr val="008000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hardly ever</a:t>
                      </a:r>
                      <a:endParaRPr lang="zh-CN" altLang="en-US" sz="3200" b="1" dirty="0">
                        <a:solidFill>
                          <a:srgbClr val="008000"/>
                        </a:solidFill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320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320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788"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200" b="1" dirty="0">
                          <a:solidFill>
                            <a:srgbClr val="008000"/>
                          </a:solidFill>
                          <a:latin typeface="Times New Roman" panose="02020603050405020304" pitchFamily="2" charset="0"/>
                          <a:cs typeface="Times New Roman" panose="02020603050405020304" pitchFamily="2" charset="0"/>
                        </a:rPr>
                        <a:t>never</a:t>
                      </a:r>
                      <a:endParaRPr lang="zh-CN" altLang="en-US" sz="3200" b="1" dirty="0">
                        <a:solidFill>
                          <a:srgbClr val="008000"/>
                        </a:solidFill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spcBef>
                          <a:spcPct val="0"/>
                        </a:spcBef>
                        <a:buNone/>
                      </a:pPr>
                      <a:endParaRPr lang="zh-CN" altLang="en-US" sz="320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wrap="square"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0"/>
                        </a:spcBef>
                        <a:buNone/>
                      </a:pPr>
                      <a:endParaRPr lang="zh-CN" altLang="en-US" sz="3200">
                        <a:solidFill>
                          <a:srgbClr val="000000"/>
                        </a:solidFill>
                        <a:latin typeface="Times New Roman" panose="02020603050405020304" pitchFamily="2" charset="0"/>
                        <a:ea typeface="Times New Roman" panose="02020603050405020304" pitchFamily="2" charset="0"/>
                      </a:endParaRPr>
                    </a:p>
                  </a:txBody>
                  <a:tcPr vert="horz" anchor="t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4612" name="WordArt 4"/>
          <p:cNvSpPr>
            <a:spLocks noTextEdit="1"/>
          </p:cNvSpPr>
          <p:nvPr/>
        </p:nvSpPr>
        <p:spPr>
          <a:xfrm>
            <a:off x="71438" y="363538"/>
            <a:ext cx="2700337" cy="9048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r>
              <a:rPr lang="zh-CN" altLang="en-US" sz="4000" b="1" spc="-40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Self Check</a:t>
            </a:r>
            <a:endParaRPr lang="zh-CN" altLang="en-US" sz="4000" b="1" spc="-40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FF66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4613" name="Rectangle 12"/>
          <p:cNvSpPr/>
          <p:nvPr/>
        </p:nvSpPr>
        <p:spPr>
          <a:xfrm>
            <a:off x="2627313" y="215900"/>
            <a:ext cx="6337300" cy="14128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marL="363855" indent="-363855"/>
            <a:r>
              <a:rPr lang="zh-CN" altLang="en-US" sz="3000" b="1" dirty="0">
                <a:solidFill>
                  <a:srgbClr val="CC00FF"/>
                </a:solidFill>
                <a:latin typeface="Arial" panose="020B0604020202020204" pitchFamily="34" charset="0"/>
              </a:rPr>
              <a:t>  </a:t>
            </a:r>
            <a:r>
              <a:rPr lang="en-US" altLang="zh-CN" sz="3000" b="1" dirty="0">
                <a:solidFill>
                  <a:srgbClr val="CC00FF"/>
                </a:solidFill>
                <a:latin typeface="Arial" panose="020B0604020202020204" pitchFamily="34" charset="0"/>
                <a:cs typeface="Times New Roman" panose="02020603050405020304" pitchFamily="2" charset="0"/>
              </a:rPr>
              <a:t> Complete the chart with   activities you do and don’t do. What about your mother/father? </a:t>
            </a:r>
            <a:endParaRPr lang="zh-CN" altLang="en-US" sz="3000" b="1" dirty="0">
              <a:solidFill>
                <a:srgbClr val="CC00FF"/>
              </a:solidFill>
              <a:latin typeface="Arial" panose="020B0604020202020204" pitchFamily="34" charset="0"/>
              <a:ea typeface="Times New Roman" panose="02020603050405020304" pitchFamily="2" charset="0"/>
            </a:endParaRPr>
          </a:p>
        </p:txBody>
      </p:sp>
      <p:sp>
        <p:nvSpPr>
          <p:cNvPr id="24614" name="Rectangle 11"/>
          <p:cNvSpPr/>
          <p:nvPr/>
        </p:nvSpPr>
        <p:spPr>
          <a:xfrm>
            <a:off x="2700338" y="2465388"/>
            <a:ext cx="2952750" cy="5762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marL="342900" indent="-342900">
              <a:lnSpc>
                <a:spcPct val="110000"/>
              </a:lnSpc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play basketball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4615" name="Text Box 5"/>
          <p:cNvSpPr txBox="1"/>
          <p:nvPr/>
        </p:nvSpPr>
        <p:spPr>
          <a:xfrm>
            <a:off x="6300788" y="2465388"/>
            <a:ext cx="2592387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play chess</a:t>
            </a:r>
            <a:endParaRPr lang="en-US" altLang="zh-CN" sz="3200" b="1" dirty="0">
              <a:solidFill>
                <a:srgbClr val="FF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4616" name="Text Box 4"/>
          <p:cNvSpPr txBox="1"/>
          <p:nvPr/>
        </p:nvSpPr>
        <p:spPr>
          <a:xfrm>
            <a:off x="3060700" y="3209925"/>
            <a:ext cx="2159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read books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4617" name="Text Box 4"/>
          <p:cNvSpPr txBox="1"/>
          <p:nvPr/>
        </p:nvSpPr>
        <p:spPr>
          <a:xfrm>
            <a:off x="5724525" y="3209925"/>
            <a:ext cx="3313113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read newspapers</a:t>
            </a:r>
            <a:endParaRPr lang="en-US" altLang="zh-CN" sz="3200" b="1" dirty="0">
              <a:solidFill>
                <a:srgbClr val="FF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4618" name="Text Box 6"/>
          <p:cNvSpPr txBox="1"/>
          <p:nvPr/>
        </p:nvSpPr>
        <p:spPr>
          <a:xfrm>
            <a:off x="2700338" y="3905250"/>
            <a:ext cx="3455987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eat hamburgers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4619" name="Text Box 7"/>
          <p:cNvSpPr txBox="1"/>
          <p:nvPr/>
        </p:nvSpPr>
        <p:spPr>
          <a:xfrm>
            <a:off x="6154738" y="3933825"/>
            <a:ext cx="252095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eat chicken</a:t>
            </a:r>
            <a:endParaRPr lang="en-US" altLang="zh-CN" sz="3200" b="1" dirty="0">
              <a:solidFill>
                <a:srgbClr val="FF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4620" name="Text Box 5"/>
          <p:cNvSpPr txBox="1"/>
          <p:nvPr/>
        </p:nvSpPr>
        <p:spPr>
          <a:xfrm>
            <a:off x="3132138" y="4697413"/>
            <a:ext cx="2376487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drink juice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4621" name="Text Box 5"/>
          <p:cNvSpPr txBox="1"/>
          <p:nvPr/>
        </p:nvSpPr>
        <p:spPr>
          <a:xfrm>
            <a:off x="6299200" y="4649788"/>
            <a:ext cx="1801813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drink tea</a:t>
            </a:r>
            <a:endParaRPr lang="en-US" altLang="zh-CN" sz="3200" b="1" dirty="0">
              <a:solidFill>
                <a:srgbClr val="FF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4622" name="Text Box 4"/>
          <p:cNvSpPr txBox="1"/>
          <p:nvPr/>
        </p:nvSpPr>
        <p:spPr>
          <a:xfrm>
            <a:off x="3133725" y="5370513"/>
            <a:ext cx="19431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watch TV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4623" name="Text Box 7"/>
          <p:cNvSpPr txBox="1"/>
          <p:nvPr/>
        </p:nvSpPr>
        <p:spPr>
          <a:xfrm>
            <a:off x="5795963" y="5373688"/>
            <a:ext cx="295275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use the Internet</a:t>
            </a:r>
            <a:endParaRPr lang="en-US" altLang="zh-CN" sz="3200" b="1" dirty="0">
              <a:solidFill>
                <a:srgbClr val="FF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4624" name="Text Box 7"/>
          <p:cNvSpPr txBox="1"/>
          <p:nvPr/>
        </p:nvSpPr>
        <p:spPr>
          <a:xfrm>
            <a:off x="3059113" y="6089650"/>
            <a:ext cx="2376487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stay up late</a:t>
            </a:r>
            <a:endParaRPr lang="en-US" altLang="zh-CN" sz="3200" b="1" dirty="0">
              <a:solidFill>
                <a:srgbClr val="00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4625" name="Text Box 5"/>
          <p:cNvSpPr txBox="1"/>
          <p:nvPr/>
        </p:nvSpPr>
        <p:spPr>
          <a:xfrm>
            <a:off x="6156325" y="6021388"/>
            <a:ext cx="2303463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get up early</a:t>
            </a:r>
            <a:endParaRPr lang="en-US" altLang="zh-CN" sz="3200" b="1" dirty="0">
              <a:solidFill>
                <a:srgbClr val="FF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6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46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46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4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400" decel="100000"/>
                                        <p:tgtEl>
                                          <p:spTgt spid="246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" decel="100000" fill="hold"/>
                                        <p:tgtEl>
                                          <p:spTgt spid="246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decel="100000" fill="hold"/>
                                        <p:tgtEl>
                                          <p:spTgt spid="24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decel="100000" fill="hold"/>
                                        <p:tgtEl>
                                          <p:spTgt spid="24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400" decel="100000"/>
                                        <p:tgtEl>
                                          <p:spTgt spid="246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400" decel="100000" fill="hold"/>
                                        <p:tgtEl>
                                          <p:spTgt spid="246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400" decel="100000" fill="hold"/>
                                        <p:tgtEl>
                                          <p:spTgt spid="24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00" decel="100000" fill="hold"/>
                                        <p:tgtEl>
                                          <p:spTgt spid="24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4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4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4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4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13" grpId="0"/>
      <p:bldP spid="24614" grpId="0"/>
      <p:bldP spid="24615" grpId="0"/>
      <p:bldP spid="24616" grpId="0"/>
      <p:bldP spid="24617" grpId="0"/>
      <p:bldP spid="24618" grpId="0"/>
      <p:bldP spid="24619" grpId="0"/>
      <p:bldP spid="24620" grpId="0"/>
      <p:bldP spid="24621" grpId="0"/>
      <p:bldP spid="24622" grpId="0"/>
      <p:bldP spid="24623" grpId="0"/>
      <p:bldP spid="24624" grpId="0"/>
      <p:bldP spid="246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5602" name="Text Box 5"/>
          <p:cNvSpPr txBox="1"/>
          <p:nvPr/>
        </p:nvSpPr>
        <p:spPr>
          <a:xfrm>
            <a:off x="2806700" y="439738"/>
            <a:ext cx="6049963" cy="1335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zh-CN" altLang="en-US" sz="3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400" b="1" dirty="0">
                <a:solidFill>
                  <a:srgbClr val="0000FF"/>
                </a:solidFill>
                <a:latin typeface="Arial" panose="020B0604020202020204" pitchFamily="34" charset="0"/>
              </a:rPr>
              <a:t>Write five sentences using </a:t>
            </a:r>
            <a:r>
              <a:rPr lang="zh-CN" altLang="en-US" sz="3400" b="1" dirty="0">
                <a:solidFill>
                  <a:srgbClr val="0000FF"/>
                </a:solidFill>
                <a:latin typeface="Arial" panose="020B0604020202020204" pitchFamily="34" charset="0"/>
              </a:rPr>
              <a:t>  </a:t>
            </a:r>
            <a:endParaRPr lang="zh-CN" altLang="en-US" sz="3400" b="1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34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zh-CN" sz="3400" b="1" dirty="0">
                <a:solidFill>
                  <a:srgbClr val="0000FF"/>
                </a:solidFill>
                <a:latin typeface="Arial" panose="020B0604020202020204" pitchFamily="34" charset="0"/>
              </a:rPr>
              <a:t>the information above.</a:t>
            </a:r>
            <a:endParaRPr lang="en-US" altLang="zh-CN" sz="34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5603" name="Rectangle 12"/>
          <p:cNvSpPr/>
          <p:nvPr/>
        </p:nvSpPr>
        <p:spPr>
          <a:xfrm>
            <a:off x="539750" y="5019675"/>
            <a:ext cx="7092950" cy="693738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5. I hardly ever watch TV.</a:t>
            </a:r>
            <a:endParaRPr lang="zh-CN" altLang="en-US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5604" name="Text Box 4"/>
          <p:cNvSpPr txBox="1"/>
          <p:nvPr/>
        </p:nvSpPr>
        <p:spPr>
          <a:xfrm>
            <a:off x="609600" y="1844675"/>
            <a:ext cx="81375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1. I always play basketball after school. </a:t>
            </a:r>
            <a:endParaRPr lang="en-US" altLang="zh-CN" sz="3600" b="1" dirty="0">
              <a:solidFill>
                <a:srgbClr val="FF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5605" name="Text Box 6"/>
          <p:cNvSpPr txBox="1"/>
          <p:nvPr/>
        </p:nvSpPr>
        <p:spPr>
          <a:xfrm>
            <a:off x="539750" y="2492375"/>
            <a:ext cx="7559675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41325" indent="-441325"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2. My father always plays chess on weekends.</a:t>
            </a:r>
            <a:endParaRPr lang="en-US" altLang="zh-CN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5606" name="Text Box 7"/>
          <p:cNvSpPr txBox="1"/>
          <p:nvPr/>
        </p:nvSpPr>
        <p:spPr>
          <a:xfrm>
            <a:off x="538163" y="3579813"/>
            <a:ext cx="76327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3. I usually read books on weekends.  </a:t>
            </a:r>
            <a:endParaRPr lang="en-US" altLang="zh-CN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5607" name="Text Box 5"/>
          <p:cNvSpPr txBox="1"/>
          <p:nvPr/>
        </p:nvSpPr>
        <p:spPr>
          <a:xfrm>
            <a:off x="538163" y="4298950"/>
            <a:ext cx="756126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4. My father sometimes drinks tea. </a:t>
            </a:r>
            <a:endParaRPr lang="en-US" altLang="zh-CN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5608" name="WordArt 4"/>
          <p:cNvSpPr>
            <a:spLocks noTextEdit="1"/>
          </p:cNvSpPr>
          <p:nvPr/>
        </p:nvSpPr>
        <p:spPr>
          <a:xfrm>
            <a:off x="250825" y="549275"/>
            <a:ext cx="2555875" cy="112553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r>
              <a:rPr lang="zh-CN" altLang="en-US" sz="4000" b="1" spc="-40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Writing</a:t>
            </a:r>
            <a:endParaRPr lang="zh-CN" altLang="en-US" sz="4000" b="1" spc="-40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5609" name="Text Box 7"/>
          <p:cNvSpPr txBox="1"/>
          <p:nvPr/>
        </p:nvSpPr>
        <p:spPr>
          <a:xfrm>
            <a:off x="539750" y="5811838"/>
            <a:ext cx="7129463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6. My father never gets up early. </a:t>
            </a:r>
            <a:endParaRPr lang="en-US" altLang="zh-CN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 decel="100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decel="100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decel="100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decel="100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400" decel="100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400" decel="100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decel="100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decel="100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/>
      <p:bldP spid="25604" grpId="0"/>
      <p:bldP spid="25605" grpId="0"/>
      <p:bldP spid="25606" grpId="0"/>
      <p:bldP spid="25607" grpId="0"/>
      <p:bldP spid="2560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6626" name="Text Box 5"/>
          <p:cNvSpPr txBox="1"/>
          <p:nvPr/>
        </p:nvSpPr>
        <p:spPr>
          <a:xfrm>
            <a:off x="217488" y="1893888"/>
            <a:ext cx="8675687" cy="46974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630555" indent="-630555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A: What do Tom and Mike ________ do on weekends?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630555" indent="-630555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B: They sometimes go to the museum.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630555" indent="-630555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A: _________ do they go to the shopping center?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630555" indent="-630555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B: ______ ever. Maybe about twice a month.</a:t>
            </a:r>
            <a:endParaRPr lang="en-US" altLang="zh-CN" sz="3600" b="1" dirty="0">
              <a:latin typeface="Times New Roman" panose="02020603050405020304" pitchFamily="2" charset="0"/>
            </a:endParaRPr>
          </a:p>
        </p:txBody>
      </p:sp>
      <p:sp>
        <p:nvSpPr>
          <p:cNvPr id="26627" name="Text Box 4"/>
          <p:cNvSpPr txBox="1"/>
          <p:nvPr/>
        </p:nvSpPr>
        <p:spPr>
          <a:xfrm>
            <a:off x="5797550" y="1917700"/>
            <a:ext cx="1943100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usually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6628" name="Text Box 5"/>
          <p:cNvSpPr txBox="1"/>
          <p:nvPr/>
        </p:nvSpPr>
        <p:spPr>
          <a:xfrm>
            <a:off x="827088" y="3902075"/>
            <a:ext cx="2459037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How often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6629" name="Text Box 6"/>
          <p:cNvSpPr txBox="1"/>
          <p:nvPr/>
        </p:nvSpPr>
        <p:spPr>
          <a:xfrm>
            <a:off x="776288" y="5199063"/>
            <a:ext cx="1708150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Hardly 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6630" name="Rectangle 12"/>
          <p:cNvSpPr/>
          <p:nvPr/>
        </p:nvSpPr>
        <p:spPr>
          <a:xfrm>
            <a:off x="0" y="1052513"/>
            <a:ext cx="8769350" cy="83661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2" charset="0"/>
              </a:rPr>
              <a:t>Fill in the blanks in the conversation.</a:t>
            </a:r>
            <a:endParaRPr lang="zh-CN" altLang="en-US" sz="3600" b="1" dirty="0">
              <a:solidFill>
                <a:srgbClr val="0000FF"/>
              </a:solidFill>
              <a:latin typeface="Arial" panose="020B0604020202020204" pitchFamily="34" charset="0"/>
              <a:ea typeface="Times New Roman" panose="02020603050405020304" pitchFamily="2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/>
      <p:bldP spid="26628" grpId="0"/>
      <p:bldP spid="26629" grpId="0"/>
      <p:bldP spid="266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7650" name="Text Box 5"/>
          <p:cNvSpPr txBox="1"/>
          <p:nvPr/>
        </p:nvSpPr>
        <p:spPr>
          <a:xfrm>
            <a:off x="503238" y="1555750"/>
            <a:ext cx="8461375" cy="3386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630555" indent="-630555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A: _________ do they watch TV?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630555" indent="-630555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B: Mike never watches TV, but Tom watches TV _______________ a day. </a:t>
            </a:r>
            <a:endParaRPr lang="en-US" altLang="zh-CN" sz="3600" b="1" dirty="0">
              <a:latin typeface="Times New Roman" panose="02020603050405020304" pitchFamily="2" charset="0"/>
            </a:endParaRPr>
          </a:p>
          <a:p>
            <a:pPr marL="630555" indent="-630555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</a:rPr>
              <a:t>A: Oh, I’m just like Tom. I ______ watch TV, too.  </a:t>
            </a:r>
            <a:endParaRPr lang="en-US" altLang="zh-CN" sz="3600" b="1" dirty="0">
              <a:latin typeface="Times New Roman" panose="02020603050405020304" pitchFamily="2" charset="0"/>
            </a:endParaRPr>
          </a:p>
        </p:txBody>
      </p:sp>
      <p:sp>
        <p:nvSpPr>
          <p:cNvPr id="27651" name="Text Box 7"/>
          <p:cNvSpPr txBox="1"/>
          <p:nvPr/>
        </p:nvSpPr>
        <p:spPr>
          <a:xfrm>
            <a:off x="1116013" y="1557338"/>
            <a:ext cx="2447925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How often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7652" name="Text Box 5"/>
          <p:cNvSpPr txBox="1"/>
          <p:nvPr/>
        </p:nvSpPr>
        <p:spPr>
          <a:xfrm>
            <a:off x="3708400" y="2894013"/>
            <a:ext cx="3889375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over two hours 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27653" name="Text Box 5"/>
          <p:cNvSpPr txBox="1"/>
          <p:nvPr/>
        </p:nvSpPr>
        <p:spPr>
          <a:xfrm>
            <a:off x="6011863" y="3573463"/>
            <a:ext cx="1439862" cy="750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never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 decel="100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decel="100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decel="100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decel="100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/>
      <p:bldP spid="27652" grpId="0"/>
      <p:bldP spid="2765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8674" name="WordArt 4"/>
          <p:cNvSpPr>
            <a:spLocks noTextEdit="1"/>
          </p:cNvSpPr>
          <p:nvPr/>
        </p:nvSpPr>
        <p:spPr>
          <a:xfrm>
            <a:off x="2195513" y="1268413"/>
            <a:ext cx="4824412" cy="122396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r>
              <a:rPr lang="zh-CN" altLang="en-US" sz="4000" b="1" spc="-40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66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Homework</a:t>
            </a:r>
            <a:endParaRPr lang="zh-CN" altLang="en-US" sz="4000" b="1" spc="-40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FF66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8675" name="Rectangle 12"/>
          <p:cNvSpPr/>
          <p:nvPr/>
        </p:nvSpPr>
        <p:spPr>
          <a:xfrm>
            <a:off x="1079500" y="2854325"/>
            <a:ext cx="7669213" cy="23034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marL="514350" indent="-514350">
              <a:lnSpc>
                <a:spcPct val="130000"/>
              </a:lnSpc>
              <a:buAutoNum type="arabicPeriod"/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Do a survey in your family using the questions and charts in Part 4. </a:t>
            </a:r>
            <a:endParaRPr lang="en-US" altLang="zh-CN" sz="3600" b="1" dirty="0">
              <a:solidFill>
                <a:srgbClr val="0000FF"/>
              </a:solidFill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 marL="514350" indent="-514350">
              <a:lnSpc>
                <a:spcPct val="130000"/>
              </a:lnSpc>
              <a:buAutoNum type="arabicPeriod"/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Do 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2" charset="0"/>
              </a:rPr>
              <a:t>exercises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in the workbook. 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29698" name="Picture 3" descr="exercis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113" y="1673225"/>
            <a:ext cx="6854825" cy="5040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699" name="椭圆形标注 4"/>
          <p:cNvSpPr/>
          <p:nvPr/>
        </p:nvSpPr>
        <p:spPr>
          <a:xfrm>
            <a:off x="5364163" y="1484313"/>
            <a:ext cx="3313112" cy="1439862"/>
          </a:xfrm>
          <a:prstGeom prst="wedgeEllipseCallout">
            <a:avLst>
              <a:gd name="adj1" fmla="val -75106"/>
              <a:gd name="adj2" fmla="val 126625"/>
            </a:avLst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</a:rPr>
              <a:t>记住好好锻炼身体哟！</a:t>
            </a:r>
            <a:endParaRPr lang="zh-CN" altLang="en-US" sz="32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9700" name="矩形 29699"/>
          <p:cNvSpPr/>
          <p:nvPr/>
        </p:nvSpPr>
        <p:spPr>
          <a:xfrm>
            <a:off x="250825" y="5661025"/>
            <a:ext cx="3816350" cy="8175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94759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/>
            <a:r>
              <a:rPr lang="zh-CN" altLang="en-US" sz="3600" b="1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Arial" panose="020B0604020202020204" pitchFamily="34" charset="0"/>
                <a:ea typeface="Arial" panose="020B0604020202020204" pitchFamily="34" charset="0"/>
              </a:rPr>
              <a:t>Thank you!</a:t>
            </a:r>
            <a:endParaRPr lang="zh-CN" altLang="en-US" sz="3600" b="1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文本框 5121"/>
          <p:cNvSpPr txBox="1"/>
          <p:nvPr/>
        </p:nvSpPr>
        <p:spPr>
          <a:xfrm>
            <a:off x="250825" y="188913"/>
            <a:ext cx="7416800" cy="3667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FF0000"/>
                </a:solidFill>
                <a:latin typeface="Arial" panose="020B0604020202020204" pitchFamily="34" charset="0"/>
              </a:rPr>
              <a:t>自主学习案</a:t>
            </a:r>
            <a:endParaRPr lang="zh-CN" altLang="en-US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123" name="文本框 5122"/>
          <p:cNvSpPr txBox="1"/>
          <p:nvPr/>
        </p:nvSpPr>
        <p:spPr>
          <a:xfrm>
            <a:off x="179388" y="1125538"/>
            <a:ext cx="8713787" cy="4892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zh-CN" altLang="en-US" dirty="0">
                <a:latin typeface="Arial" panose="020B0604020202020204" pitchFamily="34" charset="0"/>
              </a:rPr>
              <a:t>翻译下列词组。</a:t>
            </a:r>
            <a:endParaRPr lang="zh-CN" altLang="en-US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dirty="0">
                <a:latin typeface="Arial" panose="020B0604020202020204" pitchFamily="34" charset="0"/>
              </a:rPr>
              <a:t>1</a:t>
            </a:r>
            <a:r>
              <a:rPr lang="zh-CN" altLang="en-US" dirty="0">
                <a:latin typeface="Arial" panose="020B0604020202020204" pitchFamily="34" charset="0"/>
              </a:rPr>
              <a:t>高中生</a:t>
            </a:r>
            <a:r>
              <a:rPr lang="en-US" altLang="zh-CN" dirty="0">
                <a:latin typeface="Arial" panose="020B0604020202020204" pitchFamily="34" charset="0"/>
              </a:rPr>
              <a:t>___________________</a:t>
            </a:r>
            <a:endParaRPr lang="en-US" altLang="zh-CN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dirty="0">
                <a:latin typeface="Arial" panose="020B0604020202020204" pitchFamily="34" charset="0"/>
              </a:rPr>
              <a:t>2</a:t>
            </a:r>
            <a:r>
              <a:rPr lang="zh-CN" altLang="en-US" dirty="0">
                <a:latin typeface="Arial" panose="020B0604020202020204" pitchFamily="34" charset="0"/>
              </a:rPr>
              <a:t>看电视超过两个小时</a:t>
            </a:r>
            <a:r>
              <a:rPr lang="en-US" altLang="zh-CN" dirty="0">
                <a:latin typeface="Arial" panose="020B0604020202020204" pitchFamily="34" charset="0"/>
              </a:rPr>
              <a:t>___________________</a:t>
            </a:r>
            <a:endParaRPr lang="en-US" altLang="zh-CN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dirty="0">
                <a:latin typeface="Arial" panose="020B0604020202020204" pitchFamily="34" charset="0"/>
              </a:rPr>
              <a:t>3</a:t>
            </a:r>
            <a:r>
              <a:rPr lang="zh-CN" altLang="en-US" dirty="0">
                <a:latin typeface="Arial" panose="020B0604020202020204" pitchFamily="34" charset="0"/>
              </a:rPr>
              <a:t>超过 </a:t>
            </a:r>
            <a:r>
              <a:rPr lang="en-US" altLang="zh-CN" dirty="0">
                <a:latin typeface="Arial" panose="020B0604020202020204" pitchFamily="34" charset="0"/>
              </a:rPr>
              <a:t>___________________</a:t>
            </a:r>
            <a:endParaRPr lang="en-US" altLang="zh-CN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dirty="0">
                <a:latin typeface="Arial" panose="020B0604020202020204" pitchFamily="34" charset="0"/>
              </a:rPr>
              <a:t>4</a:t>
            </a:r>
            <a:r>
              <a:rPr lang="zh-CN" altLang="en-US" dirty="0">
                <a:latin typeface="Arial" panose="020B0604020202020204" pitchFamily="34" charset="0"/>
              </a:rPr>
              <a:t>八个或者更多</a:t>
            </a:r>
            <a:r>
              <a:rPr lang="en-US" altLang="zh-CN" dirty="0">
                <a:latin typeface="Arial" panose="020B0604020202020204" pitchFamily="34" charset="0"/>
              </a:rPr>
              <a:t>___________________</a:t>
            </a:r>
            <a:endParaRPr lang="en-US" altLang="zh-CN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dirty="0">
                <a:latin typeface="Arial" panose="020B0604020202020204" pitchFamily="34" charset="0"/>
              </a:rPr>
              <a:t>5</a:t>
            </a:r>
            <a:r>
              <a:rPr lang="zh-CN" altLang="en-US" dirty="0">
                <a:latin typeface="Arial" panose="020B0604020202020204" pitchFamily="34" charset="0"/>
              </a:rPr>
              <a:t>看牙医</a:t>
            </a:r>
            <a:r>
              <a:rPr lang="en-US" altLang="zh-CN" dirty="0">
                <a:latin typeface="Arial" panose="020B0604020202020204" pitchFamily="34" charset="0"/>
              </a:rPr>
              <a:t>___________________</a:t>
            </a:r>
            <a:endParaRPr lang="en-US" altLang="zh-CN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dirty="0">
                <a:latin typeface="Arial" panose="020B0604020202020204" pitchFamily="34" charset="0"/>
              </a:rPr>
              <a:t>6</a:t>
            </a:r>
            <a:r>
              <a:rPr lang="zh-CN" altLang="en-US" dirty="0">
                <a:latin typeface="Arial" panose="020B0604020202020204" pitchFamily="34" charset="0"/>
              </a:rPr>
              <a:t>通过用互联网放松</a:t>
            </a:r>
            <a:r>
              <a:rPr lang="en-US" altLang="zh-CN" dirty="0">
                <a:latin typeface="Arial" panose="020B0604020202020204" pitchFamily="34" charset="0"/>
              </a:rPr>
              <a:t>___________________</a:t>
            </a:r>
            <a:endParaRPr lang="en-US" altLang="zh-CN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dirty="0">
                <a:latin typeface="Arial" panose="020B0604020202020204" pitchFamily="34" charset="0"/>
              </a:rPr>
              <a:t>7</a:t>
            </a:r>
            <a:r>
              <a:rPr lang="zh-CN" altLang="en-US" dirty="0">
                <a:latin typeface="Arial" panose="020B0604020202020204" pitchFamily="34" charset="0"/>
              </a:rPr>
              <a:t>坏习惯</a:t>
            </a:r>
            <a:r>
              <a:rPr lang="en-US" altLang="zh-CN" dirty="0">
                <a:latin typeface="Arial" panose="020B0604020202020204" pitchFamily="34" charset="0"/>
              </a:rPr>
              <a:t>___________________</a:t>
            </a:r>
            <a:endParaRPr lang="en-US" altLang="zh-CN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dirty="0">
                <a:latin typeface="Arial" panose="020B0604020202020204" pitchFamily="34" charset="0"/>
              </a:rPr>
              <a:t>8</a:t>
            </a:r>
            <a:r>
              <a:rPr lang="zh-CN" altLang="en-US" dirty="0">
                <a:latin typeface="Arial" panose="020B0604020202020204" pitchFamily="34" charset="0"/>
              </a:rPr>
              <a:t>别担心</a:t>
            </a:r>
            <a:r>
              <a:rPr lang="en-US" altLang="zh-CN" dirty="0">
                <a:latin typeface="Arial" panose="020B0604020202020204" pitchFamily="34" charset="0"/>
              </a:rPr>
              <a:t>___________________</a:t>
            </a:r>
            <a:endParaRPr lang="en-US" altLang="zh-CN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dirty="0">
                <a:latin typeface="Arial" panose="020B0604020202020204" pitchFamily="34" charset="0"/>
              </a:rPr>
              <a:t>9</a:t>
            </a:r>
            <a:r>
              <a:rPr lang="zh-CN" altLang="en-US" dirty="0">
                <a:latin typeface="Arial" panose="020B0604020202020204" pitchFamily="34" charset="0"/>
              </a:rPr>
              <a:t> 喝果汁 </a:t>
            </a:r>
            <a:r>
              <a:rPr lang="en-US" altLang="zh-CN" dirty="0">
                <a:latin typeface="Arial" panose="020B0604020202020204" pitchFamily="34" charset="0"/>
              </a:rPr>
              <a:t>___________________</a:t>
            </a:r>
            <a:endParaRPr lang="en-US" altLang="zh-CN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zh-CN" dirty="0">
                <a:latin typeface="Arial" panose="020B0604020202020204" pitchFamily="34" charset="0"/>
              </a:rPr>
              <a:t>10 </a:t>
            </a:r>
            <a:r>
              <a:rPr lang="zh-CN" altLang="en-US" dirty="0">
                <a:latin typeface="Arial" panose="020B0604020202020204" pitchFamily="34" charset="0"/>
              </a:rPr>
              <a:t>不到六天 </a:t>
            </a:r>
            <a:r>
              <a:rPr lang="en-US" altLang="zh-CN" dirty="0">
                <a:latin typeface="Arial" panose="020B0604020202020204" pitchFamily="34" charset="0"/>
              </a:rPr>
              <a:t>___________________</a:t>
            </a:r>
            <a:endParaRPr lang="en-US" altLang="zh-CN" dirty="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6146" name="Picture 3" descr="girl-reading-book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59113" y="1400175"/>
            <a:ext cx="1466850" cy="18335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WordArt 4"/>
          <p:cNvSpPr>
            <a:spLocks noTextEdit="1"/>
          </p:cNvSpPr>
          <p:nvPr/>
        </p:nvSpPr>
        <p:spPr>
          <a:xfrm>
            <a:off x="323850" y="188913"/>
            <a:ext cx="2663825" cy="10795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r>
              <a:rPr lang="zh-CN" altLang="en-US" sz="4000" b="1" spc="-400">
                <a:ln w="12700" cap="flat" cmpd="sng">
                  <a:solidFill>
                    <a:srgbClr val="000099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Lead in</a:t>
            </a:r>
            <a:endParaRPr lang="zh-CN" altLang="en-US" sz="4000" b="1" spc="-400">
              <a:ln w="12700" cap="flat" cmpd="sng">
                <a:solidFill>
                  <a:srgbClr val="000099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148" name="Text Box 5"/>
          <p:cNvSpPr txBox="1"/>
          <p:nvPr/>
        </p:nvSpPr>
        <p:spPr>
          <a:xfrm>
            <a:off x="3276600" y="111125"/>
            <a:ext cx="5327650" cy="12985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10000"/>
              </a:lnSpc>
            </a:pP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</a:rPr>
              <a:t>Talk about your good habits.</a:t>
            </a:r>
            <a:endParaRPr lang="en-US" altLang="zh-CN" sz="3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6149" name="Text Box 6"/>
          <p:cNvSpPr txBox="1"/>
          <p:nvPr/>
        </p:nvSpPr>
        <p:spPr>
          <a:xfrm>
            <a:off x="4787900" y="1903413"/>
            <a:ext cx="3959225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I read English books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every day</a:t>
            </a: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.</a:t>
            </a:r>
            <a:endParaRPr lang="en-US" altLang="zh-CN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6150" name="Text Box 8"/>
          <p:cNvSpPr txBox="1"/>
          <p:nvPr/>
        </p:nvSpPr>
        <p:spPr>
          <a:xfrm>
            <a:off x="4138613" y="5178425"/>
            <a:ext cx="4608512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I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usually</a:t>
            </a: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 help with the housework.</a:t>
            </a:r>
            <a:endParaRPr lang="en-US" altLang="zh-CN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6151" name="Text Box 7"/>
          <p:cNvSpPr txBox="1"/>
          <p:nvPr/>
        </p:nvSpPr>
        <p:spPr>
          <a:xfrm>
            <a:off x="1403350" y="3521075"/>
            <a:ext cx="3671888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I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always</a:t>
            </a: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 exercise.</a:t>
            </a:r>
            <a:endParaRPr lang="en-US" altLang="zh-CN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pic>
        <p:nvPicPr>
          <p:cNvPr id="6152" name="Picture 16" descr="0301243dpeople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8" y="3089275"/>
            <a:ext cx="1312862" cy="17287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3" name="Picture 18" descr="http://t2.baidu.com/it/u=900974417,1707598247&amp;fm=23&amp;gp=0.jpg"/>
          <p:cNvPicPr>
            <a:picLocks noChangeAspect="1"/>
          </p:cNvPicPr>
          <p:nvPr/>
        </p:nvPicPr>
        <p:blipFill>
          <a:blip r:embed="rId3"/>
          <a:srcRect t="6206"/>
          <a:stretch>
            <a:fillRect/>
          </a:stretch>
        </p:blipFill>
        <p:spPr>
          <a:xfrm>
            <a:off x="1547813" y="4797425"/>
            <a:ext cx="2289175" cy="18716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49" grpId="0"/>
      <p:bldP spid="6150" grpId="0"/>
      <p:bldP spid="61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7170" name="Text Box 5"/>
          <p:cNvSpPr txBox="1"/>
          <p:nvPr/>
        </p:nvSpPr>
        <p:spPr>
          <a:xfrm>
            <a:off x="2411413" y="1628775"/>
            <a:ext cx="54737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I drink milk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every day</a:t>
            </a: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. </a:t>
            </a:r>
            <a:endParaRPr lang="en-US" altLang="zh-CN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7171" name="Text Box 9"/>
          <p:cNvSpPr txBox="1"/>
          <p:nvPr/>
        </p:nvSpPr>
        <p:spPr>
          <a:xfrm>
            <a:off x="4789488" y="4438650"/>
            <a:ext cx="4030662" cy="6397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I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never</a:t>
            </a: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 stay up late.</a:t>
            </a:r>
            <a:endParaRPr lang="en-US" altLang="zh-CN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pic>
        <p:nvPicPr>
          <p:cNvPr id="7172" name="Picture 20" descr="http://t1.baidu.com/it/u=1855145873,2100466882&amp;fm=23&amp;gp=0.jpg"/>
          <p:cNvPicPr>
            <a:picLocks noChangeAspect="1"/>
          </p:cNvPicPr>
          <p:nvPr/>
        </p:nvPicPr>
        <p:blipFill>
          <a:blip r:embed="rId1"/>
          <a:srcRect b="3960"/>
          <a:stretch>
            <a:fillRect/>
          </a:stretch>
        </p:blipFill>
        <p:spPr>
          <a:xfrm>
            <a:off x="755650" y="908050"/>
            <a:ext cx="1620838" cy="2233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3" name="Picture 22" descr="http://t3.baidu.com/it/u=969755003,4103384419&amp;fm=23&amp;gp=0.jpg"/>
          <p:cNvPicPr>
            <a:picLocks noChangeAspect="1"/>
          </p:cNvPicPr>
          <p:nvPr/>
        </p:nvPicPr>
        <p:blipFill>
          <a:blip r:embed="rId2"/>
          <a:srcRect b="7086"/>
          <a:stretch>
            <a:fillRect/>
          </a:stretch>
        </p:blipFill>
        <p:spPr>
          <a:xfrm>
            <a:off x="1692275" y="3860800"/>
            <a:ext cx="2519363" cy="18732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8194" name="Text Box 5"/>
          <p:cNvSpPr txBox="1"/>
          <p:nvPr/>
        </p:nvSpPr>
        <p:spPr>
          <a:xfrm>
            <a:off x="1258888" y="620713"/>
            <a:ext cx="6300787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</a:rPr>
              <a:t>Talk about your bad habits.</a:t>
            </a:r>
            <a:endParaRPr lang="en-US" altLang="zh-CN" sz="3600" b="1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8195" name="Text Box 6"/>
          <p:cNvSpPr txBox="1"/>
          <p:nvPr/>
        </p:nvSpPr>
        <p:spPr>
          <a:xfrm>
            <a:off x="4716463" y="3344863"/>
            <a:ext cx="3924300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I use the Internet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every day</a:t>
            </a: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.</a:t>
            </a:r>
            <a:endParaRPr lang="en-US" altLang="zh-CN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8196" name="Text Box 8"/>
          <p:cNvSpPr txBox="1"/>
          <p:nvPr/>
        </p:nvSpPr>
        <p:spPr>
          <a:xfrm>
            <a:off x="2771775" y="5510213"/>
            <a:ext cx="518477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I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often</a:t>
            </a: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 eat hamburgers.</a:t>
            </a:r>
            <a:endParaRPr lang="en-US" altLang="zh-CN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8197" name="Text Box 7"/>
          <p:cNvSpPr txBox="1"/>
          <p:nvPr/>
        </p:nvSpPr>
        <p:spPr>
          <a:xfrm>
            <a:off x="2916238" y="1622425"/>
            <a:ext cx="5184775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I watch TV for over two hours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every day</a:t>
            </a: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.</a:t>
            </a:r>
            <a:endParaRPr lang="en-US" altLang="zh-CN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pic>
        <p:nvPicPr>
          <p:cNvPr id="8198" name="Picture 29" descr="DQ_0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4213" y="1333500"/>
            <a:ext cx="1584325" cy="1584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9" name="Picture 30" descr="1_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775" y="3417888"/>
            <a:ext cx="1655763" cy="15160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0" name="Picture 2" descr="http://t1.baidu.com/it/u=3129423131,3371376074&amp;fm=23&amp;gp=0.jpg"/>
          <p:cNvPicPr>
            <a:picLocks noChangeAspect="1"/>
          </p:cNvPicPr>
          <p:nvPr/>
        </p:nvPicPr>
        <p:blipFill>
          <a:blip r:embed="rId3"/>
          <a:srcRect t="3215"/>
          <a:stretch>
            <a:fillRect/>
          </a:stretch>
        </p:blipFill>
        <p:spPr>
          <a:xfrm>
            <a:off x="539750" y="4149725"/>
            <a:ext cx="1608138" cy="23891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/>
      <p:bldP spid="8196" grpId="0"/>
      <p:bldP spid="819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9218" name="Text Box 5"/>
          <p:cNvSpPr txBox="1"/>
          <p:nvPr/>
        </p:nvSpPr>
        <p:spPr>
          <a:xfrm>
            <a:off x="4067175" y="1412875"/>
            <a:ext cx="4535488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I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hardly ever</a:t>
            </a: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 go to the dentist </a:t>
            </a:r>
            <a:r>
              <a:rPr lang="en-US" altLang="zh-CN" sz="3600" b="1" dirty="0">
                <a:solidFill>
                  <a:srgbClr val="0066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(</a:t>
            </a:r>
            <a:r>
              <a:rPr lang="zh-CN" altLang="en-US" sz="3600" b="1" dirty="0">
                <a:solidFill>
                  <a:srgbClr val="0066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看牙医</a:t>
            </a:r>
            <a:r>
              <a:rPr lang="en-US" altLang="zh-CN" sz="3600" b="1" dirty="0">
                <a:solidFill>
                  <a:srgbClr val="0066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)</a:t>
            </a: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. </a:t>
            </a:r>
            <a:endParaRPr lang="en-US" altLang="zh-CN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9219" name="Text Box 9"/>
          <p:cNvSpPr txBox="1"/>
          <p:nvPr/>
        </p:nvSpPr>
        <p:spPr>
          <a:xfrm>
            <a:off x="684213" y="4797425"/>
            <a:ext cx="547211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I don’t like vegetables.</a:t>
            </a:r>
            <a:endParaRPr lang="en-US" altLang="zh-CN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pic>
        <p:nvPicPr>
          <p:cNvPr id="9220" name="Picture 6" descr="http://t3.baidu.com/it/u=480591308,1524998514&amp;fm=23&amp;gp=0.jpg"/>
          <p:cNvPicPr>
            <a:picLocks noChangeAspect="1"/>
          </p:cNvPicPr>
          <p:nvPr/>
        </p:nvPicPr>
        <p:blipFill>
          <a:blip r:embed="rId1"/>
          <a:srcRect b="7246"/>
          <a:stretch>
            <a:fillRect/>
          </a:stretch>
        </p:blipFill>
        <p:spPr>
          <a:xfrm>
            <a:off x="5435600" y="4005263"/>
            <a:ext cx="2938463" cy="19224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图片 9220" descr="19300001357258132376197463967_9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88" y="1052513"/>
            <a:ext cx="2868612" cy="19113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0242" name="WordArt 4"/>
          <p:cNvSpPr>
            <a:spLocks noTextEdit="1"/>
          </p:cNvSpPr>
          <p:nvPr/>
        </p:nvSpPr>
        <p:spPr>
          <a:xfrm>
            <a:off x="1260475" y="115888"/>
            <a:ext cx="5975350" cy="1052512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1537"/>
              </a:avLst>
            </a:prstTxWarp>
            <a:normAutofit/>
          </a:bodyPr>
          <a:p>
            <a:pPr algn="ctr"/>
            <a:r>
              <a:rPr lang="zh-CN" altLang="en-US" sz="4000" b="1">
                <a:ln w="9525" cap="flat" cmpd="sng">
                  <a:solidFill>
                    <a:srgbClr val="99CC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800080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New words</a:t>
            </a:r>
            <a:endParaRPr lang="zh-CN" altLang="en-US" sz="4000" b="1">
              <a:ln w="9525" cap="flat" cmpd="sng">
                <a:solidFill>
                  <a:srgbClr val="99CC00"/>
                </a:solidFill>
                <a:prstDash val="solid"/>
                <a:headEnd type="none" w="med" len="med"/>
                <a:tailEnd type="none" w="med" len="med"/>
              </a:ln>
              <a:solidFill>
                <a:srgbClr val="80008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243" name="Text Box 5"/>
          <p:cNvSpPr txBox="1"/>
          <p:nvPr/>
        </p:nvSpPr>
        <p:spPr>
          <a:xfrm>
            <a:off x="323850" y="1196975"/>
            <a:ext cx="8783638" cy="53546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41325" indent="-441325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1.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however </a:t>
            </a:r>
            <a:r>
              <a:rPr lang="zh-CN" altLang="en-US" sz="3600" b="1" i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adv.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意为“然而，可是”，表示转折关系，可放在句首、句中或句末。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 marL="441325" indent="-441325">
              <a:lnSpc>
                <a:spcPct val="120000"/>
              </a:lnSpc>
            </a:pPr>
            <a:r>
              <a:rPr lang="en-US" altLang="zh-CN" sz="3600" b="1" dirty="0">
                <a:latin typeface="宋体" panose="02010600030101010101" pitchFamily="2" charset="-122"/>
                <a:cs typeface="Times New Roman" panose="02020603050405020304" pitchFamily="2" charset="0"/>
              </a:rPr>
              <a:t> </a:t>
            </a: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  e.g. I was hungry,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however</a:t>
            </a: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, she gave </a:t>
            </a:r>
            <a:endParaRPr lang="en-US" altLang="zh-CN" sz="3600" b="1" dirty="0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 marL="441325" indent="-441325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           me some water. </a:t>
            </a:r>
            <a:endParaRPr lang="en-US" altLang="zh-CN" sz="3600" b="1" dirty="0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 marL="441325" indent="-441325">
              <a:lnSpc>
                <a:spcPct val="120000"/>
              </a:lnSpc>
            </a:pPr>
            <a:r>
              <a:rPr lang="en-US" altLang="zh-CN" sz="3600" b="1" dirty="0">
                <a:solidFill>
                  <a:srgbClr val="00B05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          </a:t>
            </a:r>
            <a:r>
              <a:rPr lang="zh-CN" altLang="en-US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我很饿，但她却给了我一些水。</a:t>
            </a:r>
            <a:endParaRPr lang="en-US" altLang="zh-CN" sz="3600" b="1" dirty="0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 marL="441325" indent="-441325">
              <a:lnSpc>
                <a:spcPct val="120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           </a:t>
            </a: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My father,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however</a:t>
            </a: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, didn’t drive </a:t>
            </a:r>
            <a:endParaRPr lang="en-US" altLang="zh-CN" sz="3600" b="1" dirty="0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 marL="441325" indent="-441325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           there.  </a:t>
            </a:r>
            <a:endParaRPr lang="en-US" altLang="zh-CN" sz="3600" b="1" dirty="0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 marL="441325" indent="-441325"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2" charset="0"/>
              </a:rPr>
              <a:t>           </a:t>
            </a:r>
            <a:r>
              <a:rPr lang="zh-CN" altLang="en-US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可是我父亲没有开车去那里。</a:t>
            </a: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    </a:t>
            </a:r>
            <a:endParaRPr lang="en-US" altLang="zh-CN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1024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charRg st="0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charRg st="0" end="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charRg st="46" end="8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charRg st="46" end="8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charRg st="87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243">
                                            <p:txEl>
                                              <p:charRg st="87" end="1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charRg st="114" end="1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243">
                                            <p:txEl>
                                              <p:charRg st="114" end="14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charRg st="140" end="18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243">
                                            <p:txEl>
                                              <p:charRg st="140" end="18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charRg st="185" end="20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243">
                                            <p:txEl>
                                              <p:charRg st="185" end="20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charRg st="205" end="2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243">
                                            <p:txEl>
                                              <p:charRg st="205" end="2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1266" name="Text Box 5"/>
          <p:cNvSpPr txBox="1"/>
          <p:nvPr/>
        </p:nvSpPr>
        <p:spPr>
          <a:xfrm>
            <a:off x="323850" y="549275"/>
            <a:ext cx="8532813" cy="53546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41325" indent="-441325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2.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more than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2" charset="0"/>
              </a:rPr>
              <a:t>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意为“多于”，相当于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over;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其反义词为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less than 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，意为“少于” 。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 marL="441325" indent="-441325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    e.g. It never takes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more than/over</a:t>
            </a: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 half </a:t>
            </a:r>
            <a:endParaRPr lang="en-US" altLang="zh-CN" sz="3600" b="1" dirty="0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 marL="441325" indent="-441325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           an hour to get to school.</a:t>
            </a:r>
            <a:endParaRPr lang="en-US" altLang="zh-CN" sz="3600" b="1" dirty="0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 marL="441325" indent="-441325"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           到达学校用时从未超过半小时。</a:t>
            </a:r>
            <a:endParaRPr lang="en-US" altLang="zh-CN" sz="3600" b="1" dirty="0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 marL="441325" indent="-441325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           They’ll stay there for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cs typeface="Times New Roman" panose="02020603050405020304" pitchFamily="2" charset="0"/>
              </a:rPr>
              <a:t>less than</a:t>
            </a: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 three </a:t>
            </a:r>
            <a:endParaRPr lang="en-US" altLang="zh-CN" sz="3600" b="1" dirty="0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 marL="441325" indent="-441325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           days.</a:t>
            </a:r>
            <a:endParaRPr lang="en-US" altLang="zh-CN" sz="3600" b="1" dirty="0">
              <a:latin typeface="Times New Roman" panose="02020603050405020304" pitchFamily="2" charset="0"/>
              <a:cs typeface="Times New Roman" panose="02020603050405020304" pitchFamily="2" charset="0"/>
            </a:endParaRPr>
          </a:p>
          <a:p>
            <a:pPr marL="441325" indent="-441325"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2" charset="0"/>
                <a:cs typeface="Times New Roman" panose="02020603050405020304" pitchFamily="2" charset="0"/>
              </a:rPr>
              <a:t>           他们会在那里呆不到三天。</a:t>
            </a:r>
            <a:endParaRPr lang="en-US" altLang="zh-CN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charRg st="0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>
                                            <p:txEl>
                                              <p:charRg st="0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>
                                            <p:txEl>
                                              <p:charRg st="0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charRg st="54" end="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266">
                                            <p:txEl>
                                              <p:charRg st="54" end="9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charRg st="99" end="1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266">
                                            <p:txEl>
                                              <p:charRg st="99" end="1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charRg st="136" end="1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266">
                                            <p:txEl>
                                              <p:charRg st="136" end="16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charRg st="162" end="2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266">
                                            <p:txEl>
                                              <p:charRg st="162" end="2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charRg st="213" end="2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266">
                                            <p:txEl>
                                              <p:charRg st="213" end="2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charRg st="230" end="2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266">
                                            <p:txEl>
                                              <p:charRg st="230" end="2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4989</Words>
  <Application>WPS 演示</Application>
  <PresentationFormat>在屏幕上显示</PresentationFormat>
  <Paragraphs>352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5" baseType="lpstr">
      <vt:lpstr>Arial</vt:lpstr>
      <vt:lpstr>宋体</vt:lpstr>
      <vt:lpstr>Wingdings</vt:lpstr>
      <vt:lpstr>Times New Roman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 </Company>
  <LinksUpToDate>false</LinksUpToDate>
  <SharedDoc>false</SharedDoc>
  <HyperlinksChanged>false</HyperlinksChanged>
  <AppVersion>14.0000</AppVersion>
  <Manager> 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Administrator</dc:creator>
  <cp:keywords>  </cp:keywords>
  <dc:description>  </dc:description>
  <dc:subject> </dc:subject>
  <cp:category> </cp:category>
  <cp:lastModifiedBy>Administrator</cp:lastModifiedBy>
  <cp:revision>8</cp:revision>
  <dcterms:created xsi:type="dcterms:W3CDTF">2012-06-06T01:30:27Z</dcterms:created>
  <dcterms:modified xsi:type="dcterms:W3CDTF">2021-04-25T09:35:36Z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2052-11.1.0.8567</vt:lpwstr>
  </property>
</Properties>
</file>