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</p:sldIdLst>
  <p:sldSz cx="12190413" cy="6859588"/>
  <p:notesSz cx="6858000" cy="9144000"/>
  <p:custDataLst>
    <p:tags r:id="rId22"/>
  </p:custDataLst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22" y="72"/>
      </p:cViewPr>
      <p:guideLst>
        <p:guide orient="horz" pos="572"/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00A52-99B8-44A8-A0EF-09DC6C40C9A7}" type="datetimeFigureOut">
              <a:rPr lang="zh-CN" altLang="en-US" smtClean="0"/>
              <a:t>2022/9/27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C005-D4D5-4D27-A962-AF53C9017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92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21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618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38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462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598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57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318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534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11．________n．收据；10．________n．优先事项→________adj．优先的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11．________n．收据；接收→________vt．接收→________n．接收者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接收→________vt．接收→________n．接收者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12．________n．雇主；老板→________vt．雇佣→________n．雇工</a:t>
            </a:r>
          </a:p>
          <a:p>
            <a:pPr algn="l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1200" kern="100" smtClean="0">
                <a:effectLst/>
                <a:latin typeface="+mn-lt"/>
                <a:cs typeface="Courier New" panose="02070309020205020404"/>
              </a:rPr>
              <a:t>13．________vt．获得→________n．获得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C005-D4D5-4D27-A962-AF53C90172F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24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35169"/>
            <a:ext cx="12190413" cy="569913"/>
          </a:xfrm>
          <a:prstGeom prst="rect">
            <a:avLst/>
          </a:prstGeom>
          <a:gradFill>
            <a:gsLst>
              <a:gs pos="0">
                <a:srgbClr val="0070A7"/>
              </a:gs>
              <a:gs pos="50000">
                <a:srgbClr val="0070A7">
                  <a:gamma/>
                  <a:tint val="85882"/>
                  <a:invGamma/>
                </a:srgbClr>
              </a:gs>
              <a:gs pos="100000">
                <a:srgbClr val="0070A7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522" y="765498"/>
            <a:ext cx="11353016" cy="799332"/>
          </a:xfrm>
        </p:spPr>
        <p:txBody>
          <a:bodyPr wrap="square">
            <a:spAutoFit/>
          </a:bodyPr>
          <a:lstStyle>
            <a:lvl1pPr marL="0" indent="809625" algn="just" hangingPunct="0">
              <a:lnSpc>
                <a:spcPct val="140000"/>
              </a:lnSpc>
              <a:spcBef>
                <a:spcPct val="0"/>
              </a:spcBef>
              <a:buNone/>
              <a:tabLst>
                <a:tab pos="5559425" algn="l"/>
              </a:tabLst>
              <a:defRPr sz="3200" b="0"/>
            </a:lvl1pPr>
            <a:lvl2pPr marL="544195" indent="720090">
              <a:lnSpc>
                <a:spcPct val="140000"/>
              </a:lnSpc>
              <a:buNone/>
              <a:defRPr sz="2800" b="1"/>
            </a:lvl2pPr>
            <a:lvl3pPr marL="1088390" indent="720090">
              <a:lnSpc>
                <a:spcPct val="140000"/>
              </a:lnSpc>
              <a:buNone/>
              <a:defRPr sz="2800" b="1"/>
            </a:lvl3pPr>
            <a:lvl4pPr marL="1632585" indent="720090">
              <a:lnSpc>
                <a:spcPct val="140000"/>
              </a:lnSpc>
              <a:buNone/>
              <a:defRPr sz="2800" b="1"/>
            </a:lvl4pPr>
            <a:lvl5pPr marL="2176780" indent="720090">
              <a:lnSpc>
                <a:spcPct val="140000"/>
              </a:lnSpc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pic>
        <p:nvPicPr>
          <p:cNvPr id="7" name="Picture 2" descr="E:\收集素材\！！制作样品\全优\全优·新教材做样\百年学典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23" y="36626"/>
            <a:ext cx="556163" cy="45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 userDrawn="1"/>
        </p:nvSpPr>
        <p:spPr bwMode="auto">
          <a:xfrm>
            <a:off x="0" y="569913"/>
            <a:ext cx="12190413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58" descr="全优课堂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606" y="33949"/>
            <a:ext cx="12350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4"/>
          <p:cNvSpPr txBox="1">
            <a:spLocks noChangeArrowheads="1"/>
          </p:cNvSpPr>
          <p:nvPr userDrawn="1"/>
        </p:nvSpPr>
        <p:spPr bwMode="auto">
          <a:xfrm>
            <a:off x="5878513" y="115888"/>
            <a:ext cx="576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UNIT 5</a:t>
            </a:r>
            <a:r>
              <a:rPr lang="zh-CN" altLang="en-US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LAUNCHING YOUR CAREER</a:t>
            </a:r>
            <a:endParaRPr lang="zh-CN" altLang="en-US" sz="1800">
              <a:solidFill>
                <a:schemeClr val="bg1"/>
              </a:solidFill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Picture 60" descr="图片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39550" y="0"/>
            <a:ext cx="44767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56"/>
          <p:cNvSpPr txBox="1">
            <a:spLocks noChangeArrowheads="1"/>
          </p:cNvSpPr>
          <p:nvPr userDrawn="1"/>
        </p:nvSpPr>
        <p:spPr bwMode="auto">
          <a:xfrm>
            <a:off x="1990750" y="92075"/>
            <a:ext cx="5411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fontAlgn="ctr"/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英语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选择性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必修　第四册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配人教版</a:t>
            </a:r>
            <a:endParaRPr lang="zh-CN" altLang="en-US" sz="2000" b="1">
              <a:solidFill>
                <a:schemeClr val="bg1"/>
              </a:solidFill>
              <a:latin typeface="楷体_GB2312" pitchFamily="49" charset="-122"/>
              <a:ea typeface="楷体_GB2312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pic>
        <p:nvPicPr>
          <p:cNvPr id="4" name="图片 1073743875" descr="学科网 zxxk.com"/>
          <p:cNvPicPr>
            <a:picLocks noChangeAspect="1"/>
          </p:cNvPicPr>
          <p:nvPr/>
        </p:nvPicPr>
        <p:blipFill>
          <a:blip r:embed="rId6" r:link="rId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00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065588"/>
            <a:ext cx="12201525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26793" y="1557854"/>
            <a:ext cx="11711831" cy="79208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UNIT 5</a:t>
            </a:r>
            <a:r>
              <a:rPr lang="zh-CN" altLang="en-US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　</a:t>
            </a: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LAUNCHING YOUR CAREER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2507" y="2853611"/>
            <a:ext cx="11881320" cy="79208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CN" altLang="zh-CN" sz="4000" kern="100">
                <a:solidFill>
                  <a:srgbClr val="7030A0"/>
                </a:solidFill>
                <a:ea typeface="方正小标宋_GBK"/>
                <a:cs typeface="Times New Roman" panose="02020603050405020304"/>
              </a:rPr>
              <a:t>单元要点回顾</a:t>
            </a:r>
            <a:endParaRPr lang="zh-CN" altLang="zh-CN" sz="4000" kern="100">
              <a:solidFill>
                <a:srgbClr val="7030A0"/>
              </a:solidFill>
              <a:latin typeface="+mj-lt"/>
              <a:ea typeface="方正小标宋_GBK"/>
              <a:cs typeface="Times New Roman" panose="02020603050405020304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05530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．接待员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．接待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．接待，接收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．社会主义的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．社会主义者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．社会主义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．共产主义的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．共产主义者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．共产主义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．把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奉献给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．奉献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．专注的；献身的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0855" y="1269554"/>
            <a:ext cx="2100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receptionist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39262" y="1296666"/>
            <a:ext cx="17123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reception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216185" y="1989634"/>
            <a:ext cx="1370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receive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355060" y="2592368"/>
            <a:ext cx="17363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 smtClean="0">
                <a:solidFill>
                  <a:srgbClr val="FF0000"/>
                </a:solidFill>
              </a:rPr>
              <a:t>socialist 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8282189" y="2592368"/>
            <a:ext cx="15311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socialist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3802845" y="3285778"/>
            <a:ext cx="21483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socialism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2926854" y="3997147"/>
            <a:ext cx="20088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communist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8331373" y="3914825"/>
            <a:ext cx="20088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communist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234905" y="4587652"/>
            <a:ext cx="2214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communism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3302416" y="5374010"/>
            <a:ext cx="15536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dedicate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8388280" y="5381253"/>
            <a:ext cx="18950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dedication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358902" y="6022081"/>
            <a:ext cx="21691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dedicated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044819"/>
          <a:ext cx="11377264" cy="4494728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．优先事项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．优先的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．收据；接收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．接收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．接收者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．雇主；老板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．雇佣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．雇工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13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ea typeface="+mn-e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ea typeface="+mn-ea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．获得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．获得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7672" y="1692891"/>
            <a:ext cx="14141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priority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54948" y="1732257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prior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643778" y="2317032"/>
            <a:ext cx="13019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receipt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8218323" y="2317032"/>
            <a:ext cx="1370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receive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181643" y="2989035"/>
            <a:ext cx="1507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receiver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267072" y="3769478"/>
            <a:ext cx="17347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employer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8339897" y="3776584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employ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3073087" y="4366345"/>
            <a:ext cx="17812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employee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3566466" y="5005259"/>
            <a:ext cx="13933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acquire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7061093" y="4941962"/>
            <a:ext cx="1986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acquisition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37255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．做出选择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　　　　　　　　　　　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．关注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．各种各样的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．总之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．目的在于，为了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．以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为基础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有热情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03687" y="1629594"/>
            <a:ext cx="2534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a choice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662779" y="2256260"/>
            <a:ext cx="1999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focus 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798689" y="3006457"/>
            <a:ext cx="2465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variety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263630" y="3624412"/>
            <a:ext cx="27975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conclusion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344169" y="4374609"/>
            <a:ext cx="26709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meant for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123463" y="4977690"/>
            <a:ext cx="25362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based 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628932" y="5742761"/>
            <a:ext cx="38138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passionate about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．同意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．决定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．负债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．被分解成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．被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所吸引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．做出贡献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方面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的专家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．被指控做某事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12167" y="1341561"/>
            <a:ext cx="23166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agree with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44411" y="2061642"/>
            <a:ext cx="21820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decide 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88863" y="2676059"/>
            <a:ext cx="17251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debt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411773" y="3277067"/>
            <a:ext cx="2534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split into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956624" y="4077866"/>
            <a:ext cx="30139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attracted by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110192" y="4725938"/>
            <a:ext cx="3754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contributions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238369" y="5382721"/>
            <a:ext cx="2534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expert 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951190" y="6013371"/>
            <a:ext cx="45528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accused of doing sth.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．结束；得出结论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有影响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．尽管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．献身于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的缘故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．被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所替代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．充分地利用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．依靠，取决于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39222" y="1341560"/>
            <a:ext cx="40751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to a conclusion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959401" y="1980923"/>
            <a:ext cx="3594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have an influence 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832383" y="2709714"/>
            <a:ext cx="22381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spite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762760" y="3325078"/>
            <a:ext cx="3401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devote oneself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769204" y="4077865"/>
            <a:ext cx="29562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for the sake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5968591" y="4777149"/>
            <a:ext cx="2991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replaced by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587322" y="5392767"/>
            <a:ext cx="34355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the most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6614926" y="6094090"/>
            <a:ext cx="18838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depend on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37255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．照顾，照看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．申请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．尽快地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．共同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．收到来信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．适合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．位于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32486" y="1341561"/>
            <a:ext cx="20217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attend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979732" y="1926336"/>
            <a:ext cx="20874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apply for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704304" y="2690742"/>
            <a:ext cx="37128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 soon as possible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580164" y="3429794"/>
            <a:ext cx="24545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common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459319" y="4053463"/>
            <a:ext cx="22028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hear from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566178" y="4668539"/>
            <a:ext cx="2489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suited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4675962" y="5446018"/>
            <a:ext cx="2694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located 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86023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．指的是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．受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的欢迎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．承担责任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．尽最大努力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．为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做好准备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．实现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．许多，大量的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38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．高达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________________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87248" y="1324222"/>
            <a:ext cx="17924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refer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25682" y="2061642"/>
            <a:ext cx="3172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popular 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965680" y="2663359"/>
            <a:ext cx="41312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on responsibility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592667" y="3357786"/>
            <a:ext cx="33103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try/do one’s best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267895" y="4077866"/>
            <a:ext cx="36968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prepare oneself for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4703254" y="4797946"/>
            <a:ext cx="2226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true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6068707" y="5392767"/>
            <a:ext cx="29338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great deal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735166" y="5977542"/>
            <a:ext cx="14285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up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1.________people know what they want to do from a young age, but many ________ just have a few ideas bouncing around in their heads.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有些人年轻时就清楚自己想做什么，但更多的人往往是只有一些想法在脑子里晃来晃去。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I wish I ________ ________ more about what I really wanted to do.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我真希望当年能再多想想自己真正想做的是什么。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97613" y="1334312"/>
            <a:ext cx="15311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Some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232301" y="1989634"/>
            <a:ext cx="1598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others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79206" y="4653930"/>
            <a:ext cx="8803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23291" y="4653930"/>
            <a:ext cx="18485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thought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83559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 secret to a good career is ________ something that you are passionate about.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一个好的职业的秘密是找到你热爱的东西。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I want to become a lawyer because I think fairness and justice is _____ ______ ___________ to society, and I hope I can make some contribution in that respect.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我想成为一名律师，因为我认为公平和正义对于社会是非常重要的，我希望我能在这方面做出一些贡献。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55446" y="1269554"/>
            <a:ext cx="13692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finding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207280" y="3997147"/>
            <a:ext cx="10406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of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167214" y="3997147"/>
            <a:ext cx="11079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great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535366" y="3997146"/>
            <a:ext cx="2031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importance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380690"/>
          <a:ext cx="11377264" cy="4299656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Do you agree that ________ _____ _____ ________ ________ something that you like but you are not very good at?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你认可学习你喜欢但不擅长的东西是没有意义的吗？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重点语法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复习各类复合句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(Compound Sentences)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21577" y="2093518"/>
            <a:ext cx="11079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there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446" y="2093518"/>
            <a:ext cx="561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is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286011" y="2052931"/>
            <a:ext cx="697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926854" y="2681836"/>
            <a:ext cx="11304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point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270159" y="2681836"/>
            <a:ext cx="2113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 studying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4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833100" y="119507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47008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．天资；天赋　　　　　　　　　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　　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．设想；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方案；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预测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．氢；氢气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．简介；概述；侧面轮廓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i="1" kern="100" err="1">
                          <a:effectLst/>
                          <a:latin typeface="Book Antiqua"/>
                          <a:ea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．扼要介绍；概述；写简介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．图表；图形；图画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i="1" kern="100" err="1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．绘画的；图案的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．庄园；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住宅区；工业区</a:t>
                      </a: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_________</a:t>
                      </a:r>
                      <a:r>
                        <a:rPr lang="en-US" sz="3200" kern="100" smtClean="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/>
                          <a:ea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．创业者；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企业家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2878" y="1293356"/>
            <a:ext cx="225895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aptitude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scenario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hydrogen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radium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profile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graphic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estate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entrepreneur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&amp;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i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．上下晃动；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使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弹起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．弹性；弹跳；活力　　　　　　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．装配；组装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i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&amp;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．聚集；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收集；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集合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．抽屉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．乳房；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胸部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．手腕；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腕关节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628650" algn="l"/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．新郎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54138" y="1197546"/>
            <a:ext cx="2509020" cy="560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bounce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assemble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drawer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breast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wrist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bridegroom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．几何学；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几何图形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．债务；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欠款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．代码　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．编码；把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译成密码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．使适应；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使面对；确定方向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．侦探；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警探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．间谍；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密探　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．突然看见；发现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i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．从事间谍活动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00017" y="1228966"/>
            <a:ext cx="2347117" cy="4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geometry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debt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code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670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orient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670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detective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6700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spy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605530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．公平；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公正；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合理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．控告；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谴责；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控诉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．履历；简历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．狐狸；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狡猾的人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．委员会；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市政服务机构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．运河；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灌溉渠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．主管；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指导；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监督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．书法；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书写；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笔迹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3442" y="1197546"/>
            <a:ext cx="2465740" cy="552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justice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accuse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CV/resume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fox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council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canal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supervise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handwriting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37255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．磁盘；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盘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．停车位；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停车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．骆驼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．油煎的食物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&amp;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i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．油炸；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油炒；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油煎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．钱包；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皮夹子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尤指女用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  26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．做针线活；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缝制；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缝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30910" y="1175821"/>
            <a:ext cx="1438214" cy="491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disk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parking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camel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fry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purse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sew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372551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&amp;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i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．编织；紧密结合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．编织的衣服；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针织衫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．毛线；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毛料；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毛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．中级的；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中等的；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中间的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30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．熟练；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娴熟；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精通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．笼子　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．关在笼子里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32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动物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颈圈；衣领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43038" y="1197546"/>
            <a:ext cx="2464136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knit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wool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intermediate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proficiency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cage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collar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37023"/>
          <a:ext cx="11377264" cy="312922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．资金；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财政；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金融　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．提供资金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</a:t>
                      </a: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．合格证书；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证明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35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．沙漠；</a:t>
                      </a:r>
                      <a:r>
                        <a:rPr lang="zh-CN" altLang="zh-CN" sz="3200" kern="100" smtClean="0">
                          <a:effectLst/>
                          <a:ea typeface="Times New Roman" panose="020206030504050203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荒漠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82632" y="1741079"/>
            <a:ext cx="2236510" cy="276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finance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endParaRPr lang="en-US" altLang="zh-CN" sz="3200" kern="100" smtClean="0">
              <a:solidFill>
                <a:srgbClr val="FF0000"/>
              </a:solidFill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 smtClean="0">
                <a:solidFill>
                  <a:srgbClr val="FF0000"/>
                </a:solidFill>
                <a:cs typeface="Courier New" panose="02070309020205020404"/>
              </a:rPr>
              <a:t>certificate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desert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37255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/>
                          <a:ea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．律师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．法律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．把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分类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加以归类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．种类；范畴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．参与者；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参加者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．参加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．参加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．会计；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会计师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．账户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．贪婪的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．贪婪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78249" y="1341562"/>
            <a:ext cx="17139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lawyer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301582" y="1368674"/>
            <a:ext cx="1188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law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83854" y="1966149"/>
            <a:ext cx="1850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 err="1">
                <a:solidFill>
                  <a:srgbClr val="FF0000"/>
                </a:solidFill>
              </a:rPr>
              <a:t>categorise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67416" y="2709714"/>
            <a:ext cx="2010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category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181262" y="3429794"/>
            <a:ext cx="19399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participant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189657" y="4051283"/>
            <a:ext cx="23294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participate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384722" y="3997147"/>
            <a:ext cx="26709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participation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993267" y="4797946"/>
            <a:ext cx="2375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accountant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471509" y="4797945"/>
            <a:ext cx="18726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account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479225" y="5446018"/>
            <a:ext cx="13019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greedy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644840" y="5446018"/>
            <a:ext cx="15087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greed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jliNmJjNWNjNDM4MTc3ZjBkMTM0NGQwZTQ2ZDZjZjMifQ=="/>
  <p:tag name="KSO_WPP_MARK_KEY" val="f154dc5e-29ee-4dcc-b40b-a9092ec8270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2139</Words>
  <Application>Microsoft Office PowerPoint</Application>
  <PresentationFormat>自定义</PresentationFormat>
  <Paragraphs>377</Paragraphs>
  <Slides>19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方正大黑_GBK</vt:lpstr>
      <vt:lpstr>方正小标宋_GBK</vt:lpstr>
      <vt:lpstr>楷体_GB2312</vt:lpstr>
      <vt:lpstr>宋体</vt:lpstr>
      <vt:lpstr>微软雅黑</vt:lpstr>
      <vt:lpstr>Arial</vt:lpstr>
      <vt:lpstr>Book Antiqua</vt:lpstr>
      <vt:lpstr>Calibri</vt:lpstr>
      <vt:lpstr>Courier New</vt:lpstr>
      <vt:lpstr>Times New Roman</vt:lpstr>
      <vt:lpstr>Office 主题​​</vt:lpstr>
      <vt:lpstr>UNIT 5　LAUNCHING YOUR CAREER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二一教育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　LAUNCHING YOUR CAREER</dc:title>
  <dc:subject/>
  <dc:creator>21cnjy.com</dc:creator>
  <cp:keywords>21</cp:keywords>
  <dc:description/>
  <cp:lastModifiedBy>Windows</cp:lastModifiedBy>
  <cp:revision>1</cp:revision>
  <cp:lastPrinted>2022-09-27T09:47:49Z</cp:lastPrinted>
  <dcterms:created xsi:type="dcterms:W3CDTF">2022-09-27T09:47:49Z</dcterms:created>
  <dcterms:modified xsi:type="dcterms:W3CDTF">2022-09-27T02:11:43Z</dcterms:modified>
  <cp:category/>
  <cp:contentStatus/>
  <dc:language/>
  <cp:version/>
</cp:coreProperties>
</file>