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84" r:id="rId4"/>
    <p:sldId id="288" r:id="rId5"/>
    <p:sldId id="287" r:id="rId6"/>
    <p:sldId id="286" r:id="rId7"/>
    <p:sldId id="285" r:id="rId8"/>
    <p:sldId id="259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90" r:id="rId19"/>
    <p:sldId id="271" r:id="rId20"/>
    <p:sldId id="291" r:id="rId21"/>
    <p:sldId id="273" r:id="rId22"/>
    <p:sldId id="274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76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.wav"/><Relationship Id="rId3" Type="http://schemas.openxmlformats.org/officeDocument/2006/relationships/audio" Target="../media/audio2.wav"/><Relationship Id="rId2" Type="http://schemas.openxmlformats.org/officeDocument/2006/relationships/image" Target="../media/image3.png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3.wav"/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6.jpeg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4.wav"/><Relationship Id="rId2" Type="http://schemas.openxmlformats.org/officeDocument/2006/relationships/image" Target="../media/image9.jpeg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2.wav"/><Relationship Id="rId2" Type="http://schemas.openxmlformats.org/officeDocument/2006/relationships/image" Target="../media/image5.png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image" Target="../media/image10.wmf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audio" Target="../media/audio4.wav"/><Relationship Id="rId7" Type="http://schemas.openxmlformats.org/officeDocument/2006/relationships/image" Target="../media/image16.jpeg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audio" Target="../media/audio3.wav"/><Relationship Id="rId7" Type="http://schemas.openxmlformats.org/officeDocument/2006/relationships/slide" Target="slide1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2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22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5.wav"/><Relationship Id="rId1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audio" Target="../media/audio3.wav"/><Relationship Id="rId8" Type="http://schemas.openxmlformats.org/officeDocument/2006/relationships/audio" Target="../media/audio2.wav"/><Relationship Id="rId7" Type="http://schemas.openxmlformats.org/officeDocument/2006/relationships/audio" Target="../media/audio1.wav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3.wav"/><Relationship Id="rId2" Type="http://schemas.openxmlformats.org/officeDocument/2006/relationships/image" Target="../media/image7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3075" name="文本占位符 307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3076" name="图片 3075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0" y="2603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文本框 3076"/>
          <p:cNvSpPr txBox="1"/>
          <p:nvPr/>
        </p:nvSpPr>
        <p:spPr>
          <a:xfrm>
            <a:off x="1116013" y="2636838"/>
            <a:ext cx="7602537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Franklin Gothic Demi Cond" pitchFamily="2" charset="0"/>
                <a:ea typeface="楷体_GB2312" pitchFamily="1" charset="-122"/>
              </a:rPr>
              <a:t>Can you come to my party?</a:t>
            </a:r>
            <a:endParaRPr lang="en-US" altLang="zh-CN" sz="4000" b="1">
              <a:solidFill>
                <a:srgbClr val="FF0000"/>
              </a:solidFill>
              <a:latin typeface="Franklin Gothic Demi Cond" pitchFamily="2" charset="0"/>
              <a:ea typeface="楷体_GB2312" pitchFamily="1" charset="-122"/>
            </a:endParaRPr>
          </a:p>
          <a:p>
            <a:pPr eaLnBrk="0" hangingPunct="0"/>
            <a:endParaRPr lang="en-US" altLang="zh-CN" sz="4000">
              <a:solidFill>
                <a:srgbClr val="FF0000"/>
              </a:solidFill>
              <a:latin typeface="Franklin Gothic Demi Cond" pitchFamily="2" charset="0"/>
              <a:ea typeface="楷体_GB2312" pitchFamily="1" charset="-122"/>
            </a:endParaRPr>
          </a:p>
        </p:txBody>
      </p:sp>
      <p:sp>
        <p:nvSpPr>
          <p:cNvPr id="3078" name="文本框 3077"/>
          <p:cNvSpPr txBox="1"/>
          <p:nvPr/>
        </p:nvSpPr>
        <p:spPr>
          <a:xfrm>
            <a:off x="1187450" y="549275"/>
            <a:ext cx="5832475" cy="1096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6600" b="1" dirty="0">
                <a:latin typeface="Arial" panose="020B0604020202020204" pitchFamily="34" charset="0"/>
              </a:rPr>
              <a:t>        </a:t>
            </a:r>
            <a:r>
              <a:rPr lang="zh-CN" altLang="en-US" sz="6600" b="1" dirty="0">
                <a:solidFill>
                  <a:srgbClr val="000066"/>
                </a:solidFill>
                <a:latin typeface="Arial" panose="020B0604020202020204" pitchFamily="34" charset="0"/>
              </a:rPr>
              <a:t>Unit  9</a:t>
            </a:r>
            <a:endParaRPr lang="zh-CN" altLang="en-US" sz="6600" b="1" dirty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228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12291" name="文本占位符 1229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12292" name="图片 12291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3" name="图片 12292" descr="play socc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50" y="260350"/>
            <a:ext cx="3095625" cy="47736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4" name="文本框 12293"/>
          <p:cNvSpPr txBox="1"/>
          <p:nvPr/>
        </p:nvSpPr>
        <p:spPr>
          <a:xfrm>
            <a:off x="3851275" y="549275"/>
            <a:ext cx="4751388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Can you  play football with us?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295" name="文本框 12294"/>
          <p:cNvSpPr txBox="1"/>
          <p:nvPr/>
        </p:nvSpPr>
        <p:spPr>
          <a:xfrm>
            <a:off x="3851275" y="2482850"/>
            <a:ext cx="52927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66"/>
                </a:solidFill>
                <a:latin typeface="Arial" panose="020B0604020202020204" pitchFamily="34" charset="0"/>
              </a:rPr>
              <a:t>Sure ,  I ’d love to.</a:t>
            </a:r>
            <a:endParaRPr lang="en-US" altLang="zh-CN" sz="32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2294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build="allAtOnce"/>
      <p:bldP spid="122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13315" name="文本占位符 1331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13316" name="图片 13315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7" name="图片 13316" descr="u=2002359292,4035500416&amp;gp=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800" y="476250"/>
            <a:ext cx="4140200" cy="48244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8" name="文本框 13317"/>
          <p:cNvSpPr txBox="1"/>
          <p:nvPr/>
        </p:nvSpPr>
        <p:spPr>
          <a:xfrm>
            <a:off x="395288" y="333375"/>
            <a:ext cx="9144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</a:rPr>
              <a:t>Can you play tennis with us? </a:t>
            </a:r>
            <a:endParaRPr lang="en-US" altLang="zh-CN" sz="4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319" name="文本框 13318"/>
          <p:cNvSpPr txBox="1"/>
          <p:nvPr/>
        </p:nvSpPr>
        <p:spPr>
          <a:xfrm>
            <a:off x="468313" y="2698750"/>
            <a:ext cx="4248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Sure , I ’d love to.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3319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3319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3319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标题 1433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14339" name="文本占位符 1433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14340" name="图片 14339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1" name="图片 14340" descr="j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88" y="144463"/>
            <a:ext cx="3527425" cy="2447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2" name="图片 14341" descr="u=746914697,1136269865&amp;gp=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338" y="0"/>
            <a:ext cx="3125787" cy="2592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3" name="文本框 14342"/>
          <p:cNvSpPr txBox="1"/>
          <p:nvPr/>
        </p:nvSpPr>
        <p:spPr>
          <a:xfrm flipV="1">
            <a:off x="1042988" y="2708275"/>
            <a:ext cx="3168650" cy="519113"/>
          </a:xfrm>
          <a:prstGeom prst="rect">
            <a:avLst/>
          </a:prstGeom>
          <a:noFill/>
          <a:ln w="9525">
            <a:noFill/>
          </a:ln>
        </p:spPr>
        <p:txBody>
          <a:bodyPr rot="10800000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3300"/>
                </a:solidFill>
                <a:latin typeface="Arial" panose="020B0604020202020204" pitchFamily="34" charset="0"/>
              </a:rPr>
              <a:t>go to the movies</a:t>
            </a:r>
            <a:endParaRPr lang="en-US" altLang="zh-CN" sz="28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4344" name="文本框 14343"/>
          <p:cNvSpPr txBox="1"/>
          <p:nvPr/>
        </p:nvSpPr>
        <p:spPr>
          <a:xfrm>
            <a:off x="4787900" y="2708275"/>
            <a:ext cx="30813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rgbClr val="000066"/>
                </a:solidFill>
                <a:latin typeface="Arial" panose="020B0604020202020204" pitchFamily="34" charset="0"/>
              </a:rPr>
              <a:t>    </a:t>
            </a:r>
            <a:r>
              <a:rPr lang="en-US" altLang="zh-CN" sz="2800" b="1">
                <a:solidFill>
                  <a:srgbClr val="000066"/>
                </a:solidFill>
                <a:latin typeface="Arial" panose="020B0604020202020204" pitchFamily="34" charset="0"/>
              </a:rPr>
              <a:t>do homework</a:t>
            </a:r>
            <a:endParaRPr lang="en-US" altLang="zh-CN" sz="28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14345" name="文本框 14344"/>
          <p:cNvSpPr txBox="1"/>
          <p:nvPr/>
        </p:nvSpPr>
        <p:spPr>
          <a:xfrm>
            <a:off x="395288" y="3141663"/>
            <a:ext cx="8748712" cy="3992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A: Can you go to the movies?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B:( I’m) sorry, I can’t. I have to do homework.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 I’m sorry, I’m doing my home work.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I’d love to, but  I have to do my homework.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5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5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charRg st="29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5">
                                            <p:txEl>
                                              <p:charRg st="29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5">
                                            <p:txEl>
                                              <p:charRg st="29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charRg st="77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5">
                                            <p:txEl>
                                              <p:charRg st="77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5">
                                            <p:txEl>
                                              <p:charRg st="77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charRg st="113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5">
                                            <p:txEl>
                                              <p:charRg st="113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5">
                                            <p:txEl>
                                              <p:charRg st="113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标题 1536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15363" name="文本占位符 1536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15364" name="图片 15363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5" name="图片 15364" descr="hava a piano lesso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1125538"/>
            <a:ext cx="7345363" cy="309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6" name="文本框 15365"/>
          <p:cNvSpPr txBox="1"/>
          <p:nvPr/>
        </p:nvSpPr>
        <p:spPr>
          <a:xfrm>
            <a:off x="971550" y="476250"/>
            <a:ext cx="76327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Can you go camping tomorrow?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5367" name="文本框 15366"/>
          <p:cNvSpPr txBox="1"/>
          <p:nvPr/>
        </p:nvSpPr>
        <p:spPr>
          <a:xfrm>
            <a:off x="468313" y="4292600"/>
            <a:ext cx="8675687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Sorry, I can’t . I have to have a piano lesson.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66"/>
                </a:solidFill>
                <a:latin typeface="Arial" panose="020B0604020202020204" pitchFamily="34" charset="0"/>
              </a:rPr>
              <a:t>Sorry, I can’t . I’m having a piano lesson.</a:t>
            </a:r>
            <a:endParaRPr lang="en-US" altLang="zh-CN" sz="3200" b="1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I’ d love to, but I …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5366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5366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5367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5367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5367">
                                            <p:txEl>
                                              <p:charRg st="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charRg st="48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5367">
                                            <p:txEl>
                                              <p:charRg st="48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5367">
                                            <p:txEl>
                                              <p:charRg st="48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5367">
                                            <p:txEl>
                                              <p:charRg st="48" end="9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charRg st="92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5367">
                                            <p:txEl>
                                              <p:charRg st="92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5367">
                                            <p:txEl>
                                              <p:charRg st="92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5367">
                                            <p:txEl>
                                              <p:charRg st="92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638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16387" name="文本占位符 1638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16388" name="图片 16387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9" name="图片 16388" descr="see a doct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0350"/>
            <a:ext cx="4643438" cy="3498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90" name="文本框 16389"/>
          <p:cNvSpPr txBox="1"/>
          <p:nvPr/>
        </p:nvSpPr>
        <p:spPr>
          <a:xfrm>
            <a:off x="-36512" y="3717925"/>
            <a:ext cx="9145587" cy="277336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A: Can you   go to the party?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B: Sorry, I  can’t . I have to go to see a dentist.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0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0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charRg st="3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0">
                                            <p:txEl>
                                              <p:charRg st="3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0">
                                            <p:txEl>
                                              <p:charRg st="3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740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17411" name="文本占位符 1741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17412" name="图片 17411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3" name="矩形 17412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en-US" altLang="zh-CN" sz="3200" b="1">
                <a:solidFill>
                  <a:srgbClr val="000066"/>
                </a:solidFill>
              </a:rPr>
              <a:t>Can he go to the party?</a:t>
            </a:r>
            <a:endParaRPr lang="en-US" altLang="zh-CN" sz="3200" b="1">
              <a:solidFill>
                <a:srgbClr val="000066"/>
              </a:solidFill>
            </a:endParaRPr>
          </a:p>
        </p:txBody>
      </p:sp>
      <p:pic>
        <p:nvPicPr>
          <p:cNvPr id="17414" name="图片 17413" descr="27106-1A"/>
          <p:cNvPicPr>
            <a:picLocks noChangeAspect="1"/>
          </p:cNvPicPr>
          <p:nvPr/>
        </p:nvPicPr>
        <p:blipFill>
          <a:blip r:embed="rId2"/>
          <a:srcRect l="3334" t="3590" r="3334" b="3592"/>
          <a:stretch>
            <a:fillRect/>
          </a:stretch>
        </p:blipFill>
        <p:spPr>
          <a:xfrm>
            <a:off x="3429000" y="2713038"/>
            <a:ext cx="4743450" cy="3740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5" name="文本框 17414"/>
          <p:cNvSpPr txBox="1"/>
          <p:nvPr/>
        </p:nvSpPr>
        <p:spPr>
          <a:xfrm>
            <a:off x="323850" y="1700213"/>
            <a:ext cx="7920038" cy="3017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No ,he can’t. He has to babysit his brother.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Sorry, he can’t . He is babysitting his brother.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He’d love to. But he …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7415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7415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7415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charRg st="45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415">
                                            <p:txEl>
                                              <p:charRg st="45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415">
                                            <p:txEl>
                                              <p:charRg st="45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415">
                                            <p:txEl>
                                              <p:charRg st="45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charRg st="94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7415">
                                            <p:txEl>
                                              <p:charRg st="94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7415">
                                            <p:txEl>
                                              <p:charRg st="94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7415">
                                            <p:txEl>
                                              <p:charRg st="94" end="1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843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18435" name="文本占位符 1843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18436" name="图片 18435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7" name="矩形 18436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en-US" altLang="zh-CN" sz="3200" b="1">
                <a:solidFill>
                  <a:srgbClr val="000066"/>
                </a:solidFill>
              </a:rPr>
              <a:t>Can he come to the party on Monday?</a:t>
            </a:r>
            <a:endParaRPr lang="en-US" altLang="zh-CN" sz="3200" b="1">
              <a:solidFill>
                <a:srgbClr val="000066"/>
              </a:solidFill>
            </a:endParaRPr>
          </a:p>
        </p:txBody>
      </p:sp>
      <p:pic>
        <p:nvPicPr>
          <p:cNvPr id="18438" name="图片 18437" descr="BD07156_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50" y="1557338"/>
            <a:ext cx="4292600" cy="3076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9" name="文本框 18438"/>
          <p:cNvSpPr txBox="1"/>
          <p:nvPr/>
        </p:nvSpPr>
        <p:spPr>
          <a:xfrm>
            <a:off x="468313" y="5300663"/>
            <a:ext cx="7848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No, he can’t.   He has to study for a test.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439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标题 1945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19459" name="文本占位符 1945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19460" name="图片 19459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1" name="文本框 19460"/>
          <p:cNvSpPr txBox="1"/>
          <p:nvPr/>
        </p:nvSpPr>
        <p:spPr>
          <a:xfrm>
            <a:off x="468313" y="2051050"/>
            <a:ext cx="813593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Can you make some conversations with your partners?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char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61">
                                            <p:txEl>
                                              <p:char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61">
                                            <p:txEl>
                                              <p:char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61">
                                            <p:txEl>
                                              <p:char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标题 2048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20483" name="文本占位符 2048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20484" name="图片 20483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0485" name="组合 20484"/>
          <p:cNvGrpSpPr>
            <a:grpSpLocks noChangeAspect="1"/>
          </p:cNvGrpSpPr>
          <p:nvPr/>
        </p:nvGrpSpPr>
        <p:grpSpPr>
          <a:xfrm>
            <a:off x="0" y="2106613"/>
            <a:ext cx="9144000" cy="4751387"/>
            <a:chOff x="0" y="0"/>
            <a:chExt cx="5376" cy="2857"/>
          </a:xfrm>
        </p:grpSpPr>
        <p:pic>
          <p:nvPicPr>
            <p:cNvPr id="20486" name="图片 20485" descr="CA0153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16" y="0"/>
              <a:ext cx="1343" cy="13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487" name="图片 20486" descr="CPMH-13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" y="96"/>
              <a:ext cx="1872" cy="129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488" name="图片 20487" descr="BV2-02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20" y="1440"/>
              <a:ext cx="1728" cy="141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489" name="图片 20488" descr="TOPD08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52" y="0"/>
              <a:ext cx="1824" cy="1392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490" name="图片 20489" descr="im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1440"/>
              <a:ext cx="1872" cy="140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491" name="图片 20490" descr="bike riding 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840" y="1440"/>
              <a:ext cx="1488" cy="140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0492" name="文本框 20491"/>
          <p:cNvSpPr txBox="1"/>
          <p:nvPr/>
        </p:nvSpPr>
        <p:spPr>
          <a:xfrm>
            <a:off x="755650" y="765175"/>
            <a:ext cx="80645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Can you go to the party on Monday?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标题 2150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21507" name="文本占位符 2150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21508" name="图片 21507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9" name="文本框 21508"/>
          <p:cNvSpPr txBox="1"/>
          <p:nvPr/>
        </p:nvSpPr>
        <p:spPr>
          <a:xfrm>
            <a:off x="323850" y="393700"/>
            <a:ext cx="8496300" cy="5797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have to do sth.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Put the sentences into English.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她不得不乘公共汽车去上学。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latin typeface="Arial" panose="020B0604020202020204" pitchFamily="34" charset="0"/>
              </a:rPr>
              <a:t>She 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has to</a:t>
            </a:r>
            <a:r>
              <a:rPr lang="zh-CN" altLang="en-US" sz="3200" b="1" dirty="0">
                <a:latin typeface="Arial" panose="020B0604020202020204" pitchFamily="34" charset="0"/>
              </a:rPr>
              <a:t> go to school by bus.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如果你生病的话，你得怎么办。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What do you have to do if you are ill?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昨天，我得学习，为数学考试做准备。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latin typeface="Arial" panose="020B0604020202020204" pitchFamily="34" charset="0"/>
              </a:rPr>
              <a:t>I 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had to</a:t>
            </a:r>
            <a:r>
              <a:rPr lang="zh-CN" altLang="en-US" sz="3200" b="1" dirty="0">
                <a:latin typeface="Arial" panose="020B0604020202020204" pitchFamily="34" charset="0"/>
              </a:rPr>
              <a:t> study for the math test yesterday.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今天下午她不必来。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</a:rPr>
              <a:t>She 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doesn’t have to</a:t>
            </a:r>
            <a:r>
              <a:rPr lang="zh-CN" altLang="en-US" sz="3200" b="1" dirty="0">
                <a:latin typeface="Arial" panose="020B0604020202020204" pitchFamily="34" charset="0"/>
              </a:rPr>
              <a:t> come this afternoon.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16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1509">
                                            <p:txEl>
                                              <p:charRg st="16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1509">
                                            <p:txEl>
                                              <p:charRg st="16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1509">
                                            <p:txEl>
                                              <p:charRg st="16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109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1509">
                                            <p:txEl>
                                              <p:charRg st="109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1509">
                                            <p:txEl>
                                              <p:charRg st="109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1509">
                                            <p:txEl>
                                              <p:charRg st="109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148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1509">
                                            <p:txEl>
                                              <p:charRg st="148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1509">
                                            <p:txEl>
                                              <p:charRg st="148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1509">
                                            <p:txEl>
                                              <p:charRg st="148" end="16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166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1509">
                                            <p:txEl>
                                              <p:charRg st="166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1509">
                                            <p:txEl>
                                              <p:charRg st="166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1509">
                                            <p:txEl>
                                              <p:charRg st="166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210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1509">
                                            <p:txEl>
                                              <p:charRg st="210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1509">
                                            <p:txEl>
                                              <p:charRg st="210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1509">
                                            <p:txEl>
                                              <p:charRg st="210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220" end="2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1509">
                                            <p:txEl>
                                              <p:charRg st="220" end="2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1509">
                                            <p:txEl>
                                              <p:charRg st="220" end="26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1509">
                                            <p:txEl>
                                              <p:charRg st="220" end="26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48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1509">
                                            <p:txEl>
                                              <p:charRg st="48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1509">
                                            <p:txEl>
                                              <p:charRg st="48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1509">
                                            <p:txEl>
                                              <p:charRg st="48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62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1509">
                                            <p:txEl>
                                              <p:charRg st="62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1509">
                                            <p:txEl>
                                              <p:charRg st="62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1509">
                                            <p:txEl>
                                              <p:charRg st="62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charRg st="94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1509">
                                            <p:txEl>
                                              <p:charRg st="94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1509">
                                            <p:txEl>
                                              <p:charRg st="94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1509">
                                            <p:txEl>
                                              <p:charRg st="94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4099" name="文本占位符 40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4100" name="图片 4099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文本框 4100"/>
          <p:cNvSpPr txBox="1"/>
          <p:nvPr/>
        </p:nvSpPr>
        <p:spPr>
          <a:xfrm>
            <a:off x="179388" y="1484313"/>
            <a:ext cx="8424862" cy="3382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</a:rPr>
              <a:t>Ask and answer </a:t>
            </a:r>
            <a:endParaRPr lang="en-US" altLang="zh-CN" sz="40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accent2"/>
                </a:solidFill>
                <a:latin typeface="Arial" panose="020B0604020202020204" pitchFamily="34" charset="0"/>
              </a:rPr>
              <a:t>Can you/he /she /they …?</a:t>
            </a:r>
            <a:endParaRPr lang="en-US" altLang="zh-CN" sz="3200" b="1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Now look at the picture and answer the questions.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1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16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01">
                                            <p:txEl>
                                              <p:charRg st="16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01">
                                            <p:txEl>
                                              <p:charRg st="16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01">
                                            <p:txEl>
                                              <p:charRg st="16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charRg st="4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01">
                                            <p:txEl>
                                              <p:charRg st="4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01">
                                            <p:txEl>
                                              <p:charRg st="4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01">
                                            <p:txEl>
                                              <p:charRg st="41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标题 2252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22531" name="文本占位符 2253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22532" name="图片 22531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2603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3" name="矩形 22532"/>
          <p:cNvSpPr/>
          <p:nvPr/>
        </p:nvSpPr>
        <p:spPr>
          <a:xfrm>
            <a:off x="395288" y="188913"/>
            <a:ext cx="8351837" cy="662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每天你得做作业吗？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r>
              <a:rPr lang="zh-CN" altLang="en-US" sz="3200" b="1" dirty="0">
                <a:solidFill>
                  <a:srgbClr val="FF3300"/>
                </a:solidFill>
                <a:latin typeface="Arial" panose="020B0604020202020204" pitchFamily="34" charset="0"/>
              </a:rPr>
              <a:t>Do </a:t>
            </a:r>
            <a:r>
              <a:rPr lang="zh-CN" altLang="en-US" sz="3200" b="1" dirty="0">
                <a:latin typeface="Arial" panose="020B0604020202020204" pitchFamily="34" charset="0"/>
              </a:rPr>
              <a:t>you have to do your homework ? 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探究总结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1：have to 后面加动词原形，表示客观的必须，不得不。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2：在一般现在时中，当主语是第三人称单数时，要用</a:t>
            </a:r>
            <a:r>
              <a:rPr lang="zh-CN" altLang="en-US" sz="3200" b="1" u="sng" dirty="0">
                <a:solidFill>
                  <a:srgbClr val="000066"/>
                </a:solidFill>
                <a:latin typeface="Arial" panose="020B0604020202020204" pitchFamily="34" charset="0"/>
              </a:rPr>
              <a:t>has to</a:t>
            </a: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,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其余人称用</a:t>
            </a:r>
            <a:r>
              <a:rPr lang="zh-CN" altLang="en-US" sz="3200" b="1" u="sng" dirty="0">
                <a:solidFill>
                  <a:srgbClr val="000066"/>
                </a:solidFill>
                <a:latin typeface="Arial" panose="020B0604020202020204" pitchFamily="34" charset="0"/>
              </a:rPr>
              <a:t>have to</a:t>
            </a: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；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一般将来时中用</a:t>
            </a:r>
            <a:r>
              <a:rPr lang="zh-CN" altLang="en-US" sz="3200" b="1" u="sng" dirty="0">
                <a:solidFill>
                  <a:srgbClr val="000066"/>
                </a:solidFill>
                <a:latin typeface="Arial" panose="020B0604020202020204" pitchFamily="34" charset="0"/>
              </a:rPr>
              <a:t>will have to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一般过去时中用</a:t>
            </a:r>
            <a:r>
              <a:rPr lang="zh-CN" altLang="en-US" sz="3200" b="1" u="sng" dirty="0">
                <a:solidFill>
                  <a:srgbClr val="000066"/>
                </a:solidFill>
                <a:latin typeface="Arial" panose="020B0604020202020204" pitchFamily="34" charset="0"/>
              </a:rPr>
              <a:t>had to</a:t>
            </a: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。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have to 的疑问及否定形式借助助动词do, does，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在过去时态中要借助did。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3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charRg st="1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2533">
                                            <p:txEl>
                                              <p:charRg st="1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2533">
                                            <p:txEl>
                                              <p:charRg st="1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2533">
                                            <p:txEl>
                                              <p:charRg st="1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charRg st="46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2533">
                                            <p:txEl>
                                              <p:charRg st="46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2533">
                                            <p:txEl>
                                              <p:charRg st="46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2533">
                                            <p:txEl>
                                              <p:charRg st="46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charRg st="5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2533">
                                            <p:txEl>
                                              <p:charRg st="5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2533">
                                            <p:txEl>
                                              <p:charRg st="5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2533">
                                            <p:txEl>
                                              <p:charRg st="51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charRg st="82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2533">
                                            <p:txEl>
                                              <p:charRg st="82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2533">
                                            <p:txEl>
                                              <p:charRg st="82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2533">
                                            <p:txEl>
                                              <p:charRg st="82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charRg st="162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2533">
                                            <p:txEl>
                                              <p:charRg st="162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2533">
                                            <p:txEl>
                                              <p:charRg st="162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2533">
                                            <p:txEl>
                                              <p:charRg st="162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标题 2355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23555" name="文本占位符 2355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23556" name="图片 23555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7" name="图片 23556" descr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163" y="981075"/>
            <a:ext cx="2332037" cy="2160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8" name="文本框 23557"/>
          <p:cNvSpPr txBox="1"/>
          <p:nvPr/>
        </p:nvSpPr>
        <p:spPr>
          <a:xfrm>
            <a:off x="6083300" y="6067425"/>
            <a:ext cx="30972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2400" b="1">
                <a:solidFill>
                  <a:srgbClr val="000066"/>
                </a:solidFill>
                <a:latin typeface="Arial" panose="020B0604020202020204" pitchFamily="34" charset="0"/>
              </a:rPr>
              <a:t>have a piano lesson</a:t>
            </a:r>
            <a:endParaRPr lang="en-US" altLang="zh-CN" sz="24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23559" name="文本框 23558"/>
          <p:cNvSpPr txBox="1"/>
          <p:nvPr/>
        </p:nvSpPr>
        <p:spPr>
          <a:xfrm>
            <a:off x="-612775" y="5995988"/>
            <a:ext cx="38163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2400" b="1">
                <a:solidFill>
                  <a:srgbClr val="000066"/>
                </a:solidFill>
                <a:latin typeface="Arial" panose="020B0604020202020204" pitchFamily="34" charset="0"/>
              </a:rPr>
              <a:t>study for a test</a:t>
            </a:r>
            <a:endParaRPr lang="en-US" altLang="zh-CN" sz="24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23560" name="文本框 23559"/>
          <p:cNvSpPr txBox="1"/>
          <p:nvPr/>
        </p:nvSpPr>
        <p:spPr>
          <a:xfrm>
            <a:off x="3255963" y="6021388"/>
            <a:ext cx="250031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</a:rPr>
              <a:t>go to the doctor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61" name="文本框 23560"/>
          <p:cNvSpPr txBox="1"/>
          <p:nvPr/>
        </p:nvSpPr>
        <p:spPr>
          <a:xfrm>
            <a:off x="5003800" y="3141663"/>
            <a:ext cx="27368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</a:rPr>
              <a:t>visit my aunt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62" name="文本框 23561"/>
          <p:cNvSpPr txBox="1"/>
          <p:nvPr/>
        </p:nvSpPr>
        <p:spPr>
          <a:xfrm>
            <a:off x="250825" y="333375"/>
            <a:ext cx="8064500" cy="1160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What do you </a:t>
            </a:r>
            <a:r>
              <a:rPr lang="en-US" altLang="zh-CN" sz="2800" b="1">
                <a:solidFill>
                  <a:srgbClr val="1616F6"/>
                </a:solidFill>
                <a:latin typeface="Arial" panose="020B0604020202020204" pitchFamily="34" charset="0"/>
              </a:rPr>
              <a:t>have to </a:t>
            </a:r>
            <a:r>
              <a:rPr lang="en-US" altLang="zh-CN" sz="2800" b="1">
                <a:latin typeface="Arial" panose="020B0604020202020204" pitchFamily="34" charset="0"/>
              </a:rPr>
              <a:t> do  </a:t>
            </a:r>
            <a:r>
              <a:rPr lang="en-US" altLang="zh-CN" sz="2800" b="1">
                <a:solidFill>
                  <a:srgbClr val="FF0066"/>
                </a:solidFill>
                <a:latin typeface="Arial" panose="020B0604020202020204" pitchFamily="34" charset="0"/>
              </a:rPr>
              <a:t>on weekends</a:t>
            </a:r>
            <a:r>
              <a:rPr lang="en-US" altLang="zh-CN" sz="2800" b="1">
                <a:latin typeface="Arial" panose="020B0604020202020204" pitchFamily="34" charset="0"/>
              </a:rPr>
              <a:t>?</a:t>
            </a:r>
            <a:endParaRPr lang="en-US" altLang="zh-CN" sz="28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I </a:t>
            </a:r>
            <a:r>
              <a:rPr lang="en-US" altLang="zh-CN" sz="2800" b="1">
                <a:solidFill>
                  <a:srgbClr val="1616F6"/>
                </a:solidFill>
                <a:latin typeface="Arial" panose="020B0604020202020204" pitchFamily="34" charset="0"/>
              </a:rPr>
              <a:t>have to</a:t>
            </a:r>
            <a:r>
              <a:rPr lang="en-US" altLang="zh-CN" sz="2800" b="1">
                <a:latin typeface="Arial" panose="020B0604020202020204" pitchFamily="34" charset="0"/>
              </a:rPr>
              <a:t> …</a:t>
            </a:r>
            <a:endParaRPr lang="en-US" altLang="zh-CN" sz="2800" b="1">
              <a:latin typeface="Arial" panose="020B0604020202020204" pitchFamily="34" charset="0"/>
            </a:endParaRPr>
          </a:p>
        </p:txBody>
      </p:sp>
      <p:grpSp>
        <p:nvGrpSpPr>
          <p:cNvPr id="23563" name="组合 23562"/>
          <p:cNvGrpSpPr/>
          <p:nvPr/>
        </p:nvGrpSpPr>
        <p:grpSpPr>
          <a:xfrm>
            <a:off x="533400" y="3733800"/>
            <a:ext cx="2743200" cy="2347913"/>
            <a:chOff x="0" y="0"/>
            <a:chExt cx="1728" cy="1479"/>
          </a:xfrm>
        </p:grpSpPr>
        <p:pic>
          <p:nvPicPr>
            <p:cNvPr id="23564" name="图片 23563" descr="boystudy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1728" cy="147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65" name="文本框 23564"/>
            <p:cNvSpPr txBox="1"/>
            <p:nvPr/>
          </p:nvSpPr>
          <p:spPr>
            <a:xfrm>
              <a:off x="1602" y="1157"/>
              <a:ext cx="11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endParaRPr sz="2400">
                <a:latin typeface="Comic Sans MS" panose="030F0702030302020204" pitchFamily="2" charset="0"/>
              </a:endParaRPr>
            </a:p>
          </p:txBody>
        </p:sp>
      </p:grpSp>
      <p:grpSp>
        <p:nvGrpSpPr>
          <p:cNvPr id="23566" name="组合 23565"/>
          <p:cNvGrpSpPr/>
          <p:nvPr/>
        </p:nvGrpSpPr>
        <p:grpSpPr>
          <a:xfrm>
            <a:off x="3340100" y="3810000"/>
            <a:ext cx="1984375" cy="2133600"/>
            <a:chOff x="0" y="0"/>
            <a:chExt cx="1443" cy="1680"/>
          </a:xfrm>
        </p:grpSpPr>
        <p:pic>
          <p:nvPicPr>
            <p:cNvPr id="23567" name="图片 23566" descr="2323"/>
            <p:cNvPicPr>
              <a:picLocks noChangeAspect="1"/>
            </p:cNvPicPr>
            <p:nvPr/>
          </p:nvPicPr>
          <p:blipFill>
            <a:blip r:embed="rId4"/>
            <a:srcRect b="6000"/>
            <a:stretch>
              <a:fillRect/>
            </a:stretch>
          </p:blipFill>
          <p:spPr>
            <a:xfrm>
              <a:off x="103" y="0"/>
              <a:ext cx="1340" cy="168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68" name="文本框 23567"/>
            <p:cNvSpPr txBox="1"/>
            <p:nvPr/>
          </p:nvSpPr>
          <p:spPr>
            <a:xfrm>
              <a:off x="0" y="80"/>
              <a:ext cx="134" cy="3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endParaRPr sz="2400">
                <a:latin typeface="Comic Sans MS" panose="030F0702030302020204" pitchFamily="2" charset="0"/>
              </a:endParaRPr>
            </a:p>
          </p:txBody>
        </p:sp>
      </p:grpSp>
      <p:grpSp>
        <p:nvGrpSpPr>
          <p:cNvPr id="23569" name="组合 23568"/>
          <p:cNvGrpSpPr/>
          <p:nvPr/>
        </p:nvGrpSpPr>
        <p:grpSpPr>
          <a:xfrm>
            <a:off x="685800" y="1371600"/>
            <a:ext cx="2819400" cy="2098675"/>
            <a:chOff x="0" y="0"/>
            <a:chExt cx="1776" cy="1562"/>
          </a:xfrm>
        </p:grpSpPr>
        <p:pic>
          <p:nvPicPr>
            <p:cNvPr id="23570" name="图片 23569" descr="MCj00894520000[1]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73"/>
              <a:ext cx="1776" cy="148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71" name="文本框 23570"/>
            <p:cNvSpPr txBox="1"/>
            <p:nvPr/>
          </p:nvSpPr>
          <p:spPr>
            <a:xfrm>
              <a:off x="1221" y="0"/>
              <a:ext cx="116" cy="3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endParaRPr sz="2400">
                <a:latin typeface="Comic Sans MS" panose="030F0702030302020204" pitchFamily="2" charset="0"/>
              </a:endParaRPr>
            </a:p>
          </p:txBody>
        </p:sp>
      </p:grpSp>
      <p:grpSp>
        <p:nvGrpSpPr>
          <p:cNvPr id="23572" name="组合 23571"/>
          <p:cNvGrpSpPr/>
          <p:nvPr/>
        </p:nvGrpSpPr>
        <p:grpSpPr>
          <a:xfrm>
            <a:off x="4876800" y="3657600"/>
            <a:ext cx="3987800" cy="2463800"/>
            <a:chOff x="0" y="0"/>
            <a:chExt cx="2703" cy="1435"/>
          </a:xfrm>
        </p:grpSpPr>
        <p:pic>
          <p:nvPicPr>
            <p:cNvPr id="23573" name="图片 23572" descr="MCj02953960000[1]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1" y="0"/>
              <a:ext cx="2112" cy="140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74" name="文本框 23573"/>
            <p:cNvSpPr txBox="1"/>
            <p:nvPr/>
          </p:nvSpPr>
          <p:spPr>
            <a:xfrm>
              <a:off x="0" y="1168"/>
              <a:ext cx="125" cy="26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endParaRPr sz="2400">
                <a:latin typeface="Comic Sans MS" panose="030F0702030302020204" pitchFamily="2" charset="0"/>
              </a:endParaRPr>
            </a:p>
          </p:txBody>
        </p:sp>
      </p:grpSp>
      <p:sp>
        <p:nvSpPr>
          <p:cNvPr id="23575" name="文本框 23574"/>
          <p:cNvSpPr txBox="1"/>
          <p:nvPr/>
        </p:nvSpPr>
        <p:spPr>
          <a:xfrm>
            <a:off x="900113" y="3352800"/>
            <a:ext cx="32400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rgbClr val="000066"/>
                </a:solidFill>
                <a:latin typeface="Arial" panose="020B0604020202020204" pitchFamily="34" charset="0"/>
                <a:hlinkClick r:id="rId7" action="ppaction://hlinksldjump"/>
              </a:rPr>
              <a:t>help</a:t>
            </a:r>
            <a:r>
              <a:rPr lang="en-US" altLang="zh-CN" sz="2400" b="1">
                <a:solidFill>
                  <a:srgbClr val="000066"/>
                </a:solidFill>
                <a:latin typeface="Arial" panose="020B0604020202020204" pitchFamily="34" charset="0"/>
              </a:rPr>
              <a:t> my parents</a:t>
            </a:r>
            <a:endParaRPr lang="en-US" altLang="zh-CN" sz="24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  <p:bldP spid="23559" grpId="0"/>
      <p:bldP spid="23560" grpId="0"/>
      <p:bldP spid="23561" grpId="0"/>
      <p:bldP spid="23562" grpId="0"/>
      <p:bldP spid="2357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578" name="图片 24577" descr="pic_137359[1]"/>
          <p:cNvPicPr>
            <a:picLocks noChangeAspect="1"/>
          </p:cNvPicPr>
          <p:nvPr/>
        </p:nvPicPr>
        <p:blipFill>
          <a:blip r:embed="rId1">
            <a:lum bright="1999" contrast="1999"/>
          </a:blip>
          <a:srcRect l="22444" t="16000" r="4593" b="47525"/>
          <a:stretch>
            <a:fillRect/>
          </a:stretch>
        </p:blipFill>
        <p:spPr>
          <a:xfrm>
            <a:off x="0" y="0"/>
            <a:ext cx="9144000" cy="54086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579" name="图片 24578" descr="pic_137359[1]"/>
          <p:cNvPicPr>
            <a:picLocks noChangeAspect="1"/>
          </p:cNvPicPr>
          <p:nvPr/>
        </p:nvPicPr>
        <p:blipFill>
          <a:blip r:embed="rId1">
            <a:lum bright="1999" contrast="1999"/>
          </a:blip>
          <a:srcRect l="10234" t="55006" r="3838" b="34984"/>
          <a:stretch>
            <a:fillRect/>
          </a:stretch>
        </p:blipFill>
        <p:spPr>
          <a:xfrm>
            <a:off x="0" y="5410200"/>
            <a:ext cx="9144000" cy="1447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80" name="文本框 24579"/>
          <p:cNvSpPr txBox="1"/>
          <p:nvPr/>
        </p:nvSpPr>
        <p:spPr>
          <a:xfrm>
            <a:off x="2789238" y="6223000"/>
            <a:ext cx="4095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000066"/>
                </a:solidFill>
                <a:latin typeface="Arial" panose="020B0604020202020204" pitchFamily="34" charset="0"/>
              </a:rPr>
              <a:t>c</a:t>
            </a:r>
            <a:endParaRPr lang="en-US" altLang="zh-CN" sz="32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24581" name="文本框 24580"/>
          <p:cNvSpPr txBox="1"/>
          <p:nvPr/>
        </p:nvSpPr>
        <p:spPr>
          <a:xfrm>
            <a:off x="5427663" y="5703888"/>
            <a:ext cx="438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en-US" altLang="zh-CN" sz="3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82" name="文本框 24581"/>
          <p:cNvSpPr txBox="1"/>
          <p:nvPr/>
        </p:nvSpPr>
        <p:spPr>
          <a:xfrm>
            <a:off x="5148263" y="6223000"/>
            <a:ext cx="4095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83" name="文本框 24582"/>
          <p:cNvSpPr txBox="1"/>
          <p:nvPr/>
        </p:nvSpPr>
        <p:spPr>
          <a:xfrm>
            <a:off x="8458200" y="5753100"/>
            <a:ext cx="409575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 b="1">
                <a:solidFill>
                  <a:srgbClr val="000066"/>
                </a:solidFill>
                <a:latin typeface="Arial" panose="020B0604020202020204" pitchFamily="34" charset="0"/>
              </a:rPr>
              <a:t>a</a:t>
            </a:r>
            <a:endParaRPr lang="en-US" altLang="zh-CN" sz="32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  <p:bldP spid="24582" grpId="0"/>
      <p:bldP spid="2458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标题 2560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25603" name="文本占位符 2560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25604" name="图片 25603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5" name="文本框 25604"/>
          <p:cNvSpPr txBox="1"/>
          <p:nvPr/>
        </p:nvSpPr>
        <p:spPr>
          <a:xfrm>
            <a:off x="468313" y="2420938"/>
            <a:ext cx="7920037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1B: listen and write the names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 ( Tim, Ted, Kay, and Wilson)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05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05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05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charRg st="3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5605">
                                            <p:txEl>
                                              <p:charRg st="3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5605">
                                            <p:txEl>
                                              <p:charRg st="3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5605">
                                            <p:txEl>
                                              <p:charRg st="3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626" name="图片 26625" descr="pic_137359[1]"/>
          <p:cNvPicPr>
            <a:picLocks noChangeAspect="1"/>
          </p:cNvPicPr>
          <p:nvPr/>
        </p:nvPicPr>
        <p:blipFill>
          <a:blip r:embed="rId1">
            <a:lum bright="1999" contrast="1999"/>
          </a:blip>
          <a:srcRect l="10234" t="67029" r="3838" b="27071"/>
          <a:stretch>
            <a:fillRect/>
          </a:stretch>
        </p:blipFill>
        <p:spPr>
          <a:xfrm>
            <a:off x="0" y="5792788"/>
            <a:ext cx="9144000" cy="1066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6627" name="图片 26626" descr="pic_137359[1]"/>
          <p:cNvPicPr>
            <a:picLocks noChangeAspect="1"/>
          </p:cNvPicPr>
          <p:nvPr/>
        </p:nvPicPr>
        <p:blipFill>
          <a:blip r:embed="rId1">
            <a:lum bright="1999" contrast="1999"/>
          </a:blip>
          <a:srcRect l="22444" t="16000" r="4593" b="47525"/>
          <a:stretch>
            <a:fillRect/>
          </a:stretch>
        </p:blipFill>
        <p:spPr>
          <a:xfrm>
            <a:off x="0" y="0"/>
            <a:ext cx="9144000" cy="5791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28" name="文本框 26627"/>
          <p:cNvSpPr txBox="1"/>
          <p:nvPr/>
        </p:nvSpPr>
        <p:spPr>
          <a:xfrm>
            <a:off x="7434263" y="5130800"/>
            <a:ext cx="11811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</a:rPr>
              <a:t>Wilson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29" name="文本框 26628"/>
          <p:cNvSpPr txBox="1"/>
          <p:nvPr/>
        </p:nvSpPr>
        <p:spPr>
          <a:xfrm>
            <a:off x="1066800" y="2166938"/>
            <a:ext cx="72548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</a:rPr>
              <a:t>Tim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6630" name="文本框 26629"/>
          <p:cNvSpPr txBox="1"/>
          <p:nvPr/>
        </p:nvSpPr>
        <p:spPr>
          <a:xfrm>
            <a:off x="685800" y="3690938"/>
            <a:ext cx="74453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000066"/>
                </a:solidFill>
                <a:latin typeface="Arial" panose="020B0604020202020204" pitchFamily="34" charset="0"/>
              </a:rPr>
              <a:t>Kay</a:t>
            </a:r>
            <a:endParaRPr lang="en-US" altLang="zh-CN" sz="24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26631" name="文本框 26630"/>
          <p:cNvSpPr txBox="1"/>
          <p:nvPr/>
        </p:nvSpPr>
        <p:spPr>
          <a:xfrm>
            <a:off x="2119313" y="5195888"/>
            <a:ext cx="946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</a:rPr>
              <a:t>Anna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29" grpId="0"/>
      <p:bldP spid="26630" grpId="0"/>
      <p:bldP spid="266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标题 2764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27651" name="文本占位符 2765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27652" name="图片 27651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3" name="矩形 27652"/>
          <p:cNvSpPr/>
          <p:nvPr/>
        </p:nvSpPr>
        <p:spPr>
          <a:xfrm>
            <a:off x="250825" y="260350"/>
            <a:ext cx="8588375" cy="5715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lvl="1" indent="-28575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lvl="2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lvl="3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lvl="4" indent="-22860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 Narrow" panose="020B0606020202030204" pitchFamily="2" charset="0"/>
              </a:rPr>
              <a:t>SN: Hey, Ted. Can you come to my party on Saturday afternoon?</a:t>
            </a:r>
            <a:endParaRPr lang="zh-CN" altLang="en-US" sz="2800" dirty="0">
              <a:solidFill>
                <a:srgbClr val="FF0000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0066"/>
                </a:solidFill>
                <a:latin typeface="Arial Narrow" panose="020B0606020202030204" pitchFamily="2" charset="0"/>
              </a:rPr>
              <a:t>Ted: I’m sorry, I can’t, Sun Ning. I have to help my parents.</a:t>
            </a:r>
            <a:endParaRPr lang="zh-CN" altLang="en-US" sz="2800" dirty="0">
              <a:solidFill>
                <a:srgbClr val="000066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 Narrow" panose="020B0606020202030204" pitchFamily="2" charset="0"/>
              </a:rPr>
              <a:t>SN: Too bad. How about you, Carlos? Can you come to my party?</a:t>
            </a:r>
            <a:endParaRPr lang="zh-CN" altLang="en-US" sz="2800" dirty="0">
              <a:solidFill>
                <a:srgbClr val="FF0000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0066"/>
                </a:solidFill>
                <a:latin typeface="Arial Narrow" panose="020B0606020202030204" pitchFamily="2" charset="0"/>
              </a:rPr>
              <a:t>Carlos: I’d love to.</a:t>
            </a:r>
            <a:endParaRPr lang="zh-CN" altLang="en-US" sz="2800" dirty="0">
              <a:solidFill>
                <a:srgbClr val="000066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 Narrow" panose="020B0606020202030204" pitchFamily="2" charset="0"/>
              </a:rPr>
              <a:t>SN: Tim? Can you come to my party?</a:t>
            </a:r>
            <a:endParaRPr lang="zh-CN" altLang="en-US" sz="2800" dirty="0">
              <a:solidFill>
                <a:srgbClr val="FF0000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0066"/>
                </a:solidFill>
                <a:latin typeface="Arial Narrow" panose="020B0606020202030204" pitchFamily="2" charset="0"/>
              </a:rPr>
              <a:t>Tim: When is it?</a:t>
            </a:r>
            <a:endParaRPr lang="zh-CN" altLang="en-US" sz="2800" dirty="0">
              <a:solidFill>
                <a:srgbClr val="000066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 Narrow" panose="020B0606020202030204" pitchFamily="2" charset="0"/>
              </a:rPr>
              <a:t>SN: Saturday afternoon.</a:t>
            </a:r>
            <a:endParaRPr lang="zh-CN" altLang="en-US" sz="2800" dirty="0">
              <a:solidFill>
                <a:srgbClr val="FF0000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0066"/>
                </a:solidFill>
                <a:latin typeface="Arial Narrow" panose="020B0606020202030204" pitchFamily="2" charset="0"/>
              </a:rPr>
              <a:t>Tim: Oh, no, I can’t. I have to study for a test.</a:t>
            </a:r>
            <a:endParaRPr lang="zh-CN" altLang="en-US" sz="2800" dirty="0">
              <a:solidFill>
                <a:srgbClr val="000066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 Narrow" panose="020B0606020202030204" pitchFamily="2" charset="0"/>
              </a:rPr>
              <a:t>SN: What about you, Wilson?</a:t>
            </a:r>
            <a:endParaRPr lang="zh-CN" altLang="en-US" sz="2800" dirty="0">
              <a:solidFill>
                <a:srgbClr val="FF0000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0066"/>
                </a:solidFill>
                <a:latin typeface="Arial Narrow" panose="020B0606020202030204" pitchFamily="2" charset="0"/>
              </a:rPr>
              <a:t>Wilson: Sorry, I have to go to the doctor.</a:t>
            </a:r>
            <a:endParaRPr lang="zh-CN" altLang="en-US" sz="2800" dirty="0">
              <a:solidFill>
                <a:srgbClr val="000066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 Narrow" panose="020B0606020202030204" pitchFamily="2" charset="0"/>
              </a:rPr>
              <a:t>SN: Anna, can you come?</a:t>
            </a:r>
            <a:endParaRPr lang="zh-CN" altLang="en-US" sz="2800" dirty="0">
              <a:solidFill>
                <a:srgbClr val="FF0000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0066"/>
                </a:solidFill>
                <a:latin typeface="Arial Narrow" panose="020B0606020202030204" pitchFamily="2" charset="0"/>
              </a:rPr>
              <a:t>Anna: I can’t, Sun Ning. I have to visit my aunt.</a:t>
            </a:r>
            <a:endParaRPr lang="zh-CN" altLang="en-US" sz="2800" dirty="0">
              <a:solidFill>
                <a:srgbClr val="000066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FF0000"/>
                </a:solidFill>
                <a:latin typeface="Arial Narrow" panose="020B0606020202030204" pitchFamily="2" charset="0"/>
              </a:rPr>
              <a:t>Kay: I can’t either, Sun Ning. I have a piano lesson.</a:t>
            </a:r>
            <a:endParaRPr lang="zh-CN" altLang="en-US" sz="2800" dirty="0">
              <a:solidFill>
                <a:srgbClr val="FF0000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0066"/>
                </a:solidFill>
                <a:latin typeface="Arial Narrow" panose="020B0606020202030204" pitchFamily="2" charset="0"/>
              </a:rPr>
              <a:t>SN: That’s too bad, Kay. Oh, maybe next time. What a small </a:t>
            </a:r>
            <a:endParaRPr lang="zh-CN" altLang="en-US" sz="2800" dirty="0">
              <a:solidFill>
                <a:srgbClr val="000066"/>
              </a:solidFill>
              <a:latin typeface="Arial Narrow" panose="020B0606020202030204" pitchFamily="2" charset="0"/>
            </a:endParaRPr>
          </a:p>
          <a:p>
            <a:pPr lvl="0">
              <a:lnSpc>
                <a:spcPct val="950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0066"/>
                </a:solidFill>
                <a:latin typeface="Arial Narrow" panose="020B0606020202030204" pitchFamily="2" charset="0"/>
              </a:rPr>
              <a:t>       </a:t>
            </a:r>
            <a:r>
              <a:rPr lang="zh-CN" altLang="en-US" sz="2800" dirty="0">
                <a:solidFill>
                  <a:srgbClr val="000066"/>
                </a:solidFill>
                <a:latin typeface="Arial Narrow" panose="020B0606020202030204" pitchFamily="2" charset="0"/>
              </a:rPr>
              <a:t>party!</a:t>
            </a:r>
            <a:endParaRPr lang="zh-CN" altLang="en-US" sz="2800" dirty="0">
              <a:solidFill>
                <a:srgbClr val="000066"/>
              </a:solidFill>
              <a:latin typeface="Arial Narrow" panose="020B06060202020302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标题 2867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28675" name="文本占位符 2867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28676" name="图片 28675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77" name="文本框 28676"/>
          <p:cNvSpPr txBox="1"/>
          <p:nvPr/>
        </p:nvSpPr>
        <p:spPr>
          <a:xfrm>
            <a:off x="395288" y="1143000"/>
            <a:ext cx="8532812" cy="5699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A: Can you come to my  party on  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     Wednesday?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B: Sure, I’d love to.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A: Can you come to my party?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C: Sorry, I can’t. I have a piano lesson.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A: Can you come to my party?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D: I’m sorry, too. I have to go to the doctor.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8678" name="矩形 28677"/>
          <p:cNvSpPr/>
          <p:nvPr/>
        </p:nvSpPr>
        <p:spPr>
          <a:xfrm>
            <a:off x="539750" y="379413"/>
            <a:ext cx="44132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6600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Group work</a:t>
            </a:r>
            <a:endParaRPr lang="zh-CN" altLang="en-US" sz="3600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FF6600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标题 2969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29699" name="文本占位符 2969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29700" name="图片 29699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701" name="矩形 29700"/>
          <p:cNvSpPr/>
          <p:nvPr/>
        </p:nvSpPr>
        <p:spPr>
          <a:xfrm>
            <a:off x="685800" y="304800"/>
            <a:ext cx="7564438" cy="9144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p>
            <a:r>
              <a:rPr lang="en-US" altLang="zh-CN" sz="4400">
                <a:solidFill>
                  <a:srgbClr val="FF3300"/>
                </a:solidFill>
                <a:latin typeface="Times New Roman" panose="02020603050405020304" pitchFamily="2" charset="0"/>
              </a:rPr>
              <a:t>   Make an invitation </a:t>
            </a:r>
            <a:endParaRPr lang="en-US" altLang="zh-CN" sz="440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29702" name="文本框 29701"/>
          <p:cNvSpPr txBox="1"/>
          <p:nvPr/>
        </p:nvSpPr>
        <p:spPr>
          <a:xfrm>
            <a:off x="304800" y="1371600"/>
            <a:ext cx="8370888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>
                <a:solidFill>
                  <a:srgbClr val="000066"/>
                </a:solidFill>
                <a:latin typeface="Times New Roman" panose="02020603050405020304" pitchFamily="2" charset="0"/>
              </a:rPr>
              <a:t>Can you come to my party?</a:t>
            </a:r>
            <a:endParaRPr lang="en-US" altLang="zh-CN" sz="3600" b="1">
              <a:solidFill>
                <a:srgbClr val="000066"/>
              </a:solidFill>
              <a:latin typeface="Times New Roman" panose="02020603050405020304" pitchFamily="2" charset="0"/>
            </a:endParaRPr>
          </a:p>
          <a:p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2" charset="0"/>
              </a:rPr>
              <a:t>Would you like to come to my party?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29703" name="文本框 29702"/>
          <p:cNvSpPr txBox="1"/>
          <p:nvPr/>
        </p:nvSpPr>
        <p:spPr>
          <a:xfrm>
            <a:off x="152400" y="3124200"/>
            <a:ext cx="48006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400" b="1" i="1">
                <a:solidFill>
                  <a:srgbClr val="FF3300"/>
                </a:solidFill>
                <a:latin typeface="Times New Roman" panose="02020603050405020304" pitchFamily="2" charset="0"/>
              </a:rPr>
              <a:t>Accept ion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2" charset="0"/>
              </a:rPr>
              <a:t>（接受 ）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2" charset="0"/>
            </a:endParaRPr>
          </a:p>
        </p:txBody>
      </p:sp>
      <p:sp>
        <p:nvSpPr>
          <p:cNvPr id="29704" name="文本框 29703"/>
          <p:cNvSpPr txBox="1"/>
          <p:nvPr/>
        </p:nvSpPr>
        <p:spPr>
          <a:xfrm>
            <a:off x="381000" y="4010025"/>
            <a:ext cx="4084638" cy="222726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000066"/>
                </a:solidFill>
                <a:latin typeface="Times New Roman" panose="02020603050405020304" pitchFamily="2" charset="0"/>
              </a:rPr>
              <a:t>Yes, I’d love/like to.</a:t>
            </a:r>
            <a:endParaRPr lang="en-US" altLang="zh-CN" sz="2800" b="1">
              <a:solidFill>
                <a:srgbClr val="000066"/>
              </a:solidFill>
              <a:latin typeface="Times New Roman" panose="02020603050405020304" pitchFamily="2" charset="0"/>
            </a:endParaRPr>
          </a:p>
          <a:p>
            <a:endParaRPr lang="en-US" altLang="zh-CN" sz="2800" b="1">
              <a:solidFill>
                <a:srgbClr val="000066"/>
              </a:solidFill>
              <a:latin typeface="Times New Roman" panose="02020603050405020304" pitchFamily="2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Certainly, I’d love/like to.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  <a:p>
            <a:r>
              <a:rPr lang="en-US" altLang="zh-CN" sz="2800" b="1">
                <a:solidFill>
                  <a:srgbClr val="000066"/>
                </a:solidFill>
                <a:latin typeface="Times New Roman" panose="02020603050405020304" pitchFamily="2" charset="0"/>
              </a:rPr>
              <a:t>Sure, I’ d love/like to.</a:t>
            </a:r>
            <a:endParaRPr lang="en-US" altLang="zh-CN" sz="2800" b="1">
              <a:solidFill>
                <a:srgbClr val="000066"/>
              </a:solidFill>
              <a:latin typeface="Times New Roman" panose="02020603050405020304" pitchFamily="2" charset="0"/>
            </a:endParaRPr>
          </a:p>
        </p:txBody>
      </p:sp>
      <p:sp>
        <p:nvSpPr>
          <p:cNvPr id="29705" name="文本框 29704"/>
          <p:cNvSpPr txBox="1"/>
          <p:nvPr/>
        </p:nvSpPr>
        <p:spPr>
          <a:xfrm>
            <a:off x="4495800" y="3124200"/>
            <a:ext cx="551497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400" b="1" i="1">
                <a:solidFill>
                  <a:srgbClr val="FF3300"/>
                </a:solidFill>
                <a:latin typeface="Times New Roman" panose="02020603050405020304" pitchFamily="2" charset="0"/>
              </a:rPr>
              <a:t>Declination</a:t>
            </a:r>
            <a:r>
              <a:rPr lang="zh-CN" altLang="en-US" sz="3200" b="1">
                <a:solidFill>
                  <a:srgbClr val="0000FF"/>
                </a:solidFill>
                <a:latin typeface="Times New Roman" panose="02020603050405020304" pitchFamily="2" charset="0"/>
              </a:rPr>
              <a:t>（拒绝）</a:t>
            </a:r>
            <a:endParaRPr lang="zh-CN" altLang="en-US" sz="3200" b="1">
              <a:solidFill>
                <a:srgbClr val="0000FF"/>
              </a:solidFill>
              <a:latin typeface="Times New Roman" panose="02020603050405020304" pitchFamily="2" charset="0"/>
            </a:endParaRPr>
          </a:p>
        </p:txBody>
      </p:sp>
      <p:sp>
        <p:nvSpPr>
          <p:cNvPr id="29706" name="文本框 29705"/>
          <p:cNvSpPr txBox="1"/>
          <p:nvPr/>
        </p:nvSpPr>
        <p:spPr>
          <a:xfrm>
            <a:off x="4419600" y="4038600"/>
            <a:ext cx="5257800" cy="2493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I’m sorry, I can’t. I have to…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</a:pPr>
            <a:r>
              <a:rPr lang="en-US" altLang="zh-CN" sz="2800" b="1">
                <a:solidFill>
                  <a:srgbClr val="000066"/>
                </a:solidFill>
                <a:latin typeface="Times New Roman" panose="02020603050405020304" pitchFamily="2" charset="0"/>
              </a:rPr>
              <a:t>(play the piano…)</a:t>
            </a:r>
            <a:endParaRPr lang="en-US" altLang="zh-CN" sz="2800" b="1">
              <a:solidFill>
                <a:srgbClr val="000066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2" charset="0"/>
              </a:rPr>
              <a:t>I’d love to,but I have to…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2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</a:pPr>
            <a:r>
              <a:rPr lang="en-US" altLang="zh-CN" sz="3200" b="1">
                <a:solidFill>
                  <a:srgbClr val="000066"/>
                </a:solidFill>
                <a:latin typeface="Times New Roman" panose="02020603050405020304" pitchFamily="2" charset="0"/>
              </a:rPr>
              <a:t>(go to the doctor…)</a:t>
            </a:r>
            <a:endParaRPr lang="en-US" altLang="zh-CN" sz="3200" b="1">
              <a:solidFill>
                <a:srgbClr val="000066"/>
              </a:solidFill>
              <a:latin typeface="Times New Roman" panose="02020603050405020304" pitchFamily="2" charset="0"/>
            </a:endParaRPr>
          </a:p>
          <a:p>
            <a:endParaRPr lang="en-US" altLang="zh-CN" sz="2400">
              <a:solidFill>
                <a:srgbClr val="000066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1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1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2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2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charRg st="2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2">
                                            <p:txEl>
                                              <p:charRg st="2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2">
                                            <p:txEl>
                                              <p:charRg st="26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charRg st="24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4">
                                            <p:txEl>
                                              <p:charRg st="24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4">
                                            <p:txEl>
                                              <p:charRg st="24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charRg st="5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4">
                                            <p:txEl>
                                              <p:charRg st="5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4">
                                            <p:txEl>
                                              <p:charRg st="54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706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706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>
                                            <p:txEl>
                                              <p:charRg st="31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706">
                                            <p:txEl>
                                              <p:charRg st="31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706">
                                            <p:txEl>
                                              <p:charRg st="31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>
                                            <p:txEl>
                                              <p:charRg st="4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9706">
                                            <p:txEl>
                                              <p:charRg st="4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706">
                                            <p:txEl>
                                              <p:charRg st="49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>
                                            <p:txEl>
                                              <p:charRg st="76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706">
                                            <p:txEl>
                                              <p:charRg st="76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706">
                                            <p:txEl>
                                              <p:charRg st="76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/>
      <p:bldP spid="2970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标题 307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30723" name="文本占位符 307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30724" name="图片 30723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5" name="文本框 30724"/>
          <p:cNvSpPr txBox="1"/>
          <p:nvPr/>
        </p:nvSpPr>
        <p:spPr>
          <a:xfrm>
            <a:off x="684213" y="1917700"/>
            <a:ext cx="8137525" cy="228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Now , please make some conversations according to the pictures In 1a.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Make some conversations with your friends.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charRg st="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25">
                                            <p:txEl>
                                              <p:charRg st="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25">
                                            <p:txEl>
                                              <p:charRg st="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25">
                                            <p:txEl>
                                              <p:charRg st="0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charRg st="7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725">
                                            <p:txEl>
                                              <p:charRg st="7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725">
                                            <p:txEl>
                                              <p:charRg st="7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725">
                                            <p:txEl>
                                              <p:charRg st="70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标题 317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31747" name="文本占位符 317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31748" name="图片 31747" descr="rurl2=fd8ced517be9e3289f97da5bade490b20a684873dfdb73d52f05abf8399f4d60d38a6ab54f126c405e7a293e8903eb6103d1f47ce8b8f016182fac55fc84cbf6600a2a718b95d5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388" y="0"/>
            <a:ext cx="8964612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49" name="矩形 31748"/>
          <p:cNvSpPr/>
          <p:nvPr/>
        </p:nvSpPr>
        <p:spPr>
          <a:xfrm>
            <a:off x="1042988" y="1196975"/>
            <a:ext cx="7416800" cy="24987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/>
            <a:r>
              <a:rPr lang="zh-CN" altLang="en-US" sz="3600" b="1" spc="-360">
                <a:ln w="12700" cap="flat" cmpd="sng">
                  <a:solidFill>
                    <a:srgbClr val="000099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Thank you for listening.</a:t>
            </a:r>
            <a:endParaRPr lang="zh-CN" altLang="en-US" sz="3600" b="1" spc="-360">
              <a:ln w="12700" cap="flat" cmpd="sng">
                <a:solidFill>
                  <a:srgbClr val="000099"/>
                </a:solidFill>
                <a:prstDash val="solid"/>
                <a:headEnd type="none" w="med" len="med"/>
                <a:tailEnd type="none" w="med" len="med"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5124" name="图片 5123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5124" descr="u=2002359292,4035500416&amp;gp=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525" y="333375"/>
            <a:ext cx="2592388" cy="28082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6" name="图片 5125" descr="play socc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50" y="260350"/>
            <a:ext cx="1871663" cy="2520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7" name="图片 5126" descr="jin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775" y="333375"/>
            <a:ext cx="2447925" cy="2447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8" name="图片 5127" descr="27106-1A"/>
          <p:cNvPicPr>
            <a:picLocks noChangeAspect="1"/>
          </p:cNvPicPr>
          <p:nvPr/>
        </p:nvPicPr>
        <p:blipFill>
          <a:blip r:embed="rId5"/>
          <a:srcRect l="3334" t="3590" r="3334" b="3592"/>
          <a:stretch>
            <a:fillRect/>
          </a:stretch>
        </p:blipFill>
        <p:spPr>
          <a:xfrm>
            <a:off x="5219700" y="3284538"/>
            <a:ext cx="2952750" cy="3168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9" name="图片 5128" descr="hava a piano lesson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288" y="3068638"/>
            <a:ext cx="4032250" cy="33845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6148" name="图片 6147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9" name="矩形 6148"/>
          <p:cNvSpPr/>
          <p:nvPr/>
        </p:nvSpPr>
        <p:spPr>
          <a:xfrm>
            <a:off x="179388" y="0"/>
            <a:ext cx="8280400" cy="6675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Do you know how to use the word “can”?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Can    是情态动词，“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能，能够</a:t>
            </a: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”。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1：表示某人具有做某事的能力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Put the sentences into English.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你会游泳吗？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Can you swim?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是的，我会。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Yes, I can.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很抱歉， 我不会。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Sorry/no. I can’t 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你会干什么呢？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What can you do?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9">
                                            <p:txEl>
                                              <p:charRg st="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9">
                                            <p:txEl>
                                              <p:charRg st="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9">
                                            <p:txEl>
                                              <p:charRg st="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39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49">
                                            <p:txEl>
                                              <p:charRg st="39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49">
                                            <p:txEl>
                                              <p:charRg st="39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49">
                                            <p:txEl>
                                              <p:charRg st="39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6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149">
                                            <p:txEl>
                                              <p:charRg st="6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149">
                                            <p:txEl>
                                              <p:charRg st="6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149">
                                            <p:txEl>
                                              <p:charRg st="6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75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149">
                                            <p:txEl>
                                              <p:charRg st="75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149">
                                            <p:txEl>
                                              <p:charRg st="75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149">
                                            <p:txEl>
                                              <p:charRg st="75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107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149">
                                            <p:txEl>
                                              <p:charRg st="107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149">
                                            <p:txEl>
                                              <p:charRg st="107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149">
                                            <p:txEl>
                                              <p:charRg st="107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114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149">
                                            <p:txEl>
                                              <p:charRg st="114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149">
                                            <p:txEl>
                                              <p:charRg st="114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149">
                                            <p:txEl>
                                              <p:charRg st="114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128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149">
                                            <p:txEl>
                                              <p:charRg st="128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149">
                                            <p:txEl>
                                              <p:charRg st="128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149">
                                            <p:txEl>
                                              <p:charRg st="128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135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149">
                                            <p:txEl>
                                              <p:charRg st="135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149">
                                            <p:txEl>
                                              <p:charRg st="135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149">
                                            <p:txEl>
                                              <p:charRg st="135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147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6149">
                                            <p:txEl>
                                              <p:charRg st="147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6149">
                                            <p:txEl>
                                              <p:charRg st="147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6149">
                                            <p:txEl>
                                              <p:charRg st="147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157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6149">
                                            <p:txEl>
                                              <p:charRg st="157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6149">
                                            <p:txEl>
                                              <p:charRg st="157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6149">
                                            <p:txEl>
                                              <p:charRg st="157" end="17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176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6149">
                                            <p:txEl>
                                              <p:charRg st="176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6149">
                                            <p:txEl>
                                              <p:charRg st="176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6149">
                                            <p:txEl>
                                              <p:charRg st="176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charRg st="184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6149">
                                            <p:txEl>
                                              <p:charRg st="184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6149">
                                            <p:txEl>
                                              <p:charRg st="184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6149">
                                            <p:txEl>
                                              <p:charRg st="184" end="20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7172" name="图片 7171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矩形 7172"/>
          <p:cNvSpPr/>
          <p:nvPr/>
        </p:nvSpPr>
        <p:spPr>
          <a:xfrm>
            <a:off x="179388" y="333375"/>
            <a:ext cx="8785225" cy="6430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can  可以用来表示请求。=may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Put the sentences into English.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现在我可以回家吗？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May I go home now ？= can I go home now ?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当然可以了。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Of course/ Sure / Certainly, you can.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很抱歉，你不能。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Sorry，you can’t .  / </a:t>
            </a: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Sorry, you mustn’t.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3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3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3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9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73">
                                            <p:txEl>
                                              <p:charRg st="19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73">
                                            <p:txEl>
                                              <p:charRg st="19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73">
                                            <p:txEl>
                                              <p:charRg st="19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5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173">
                                            <p:txEl>
                                              <p:charRg st="5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173">
                                            <p:txEl>
                                              <p:charRg st="5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173">
                                            <p:txEl>
                                              <p:charRg st="51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6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173">
                                            <p:txEl>
                                              <p:charRg st="6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173">
                                            <p:txEl>
                                              <p:charRg st="6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173">
                                            <p:txEl>
                                              <p:charRg st="61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02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173">
                                            <p:txEl>
                                              <p:charRg st="102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173">
                                            <p:txEl>
                                              <p:charRg st="102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173">
                                            <p:txEl>
                                              <p:charRg st="102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09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7173">
                                            <p:txEl>
                                              <p:charRg st="109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7173">
                                            <p:txEl>
                                              <p:charRg st="109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7173">
                                            <p:txEl>
                                              <p:charRg st="109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47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7173">
                                            <p:txEl>
                                              <p:charRg st="147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7173">
                                            <p:txEl>
                                              <p:charRg st="147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7173">
                                            <p:txEl>
                                              <p:charRg st="147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charRg st="156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7173">
                                            <p:txEl>
                                              <p:charRg st="156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7173">
                                            <p:txEl>
                                              <p:charRg st="156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7173">
                                            <p:txEl>
                                              <p:charRg st="156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8196" name="图片 8195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文本框 8196"/>
          <p:cNvSpPr txBox="1"/>
          <p:nvPr/>
        </p:nvSpPr>
        <p:spPr>
          <a:xfrm>
            <a:off x="395288" y="393700"/>
            <a:ext cx="8064500" cy="5943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Today is my birthday, I will have a party. And I want to invite ( 邀请） somefriends to my party.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Can you come to my party?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Would you like to come to my party?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 Can you tell me how to invite sb?</a:t>
            </a: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can和would like 可以用来表示邀请。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0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7">
                                            <p:txEl>
                                              <p:charRg st="0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7">
                                            <p:txEl>
                                              <p:charRg st="0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7">
                                            <p:txEl>
                                              <p:charRg st="0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96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7">
                                            <p:txEl>
                                              <p:charRg st="96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7">
                                            <p:txEl>
                                              <p:charRg st="96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7">
                                            <p:txEl>
                                              <p:charRg st="96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122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7">
                                            <p:txEl>
                                              <p:charRg st="122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7">
                                            <p:txEl>
                                              <p:charRg st="122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7">
                                            <p:txEl>
                                              <p:charRg st="122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158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197">
                                            <p:txEl>
                                              <p:charRg st="158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197">
                                            <p:txEl>
                                              <p:charRg st="158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197">
                                            <p:txEl>
                                              <p:charRg st="158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193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197">
                                            <p:txEl>
                                              <p:charRg st="193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197">
                                            <p:txEl>
                                              <p:charRg st="193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197">
                                            <p:txEl>
                                              <p:charRg st="193" end="2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9220" name="图片 9219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矩形 9220"/>
          <p:cNvSpPr/>
          <p:nvPr/>
        </p:nvSpPr>
        <p:spPr>
          <a:xfrm>
            <a:off x="395288" y="1125538"/>
            <a:ext cx="8353425" cy="3017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她能和我们一起去看电影吗？很抱歉， 她不能，她要去购物。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A:Can she go to the movies with us ?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B: sorry,/ NO. she can’t . She is going to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    shopping.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zh-CN" altLang="en-US" sz="3200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1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charRg st="29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21">
                                            <p:txEl>
                                              <p:charRg st="29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21">
                                            <p:txEl>
                                              <p:charRg st="29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21">
                                            <p:txEl>
                                              <p:charRg st="29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charRg st="66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221">
                                            <p:txEl>
                                              <p:charRg st="66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221">
                                            <p:txEl>
                                              <p:charRg st="66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221">
                                            <p:txEl>
                                              <p:charRg st="66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charRg st="110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221">
                                            <p:txEl>
                                              <p:charRg st="110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221">
                                            <p:txEl>
                                              <p:charRg st="110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221">
                                            <p:txEl>
                                              <p:charRg st="110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024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10244" name="图片 10243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文本框 10244"/>
          <p:cNvSpPr txBox="1"/>
          <p:nvPr/>
        </p:nvSpPr>
        <p:spPr>
          <a:xfrm>
            <a:off x="395288" y="393700"/>
            <a:ext cx="8353425" cy="4479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Sorry, I/ he / she / we… can’t .  提出理由。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也可以用no 直接回答。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1:I’m sorry, I can’t. I </a:t>
            </a:r>
            <a:r>
              <a:rPr lang="zh-CN" altLang="en-US" sz="3200" b="1" u="sng" dirty="0">
                <a:solidFill>
                  <a:schemeClr val="accent2"/>
                </a:solidFill>
                <a:latin typeface="Arial" panose="020B0604020202020204" pitchFamily="34" charset="0"/>
              </a:rPr>
              <a:t>have to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look after my grandmother.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           I have a piano lesson.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         I </a:t>
            </a:r>
            <a:r>
              <a:rPr lang="zh-CN" altLang="en-US" sz="3200" b="1" u="sng" dirty="0">
                <a:solidFill>
                  <a:schemeClr val="accent2"/>
                </a:solidFill>
                <a:latin typeface="Arial" panose="020B0604020202020204" pitchFamily="34" charset="0"/>
              </a:rPr>
              <a:t>am going shopping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 with my friend.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3:I’d love to ,but I have to …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5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5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5">
                                            <p:txEl>
                                              <p:charRg st="0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4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45">
                                            <p:txEl>
                                              <p:charRg st="4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45">
                                            <p:txEl>
                                              <p:charRg st="4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45">
                                            <p:txEl>
                                              <p:charRg st="4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53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245">
                                            <p:txEl>
                                              <p:charRg st="53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245">
                                            <p:txEl>
                                              <p:charRg st="53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245">
                                            <p:txEl>
                                              <p:charRg st="53" end="1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113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245">
                                            <p:txEl>
                                              <p:charRg st="113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245">
                                            <p:txEl>
                                              <p:charRg st="113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245">
                                            <p:txEl>
                                              <p:charRg st="113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147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245">
                                            <p:txEl>
                                              <p:charRg st="147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245">
                                            <p:txEl>
                                              <p:charRg st="147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245">
                                            <p:txEl>
                                              <p:charRg st="147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charRg st="193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245">
                                            <p:txEl>
                                              <p:charRg st="193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245">
                                            <p:txEl>
                                              <p:charRg st="193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245">
                                            <p:txEl>
                                              <p:charRg st="193" end="22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/>
        </p:txBody>
      </p:sp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/>
        </p:txBody>
      </p:sp>
      <p:pic>
        <p:nvPicPr>
          <p:cNvPr id="11268" name="图片 11267" descr="http_imgloadCAPV44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500" y="234950"/>
            <a:ext cx="8509000" cy="6388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9" name="图片 11268" descr="20061111053417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50" y="260350"/>
            <a:ext cx="4103688" cy="46815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0" name="文本框 11269"/>
          <p:cNvSpPr txBox="1"/>
          <p:nvPr/>
        </p:nvSpPr>
        <p:spPr>
          <a:xfrm>
            <a:off x="755650" y="5722938"/>
            <a:ext cx="388778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go to the party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文本框 11270"/>
          <p:cNvSpPr txBox="1"/>
          <p:nvPr/>
        </p:nvSpPr>
        <p:spPr>
          <a:xfrm>
            <a:off x="4716463" y="692150"/>
            <a:ext cx="410368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66"/>
                </a:solidFill>
                <a:latin typeface="Arial" panose="020B0604020202020204" pitchFamily="34" charset="0"/>
              </a:rPr>
              <a:t>Can you come to my party?</a:t>
            </a:r>
            <a:endParaRPr lang="en-US" altLang="zh-CN" sz="32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11272" name="文本框 11271"/>
          <p:cNvSpPr txBox="1"/>
          <p:nvPr/>
        </p:nvSpPr>
        <p:spPr>
          <a:xfrm>
            <a:off x="4787900" y="2133600"/>
            <a:ext cx="38163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sure, I’d love to.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273" name="文本框 11272"/>
          <p:cNvSpPr txBox="1"/>
          <p:nvPr/>
        </p:nvSpPr>
        <p:spPr>
          <a:xfrm>
            <a:off x="4932363" y="3357563"/>
            <a:ext cx="4211637" cy="588962"/>
          </a:xfrm>
          <a:prstGeom prst="rect">
            <a:avLst/>
          </a:prstGeom>
          <a:noFill/>
          <a:ln w="9525" cap="flat" cmpd="sng">
            <a:solidFill>
              <a:srgbClr val="00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Of course ,I’d love to.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274" name="文本框 11273"/>
          <p:cNvSpPr txBox="1"/>
          <p:nvPr/>
        </p:nvSpPr>
        <p:spPr>
          <a:xfrm>
            <a:off x="3779838" y="5084763"/>
            <a:ext cx="45370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0066"/>
                </a:solidFill>
                <a:latin typeface="Arial" panose="020B0604020202020204" pitchFamily="34" charset="0"/>
              </a:rPr>
              <a:t>Certainly, I’d like to.</a:t>
            </a:r>
            <a:endParaRPr lang="zh-CN" altLang="en-US" sz="3200" b="1" dirty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271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1274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1274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2" grpId="0"/>
      <p:bldP spid="11273" grpId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3852</Words>
  <Application>WPS 演示</Application>
  <PresentationFormat>在屏幕上显示</PresentationFormat>
  <Paragraphs>217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4" baseType="lpstr">
      <vt:lpstr>Arial</vt:lpstr>
      <vt:lpstr>宋体</vt:lpstr>
      <vt:lpstr>Wingdings</vt:lpstr>
      <vt:lpstr>Franklin Gothic Demi Cond</vt:lpstr>
      <vt:lpstr>Segoe Print</vt:lpstr>
      <vt:lpstr>楷体_GB2312</vt:lpstr>
      <vt:lpstr>新宋体</vt:lpstr>
      <vt:lpstr>Times New Roman</vt:lpstr>
      <vt:lpstr>Comic Sans MS</vt:lpstr>
      <vt:lpstr>Arial Narrow</vt:lpstr>
      <vt:lpstr>Latha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blkj</dc:creator>
  <cp:lastModifiedBy>海派甜心</cp:lastModifiedBy>
  <cp:revision>6</cp:revision>
  <dcterms:created xsi:type="dcterms:W3CDTF">2012-10-19T08:52:22Z</dcterms:created>
  <dcterms:modified xsi:type="dcterms:W3CDTF">2021-05-07T05:56:32Z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