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384" r:id="rId3"/>
    <p:sldId id="372" r:id="rId4"/>
    <p:sldId id="387" r:id="rId5"/>
    <p:sldId id="316" r:id="rId6"/>
    <p:sldId id="338" r:id="rId7"/>
    <p:sldId id="339" r:id="rId8"/>
    <p:sldId id="388" r:id="rId9"/>
    <p:sldId id="389" r:id="rId10"/>
    <p:sldId id="341" r:id="rId11"/>
    <p:sldId id="390" r:id="rId12"/>
    <p:sldId id="365" r:id="rId13"/>
    <p:sldId id="379" r:id="rId14"/>
    <p:sldId id="391" r:id="rId15"/>
    <p:sldId id="344" r:id="rId16"/>
    <p:sldId id="367" r:id="rId17"/>
    <p:sldId id="366" r:id="rId18"/>
    <p:sldId id="345" r:id="rId19"/>
    <p:sldId id="380" r:id="rId20"/>
    <p:sldId id="346" r:id="rId21"/>
    <p:sldId id="381" r:id="rId22"/>
    <p:sldId id="368" r:id="rId23"/>
    <p:sldId id="382" r:id="rId24"/>
    <p:sldId id="386" r:id="rId25"/>
    <p:sldId id="318" r:id="rId26"/>
    <p:sldId id="383" r:id="rId27"/>
    <p:sldId id="375" r:id="rId28"/>
    <p:sldId id="376" r:id="rId29"/>
    <p:sldId id="377" r:id="rId30"/>
    <p:sldId id="319" r:id="rId31"/>
    <p:sldId id="370" r:id="rId32"/>
    <p:sldId id="350" r:id="rId33"/>
    <p:sldId id="371" r:id="rId34"/>
    <p:sldId id="378" r:id="rId35"/>
    <p:sldId id="392" r:id="rId36"/>
    <p:sldId id="393" r:id="rId37"/>
    <p:sldId id="352" r:id="rId38"/>
    <p:sldId id="385" r:id="rId39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FFFFFF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9900"/>
    <a:srgbClr val="009900"/>
    <a:srgbClr val="9900CC"/>
    <a:srgbClr val="140000"/>
    <a:srgbClr val="FF9933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72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58C414-6DED-4E30-93B0-0A41486DA0D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752475" y="609600"/>
            <a:ext cx="7848600" cy="5472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newsflash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png"/><Relationship Id="rId2" Type="http://schemas.openxmlformats.org/officeDocument/2006/relationships/image" Target="../media/image15.jpeg"/><Relationship Id="rId1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png"/><Relationship Id="rId2" Type="http://schemas.openxmlformats.org/officeDocument/2006/relationships/image" Target="../media/image16.jpeg"/><Relationship Id="rId1" Type="http://schemas.openxmlformats.org/officeDocument/2006/relationships/image" Target="../media/image1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0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9156" name="文本框 49155"/>
          <p:cNvSpPr txBox="1"/>
          <p:nvPr/>
        </p:nvSpPr>
        <p:spPr>
          <a:xfrm>
            <a:off x="4140200" y="981075"/>
            <a:ext cx="25654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6000" b="1">
                <a:solidFill>
                  <a:srgbClr val="0000FF"/>
                </a:solidFill>
                <a:latin typeface="Times New Roman" panose="02020603050405020304" pitchFamily="18" charset="0"/>
              </a:rPr>
              <a:t>Unit 9</a:t>
            </a:r>
            <a:endParaRPr lang="en-US" altLang="zh-CN" sz="60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6324" name="文本框 56323"/>
          <p:cNvSpPr txBox="1"/>
          <p:nvPr/>
        </p:nvSpPr>
        <p:spPr>
          <a:xfrm>
            <a:off x="609600" y="838200"/>
            <a:ext cx="7696200" cy="404495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运用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将下列句子翻译成英语。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(1)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她妈妈不高也不矮。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(2)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我爷爷长着小鼻子，圆脸。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5" name="矩形 56324"/>
          <p:cNvSpPr/>
          <p:nvPr/>
        </p:nvSpPr>
        <p:spPr>
          <a:xfrm>
            <a:off x="762000" y="2209800"/>
            <a:ext cx="6115050" cy="696913"/>
          </a:xfrm>
          <a:prstGeom prst="rect">
            <a:avLst/>
          </a:prstGeom>
          <a:noFill/>
          <a:ln w="25400">
            <a:noFill/>
          </a:ln>
        </p:spPr>
        <p:txBody>
          <a:bodyPr wrap="none" anchor="t">
            <a:spAutoFit/>
          </a:bodyPr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Her mother isn’t tall or short.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6" name="矩形 56325"/>
          <p:cNvSpPr/>
          <p:nvPr/>
        </p:nvSpPr>
        <p:spPr>
          <a:xfrm>
            <a:off x="762000" y="3471863"/>
            <a:ext cx="6934200" cy="1409700"/>
          </a:xfrm>
          <a:prstGeom prst="rect">
            <a:avLst/>
          </a:prstGeom>
          <a:noFill/>
          <a:ln w="25400">
            <a:noFill/>
          </a:ln>
        </p:spPr>
        <p:txBody>
          <a:bodyPr anchor="ctr">
            <a:spAutoFit/>
          </a:bodyPr>
          <a:p>
            <a:pPr algn="l" eaLnBrk="0" hangingPunct="0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My grandfather has a small nose and a round face.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4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8916" name="Text Box 35"/>
          <p:cNvSpPr txBox="1"/>
          <p:nvPr/>
        </p:nvSpPr>
        <p:spPr>
          <a:xfrm>
            <a:off x="0" y="533400"/>
            <a:ext cx="9144000" cy="4703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808355" indent="-808355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3.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表示穿着、戴着眼镜（帽子）用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wear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。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808355" indent="-808355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他戴着一幅眼镜。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808355" indent="-808355"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He _____ a pair of _______.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808355" indent="-808355" algn="l">
              <a:lnSpc>
                <a:spcPct val="12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三、选择疑问句。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355" indent="-808355" algn="l">
              <a:lnSpc>
                <a:spcPct val="120000"/>
              </a:lnSpc>
            </a:pPr>
            <a:r>
              <a:rPr lang="zh-CN" altLang="en-US" sz="36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用法：列举出两个或两个以上可能情况让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808355" indent="-808355" algn="l">
              <a:lnSpc>
                <a:spcPct val="12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对方选择。答语不能用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Yes/No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，常选择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808355" indent="-808355" algn="l">
              <a:lnSpc>
                <a:spcPct val="12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其一来回答句子结构。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3"/>
          <p:cNvSpPr txBox="1"/>
          <p:nvPr/>
        </p:nvSpPr>
        <p:spPr>
          <a:xfrm>
            <a:off x="1143000" y="1949450"/>
            <a:ext cx="4953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wears                 glasses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4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7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8916">
                                            <p:txEl>
                                              <p:charRg st="74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8916">
                                            <p:txEl>
                                              <p:charRg st="7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8916">
                                            <p:txEl>
                                              <p:charRg st="7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8916">
                                            <p:txEl>
                                              <p:charRg st="7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7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7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8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8916">
                                            <p:txEl>
                                              <p:charRg st="83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106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8916">
                                            <p:txEl>
                                              <p:charRg st="106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131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8916">
                                            <p:txEl>
                                              <p:charRg st="131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3012" name="矩形 43011"/>
          <p:cNvSpPr/>
          <p:nvPr/>
        </p:nvSpPr>
        <p:spPr>
          <a:xfrm>
            <a:off x="457200" y="1447800"/>
            <a:ext cx="8305800" cy="2727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—Are you a Chinese girl or an American 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girl? 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你是中国女孩还是美国女孩？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—I’m a Chinese girl.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我是中国女孩。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4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7348" name="文本框 57347"/>
          <p:cNvSpPr txBox="1"/>
          <p:nvPr/>
        </p:nvSpPr>
        <p:spPr>
          <a:xfrm>
            <a:off x="228600" y="609600"/>
            <a:ext cx="8686800" cy="4703763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运用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将下列句子或对话翻译成英语。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(1) 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这些椅子是新的还是旧的？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  _________________________________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(2) —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你喜欢裤子还是短裙？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 —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我喜欢裤子。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__________________________________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9" name="矩形 57348"/>
          <p:cNvSpPr/>
          <p:nvPr/>
        </p:nvSpPr>
        <p:spPr>
          <a:xfrm>
            <a:off x="990600" y="2025650"/>
            <a:ext cx="5848350" cy="641350"/>
          </a:xfrm>
          <a:prstGeom prst="rect">
            <a:avLst/>
          </a:prstGeom>
          <a:noFill/>
          <a:ln w="25400">
            <a:noFill/>
          </a:ln>
        </p:spPr>
        <p:txBody>
          <a:bodyPr wrap="none" anchor="ctr">
            <a:spAutoFit/>
          </a:bodyPr>
          <a:p>
            <a:pPr algn="l" eaLnBrk="0" hangingPunct="0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 these chairs new or old? 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50" name="矩形 57349"/>
          <p:cNvSpPr/>
          <p:nvPr/>
        </p:nvSpPr>
        <p:spPr>
          <a:xfrm>
            <a:off x="958850" y="3924300"/>
            <a:ext cx="6775450" cy="1409700"/>
          </a:xfrm>
          <a:prstGeom prst="rect">
            <a:avLst/>
          </a:prstGeom>
          <a:noFill/>
          <a:ln w="25400">
            <a:noFill/>
          </a:ln>
        </p:spPr>
        <p:txBody>
          <a:bodyPr wrap="none" anchor="ctr">
            <a:spAutoFit/>
          </a:bodyPr>
          <a:p>
            <a:pPr algn="l" eaLnBrk="0" hangingPunct="0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— Do you like trousers or skirts? 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— I like trousers.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4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Text Box 3"/>
          <p:cNvSpPr txBox="1"/>
          <p:nvPr/>
        </p:nvSpPr>
        <p:spPr>
          <a:xfrm>
            <a:off x="0" y="609600"/>
            <a:ext cx="8915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Arial" panose="020B0604020202020204" pitchFamily="34" charset="0"/>
              </a:rPr>
              <a:t>3a. </a:t>
            </a:r>
            <a:r>
              <a:rPr lang="en-US" altLang="zh-CN" sz="3600" b="1">
                <a:solidFill>
                  <a:schemeClr val="tx1"/>
                </a:solidFill>
                <a:latin typeface="Arial" panose="020B0604020202020204" pitchFamily="34" charset="0"/>
              </a:rPr>
              <a:t>Write these words in the correct box.</a:t>
            </a:r>
            <a:endParaRPr lang="en-US" altLang="zh-CN" sz="36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 Box 8"/>
          <p:cNvSpPr txBox="1"/>
          <p:nvPr/>
        </p:nvSpPr>
        <p:spPr>
          <a:xfrm>
            <a:off x="990600" y="1447800"/>
            <a:ext cx="7162800" cy="1720850"/>
          </a:xfrm>
          <a:prstGeom prst="rect">
            <a:avLst/>
          </a:prstGeom>
          <a:noFill/>
          <a:ln w="190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hair, heavy, curly hair, thin, of medium build, tall, straight hair, short, long hair, of medium height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270" name="表格 11269"/>
          <p:cNvGraphicFramePr/>
          <p:nvPr/>
        </p:nvGraphicFramePr>
        <p:xfrm>
          <a:off x="533400" y="3352800"/>
          <a:ext cx="8382000" cy="2667000"/>
        </p:xfrm>
        <a:graphic>
          <a:graphicData uri="http://schemas.openxmlformats.org/drawingml/2006/table">
            <a:tbl>
              <a:tblPr/>
              <a:tblGrid>
                <a:gridCol w="1158875"/>
                <a:gridCol w="7223125"/>
              </a:tblGrid>
              <a:tr h="133350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99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zh-CN" altLang="en-US" sz="3200" b="1" dirty="0">
                        <a:solidFill>
                          <a:srgbClr val="9900CC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3350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99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</a:t>
                      </a:r>
                      <a:endParaRPr lang="zh-CN" altLang="en-US" sz="3200" b="1" dirty="0">
                        <a:solidFill>
                          <a:srgbClr val="9900CC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Text Box 8"/>
          <p:cNvSpPr txBox="1"/>
          <p:nvPr/>
        </p:nvSpPr>
        <p:spPr>
          <a:xfrm>
            <a:off x="304800" y="1219200"/>
            <a:ext cx="8610600" cy="50577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marL="514350" indent="-514350" algn="l">
              <a:lnSpc>
                <a:spcPct val="12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本题考查如何用英语描述人物外貌。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在英语中，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描述身高、体重等整体特征时用</a:t>
            </a: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动词。即：“</a:t>
            </a: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be + 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表示身高体重的形容词或介词短语”。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表示留着何种发型等用</a:t>
            </a: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have/has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即：“</a:t>
            </a: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have/has + 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形容词 </a:t>
            </a: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+ 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头发”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认真读所给词汇，明确该词汇是表达何种情况的，然后对号入座，填入表格中。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291" name="矩形 4"/>
          <p:cNvPicPr/>
          <p:nvPr/>
        </p:nvPicPr>
        <p:blipFill>
          <a:blip r:embed="rId2"/>
          <a:srcRect l="11111" t="24913" r="20000"/>
          <a:stretch>
            <a:fillRect/>
          </a:stretch>
        </p:blipFill>
        <p:spPr>
          <a:xfrm>
            <a:off x="2895600" y="228600"/>
            <a:ext cx="2819400" cy="688975"/>
          </a:xfrm>
          <a:prstGeom prst="rect">
            <a:avLst/>
          </a:prstGeom>
          <a:solidFill>
            <a:srgbClr val="9900CC"/>
          </a:solidFill>
          <a:ln w="9525"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20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charRg st="20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73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charRg st="73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21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charRg st="121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" name="Text Box 8"/>
          <p:cNvSpPr txBox="1"/>
          <p:nvPr/>
        </p:nvSpPr>
        <p:spPr>
          <a:xfrm>
            <a:off x="533400" y="1298575"/>
            <a:ext cx="7620000" cy="2130425"/>
          </a:xfrm>
          <a:prstGeom prst="rect">
            <a:avLst/>
          </a:prstGeom>
          <a:noFill/>
          <a:ln w="190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lnSpc>
                <a:spcPct val="13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hair, heavy, curly hair, thin, of medium build, tall, straight hair, short,  long hair, of medium height</a:t>
            </a:r>
            <a:r>
              <a:rPr lang="en-US" altLang="zh-CN" sz="3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4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338" name="表格 13337"/>
          <p:cNvGraphicFramePr/>
          <p:nvPr/>
        </p:nvGraphicFramePr>
        <p:xfrm>
          <a:off x="76200" y="3657600"/>
          <a:ext cx="8991600" cy="2667000"/>
        </p:xfrm>
        <a:graphic>
          <a:graphicData uri="http://schemas.openxmlformats.org/drawingml/2006/table">
            <a:tbl>
              <a:tblPr/>
              <a:tblGrid>
                <a:gridCol w="1219200"/>
                <a:gridCol w="7772400"/>
              </a:tblGrid>
              <a:tr h="133350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zh-CN" altLang="en-US" sz="3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3350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</a:t>
                      </a:r>
                      <a:endParaRPr lang="zh-CN" altLang="en-US" sz="3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8" name="Text Box 8"/>
          <p:cNvSpPr txBox="1"/>
          <p:nvPr/>
        </p:nvSpPr>
        <p:spPr>
          <a:xfrm>
            <a:off x="2819400" y="3733800"/>
            <a:ext cx="9906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8"/>
          <p:cNvSpPr txBox="1"/>
          <p:nvPr/>
        </p:nvSpPr>
        <p:spPr>
          <a:xfrm>
            <a:off x="1371600" y="3733800"/>
            <a:ext cx="13716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2" name="Text Box 8"/>
          <p:cNvSpPr txBox="1"/>
          <p:nvPr/>
        </p:nvSpPr>
        <p:spPr>
          <a:xfrm>
            <a:off x="1371600" y="4343400"/>
            <a:ext cx="32766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medium build 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 Box 8"/>
          <p:cNvSpPr txBox="1"/>
          <p:nvPr/>
        </p:nvSpPr>
        <p:spPr>
          <a:xfrm>
            <a:off x="3962400" y="3733800"/>
            <a:ext cx="9906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 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8"/>
          <p:cNvSpPr txBox="1"/>
          <p:nvPr/>
        </p:nvSpPr>
        <p:spPr>
          <a:xfrm>
            <a:off x="4953000" y="3733800"/>
            <a:ext cx="12954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8"/>
          <p:cNvSpPr txBox="1"/>
          <p:nvPr/>
        </p:nvSpPr>
        <p:spPr>
          <a:xfrm>
            <a:off x="1447800" y="5029200"/>
            <a:ext cx="22860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1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hair</a:t>
            </a:r>
            <a:endParaRPr lang="en-US" altLang="zh-CN" sz="3400" b="1">
              <a:solidFill>
                <a:srgbClr val="14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8"/>
          <p:cNvSpPr txBox="1"/>
          <p:nvPr/>
        </p:nvSpPr>
        <p:spPr>
          <a:xfrm>
            <a:off x="4800600" y="4343400"/>
            <a:ext cx="35814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medium height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 Box 8"/>
          <p:cNvSpPr txBox="1"/>
          <p:nvPr/>
        </p:nvSpPr>
        <p:spPr>
          <a:xfrm>
            <a:off x="3810000" y="5029200"/>
            <a:ext cx="20574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1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curly hair</a:t>
            </a:r>
            <a:endParaRPr lang="en-US" altLang="zh-CN" sz="3400" b="1">
              <a:solidFill>
                <a:srgbClr val="14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360055" y="274637"/>
            <a:ext cx="6274302" cy="838200"/>
          </a:xfrm>
          <a:prstGeom prst="rect">
            <a:avLst/>
          </a:prstGeom>
          <a:noFill/>
        </p:spPr>
        <p:txBody>
          <a:bodyPr numCol="1">
            <a:prstTxWarp prst="textDeflat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1200" cap="none" spc="0" normalizeH="0" baseline="0" noProof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00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Check the answers:</a:t>
            </a:r>
            <a:endParaRPr kumimoji="0" lang="zh-CN" altLang="en-US" sz="5400" b="1" i="0" u="none" strike="noStrike" kern="120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00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Text Box 8"/>
          <p:cNvSpPr txBox="1"/>
          <p:nvPr/>
        </p:nvSpPr>
        <p:spPr>
          <a:xfrm>
            <a:off x="4114800" y="5715000"/>
            <a:ext cx="24384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1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hair</a:t>
            </a:r>
            <a:endParaRPr lang="en-US" altLang="zh-CN" sz="3400" b="1">
              <a:solidFill>
                <a:srgbClr val="14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8"/>
          <p:cNvSpPr txBox="1"/>
          <p:nvPr/>
        </p:nvSpPr>
        <p:spPr>
          <a:xfrm>
            <a:off x="1447800" y="5715000"/>
            <a:ext cx="25908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400" b="1">
                <a:solidFill>
                  <a:srgbClr val="1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 hair </a:t>
            </a:r>
            <a:endParaRPr lang="en-US" altLang="zh-CN" sz="3400" b="1">
              <a:solidFill>
                <a:srgbClr val="14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272" grpId="0"/>
      <p:bldP spid="12" grpId="0"/>
      <p:bldP spid="15" grpId="0"/>
      <p:bldP spid="17" grpId="0"/>
      <p:bldP spid="18" grpId="0"/>
      <p:bldP spid="19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3" name="Text Box 7"/>
          <p:cNvSpPr txBox="1"/>
          <p:nvPr/>
        </p:nvSpPr>
        <p:spPr>
          <a:xfrm>
            <a:off x="304800" y="2209800"/>
            <a:ext cx="8458200" cy="3663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A: So what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do/does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your friend Clark look like? 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B: Well,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is/has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thin, and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have/has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black hair.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A: Really?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Is/Does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he tall or short?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/>
          <p:nvPr/>
        </p:nvSpPr>
        <p:spPr>
          <a:xfrm>
            <a:off x="685800" y="457200"/>
            <a:ext cx="7696200" cy="1409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716280" indent="-716280"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Arial" panose="020B0604020202020204" pitchFamily="34" charset="0"/>
              </a:rPr>
              <a:t>3b. </a:t>
            </a:r>
            <a:r>
              <a:rPr lang="en-US" altLang="zh-CN" sz="3600" b="1">
                <a:solidFill>
                  <a:schemeClr val="tx1"/>
                </a:solidFill>
                <a:latin typeface="Arial" panose="020B0604020202020204" pitchFamily="34" charset="0"/>
              </a:rPr>
              <a:t>Circle the correct words to  </a:t>
            </a:r>
            <a:endParaRPr lang="en-US" altLang="zh-CN" sz="3600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716280" indent="-71628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Arial" panose="020B0604020202020204" pitchFamily="34" charset="0"/>
              </a:rPr>
              <a:t>      complete the conversation.</a:t>
            </a:r>
            <a:endParaRPr lang="en-US" altLang="zh-CN" sz="36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WordArt 9"/>
          <p:cNvSpPr>
            <a:spLocks noTextEdit="1"/>
          </p:cNvSpPr>
          <p:nvPr/>
        </p:nvSpPr>
        <p:spPr>
          <a:xfrm>
            <a:off x="0" y="0"/>
            <a:ext cx="2339975" cy="13430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0574"/>
                <a:gd name="adj2" fmla="val 0"/>
              </a:avLst>
            </a:prstTxWarp>
            <a:normAutofit/>
          </a:bodyPr>
          <a:p>
            <a:pPr algn="l" eaLnBrk="0" hangingPunct="0"/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21001">
                    <a:srgbClr val="0819FB">
                      <a:alpha val="100000"/>
                    </a:srgbClr>
                  </a:gs>
                  <a:gs pos="35001">
                    <a:srgbClr val="1A8D48">
                      <a:alpha val="100000"/>
                    </a:srgbClr>
                  </a:gs>
                  <a:gs pos="52000">
                    <a:srgbClr val="FFFF00">
                      <a:alpha val="100000"/>
                    </a:srgbClr>
                  </a:gs>
                  <a:gs pos="73000">
                    <a:srgbClr val="EE3F17">
                      <a:alpha val="100000"/>
                    </a:srgbClr>
                  </a:gs>
                  <a:gs pos="88000">
                    <a:srgbClr val="E81766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5400000"/>
                <a:tileRect/>
              </a:gradFill>
              <a:latin typeface="Britannic Bold" charset="0"/>
              <a:ea typeface="Britannic Bold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4036" name="矩形 44035"/>
          <p:cNvSpPr/>
          <p:nvPr/>
        </p:nvSpPr>
        <p:spPr>
          <a:xfrm>
            <a:off x="609600" y="1108075"/>
            <a:ext cx="7772400" cy="437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33400" indent="-533400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B: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is/isn’t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tall or short.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is/has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of medium build.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533400" indent="-533400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A: Does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has/have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curly or straight hair?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533400" indent="-533400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B: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is/has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straight hair. And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is/has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really handsome.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362" name="Text Box 8"/>
          <p:cNvSpPr txBox="1"/>
          <p:nvPr/>
        </p:nvSpPr>
        <p:spPr>
          <a:xfrm>
            <a:off x="228600" y="1641475"/>
            <a:ext cx="8686800" cy="437832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marL="514350" indent="-514350" algn="l">
              <a:lnSpc>
                <a:spcPct val="13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第一句中用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还是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及第二句后半句和第五句中用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还是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，应根据句子主语的数来确定，第一句的主语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friend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是第三人称单数形式，故应选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；第五句为一般疑问句，前面有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一词，故此处应用动词原形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365095" y="415965"/>
            <a:ext cx="3891332" cy="1070327"/>
          </a:xfrm>
          <a:prstGeom prst="rect">
            <a:avLst/>
          </a:prstGeom>
          <a:noFill/>
        </p:spPr>
        <p:txBody>
          <a:bodyPr>
            <a:spAutoFit/>
            <a:scene3d>
              <a:camera prst="perspectiveRelaxedModerately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5400" b="1" i="0" u="none" strike="noStrike" kern="1200" cap="none" spc="0" normalizeH="0" baseline="0" noProof="0" dirty="0">
                <a:ln w="31550" cmpd="sng">
                  <a:solidFill>
                    <a:srgbClr val="800080"/>
                  </a:solidFill>
                  <a:prstDash val="solid"/>
                </a:ln>
                <a:gradFill flip="none" rotWithShape="1">
                  <a:gsLst>
                    <a:gs pos="0">
                      <a:srgbClr val="C00000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62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方法</a:t>
            </a:r>
            <a:r>
              <a:rPr kumimoji="1" lang="zh-CN" altLang="en-US" sz="5400" b="1" i="0" u="none" strike="noStrike" kern="1200" cap="none" spc="0" normalizeH="0" baseline="0" noProof="0" dirty="0">
                <a:ln w="31550" cmpd="sng">
                  <a:solidFill>
                    <a:srgbClr val="FF7C80"/>
                  </a:solidFill>
                  <a:prstDash val="solid"/>
                </a:ln>
                <a:gradFill flip="none" rotWithShape="1">
                  <a:gsLst>
                    <a:gs pos="0">
                      <a:srgbClr val="C00000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62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指导</a:t>
            </a:r>
            <a:endParaRPr kumimoji="0" lang="zh-CN" altLang="en-US" sz="5400" b="1" i="0" u="none" strike="noStrike" kern="1200" cap="none" spc="0" normalizeH="0" baseline="0" noProof="0" dirty="0">
              <a:ln w="31550" cmpd="sng">
                <a:solidFill>
                  <a:srgbClr val="FF7C80"/>
                </a:solidFill>
                <a:prstDash val="solid"/>
              </a:ln>
              <a:gradFill flip="none" rotWithShape="1">
                <a:gsLst>
                  <a:gs pos="0">
                    <a:srgbClr val="C00000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62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104" name="矩形 3103" descr="纸袋"/>
          <p:cNvSpPr/>
          <p:nvPr/>
        </p:nvSpPr>
        <p:spPr>
          <a:xfrm>
            <a:off x="990600" y="2514600"/>
            <a:ext cx="6629400" cy="2028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 b="1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dist="563972" dir="14049740" sx="125000" sy="125000" algn="tl" rotWithShape="0">
                    <a:srgbClr val="C7DFD3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Unit 9 </a:t>
            </a:r>
            <a:endParaRPr lang="zh-CN" altLang="en-US" sz="4000" b="1">
              <a:ln w="9525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dist="563972" dir="14049740" sx="125000" sy="125000" algn="tl" rotWithShape="0">
                  <a:srgbClr val="C7DFD3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zh-CN" altLang="en-US" sz="4000" b="1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dist="563972" dir="14049740" sx="125000" sy="125000" algn="tl" rotWithShape="0">
                    <a:srgbClr val="C7DFD3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What does he look like?</a:t>
            </a:r>
            <a:endParaRPr lang="zh-CN" altLang="en-US" sz="4000" b="1">
              <a:ln w="9525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dist="563972" dir="14049740" sx="125000" sy="125000" algn="tl" rotWithShape="0">
                  <a:srgbClr val="C7DFD3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6084" name="矩形 46083"/>
          <p:cNvSpPr/>
          <p:nvPr/>
        </p:nvSpPr>
        <p:spPr>
          <a:xfrm>
            <a:off x="609600" y="1003300"/>
            <a:ext cx="8229600" cy="5092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41325" indent="-441325" algn="l">
              <a:lnSpc>
                <a:spcPct val="13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描述身高、体重等整体特征时用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动词。如：第三、四句为描述身高，故应用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一词；第四句因后面表明是“中等身材”，故前面用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isn’t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。  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441325" indent="-441325" algn="l">
              <a:lnSpc>
                <a:spcPct val="13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表示留着何种发型等用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have/has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如：最后一句表示长着什么头发，故用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has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一词。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" name="Text Box 7"/>
          <p:cNvSpPr txBox="1"/>
          <p:nvPr/>
        </p:nvSpPr>
        <p:spPr>
          <a:xfrm>
            <a:off x="304800" y="1981200"/>
            <a:ext cx="8686800" cy="3663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625475" indent="-625475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A: So what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do/does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your friend Clark look like? 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625475" indent="-625475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B: Well,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/has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thin, and he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have/ has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black hair.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625475" indent="-625475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A: Really?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 /Does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he tall or short?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63625" y="768350"/>
            <a:ext cx="7086600" cy="838200"/>
          </a:xfrm>
          <a:prstGeom prst="rect">
            <a:avLst/>
          </a:prstGeom>
          <a:noFill/>
        </p:spPr>
        <p:txBody>
          <a:bodyPr numCol="1">
            <a:prstTxWarp prst="textDeflat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1200" cap="none" spc="0" normalizeH="0" baseline="0" noProof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00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Check the answers:</a:t>
            </a:r>
            <a:endParaRPr kumimoji="0" lang="zh-CN" altLang="en-US" sz="5400" b="1" i="0" u="none" strike="noStrike" kern="120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00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88" name="椭圆 9"/>
          <p:cNvSpPr/>
          <p:nvPr/>
        </p:nvSpPr>
        <p:spPr>
          <a:xfrm>
            <a:off x="2590800" y="3505200"/>
            <a:ext cx="457200" cy="7620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89" name="椭圆 10"/>
          <p:cNvSpPr/>
          <p:nvPr/>
        </p:nvSpPr>
        <p:spPr>
          <a:xfrm>
            <a:off x="3276600" y="1981200"/>
            <a:ext cx="914400" cy="9144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0" name="椭圆 11"/>
          <p:cNvSpPr/>
          <p:nvPr/>
        </p:nvSpPr>
        <p:spPr>
          <a:xfrm>
            <a:off x="7543800" y="3505200"/>
            <a:ext cx="762000" cy="7620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1" name="椭圆 12"/>
          <p:cNvSpPr/>
          <p:nvPr/>
        </p:nvSpPr>
        <p:spPr>
          <a:xfrm>
            <a:off x="2514600" y="5029200"/>
            <a:ext cx="533400" cy="6096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388" grpId="0" animBg="1"/>
      <p:bldP spid="16389" grpId="0" animBg="1"/>
      <p:bldP spid="16390" grpId="0" animBg="1"/>
      <p:bldP spid="1639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7108" name="矩形 47107"/>
          <p:cNvSpPr/>
          <p:nvPr/>
        </p:nvSpPr>
        <p:spPr>
          <a:xfrm>
            <a:off x="533400" y="990600"/>
            <a:ext cx="8001000" cy="437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625475" indent="-625475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B: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is/ isn’t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tall or short.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/has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of medium build.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625475" indent="-625475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A: Does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has/ have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curly or straight hair?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625475" indent="-625475"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B: He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is/ has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straight hair. And he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is /has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really handsome.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9" name="椭圆 19"/>
          <p:cNvSpPr/>
          <p:nvPr/>
        </p:nvSpPr>
        <p:spPr>
          <a:xfrm>
            <a:off x="2362200" y="1066800"/>
            <a:ext cx="990600" cy="7620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7110" name="椭圆 20"/>
          <p:cNvSpPr/>
          <p:nvPr/>
        </p:nvSpPr>
        <p:spPr>
          <a:xfrm>
            <a:off x="3657600" y="2514600"/>
            <a:ext cx="1066800" cy="7620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7111" name="椭圆 21"/>
          <p:cNvSpPr/>
          <p:nvPr/>
        </p:nvSpPr>
        <p:spPr>
          <a:xfrm>
            <a:off x="2362200" y="3962400"/>
            <a:ext cx="762000" cy="6858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7112" name="椭圆 22"/>
          <p:cNvSpPr/>
          <p:nvPr/>
        </p:nvSpPr>
        <p:spPr>
          <a:xfrm>
            <a:off x="7315200" y="3962400"/>
            <a:ext cx="533400" cy="7620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7113" name="椭圆 19"/>
          <p:cNvSpPr/>
          <p:nvPr/>
        </p:nvSpPr>
        <p:spPr>
          <a:xfrm>
            <a:off x="6477000" y="1143000"/>
            <a:ext cx="533400" cy="6858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r>
              <a:rPr lang="en-US" altLang="zh-CN">
                <a:latin typeface="Arial" panose="020B0604020202020204" pitchFamily="34" charset="0"/>
              </a:rPr>
              <a:t>0</a:t>
            </a:r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  <p:bldP spid="47111" grpId="0" animBg="1"/>
      <p:bldP spid="47112" grpId="0" animBg="1"/>
      <p:bldP spid="471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04" name="矩形 51203"/>
          <p:cNvSpPr/>
          <p:nvPr/>
        </p:nvSpPr>
        <p:spPr>
          <a:xfrm>
            <a:off x="1295400" y="571500"/>
            <a:ext cx="6324600" cy="1257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Language point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1205" name="文本框 51204"/>
          <p:cNvSpPr txBox="1"/>
          <p:nvPr/>
        </p:nvSpPr>
        <p:spPr>
          <a:xfrm>
            <a:off x="381000" y="2051050"/>
            <a:ext cx="8534400" cy="366395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And he’s really handsome.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buChar char="•"/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handsome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表示“帅；帅气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，多用于描述 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男性。如：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a handsome boy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buChar char="•"/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pretty “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漂亮；靓丽”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多用于描述女性。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如：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a pretty little girl 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charRg st="26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05">
                                            <p:txEl>
                                              <p:charRg st="26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charRg st="5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1205">
                                            <p:txEl>
                                              <p:charRg st="51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charRg st="73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1205">
                                            <p:txEl>
                                              <p:charRg st="73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charRg st="99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51205">
                                            <p:txEl>
                                              <p:charRg st="99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410" name="Text Box 3"/>
          <p:cNvSpPr txBox="1"/>
          <p:nvPr/>
        </p:nvSpPr>
        <p:spPr>
          <a:xfrm>
            <a:off x="457200" y="609600"/>
            <a:ext cx="8229600" cy="19065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33400" indent="-533400" algn="l">
              <a:lnSpc>
                <a:spcPct val="110000"/>
              </a:lnSpc>
            </a:pPr>
            <a:r>
              <a:rPr lang="en-US" altLang="zh-CN" sz="3600" b="1">
                <a:solidFill>
                  <a:srgbClr val="CC00FF"/>
                </a:solidFill>
                <a:latin typeface="Arial" panose="020B0604020202020204" pitchFamily="34" charset="0"/>
              </a:rPr>
              <a:t>3c. Write answers to these questions </a:t>
            </a:r>
            <a:endParaRPr lang="en-US" altLang="zh-CN" sz="3600" b="1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marL="533400" indent="-533400" algn="l">
              <a:lnSpc>
                <a:spcPct val="110000"/>
              </a:lnSpc>
            </a:pPr>
            <a:r>
              <a:rPr lang="en-US" altLang="zh-CN" sz="3600" b="1">
                <a:solidFill>
                  <a:srgbClr val="CC00FF"/>
                </a:solidFill>
                <a:latin typeface="Arial" panose="020B0604020202020204" pitchFamily="34" charset="0"/>
              </a:rPr>
              <a:t>      about different people. Then tell </a:t>
            </a:r>
            <a:endParaRPr lang="en-US" altLang="zh-CN" sz="3600" b="1">
              <a:solidFill>
                <a:srgbClr val="CC00FF"/>
              </a:solidFill>
              <a:latin typeface="Arial" panose="020B0604020202020204" pitchFamily="34" charset="0"/>
            </a:endParaRPr>
          </a:p>
          <a:p>
            <a:pPr marL="533400" indent="-533400" algn="l">
              <a:lnSpc>
                <a:spcPct val="110000"/>
              </a:lnSpc>
            </a:pPr>
            <a:r>
              <a:rPr lang="en-US" altLang="zh-CN" sz="3600" b="1">
                <a:solidFill>
                  <a:srgbClr val="CC00FF"/>
                </a:solidFill>
                <a:latin typeface="Arial" panose="020B0604020202020204" pitchFamily="34" charset="0"/>
              </a:rPr>
              <a:t>      your partner about them. </a:t>
            </a:r>
            <a:endParaRPr lang="en-US" altLang="zh-CN" sz="3600" b="1">
              <a:solidFill>
                <a:srgbClr val="CC00FF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Text Box 8"/>
          <p:cNvSpPr txBox="1"/>
          <p:nvPr/>
        </p:nvSpPr>
        <p:spPr>
          <a:xfrm>
            <a:off x="685800" y="2590800"/>
            <a:ext cx="7696200" cy="37211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marL="514350" indent="-514350" algn="l">
              <a:lnSpc>
                <a:spcPct val="11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1. What does your favorite actor or actress look like?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What does your favorite teacher look like?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7417" name="Picture 9" descr="E:\图片库\人物\教师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33600"/>
            <a:ext cx="1062038" cy="16049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8133" name="矩形标注 11"/>
          <p:cNvSpPr/>
          <p:nvPr/>
        </p:nvSpPr>
        <p:spPr>
          <a:xfrm>
            <a:off x="1905000" y="990600"/>
            <a:ext cx="6705600" cy="5105400"/>
          </a:xfrm>
          <a:prstGeom prst="wedgeRectCallout">
            <a:avLst>
              <a:gd name="adj1" fmla="val -54546"/>
              <a:gd name="adj2" fmla="val -19278"/>
            </a:avLst>
          </a:pr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algn="l">
              <a:lnSpc>
                <a:spcPct val="13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先在头脑中想清楚，你最喜欢的男、女演员及最喜欢的老师是谁，然后想一想她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他的身高、发型、胖瘦、是否戴眼镜等特征，然后开始动手写吧。但一定要注意，正确运用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is, has, do, does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等词汇哟。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8434" name="Text Box 8"/>
          <p:cNvSpPr txBox="1"/>
          <p:nvPr/>
        </p:nvSpPr>
        <p:spPr>
          <a:xfrm>
            <a:off x="533400" y="4237038"/>
            <a:ext cx="8153400" cy="20685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What does your favorite actor look like?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云形标注 10"/>
          <p:cNvSpPr/>
          <p:nvPr/>
        </p:nvSpPr>
        <p:spPr>
          <a:xfrm>
            <a:off x="2514600" y="533400"/>
            <a:ext cx="2438400" cy="3505200"/>
          </a:xfrm>
          <a:prstGeom prst="cloudCallout">
            <a:avLst>
              <a:gd name="adj1" fmla="val 104735"/>
              <a:gd name="adj2" fmla="val 8234"/>
            </a:avLst>
          </a:prstGeom>
          <a:noFill/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Box 8"/>
          <p:cNvSpPr txBox="1"/>
          <p:nvPr/>
        </p:nvSpPr>
        <p:spPr>
          <a:xfrm>
            <a:off x="533400" y="4914900"/>
            <a:ext cx="7162800" cy="1409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thin. He is of medium height.  He has short black hair.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441" name="图片 18440" descr="3787878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066800"/>
            <a:ext cx="1960563" cy="2968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43" name="图片 18442" descr="50ac335d812e2"/>
          <p:cNvPicPr>
            <a:picLocks noChangeAspect="1"/>
          </p:cNvPicPr>
          <p:nvPr/>
        </p:nvPicPr>
        <p:blipFill>
          <a:blip r:embed="rId3"/>
          <a:srcRect l="38158" r="15790"/>
          <a:stretch>
            <a:fillRect/>
          </a:stretch>
        </p:blipFill>
        <p:spPr>
          <a:xfrm>
            <a:off x="2895600" y="990600"/>
            <a:ext cx="1655763" cy="2247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9458" name="Text Box 8"/>
          <p:cNvSpPr txBox="1"/>
          <p:nvPr/>
        </p:nvSpPr>
        <p:spPr>
          <a:xfrm>
            <a:off x="457200" y="4313238"/>
            <a:ext cx="8305800" cy="20685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What does your favorite actress look like?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8"/>
          <p:cNvSpPr txBox="1"/>
          <p:nvPr/>
        </p:nvSpPr>
        <p:spPr>
          <a:xfrm>
            <a:off x="457200" y="4953000"/>
            <a:ext cx="7696200" cy="1409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of medium height. She is a little thin. She has curly long hair.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2486025" y="685800"/>
            <a:ext cx="2438400" cy="3505200"/>
          </a:xfrm>
          <a:prstGeom prst="cloudCallout">
            <a:avLst>
              <a:gd name="adj1" fmla="val 98389"/>
              <a:gd name="adj2" fmla="val 12649"/>
            </a:avLst>
          </a:prstGeom>
          <a:noFill/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65" name="图片 19464" descr="T%UI`$WIK$@34[~M9{UNTC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5" y="1219200"/>
            <a:ext cx="1814513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8" name="图片 19467" descr="378787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143000"/>
            <a:ext cx="1960563" cy="2968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20490" name="图片 20489" descr="214789-120Q621442579-l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371600"/>
            <a:ext cx="2152650" cy="1549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2" name="Text Box 8"/>
          <p:cNvSpPr txBox="1"/>
          <p:nvPr/>
        </p:nvSpPr>
        <p:spPr>
          <a:xfrm>
            <a:off x="381000" y="4389438"/>
            <a:ext cx="8458200" cy="20685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What does your favorite teacher look like?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2057400" y="533400"/>
            <a:ext cx="2438400" cy="3505200"/>
          </a:xfrm>
          <a:prstGeom prst="cloudCallout">
            <a:avLst>
              <a:gd name="adj1" fmla="val 98389"/>
              <a:gd name="adj2" fmla="val 12649"/>
            </a:avLst>
          </a:prstGeom>
          <a:noFill/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88" name="图片 20487" descr="378787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990600"/>
            <a:ext cx="1960563" cy="2968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amond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21515" name="图片 21514" descr="4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4038600"/>
            <a:ext cx="2286000" cy="2370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Text Box 3"/>
          <p:cNvSpPr txBox="1"/>
          <p:nvPr/>
        </p:nvSpPr>
        <p:spPr>
          <a:xfrm>
            <a:off x="0" y="228600"/>
            <a:ext cx="8991600" cy="2068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33400" indent="-533400"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Arial" panose="020B0604020202020204" pitchFamily="34" charset="0"/>
              </a:rPr>
              <a:t>3d. </a:t>
            </a:r>
            <a:r>
              <a:rPr lang="en-US" altLang="zh-CN" sz="3600" b="1">
                <a:solidFill>
                  <a:schemeClr val="tx1"/>
                </a:solidFill>
                <a:latin typeface="Arial" panose="020B0604020202020204" pitchFamily="34" charset="0"/>
              </a:rPr>
              <a:t>Describe someone in the class. </a:t>
            </a:r>
            <a:endParaRPr lang="en-US" altLang="zh-CN" sz="3600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533400" indent="-53340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Arial" panose="020B0604020202020204" pitchFamily="34" charset="0"/>
              </a:rPr>
              <a:t>      Ask your classmates to guess who </a:t>
            </a:r>
            <a:endParaRPr lang="en-US" altLang="zh-CN" sz="3600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533400" indent="-53340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Arial" panose="020B0604020202020204" pitchFamily="34" charset="0"/>
              </a:rPr>
              <a:t>      you are describing. </a:t>
            </a:r>
            <a:endParaRPr lang="en-US" altLang="zh-CN" sz="36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矩形标注 5"/>
          <p:cNvSpPr/>
          <p:nvPr/>
        </p:nvSpPr>
        <p:spPr>
          <a:xfrm>
            <a:off x="228600" y="2590800"/>
            <a:ext cx="5791200" cy="1371600"/>
          </a:xfrm>
          <a:prstGeom prst="wedgeRectCallout">
            <a:avLst>
              <a:gd name="adj1" fmla="val 17051"/>
              <a:gd name="adj2" fmla="val 72338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tall. She is a little thin. She has long straight hair.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0" name="矩形标注 7"/>
          <p:cNvSpPr/>
          <p:nvPr/>
        </p:nvSpPr>
        <p:spPr>
          <a:xfrm>
            <a:off x="6172200" y="2667000"/>
            <a:ext cx="2743200" cy="1295400"/>
          </a:xfrm>
          <a:prstGeom prst="wedgeRectCallout">
            <a:avLst>
              <a:gd name="adj1" fmla="val -43111"/>
              <a:gd name="adj2" fmla="val 79167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she wear glasses?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1" name="矩形标注 9"/>
          <p:cNvSpPr/>
          <p:nvPr/>
        </p:nvSpPr>
        <p:spPr>
          <a:xfrm>
            <a:off x="228600" y="5486400"/>
            <a:ext cx="3276600" cy="838200"/>
          </a:xfrm>
          <a:prstGeom prst="wedgeRectCallout">
            <a:avLst>
              <a:gd name="adj1" fmla="val 62306"/>
              <a:gd name="adj2" fmla="val -17616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she doesn’t.</a:t>
            </a:r>
            <a:r>
              <a:rPr lang="en-US" altLang="zh-CN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2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2" name="矩形标注 10"/>
          <p:cNvSpPr/>
          <p:nvPr/>
        </p:nvSpPr>
        <p:spPr>
          <a:xfrm>
            <a:off x="6324600" y="5334000"/>
            <a:ext cx="2819400" cy="1295400"/>
          </a:xfrm>
          <a:prstGeom prst="wedgeRectCallout">
            <a:avLst>
              <a:gd name="adj1" fmla="val -57037"/>
              <a:gd name="adj2" fmla="val -70954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know. It’s Li Ling.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 animBg="1"/>
      <p:bldP spid="21511" grpId="0" animBg="1"/>
      <p:bldP spid="215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2226" name="Text Box 31"/>
          <p:cNvSpPr txBox="1"/>
          <p:nvPr/>
        </p:nvSpPr>
        <p:spPr>
          <a:xfrm>
            <a:off x="2590800" y="5410200"/>
            <a:ext cx="3886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lang="zh-CN" altLang="zh-CN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8" name="矩形 52227"/>
          <p:cNvSpPr/>
          <p:nvPr/>
        </p:nvSpPr>
        <p:spPr>
          <a:xfrm>
            <a:off x="1143000" y="2057400"/>
            <a:ext cx="66294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 b="1">
                <a:ln w="127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Section A 2 </a:t>
            </a:r>
            <a:endParaRPr lang="zh-CN" altLang="en-US" sz="4000" b="1">
              <a:ln w="127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zh-CN" altLang="en-US" sz="4000" b="1">
                <a:ln w="127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Grammar focus-3d</a:t>
            </a:r>
            <a:endParaRPr lang="zh-CN" altLang="en-US" sz="4000" b="1">
              <a:ln w="127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22537" name="图片 22536" descr="4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124200"/>
            <a:ext cx="2286000" cy="2370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0" name="矩形标注 12"/>
          <p:cNvSpPr/>
          <p:nvPr/>
        </p:nvSpPr>
        <p:spPr>
          <a:xfrm>
            <a:off x="5334000" y="685800"/>
            <a:ext cx="3276600" cy="1981200"/>
          </a:xfrm>
          <a:prstGeom prst="wedgeRectCallout">
            <a:avLst>
              <a:gd name="adj1" fmla="val -30037"/>
              <a:gd name="adj2" fmla="val 102324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he have straight hair or curly hair?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1" name="矩形标注 13"/>
          <p:cNvSpPr/>
          <p:nvPr/>
        </p:nvSpPr>
        <p:spPr>
          <a:xfrm>
            <a:off x="76200" y="685800"/>
            <a:ext cx="5029200" cy="2438400"/>
          </a:xfrm>
          <a:prstGeom prst="wedgeRectCallout">
            <a:avLst>
              <a:gd name="adj1" fmla="val 31185"/>
              <a:gd name="adj2" fmla="val 75977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He’s very handsome. He’s tall and of medium build. He wears a pair of glasses. 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2" name="矩形标注 14"/>
          <p:cNvSpPr/>
          <p:nvPr/>
        </p:nvSpPr>
        <p:spPr>
          <a:xfrm>
            <a:off x="5562600" y="5715000"/>
            <a:ext cx="3276600" cy="685800"/>
          </a:xfrm>
          <a:prstGeom prst="wedgeRectCallout">
            <a:avLst>
              <a:gd name="adj1" fmla="val -37694"/>
              <a:gd name="adj2" fmla="val -155787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Wu </a:t>
            </a:r>
            <a:r>
              <a:rPr lang="en-US" altLang="zh-CN" sz="36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Feng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3" name="矩形标注 15"/>
          <p:cNvSpPr/>
          <p:nvPr/>
        </p:nvSpPr>
        <p:spPr>
          <a:xfrm>
            <a:off x="152400" y="4114800"/>
            <a:ext cx="3886200" cy="838200"/>
          </a:xfrm>
          <a:prstGeom prst="wedgeRectCallout">
            <a:avLst>
              <a:gd name="adj1" fmla="val 52125"/>
              <a:gd name="adj2" fmla="val -84093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has curly hair. 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4" name="矩形标注 16"/>
          <p:cNvSpPr/>
          <p:nvPr/>
        </p:nvSpPr>
        <p:spPr>
          <a:xfrm>
            <a:off x="533400" y="5638800"/>
            <a:ext cx="3657600" cy="762000"/>
          </a:xfrm>
          <a:prstGeom prst="wedgeRectCallout">
            <a:avLst>
              <a:gd name="adj1" fmla="val 55296"/>
              <a:gd name="adj2" fmla="val -12375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 You’re right. 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animBg="1"/>
      <p:bldP spid="22532" grpId="0" animBg="1"/>
      <p:bldP spid="22533" grpId="0" animBg="1"/>
      <p:bldP spid="225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" name="Text Box 8"/>
          <p:cNvSpPr txBox="1"/>
          <p:nvPr/>
        </p:nvSpPr>
        <p:spPr>
          <a:xfrm>
            <a:off x="762000" y="914400"/>
            <a:ext cx="8077200" cy="5791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10000"/>
              </a:lnSpc>
            </a:pP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I. 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根据语境，用</a:t>
            </a: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has 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填空。</a:t>
            </a:r>
            <a:endParaRPr lang="zh-CN" altLang="en-US" sz="3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1. The old woman ________ short hair.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2. My new teacher _____ of medium 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    build and ________ long straight hair.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3. Cathy ____ tall and thin, and she 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    ______ short curly blonde hair.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4. My sister _____ short and a little 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    heavy.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5. —______ Peter of medium height?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    —Yes, he ______.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4419600" y="1524000"/>
            <a:ext cx="1143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8"/>
          <p:cNvSpPr txBox="1"/>
          <p:nvPr/>
        </p:nvSpPr>
        <p:spPr>
          <a:xfrm>
            <a:off x="4495800" y="2057400"/>
            <a:ext cx="990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73" name="矩形 23572"/>
          <p:cNvSpPr/>
          <p:nvPr/>
        </p:nvSpPr>
        <p:spPr>
          <a:xfrm>
            <a:off x="3124200" y="161925"/>
            <a:ext cx="29718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solidFill>
                  <a:srgbClr val="99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小试身手</a:t>
            </a:r>
            <a:endParaRPr lang="zh-CN" altLang="en-US" sz="4000" b="1">
              <a:solidFill>
                <a:srgbClr val="99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Text Box 8"/>
          <p:cNvSpPr txBox="1"/>
          <p:nvPr/>
        </p:nvSpPr>
        <p:spPr>
          <a:xfrm>
            <a:off x="3429000" y="2635250"/>
            <a:ext cx="1143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 Box 8"/>
          <p:cNvSpPr txBox="1"/>
          <p:nvPr/>
        </p:nvSpPr>
        <p:spPr>
          <a:xfrm>
            <a:off x="2590800" y="3200400"/>
            <a:ext cx="990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1371600" y="3810000"/>
            <a:ext cx="1143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8"/>
          <p:cNvSpPr txBox="1"/>
          <p:nvPr/>
        </p:nvSpPr>
        <p:spPr>
          <a:xfrm>
            <a:off x="3276600" y="4343400"/>
            <a:ext cx="990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8"/>
          <p:cNvSpPr txBox="1"/>
          <p:nvPr/>
        </p:nvSpPr>
        <p:spPr>
          <a:xfrm>
            <a:off x="1981200" y="5486400"/>
            <a:ext cx="990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 Box 8"/>
          <p:cNvSpPr txBox="1"/>
          <p:nvPr/>
        </p:nvSpPr>
        <p:spPr>
          <a:xfrm>
            <a:off x="3352800" y="6064250"/>
            <a:ext cx="990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" name="Text Box 8"/>
          <p:cNvSpPr txBox="1"/>
          <p:nvPr/>
        </p:nvSpPr>
        <p:spPr>
          <a:xfrm>
            <a:off x="533400" y="654050"/>
            <a:ext cx="8001000" cy="536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II.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根据各题后括号内的要求完成下列各题，每空一词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含缩略形式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1. My father has short black hair. (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改为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一般疑问句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_____ your father _____ short black 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hair?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2. She is tall and heavy.  (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改为否定句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She _____ tall ____ heavy.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8"/>
          <p:cNvSpPr txBox="1"/>
          <p:nvPr/>
        </p:nvSpPr>
        <p:spPr>
          <a:xfrm>
            <a:off x="1905000" y="5378450"/>
            <a:ext cx="3200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          or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8"/>
          <p:cNvSpPr txBox="1"/>
          <p:nvPr/>
        </p:nvSpPr>
        <p:spPr>
          <a:xfrm>
            <a:off x="1143000" y="3397250"/>
            <a:ext cx="4876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                      have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" name="Text Box 8"/>
          <p:cNvSpPr txBox="1"/>
          <p:nvPr/>
        </p:nvSpPr>
        <p:spPr>
          <a:xfrm>
            <a:off x="533400" y="685800"/>
            <a:ext cx="8305800" cy="55356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3. —Is that Dale’s classmate?  (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补全答语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—Yes, __ __.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4. His brother is an actor. (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cousin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改为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选择疑问句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Is his brother __ ______ an 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actor?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5. Mr. Green is </a:t>
            </a:r>
            <a:r>
              <a:rPr lang="en-US" altLang="zh-CN" sz="3600" b="1" u="sng">
                <a:solidFill>
                  <a:schemeClr val="tx1"/>
                </a:solidFill>
                <a:latin typeface="Times New Roman" panose="02020603050405020304" pitchFamily="18" charset="0"/>
              </a:rPr>
              <a:t>of medium build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. (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对划线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部分提问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_____ ____ Mr. Green ____ ____?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8"/>
          <p:cNvSpPr txBox="1"/>
          <p:nvPr/>
        </p:nvSpPr>
        <p:spPr>
          <a:xfrm>
            <a:off x="2438400" y="1371600"/>
            <a:ext cx="1219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 is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8"/>
          <p:cNvSpPr txBox="1"/>
          <p:nvPr/>
        </p:nvSpPr>
        <p:spPr>
          <a:xfrm>
            <a:off x="3733800" y="3168650"/>
            <a:ext cx="2438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cousin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8"/>
          <p:cNvSpPr txBox="1"/>
          <p:nvPr/>
        </p:nvSpPr>
        <p:spPr>
          <a:xfrm>
            <a:off x="990600" y="5607050"/>
            <a:ext cx="3276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8"/>
          <p:cNvSpPr txBox="1"/>
          <p:nvPr/>
        </p:nvSpPr>
        <p:spPr>
          <a:xfrm>
            <a:off x="5486400" y="5562600"/>
            <a:ext cx="2514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 like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1" grpId="0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8372" name="矩形 58371"/>
          <p:cNvSpPr/>
          <p:nvPr/>
        </p:nvSpPr>
        <p:spPr>
          <a:xfrm>
            <a:off x="228600" y="347663"/>
            <a:ext cx="8610600" cy="1409700"/>
          </a:xfrm>
          <a:prstGeom prst="rect">
            <a:avLst/>
          </a:prstGeom>
          <a:noFill/>
          <a:ln w="25400">
            <a:noFill/>
          </a:ln>
        </p:spPr>
        <p:txBody>
          <a:bodyPr anchor="ctr">
            <a:spAutoFit/>
          </a:bodyPr>
          <a:p>
            <a:pPr algn="l" eaLnBrk="0" hangingPunct="0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III.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根据对话内容，从方框中选择恰当的选项补全对话，其中有一项多余。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8386" name="表格 58385"/>
          <p:cNvGraphicFramePr/>
          <p:nvPr/>
        </p:nvGraphicFramePr>
        <p:xfrm>
          <a:off x="838200" y="1905000"/>
          <a:ext cx="7696200" cy="4324350"/>
        </p:xfrm>
        <a:graphic>
          <a:graphicData uri="http://schemas.openxmlformats.org/drawingml/2006/table">
            <a:tbl>
              <a:tblPr/>
              <a:tblGrid>
                <a:gridCol w="7696200"/>
              </a:tblGrid>
              <a:tr h="432435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A. What does she look like?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B. Yes, you’re right!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C. Does she often wear a red skirt and 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     black shoes?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D. What clothes does she often wear?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E. Is that a girl?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F. She has short black hair.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9396" name="矩形 59395"/>
          <p:cNvSpPr/>
          <p:nvPr/>
        </p:nvSpPr>
        <p:spPr>
          <a:xfrm>
            <a:off x="381000" y="98425"/>
            <a:ext cx="8534400" cy="6530975"/>
          </a:xfrm>
          <a:prstGeom prst="rect">
            <a:avLst/>
          </a:prstGeom>
          <a:noFill/>
          <a:ln w="25400">
            <a:noFill/>
          </a:ln>
        </p:spPr>
        <p:txBody>
          <a:bodyPr anchor="ctr">
            <a:spAutoFit/>
          </a:bodyPr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A: Please guess (</a:t>
            </a: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猜</a:t>
            </a: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) who is my favorite friend in </a:t>
            </a:r>
            <a:endParaRPr lang="en-US" altLang="zh-CN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     our school</a:t>
            </a: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！</a:t>
            </a:r>
            <a:endParaRPr lang="zh-CN" altLang="en-US" sz="3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B: OK. (1) _______________________</a:t>
            </a:r>
            <a:endParaRPr lang="en-US" altLang="zh-CN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A: Yes, it is.</a:t>
            </a:r>
            <a:endParaRPr lang="en-US" altLang="zh-CN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B: (2) __________________________</a:t>
            </a:r>
            <a:endParaRPr lang="en-US" altLang="zh-CN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A: She is a little heavy.</a:t>
            </a:r>
            <a:endParaRPr lang="en-US" altLang="zh-CN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B: Does she have long black hair?</a:t>
            </a:r>
            <a:endParaRPr lang="en-US" altLang="zh-CN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A: No. (3) __________________________</a:t>
            </a:r>
            <a:endParaRPr lang="en-US" altLang="zh-CN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B: (4) ___________________________________</a:t>
            </a:r>
            <a:endParaRPr lang="en-US" altLang="zh-CN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A: Yes. You are right.</a:t>
            </a:r>
            <a:endParaRPr lang="en-US" altLang="zh-CN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B: I know. Is she Liu Mei?</a:t>
            </a:r>
            <a:endParaRPr lang="en-US" altLang="zh-CN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</a:rPr>
              <a:t>A: (5) _______________________</a:t>
            </a:r>
            <a:endParaRPr lang="en-US" altLang="zh-CN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7" name="矩形 59396"/>
          <p:cNvSpPr/>
          <p:nvPr/>
        </p:nvSpPr>
        <p:spPr>
          <a:xfrm>
            <a:off x="2590800" y="1143000"/>
            <a:ext cx="2995613" cy="628650"/>
          </a:xfrm>
          <a:prstGeom prst="rect">
            <a:avLst/>
          </a:prstGeom>
          <a:noFill/>
          <a:ln w="25400">
            <a:noFill/>
          </a:ln>
        </p:spPr>
        <p:txBody>
          <a:bodyPr wrap="none" anchor="t">
            <a:spAutoFit/>
          </a:bodyPr>
          <a:p>
            <a:pPr eaLnBrk="0" hangingPunct="0"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E. Is that a girl?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8" name="矩形 59397"/>
          <p:cNvSpPr/>
          <p:nvPr/>
        </p:nvSpPr>
        <p:spPr>
          <a:xfrm>
            <a:off x="1447800" y="2209800"/>
            <a:ext cx="5943600" cy="62865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p>
            <a:pPr algn="l" eaLnBrk="0" hangingPunct="0"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A. What does she look like?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9" name="矩形 59398"/>
          <p:cNvSpPr/>
          <p:nvPr/>
        </p:nvSpPr>
        <p:spPr>
          <a:xfrm>
            <a:off x="2209800" y="3886200"/>
            <a:ext cx="4935538" cy="628650"/>
          </a:xfrm>
          <a:prstGeom prst="rect">
            <a:avLst/>
          </a:prstGeom>
          <a:noFill/>
          <a:ln w="25400">
            <a:noFill/>
          </a:ln>
        </p:spPr>
        <p:txBody>
          <a:bodyPr wrap="none" anchor="t">
            <a:spAutoFit/>
          </a:bodyPr>
          <a:p>
            <a:pPr eaLnBrk="0" hangingPunct="0"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F. She has short black hair.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0" name="矩形 59399"/>
          <p:cNvSpPr/>
          <p:nvPr/>
        </p:nvSpPr>
        <p:spPr>
          <a:xfrm>
            <a:off x="1447800" y="4419600"/>
            <a:ext cx="7467600" cy="579438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C. Does she often wear a red skirt and …?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1" name="矩形 59400"/>
          <p:cNvSpPr/>
          <p:nvPr/>
        </p:nvSpPr>
        <p:spPr>
          <a:xfrm>
            <a:off x="1539875" y="5984875"/>
            <a:ext cx="3717925" cy="628650"/>
          </a:xfrm>
          <a:prstGeom prst="rect">
            <a:avLst/>
          </a:prstGeom>
          <a:noFill/>
          <a:ln w="25400">
            <a:noFill/>
          </a:ln>
        </p:spPr>
        <p:txBody>
          <a:bodyPr wrap="none" anchor="t">
            <a:spAutoFit/>
          </a:bodyPr>
          <a:p>
            <a:pPr eaLnBrk="0" hangingPunct="0"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B. Yes, you’re right!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8" grpId="0"/>
      <p:bldP spid="59399" grpId="0"/>
      <p:bldP spid="59400" grpId="0"/>
      <p:bldP spid="5940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 useBgFill="1">
        <p:nvSpPr>
          <p:cNvPr id="29742" name="Rectangle 46"/>
          <p:cNvSpPr>
            <a:spLocks noChangeArrowheads="1"/>
          </p:cNvSpPr>
          <p:nvPr/>
        </p:nvSpPr>
        <p:spPr bwMode="auto">
          <a:xfrm>
            <a:off x="990600" y="1600200"/>
            <a:ext cx="7086600" cy="3048000"/>
          </a:xfrm>
          <a:prstGeom prst="rect">
            <a:avLst/>
          </a:prstGeom>
          <a:ln w="9525">
            <a:noFill/>
            <a:miter lim="800000"/>
          </a:ln>
          <a:effectLst/>
        </p:spPr>
        <p:txBody>
          <a:bodyPr wrap="none" anchor="ctr"/>
          <a:p>
            <a:pPr algn="l">
              <a:lnSpc>
                <a:spcPct val="130000"/>
              </a:lnSpc>
              <a:buAutoNum type="arabicPeriod"/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Remember the sentences in the 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Grammar Focus.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Describe five classmates in your 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class in English.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9" name="WordArt 9"/>
          <p:cNvSpPr>
            <a:spLocks noTextEdit="1"/>
          </p:cNvSpPr>
          <p:nvPr/>
        </p:nvSpPr>
        <p:spPr>
          <a:xfrm>
            <a:off x="2362200" y="914400"/>
            <a:ext cx="4105275" cy="8636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19"/>
              </a:avLst>
            </a:prstTxWarp>
            <a:normAutofit/>
          </a:bodyPr>
          <a:p>
            <a:pPr algn="l"/>
            <a:r>
              <a:rPr lang="zh-CN" altLang="en-US" sz="40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21001">
                      <a:srgbClr val="0819FB">
                        <a:alpha val="100000"/>
                      </a:srgbClr>
                    </a:gs>
                    <a:gs pos="35001">
                      <a:srgbClr val="1A8D48">
                        <a:alpha val="100000"/>
                      </a:srgbClr>
                    </a:gs>
                    <a:gs pos="52000">
                      <a:srgbClr val="FFFF00">
                        <a:alpha val="100000"/>
                      </a:srgbClr>
                    </a:gs>
                    <a:gs pos="73000">
                      <a:srgbClr val="EE3F17">
                        <a:alpha val="100000"/>
                      </a:srgbClr>
                    </a:gs>
                    <a:gs pos="88000">
                      <a:srgbClr val="E81766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5400000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Homework</a:t>
            </a:r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21001">
                    <a:srgbClr val="0819FB">
                      <a:alpha val="100000"/>
                    </a:srgbClr>
                  </a:gs>
                  <a:gs pos="35001">
                    <a:srgbClr val="1A8D48">
                      <a:alpha val="100000"/>
                    </a:srgbClr>
                  </a:gs>
                  <a:gs pos="52000">
                    <a:srgbClr val="FFFF00">
                      <a:alpha val="100000"/>
                    </a:srgbClr>
                  </a:gs>
                  <a:gs pos="73000">
                    <a:srgbClr val="EE3F17">
                      <a:alpha val="100000"/>
                    </a:srgbClr>
                  </a:gs>
                  <a:gs pos="88000">
                    <a:srgbClr val="E81766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5400000"/>
                <a:tileRect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check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76200" y="1905000"/>
            <a:ext cx="8991600" cy="4254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l">
              <a:lnSpc>
                <a:spcPct val="130000"/>
              </a:lnSpc>
            </a:pPr>
            <a:r>
              <a:rPr lang="en-US" altLang="zh-CN" sz="3500" b="1">
                <a:solidFill>
                  <a:schemeClr val="tx1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5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他长的什么样子？</a:t>
            </a:r>
            <a:r>
              <a:rPr lang="en-US" altLang="zh-CN" sz="35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</a:t>
            </a:r>
            <a:endParaRPr lang="en-US" altLang="zh-CN" sz="35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3500" b="1">
                <a:solidFill>
                  <a:schemeClr val="tx1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5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他个子很高。</a:t>
            </a:r>
            <a:r>
              <a:rPr lang="en-US" altLang="zh-CN" sz="35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</a:t>
            </a:r>
            <a:endParaRPr lang="en-US" altLang="zh-CN" sz="35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buAutoNum type="arabicPeriod" startAt="3"/>
            </a:pPr>
            <a:r>
              <a:rPr lang="zh-CN" altLang="en-US" sz="35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她长的什么样子？</a:t>
            </a:r>
            <a:r>
              <a:rPr lang="en-US" altLang="zh-CN" sz="35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 </a:t>
            </a:r>
            <a:endParaRPr lang="en-US" altLang="zh-CN" sz="35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3500" b="1">
                <a:solidFill>
                  <a:schemeClr val="tx1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sz="35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她有一头长直发。</a:t>
            </a:r>
            <a:r>
              <a:rPr lang="en-US" altLang="zh-CN" sz="35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</a:t>
            </a:r>
            <a:endParaRPr lang="en-US" altLang="zh-CN" sz="35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3500" b="1">
                <a:solidFill>
                  <a:schemeClr val="tx1"/>
                </a:solidFill>
                <a:latin typeface="Times New Roman" panose="02020603050405020304" pitchFamily="18" charset="0"/>
              </a:rPr>
              <a:t>5. </a:t>
            </a:r>
            <a:r>
              <a:rPr lang="zh-CN" altLang="en-US" sz="35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他们长的什么样子？</a:t>
            </a:r>
            <a:r>
              <a:rPr lang="en-US" altLang="zh-CN" sz="35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</a:t>
            </a:r>
            <a:endParaRPr lang="en-US" altLang="zh-CN" sz="35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3500" b="1">
                <a:solidFill>
                  <a:schemeClr val="tx1"/>
                </a:solidFill>
                <a:latin typeface="Times New Roman" panose="02020603050405020304" pitchFamily="18" charset="0"/>
              </a:rPr>
              <a:t>6. </a:t>
            </a:r>
            <a:r>
              <a:rPr lang="zh-CN" altLang="en-US" sz="35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他们中等身材。</a:t>
            </a:r>
            <a:r>
              <a:rPr lang="en-US" altLang="zh-CN" sz="35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______________________</a:t>
            </a:r>
            <a:endParaRPr lang="en-US" altLang="zh-CN" sz="35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2"/>
          <p:cNvSpPr txBox="1"/>
          <p:nvPr/>
        </p:nvSpPr>
        <p:spPr>
          <a:xfrm>
            <a:off x="152400" y="1219200"/>
            <a:ext cx="8991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solidFill>
                  <a:srgbClr val="CC00FF"/>
                </a:solidFill>
                <a:latin typeface="宋体" panose="02010600030101010101" pitchFamily="2" charset="-122"/>
              </a:rPr>
              <a:t>阅读</a:t>
            </a: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Grammar Focus</a:t>
            </a:r>
            <a:r>
              <a:rPr lang="zh-CN" altLang="en-US" sz="3600" b="1" dirty="0">
                <a:solidFill>
                  <a:srgbClr val="CC00FF"/>
                </a:solidFill>
                <a:latin typeface="宋体" panose="02010600030101010101" pitchFamily="2" charset="-122"/>
              </a:rPr>
              <a:t>部分，完成下列句子。</a:t>
            </a:r>
            <a:endParaRPr lang="en-US" altLang="zh-CN" sz="3600" b="1">
              <a:solidFill>
                <a:srgbClr val="CC00FF"/>
              </a:solidFill>
              <a:latin typeface="宋体" panose="02010600030101010101" pitchFamily="2" charset="-122"/>
            </a:endParaRPr>
          </a:p>
        </p:txBody>
      </p:sp>
      <p:sp>
        <p:nvSpPr>
          <p:cNvPr id="5122" name="Text Box 3"/>
          <p:cNvSpPr txBox="1"/>
          <p:nvPr/>
        </p:nvSpPr>
        <p:spPr>
          <a:xfrm>
            <a:off x="3200400" y="2743200"/>
            <a:ext cx="33528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He is really tall. 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2" name="Text Box 7"/>
          <p:cNvSpPr txBox="1"/>
          <p:nvPr/>
        </p:nvSpPr>
        <p:spPr>
          <a:xfrm>
            <a:off x="4038600" y="2057400"/>
            <a:ext cx="47244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he look like?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 Box 7"/>
          <p:cNvSpPr txBox="1"/>
          <p:nvPr/>
        </p:nvSpPr>
        <p:spPr>
          <a:xfrm>
            <a:off x="4038600" y="3429000"/>
            <a:ext cx="50292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she look like?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3"/>
          <p:cNvSpPr txBox="1"/>
          <p:nvPr/>
        </p:nvSpPr>
        <p:spPr>
          <a:xfrm>
            <a:off x="4038600" y="4114800"/>
            <a:ext cx="51054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She has long straight hair. 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3"/>
          <p:cNvSpPr txBox="1"/>
          <p:nvPr/>
        </p:nvSpPr>
        <p:spPr>
          <a:xfrm>
            <a:off x="3581400" y="5486400"/>
            <a:ext cx="52578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They’re of medium build. 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 Box 7"/>
          <p:cNvSpPr txBox="1"/>
          <p:nvPr/>
        </p:nvSpPr>
        <p:spPr>
          <a:xfrm>
            <a:off x="4343400" y="4800600"/>
            <a:ext cx="4876800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they look like?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7" name="矩形 6156"/>
          <p:cNvSpPr/>
          <p:nvPr/>
        </p:nvSpPr>
        <p:spPr>
          <a:xfrm>
            <a:off x="1752600" y="76200"/>
            <a:ext cx="4724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Grammar focus</a:t>
            </a:r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4582" grpId="0"/>
      <p:bldP spid="12" grpId="0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Text Box 4"/>
          <p:cNvSpPr txBox="1"/>
          <p:nvPr/>
        </p:nvSpPr>
        <p:spPr>
          <a:xfrm>
            <a:off x="457200" y="531813"/>
            <a:ext cx="8382000" cy="602138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 marL="533400" indent="-53340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7.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他们是直发还是卷发？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</a:t>
            </a:r>
            <a:b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33400" indent="-53340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8.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他们是卷发。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33400" indent="-53340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9.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他个头高还是矮？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33400" indent="-53340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10.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他不高也不矮。他是中等身高。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33400" indent="-533400"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    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2" name="Text Box 3"/>
          <p:cNvSpPr txBox="1"/>
          <p:nvPr/>
        </p:nvSpPr>
        <p:spPr>
          <a:xfrm>
            <a:off x="914400" y="3810000"/>
            <a:ext cx="5867400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he tall or short? 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2" name="Text Box 7"/>
          <p:cNvSpPr txBox="1"/>
          <p:nvPr/>
        </p:nvSpPr>
        <p:spPr>
          <a:xfrm>
            <a:off x="914400" y="2514600"/>
            <a:ext cx="4343400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 curly hair.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 Box 7"/>
          <p:cNvSpPr txBox="1"/>
          <p:nvPr/>
        </p:nvSpPr>
        <p:spPr>
          <a:xfrm>
            <a:off x="1143000" y="5116513"/>
            <a:ext cx="5029200" cy="750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isn’t tall or short.  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1066800" y="5802313"/>
            <a:ext cx="4800600" cy="750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He’s of medium height.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" name="矩形 10"/>
          <p:cNvSpPr/>
          <p:nvPr/>
        </p:nvSpPr>
        <p:spPr>
          <a:xfrm>
            <a:off x="838200" y="1143000"/>
            <a:ext cx="8153400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Do they have straight hair or curly hair?</a:t>
            </a:r>
            <a:endParaRPr lang="zh-CN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4582" grpId="0"/>
      <p:bldP spid="7" grpId="0"/>
      <p:bldP spid="8" grpId="0"/>
      <p:bldP spid="71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4800" y="762000"/>
            <a:ext cx="8686800" cy="5632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marL="514350" indent="-514350" algn="l">
              <a:lnSpc>
                <a:spcPct val="110000"/>
              </a:lnSpc>
            </a:pPr>
            <a:r>
              <a:rPr lang="zh-CN" altLang="en-US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一、描述人物外貌的问句。</a:t>
            </a:r>
            <a:endParaRPr lang="en-US" altLang="zh-CN" sz="33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zh-CN" altLang="en-US" sz="33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询问人物外貌时，我们常用“</a:t>
            </a:r>
            <a:r>
              <a:rPr lang="en-US" altLang="zh-CN" sz="3300" b="1">
                <a:solidFill>
                  <a:schemeClr val="tx1"/>
                </a:solidFill>
                <a:latin typeface="Times New Roman" panose="02020603050405020304" pitchFamily="18" charset="0"/>
              </a:rPr>
              <a:t>What + do / does </a:t>
            </a:r>
            <a:endParaRPr lang="en-US" altLang="zh-CN" sz="33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en-US" altLang="zh-CN" sz="3300" b="1">
                <a:solidFill>
                  <a:schemeClr val="tx1"/>
                </a:solidFill>
                <a:latin typeface="Times New Roman" panose="02020603050405020304" pitchFamily="18" charset="0"/>
              </a:rPr>
              <a:t>+ </a:t>
            </a:r>
            <a:r>
              <a:rPr lang="zh-CN" altLang="en-US" sz="33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主语 ＋ </a:t>
            </a:r>
            <a:r>
              <a:rPr lang="en-US" altLang="zh-CN" sz="3300" b="1">
                <a:solidFill>
                  <a:schemeClr val="tx1"/>
                </a:solidFill>
                <a:latin typeface="Times New Roman" panose="02020603050405020304" pitchFamily="18" charset="0"/>
              </a:rPr>
              <a:t>look like?”</a:t>
            </a:r>
            <a:r>
              <a:rPr lang="zh-CN" altLang="en-US" sz="33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这一句型。其中，助动词</a:t>
            </a:r>
            <a:endParaRPr lang="zh-CN" altLang="en-US" sz="33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zh-CN" altLang="en-US" sz="33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3300" b="1">
                <a:solidFill>
                  <a:schemeClr val="tx1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33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还是</a:t>
            </a:r>
            <a:r>
              <a:rPr lang="en-US" altLang="zh-CN" sz="3300" b="1">
                <a:solidFill>
                  <a:schemeClr val="tx1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33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取决于主语人称和数的变化：当</a:t>
            </a:r>
            <a:endParaRPr lang="zh-CN" altLang="en-US" sz="33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zh-CN" altLang="en-US" sz="33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主语是第三人称单数或单数名词时，用</a:t>
            </a:r>
            <a:r>
              <a:rPr lang="en-US" altLang="zh-CN" sz="3300" b="1">
                <a:solidFill>
                  <a:schemeClr val="tx1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33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；</a:t>
            </a:r>
            <a:endParaRPr lang="zh-CN" altLang="en-US" sz="33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zh-CN" altLang="en-US" sz="33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当主语是其他人称或复数名词时，用</a:t>
            </a:r>
            <a:r>
              <a:rPr lang="en-US" altLang="zh-CN" sz="3300" b="1">
                <a:solidFill>
                  <a:schemeClr val="tx1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33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。如：</a:t>
            </a:r>
            <a:endParaRPr lang="zh-CN" altLang="en-US" sz="33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en-US" altLang="zh-CN" sz="3300" b="1">
                <a:solidFill>
                  <a:srgbClr val="9900CC"/>
                </a:solidFill>
                <a:latin typeface="Times New Roman" panose="02020603050405020304" pitchFamily="18" charset="0"/>
              </a:rPr>
              <a:t>What does your sister look like? </a:t>
            </a:r>
            <a:endParaRPr lang="en-US" altLang="zh-CN" sz="3300" b="1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zh-CN" altLang="en-US" sz="33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你姐姐长什么样？</a:t>
            </a:r>
            <a:endParaRPr lang="zh-CN" altLang="en-US" sz="3300" b="1" dirty="0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en-US" altLang="zh-CN" sz="3300" b="1">
                <a:solidFill>
                  <a:srgbClr val="9900CC"/>
                </a:solidFill>
                <a:latin typeface="Times New Roman" panose="02020603050405020304" pitchFamily="18" charset="0"/>
              </a:rPr>
              <a:t>What do her parents look like? </a:t>
            </a:r>
            <a:endParaRPr lang="en-US" altLang="zh-CN" sz="3300" b="1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10000"/>
              </a:lnSpc>
            </a:pPr>
            <a:r>
              <a:rPr lang="zh-CN" altLang="en-US" sz="33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她父母长什么样？</a:t>
            </a:r>
            <a:endParaRPr lang="en-US" altLang="zh-CN" sz="3300" b="1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0" name="矩形 8199" descr="白色大理石"/>
          <p:cNvSpPr/>
          <p:nvPr/>
        </p:nvSpPr>
        <p:spPr>
          <a:xfrm>
            <a:off x="2971800" y="2286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ObliqueRight">
                <a:rot lat="0" lon="0" rev="0"/>
              </a:camera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p>
            <a:pPr algn="ctr" eaLnBrk="0" hangingPunct="0"/>
            <a:r>
              <a:rPr lang="zh-CN" altLang="en-US" sz="4000" b="1">
                <a:blipFill rotWithShape="0">
                  <a:blip r:embed="rId2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探究乐园</a:t>
            </a:r>
            <a:endParaRPr lang="zh-CN" altLang="en-US" sz="4000" b="1">
              <a:blipFill rotWithShape="0">
                <a:blip r:embed="rId2"/>
              </a:blip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4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13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22">
                                            <p:txEl>
                                              <p:charRg st="13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44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22">
                                            <p:txEl>
                                              <p:charRg st="44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98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22">
                                            <p:txEl>
                                              <p:charRg st="98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121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222">
                                            <p:txEl>
                                              <p:charRg st="121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143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22">
                                            <p:txEl>
                                              <p:charRg st="143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177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222">
                                            <p:txEl>
                                              <p:charRg st="177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186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222">
                                            <p:txEl>
                                              <p:charRg st="186" end="2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218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22">
                                            <p:txEl>
                                              <p:charRg st="218" end="2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8600" y="762000"/>
            <a:ext cx="8915400" cy="4703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链接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】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我们可以用“</a:t>
            </a:r>
            <a:r>
              <a:rPr lang="en-US" altLang="zh-CN" sz="3600" b="1" err="1">
                <a:solidFill>
                  <a:schemeClr val="tx1"/>
                </a:solidFill>
                <a:latin typeface="Times New Roman" panose="02020603050405020304" pitchFamily="18" charset="0"/>
              </a:rPr>
              <a:t>What+be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 +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主语＋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like?”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这一句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型来询问某人的品质、个性等。如：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—What’s her mother like? </a:t>
            </a:r>
            <a:endParaRPr lang="en-US" altLang="zh-CN" sz="3600" b="1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zh-CN" altLang="en-US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   她妈妈性格怎么样？</a:t>
            </a:r>
            <a:endParaRPr lang="zh-CN" altLang="en-US" sz="3600" b="1" dirty="0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—She is quite nice. </a:t>
            </a:r>
            <a:endParaRPr lang="en-US" altLang="zh-CN" sz="3600" b="1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zh-CN" altLang="en-US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   她相当和善。</a:t>
            </a:r>
            <a:endParaRPr lang="en-US" altLang="zh-CN" sz="3600" b="1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4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5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22">
                                            <p:txEl>
                                              <p:charRg st="5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22">
                                            <p:txEl>
                                              <p:charRg st="5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22">
                                            <p:txEl>
                                              <p:charRg st="5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22">
                                            <p:txEl>
                                              <p:charRg st="5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5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5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9222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222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222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222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33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5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222">
                                            <p:txEl>
                                              <p:charRg st="50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222">
                                            <p:txEl>
                                              <p:charRg st="5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222">
                                            <p:txEl>
                                              <p:charRg st="5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222">
                                            <p:txEl>
                                              <p:charRg st="5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5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5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76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9222">
                                            <p:txEl>
                                              <p:charRg st="76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222">
                                            <p:txEl>
                                              <p:charRg st="76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222">
                                            <p:txEl>
                                              <p:charRg st="76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222">
                                            <p:txEl>
                                              <p:charRg st="76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76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76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9222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9222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9222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222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11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9222">
                                            <p:txEl>
                                              <p:charRg st="111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222">
                                            <p:txEl>
                                              <p:charRg st="11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9222">
                                            <p:txEl>
                                              <p:charRg st="11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9222">
                                            <p:txEl>
                                              <p:charRg st="11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11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11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5300" name="文本框 55299"/>
          <p:cNvSpPr txBox="1"/>
          <p:nvPr/>
        </p:nvSpPr>
        <p:spPr>
          <a:xfrm>
            <a:off x="457200" y="914400"/>
            <a:ext cx="7924800" cy="4044950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运用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对下列句子中的划线部分进行提问。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(1) The little girl </a:t>
            </a:r>
            <a:r>
              <a:rPr lang="en-US" altLang="zh-CN" sz="3600" b="1" u="sng">
                <a:solidFill>
                  <a:schemeClr val="tx1"/>
                </a:solidFill>
                <a:latin typeface="Times New Roman" panose="02020603050405020304" pitchFamily="18" charset="0"/>
              </a:rPr>
              <a:t>has long curly hair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_________________________________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(2) My English teacher is </a:t>
            </a:r>
            <a:r>
              <a:rPr lang="en-US" altLang="zh-CN" sz="3600" b="1" u="sng">
                <a:solidFill>
                  <a:schemeClr val="tx1"/>
                </a:solidFill>
                <a:latin typeface="Times New Roman" panose="02020603050405020304" pitchFamily="18" charset="0"/>
              </a:rPr>
              <a:t>friendly</a:t>
            </a: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en-US" altLang="zh-CN" sz="36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_________________________________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1" name="矩形 55300"/>
          <p:cNvSpPr/>
          <p:nvPr/>
        </p:nvSpPr>
        <p:spPr>
          <a:xfrm>
            <a:off x="609600" y="2971800"/>
            <a:ext cx="6902450" cy="696913"/>
          </a:xfrm>
          <a:prstGeom prst="rect">
            <a:avLst/>
          </a:prstGeom>
          <a:noFill/>
          <a:ln w="25400">
            <a:noFill/>
          </a:ln>
        </p:spPr>
        <p:txBody>
          <a:bodyPr wrap="none" anchor="t">
            <a:spAutoFit/>
          </a:bodyPr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What does the little girl look like?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2" name="矩形 55301"/>
          <p:cNvSpPr/>
          <p:nvPr/>
        </p:nvSpPr>
        <p:spPr>
          <a:xfrm>
            <a:off x="609600" y="4267200"/>
            <a:ext cx="7042150" cy="696913"/>
          </a:xfrm>
          <a:prstGeom prst="rect">
            <a:avLst/>
          </a:prstGeom>
          <a:noFill/>
          <a:ln w="25400">
            <a:noFill/>
          </a:ln>
        </p:spPr>
        <p:txBody>
          <a:bodyPr wrap="none" anchor="t">
            <a:spAutoFit/>
          </a:bodyPr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What is your English teacher like?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4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839200" cy="6361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marL="898525" indent="-898525" algn="l">
              <a:lnSpc>
                <a:spcPct val="110000"/>
              </a:lnSpc>
            </a:pPr>
            <a:r>
              <a:rPr lang="zh-CN" altLang="en-US" sz="3400" dirty="0">
                <a:solidFill>
                  <a:schemeClr val="tx1"/>
                </a:solidFill>
                <a:latin typeface="Times New Roman" panose="02020603050405020304" pitchFamily="18" charset="0"/>
              </a:rPr>
              <a:t>二、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描述人物形象的表达方式。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898525" indent="-898525"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描述身高、体重等整体特征时用</a:t>
            </a: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动</a:t>
            </a:r>
            <a:endParaRPr lang="zh-CN" altLang="en-US" sz="34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898525" indent="-898525" algn="l">
              <a:lnSpc>
                <a:spcPct val="110000"/>
              </a:lnSpc>
            </a:pP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词。如：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898525" indent="-898525"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400" b="1">
                <a:solidFill>
                  <a:srgbClr val="9900CC"/>
                </a:solidFill>
                <a:latin typeface="Times New Roman" panose="02020603050405020304" pitchFamily="18" charset="0"/>
              </a:rPr>
              <a:t>Our P.E. teacher is of medium height. </a:t>
            </a:r>
            <a:endParaRPr lang="en-US" altLang="zh-CN" sz="3400" b="1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 marL="898525" indent="-898525" algn="l">
              <a:lnSpc>
                <a:spcPct val="110000"/>
              </a:lnSpc>
            </a:pPr>
            <a:r>
              <a:rPr lang="zh-CN" altLang="en-US" sz="34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   我们体育老师中等身高。 </a:t>
            </a:r>
            <a:endParaRPr lang="zh-CN" altLang="en-US" sz="3400" b="1" dirty="0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 marL="898525" indent="-898525" algn="l">
              <a:lnSpc>
                <a:spcPct val="110000"/>
              </a:lnSpc>
            </a:pPr>
            <a:r>
              <a:rPr lang="en-US" altLang="zh-CN" sz="3400" b="1">
                <a:solidFill>
                  <a:srgbClr val="9900CC"/>
                </a:solidFill>
                <a:latin typeface="Times New Roman" panose="02020603050405020304" pitchFamily="18" charset="0"/>
              </a:rPr>
              <a:t>    She’s of medium build. </a:t>
            </a:r>
            <a:r>
              <a:rPr lang="zh-CN" altLang="en-US" sz="34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她中等身材。</a:t>
            </a:r>
            <a:endParaRPr lang="zh-CN" altLang="en-US" sz="3400" b="1" dirty="0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 marL="898525" indent="-898525" algn="l">
              <a:lnSpc>
                <a:spcPct val="110000"/>
              </a:lnSpc>
            </a:pPr>
            <a:r>
              <a:rPr lang="en-US" altLang="zh-CN" sz="3400" b="1">
                <a:solidFill>
                  <a:srgbClr val="9900CC"/>
                </a:solidFill>
                <a:latin typeface="Times New Roman" panose="02020603050405020304" pitchFamily="18" charset="0"/>
              </a:rPr>
              <a:t>    I am a little heavy. </a:t>
            </a:r>
            <a:r>
              <a:rPr lang="zh-CN" altLang="en-US" sz="34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我有点儿胖。</a:t>
            </a: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endParaRPr lang="en-US" altLang="zh-CN" sz="3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898525" indent="-898525"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发型、面部特征方面：</a:t>
            </a:r>
            <a:endParaRPr lang="zh-CN" altLang="en-US" sz="34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898525" indent="-898525" algn="l">
              <a:lnSpc>
                <a:spcPct val="110000"/>
              </a:lnSpc>
            </a:pPr>
            <a:r>
              <a:rPr lang="en-US" altLang="zh-CN" sz="3400" b="1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400" b="1">
                <a:solidFill>
                  <a:srgbClr val="9900CC"/>
                </a:solidFill>
                <a:latin typeface="Times New Roman" panose="02020603050405020304" pitchFamily="18" charset="0"/>
              </a:rPr>
              <a:t>Jack has curly hair. </a:t>
            </a:r>
            <a:r>
              <a:rPr lang="zh-CN" altLang="en-US" sz="34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杰克留有卷发。　</a:t>
            </a:r>
            <a:endParaRPr lang="zh-CN" altLang="en-US" sz="3400" b="1" dirty="0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 marL="898525" indent="-898525" algn="l">
              <a:lnSpc>
                <a:spcPct val="110000"/>
              </a:lnSpc>
            </a:pPr>
            <a:r>
              <a:rPr lang="en-US" altLang="zh-CN" sz="3400" b="1">
                <a:solidFill>
                  <a:srgbClr val="9900CC"/>
                </a:solidFill>
                <a:latin typeface="Times New Roman" panose="02020603050405020304" pitchFamily="18" charset="0"/>
              </a:rPr>
              <a:t>    My uncle has a big nose and two small eyes. </a:t>
            </a:r>
            <a:endParaRPr lang="en-US" altLang="zh-CN" sz="3400" b="1">
              <a:solidFill>
                <a:srgbClr val="9900CC"/>
              </a:solidFill>
              <a:latin typeface="Times New Roman" panose="02020603050405020304" pitchFamily="18" charset="0"/>
            </a:endParaRPr>
          </a:p>
          <a:p>
            <a:pPr marL="898525" indent="-898525" algn="l">
              <a:lnSpc>
                <a:spcPct val="110000"/>
              </a:lnSpc>
            </a:pPr>
            <a:r>
              <a:rPr lang="zh-CN" altLang="en-US" sz="34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   我叔叔长着一个大鼻子和两只小眼睛。</a:t>
            </a:r>
            <a:endParaRPr lang="en-US" altLang="zh-CN" sz="3400" b="1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4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5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charRg st="15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3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charRg st="36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45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charRg st="45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88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charRg st="88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05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charRg st="105" end="1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39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4579">
                                            <p:txEl>
                                              <p:charRg st="139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73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charRg st="173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87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579">
                                            <p:txEl>
                                              <p:charRg st="187" end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21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charRg st="221" end="2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70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579">
                                            <p:txEl>
                                              <p:charRg st="270" end="2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6814</Words>
  <Application>WPS 演示</Application>
  <PresentationFormat>在屏幕上显示</PresentationFormat>
  <Paragraphs>356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7" baseType="lpstr">
      <vt:lpstr>Arial</vt:lpstr>
      <vt:lpstr>宋体</vt:lpstr>
      <vt:lpstr>Wingdings</vt:lpstr>
      <vt:lpstr>Calibri</vt:lpstr>
      <vt:lpstr>Times New Roman</vt:lpstr>
      <vt:lpstr>微软雅黑</vt:lpstr>
      <vt:lpstr>Arial Unicode MS</vt:lpstr>
      <vt:lpstr>Britannic Bold</vt:lpstr>
      <vt:lpstr>Segoe Print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海派甜心</cp:lastModifiedBy>
  <cp:revision>407</cp:revision>
  <dcterms:created xsi:type="dcterms:W3CDTF">2021-05-16T08:32:45Z</dcterms:created>
  <dcterms:modified xsi:type="dcterms:W3CDTF">2021-05-16T08:33:24Z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2052-11.1.0.10132</vt:lpwstr>
  </property>
</Properties>
</file>