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431" r:id="rId5"/>
    <p:sldId id="432" r:id="rId6"/>
    <p:sldId id="433" r:id="rId7"/>
    <p:sldId id="506" r:id="rId8"/>
    <p:sldId id="508" r:id="rId9"/>
    <p:sldId id="481" r:id="rId10"/>
    <p:sldId id="325" r:id="rId11"/>
    <p:sldId id="497" r:id="rId12"/>
    <p:sldId id="507" r:id="rId13"/>
    <p:sldId id="499" r:id="rId14"/>
    <p:sldId id="483" r:id="rId15"/>
    <p:sldId id="469" r:id="rId16"/>
    <p:sldId id="470" r:id="rId17"/>
    <p:sldId id="471" r:id="rId18"/>
    <p:sldId id="472" r:id="rId19"/>
    <p:sldId id="474" r:id="rId20"/>
    <p:sldId id="504" r:id="rId21"/>
    <p:sldId id="475" r:id="rId22"/>
    <p:sldId id="476" r:id="rId23"/>
    <p:sldId id="505" r:id="rId24"/>
    <p:sldId id="501" r:id="rId25"/>
    <p:sldId id="495" r:id="rId26"/>
  </p:sldIdLst>
  <p:sldSz cx="12188825" cy="6858000"/>
  <p:notesSz cx="6858000" cy="9144000"/>
  <p:custDataLst>
    <p:tags r:id="rId27"/>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0" autoAdjust="0"/>
    <p:restoredTop sz="95622" autoAdjust="0"/>
  </p:normalViewPr>
  <p:slideViewPr>
    <p:cSldViewPr>
      <p:cViewPr varScale="1">
        <p:scale>
          <a:sx n="113" d="100"/>
          <a:sy n="113" d="100"/>
        </p:scale>
        <p:origin x="450" y="96"/>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tags" Target="tags/tag3.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notesMaster" Target="notesMasters/notesMaster1.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8.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png" /><Relationship Id="rId3" Type="http://schemas.microsoft.com/office/2007/relationships/hdphoto" Target="../media/image5.wdp"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8.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7.png" /><Relationship Id="rId3"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11.xml" TargetMode="Internal" /><Relationship Id="rId3" Type="http://schemas.openxmlformats.org/officeDocument/2006/relationships/slide" Target="slide9.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40000"/>
            <a:lum/>
          </a:blip>
          <a:stretch>
            <a:fillRect/>
          </a:stretch>
        </a:blipFill>
        <a:effectLst/>
      </p:bgPr>
    </p:bg>
    <p:spTree>
      <p:nvGrpSpPr>
        <p:cNvPr id="1" name=""/>
        <p:cNvGrpSpPr/>
        <p:nvPr/>
      </p:nvGrpSpPr>
      <p:grpSpPr>
        <a:xfrm>
          <a:off x="0" y="0"/>
          <a:ext cx="0" cy="0"/>
        </a:xfrm>
      </p:grpSpPr>
      <p:sp>
        <p:nvSpPr>
          <p:cNvPr id="12"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3"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a:solidFill>
                  <a:prstClr val="black">
                    <a:lumMod val="75000"/>
                    <a:lumOff val="25000"/>
                  </a:prstClr>
                </a:solidFill>
                <a:cs typeface="Times New Roman" panose="02020603050405020304" pitchFamily="18" charset="0"/>
              </a:rPr>
              <a:t>Everyday economics</a:t>
            </a:r>
            <a:endParaRPr lang="en-US" altLang="zh-CN" sz="4800" b="1">
              <a:solidFill>
                <a:prstClr val="black">
                  <a:lumMod val="75000"/>
                  <a:lumOff val="25000"/>
                </a:prstClr>
              </a:solidFill>
              <a:cs typeface="Times New Roman" panose="02020603050405020304" pitchFamily="18" charset="0"/>
            </a:endParaRPr>
          </a:p>
        </p:txBody>
      </p:sp>
      <p:sp>
        <p:nvSpPr>
          <p:cNvPr id="14"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5"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6"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4</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333773" y="1227659"/>
            <a:ext cx="11392669"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4.After I went on TV</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 major Asian manufacturer of cosmetics was willing to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purchase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my product and help with its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distribution</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__________</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5.Now my product is one of the best in Asia.This year</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I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can pay all my fellow workers a decent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bonus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6.Though she welcomes the new entrepreneurial spirit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advises that people be realistic and seek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guidance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from expert consultants before rushing into things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a:t>
            </a:r>
            <a:endParaRPr lang="zh-CN" altLang="zh-CN" sz="1050" kern="100">
              <a:latin typeface="宋体" panose="02010600030101010101" pitchFamily="2" charset="-122"/>
              <a:cs typeface="Courier New" panose="02070609020205090404" pitchFamily="49" charset="0"/>
            </a:endParaRPr>
          </a:p>
        </p:txBody>
      </p:sp>
      <p:sp>
        <p:nvSpPr>
          <p:cNvPr id="19"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2" name="矩形 1"/>
          <p:cNvSpPr/>
          <p:nvPr/>
        </p:nvSpPr>
        <p:spPr>
          <a:xfrm>
            <a:off x="8780813" y="1926357"/>
            <a:ext cx="851516"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购买</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9766820" y="1900833"/>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分销，经销</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766820" y="3128178"/>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奖金；红利</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9766820" y="4850110"/>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指导，引导</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 name="图片 9"/>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8"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语 篇 理 解</a:t>
            </a:r>
            <a:endParaRPr lang="en-US" altLang="zh-CN" sz="3600">
              <a:solidFill>
                <a:srgbClr val="8E6D48"/>
              </a:solidFill>
              <a:effectLst/>
              <a:latin typeface="Arial"/>
              <a:ea typeface="微软雅黑" panose="020b0503020204020204" charset="-122"/>
            </a:endParaRPr>
          </a:p>
        </p:txBody>
      </p:sp>
      <p:sp>
        <p:nvSpPr>
          <p:cNvPr id="9" name="文本框 8"/>
          <p:cNvSpPr txBox="1"/>
          <p:nvPr/>
        </p:nvSpPr>
        <p:spPr>
          <a:xfrm>
            <a:off x="5963375" y="332656"/>
            <a:ext cx="2723325" cy="369332"/>
          </a:xfrm>
          <a:prstGeom prst="rect">
            <a:avLst/>
          </a:prstGeom>
          <a:noFill/>
        </p:spPr>
        <p:txBody>
          <a:bodyPr wrap="square" rtlCol="0">
            <a:spAutoFit/>
          </a:bodyPr>
          <a:lstStyle/>
          <a:p>
            <a:pPr algn="ctr" defTabSz="1218565"/>
            <a:r>
              <a:rPr lang="zh-CN" altLang="en-US" kern="100" smtClean="0">
                <a:solidFill>
                  <a:prstClr val="black">
                    <a:lumMod val="50000"/>
                    <a:lumOff val="50000"/>
                  </a:prstClr>
                </a:solidFill>
                <a:latin typeface="微软雅黑" panose="020b0503020204020204" charset="-122"/>
                <a:ea typeface="微软雅黑" panose="020b0503020204020204" charset="-122"/>
                <a:cs typeface="Courier New" panose="02070609020205090404"/>
              </a:rPr>
              <a:t>精读演练  </a:t>
            </a:r>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萃取文本精华</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11" name="矩形 10"/>
          <p:cNvSpPr/>
          <p:nvPr/>
        </p:nvSpPr>
        <p:spPr>
          <a:xfrm>
            <a:off x="676991" y="1215471"/>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1</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Fast-reading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2" name="矩形 11"/>
          <p:cNvSpPr/>
          <p:nvPr/>
        </p:nvSpPr>
        <p:spPr>
          <a:xfrm>
            <a:off x="676991" y="1923932"/>
            <a:ext cx="10745245" cy="301723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1.What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the main idea of the passage?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A.Zhang Yue</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 entrepreneurial process and suggestions for young people.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 reason why Zhang Yue chose to grow roses.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C.How to start your own businesses.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 introduction to Zhang Yue.</a:t>
            </a:r>
            <a:endParaRPr lang="zh-CN" altLang="zh-CN" sz="1050" kern="100">
              <a:latin typeface="宋体" panose="02010600030101010101" pitchFamily="2" charset="-122"/>
              <a:cs typeface="Courier New" panose="02070609020205090404" pitchFamily="49" charset="0"/>
            </a:endParaRPr>
          </a:p>
        </p:txBody>
      </p:sp>
      <p:sp>
        <p:nvSpPr>
          <p:cNvPr id="13" name="TextBox 20"/>
          <p:cNvSpPr txBox="1"/>
          <p:nvPr/>
        </p:nvSpPr>
        <p:spPr>
          <a:xfrm>
            <a:off x="525412" y="2511615"/>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333773" y="404664"/>
            <a:ext cx="11392669" cy="6093976"/>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2.Read the passage and write the topic sentence of each paragraph.</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Para.1</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Para.2</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Para.3</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Para.4</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Para.5</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Para.6</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Para.7</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Para.8</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p:txBody>
      </p:sp>
      <p:sp>
        <p:nvSpPr>
          <p:cNvPr id="3" name="矩形 2"/>
          <p:cNvSpPr/>
          <p:nvPr/>
        </p:nvSpPr>
        <p:spPr>
          <a:xfrm>
            <a:off x="1601341" y="1071786"/>
            <a:ext cx="7964313"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Zhang Yue explained the reason why she needed help.</a:t>
            </a:r>
            <a:endParaRPr lang="zh-CN" altLang="en-US">
              <a:solidFill>
                <a:srgbClr val="C00000"/>
              </a:solidFill>
            </a:endParaRPr>
          </a:p>
        </p:txBody>
      </p:sp>
      <p:sp>
        <p:nvSpPr>
          <p:cNvPr id="5" name="矩形 4"/>
          <p:cNvSpPr/>
          <p:nvPr/>
        </p:nvSpPr>
        <p:spPr>
          <a:xfrm>
            <a:off x="1601341" y="1647850"/>
            <a:ext cx="7488832"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 place where Zhang Yue started her business.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1601341" y="2231351"/>
            <a:ext cx="9908529"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After graduating from university</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Zhang Yue found the place where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410101" y="2807415"/>
            <a:ext cx="247773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roses grow wild.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1627230" y="3451652"/>
            <a:ext cx="6564939"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 Zhang Yue did surprised many people.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0" name="矩形 9"/>
          <p:cNvSpPr/>
          <p:nvPr/>
        </p:nvSpPr>
        <p:spPr>
          <a:xfrm>
            <a:off x="1640950" y="4031551"/>
            <a:ext cx="874021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Zhang Yue was lucky enough to get investment and support.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1" name="矩形 10"/>
          <p:cNvSpPr/>
          <p:nvPr/>
        </p:nvSpPr>
        <p:spPr>
          <a:xfrm>
            <a:off x="1640950" y="4667458"/>
            <a:ext cx="763901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 difficulties she had in starting her own business.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3" name="矩形 12"/>
          <p:cNvSpPr/>
          <p:nvPr/>
        </p:nvSpPr>
        <p:spPr>
          <a:xfrm>
            <a:off x="1640950" y="5221763"/>
            <a:ext cx="9433048"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Zhang</a:t>
            </a:r>
            <a:r>
              <a:rPr lang="en-US" altLang="zh-CN" sz="2600" b="1" kern="100">
                <a:solidFill>
                  <a:srgbClr val="C00000"/>
                </a:solidFill>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 suggestions to the people who want to start a business.</a:t>
            </a:r>
            <a:endParaRPr lang="zh-CN" altLang="en-US">
              <a:solidFill>
                <a:srgbClr val="C00000"/>
              </a:solidFill>
            </a:endParaRPr>
          </a:p>
        </p:txBody>
      </p:sp>
      <p:sp>
        <p:nvSpPr>
          <p:cNvPr id="14" name="矩形 13"/>
          <p:cNvSpPr/>
          <p:nvPr/>
        </p:nvSpPr>
        <p:spPr>
          <a:xfrm>
            <a:off x="1620391" y="5805264"/>
            <a:ext cx="587212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 a person needs to start a business.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linds(horizontal)">
                                      <p:cBhvr>
                                        <p:cTn id="30" dur="500"/>
                                        <p:tgtEl>
                                          <p:spTgt spid="10"/>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nodeType="clickPar">
                      <p:stCondLst>
                        <p:cond delay="indefinite"/>
                      </p:stCondLst>
                      <p:childTnLst>
                        <p:par>
                          <p:cTn id="37" fill="hold" nodeType="after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childTnLst>
                          </p:cTn>
                        </p:par>
                      </p:childTnLst>
                    </p:cTn>
                  </p:par>
                  <p:par>
                    <p:cTn id="41" fill="hold" nodeType="clickPar">
                      <p:stCondLst>
                        <p:cond delay="indefinite"/>
                      </p:stCondLst>
                      <p:childTnLst>
                        <p:par>
                          <p:cTn id="42" fill="hold" nodeType="after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linds(horizontal)">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10" grpId="0"/>
      <p:bldP spid="11" grpId="0"/>
      <p:bldP spid="13" grpId="0"/>
      <p:bldP spid="14"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676991" y="764704"/>
            <a:ext cx="10745245"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2</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Careful-reading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676991" y="1402898"/>
            <a:ext cx="10745245" cy="3617401"/>
          </a:xfrm>
          <a:prstGeom prst="rect">
            <a:avLst/>
          </a:prstGeom>
        </p:spPr>
        <p:txBody>
          <a:bodyPr wrap="square">
            <a:spAutoFit/>
          </a:bodyPr>
          <a:lstStyle/>
          <a:p>
            <a:pPr algn="just">
              <a:lnSpc>
                <a:spcPct val="150000"/>
              </a:lnSpc>
              <a:spcAft>
                <a:spcPct val="0"/>
              </a:spcAf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Read the passage carefully and choose the best answer.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1.From the first paragraph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know that </a:t>
            </a:r>
            <a:r>
              <a:rPr lang="en-US" altLang="zh-CN" sz="2600" b="1" u="sng"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A.Zhang Yue was not confident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B.Zhang Yue needed to be recognized by others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C.Zhang Yue was anxious that her speech wasn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successful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D.Zhang Yue explained the reason why she needed help</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06403" y="4365104"/>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676991" y="908720"/>
            <a:ext cx="10745245" cy="4217565"/>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2.Which of the following sentence is RIGHT?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A.Before graduating from university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Zhang Yue had an idea to grow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roses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her hometown.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B.The place where she grew roses was near the television studio.</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C.Many people didn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understand Zhang Yue</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 idea about growing </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roses</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D.The reason she wanted to grow roses was to make money.</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3212976"/>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76991" y="1124744"/>
            <a:ext cx="10745245" cy="3617401"/>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3.What does the sentence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is not the only young person to have been bitten by the start-up bug.</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mean?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A.She was once bitten by a bug.</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B.It</a:t>
            </a:r>
            <a:r>
              <a:rPr lang="en-US" altLang="zh-CN" sz="2600" b="1" kern="100" err="1">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s not easy to start a business.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C.She is not the only person to be bitten by a bug.</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D.She needs other people to help her.</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2896369"/>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676991" y="1124744"/>
            <a:ext cx="10745245" cy="3617401"/>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4.What suggestions did Zhang Yue give to those who want to start their own business?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A.A sound business plan.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B.Access to capital.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C.Good management and negotiating skills.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D.All of the above.</a:t>
            </a:r>
            <a:endParaRPr lang="zh-CN" altLang="zh-CN" sz="1050" kern="100">
              <a:latin typeface="宋体" panose="02010600030101010101" pitchFamily="2" charset="-122"/>
              <a:cs typeface="Courier New" panose="02070609020205090404" pitchFamily="49" charset="0"/>
            </a:endParaRPr>
          </a:p>
        </p:txBody>
      </p:sp>
      <p:sp>
        <p:nvSpPr>
          <p:cNvPr id="8" name="TextBox 20"/>
          <p:cNvSpPr txBox="1"/>
          <p:nvPr/>
        </p:nvSpPr>
        <p:spPr>
          <a:xfrm>
            <a:off x="540351" y="4077072"/>
            <a:ext cx="720000" cy="720000"/>
          </a:xfrm>
          <a:prstGeom prst="rect">
            <a:avLst/>
          </a:prstGeom>
          <a:noFill/>
        </p:spPr>
        <p:txBody>
          <a:bodyPr wrap="square" rtlCol="0">
            <a:spAutoFit/>
          </a:bodyPr>
          <a:lstStyle/>
          <a:p>
            <a:r>
              <a:rPr lang="zh-CN" altLang="en-US" sz="4500" b="1" smtClean="0">
                <a:solidFill>
                  <a:srgbClr val="C00000"/>
                </a:solidFill>
                <a:latin typeface="华文细黑" panose="02010600040101010101" pitchFamily="2" charset="-122"/>
                <a:ea typeface="华文细黑" panose="02010600040101010101" pitchFamily="2" charset="-122"/>
              </a:rPr>
              <a:t>√</a:t>
            </a:r>
            <a:endParaRPr lang="zh-CN" altLang="en-US" sz="4500" b="1">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4" name="矩形 23"/>
          <p:cNvSpPr/>
          <p:nvPr/>
        </p:nvSpPr>
        <p:spPr>
          <a:xfrm>
            <a:off x="402934" y="260648"/>
            <a:ext cx="11293359" cy="600229"/>
          </a:xfrm>
          <a:prstGeom prst="rect">
            <a:avLst/>
          </a:prstGeom>
        </p:spPr>
        <p:txBody>
          <a:bodyPr wrap="square">
            <a:spAutoFit/>
          </a:bodyPr>
          <a:lstStyle/>
          <a:p>
            <a:pPr algn="just">
              <a:lnSpc>
                <a:spcPct val="130000"/>
              </a:lnSpc>
              <a:tabLst>
                <a:tab pos="2340610"/>
              </a:tabLst>
            </a:pPr>
            <a:r>
              <a:rPr lang="en-US" altLang="zh-CN" sz="2800" b="1" kern="100">
                <a:solidFill>
                  <a:srgbClr val="7030A0"/>
                </a:solidFill>
                <a:latin typeface="Times New Roman" panose="02020603050405020304" pitchFamily="18" charset="0"/>
                <a:ea typeface="华文细黑" panose="02010600040101010101" pitchFamily="2" charset="-122"/>
              </a:rPr>
              <a:t>Step 3</a:t>
            </a:r>
            <a:r>
              <a:rPr lang="zh-CN" altLang="zh-CN" sz="2800" b="1" kern="100">
                <a:solidFill>
                  <a:srgbClr val="7030A0"/>
                </a:solidFill>
                <a:latin typeface="Times New Roman" panose="02020603050405020304" pitchFamily="18" charset="0"/>
                <a:ea typeface="华文细黑" panose="02010600040101010101" pitchFamily="2" charset="-122"/>
              </a:rPr>
              <a:t>　</a:t>
            </a:r>
            <a:r>
              <a:rPr lang="en-US" altLang="zh-CN" sz="2800" b="1" kern="100">
                <a:solidFill>
                  <a:srgbClr val="7030A0"/>
                </a:solidFill>
                <a:latin typeface="Times New Roman" panose="02020603050405020304" pitchFamily="18" charset="0"/>
                <a:ea typeface="华文细黑" panose="02010600040101010101" pitchFamily="2" charset="-122"/>
              </a:rPr>
              <a:t>Post-reading</a:t>
            </a:r>
            <a:endParaRPr lang="zh-CN" altLang="zh-CN" sz="2800" b="1" kern="100">
              <a:solidFill>
                <a:srgbClr val="7030A0"/>
              </a:solidFill>
              <a:latin typeface="Times New Roman" panose="02020603050405020304" pitchFamily="18" charset="0"/>
              <a:ea typeface="华文细黑" panose="02010600040101010101" pitchFamily="2" charset="-122"/>
            </a:endParaRPr>
          </a:p>
        </p:txBody>
      </p:sp>
      <p:sp>
        <p:nvSpPr>
          <p:cNvPr id="25" name="矩形 24"/>
          <p:cNvSpPr/>
          <p:nvPr/>
        </p:nvSpPr>
        <p:spPr>
          <a:xfrm>
            <a:off x="402934" y="896111"/>
            <a:ext cx="11380110" cy="5493812"/>
          </a:xfrm>
          <a:prstGeom prst="rect">
            <a:avLst/>
          </a:prstGeom>
        </p:spPr>
        <p:txBody>
          <a:bodyPr wrap="square">
            <a:spAutoFit/>
          </a:bodyPr>
          <a:lstStyle/>
          <a:p>
            <a:pPr algn="just">
              <a:lnSpc>
                <a:spcPct val="150000"/>
              </a:lnSpc>
              <a:spcAft>
                <a:spcPct val="0"/>
              </a:spcAft>
            </a:pP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After reading the passage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please fill in the following blanks.</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Zhang Yue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chairwoman of her own company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believes in the saying</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early bird catches the worm.</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After graduating from university overseas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returned to her home town 1</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grow)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roses,2.</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a:t>
            </a:r>
            <a:endPar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surprised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many people around.She said she wanted to experience the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a:t>
            </a:r>
            <a:endParaRPr lang="en-US" altLang="zh-CN" sz="2600"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spc="-3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spc="-30">
                <a:latin typeface="Times New Roman" panose="02020603050405020304" pitchFamily="18" charset="0"/>
                <a:ea typeface="华文细黑" panose="02010600040101010101" pitchFamily="2" charset="-122"/>
                <a:cs typeface="Courier New" panose="02070609020205090404" pitchFamily="49" charset="0"/>
              </a:rPr>
              <a:t>free) of being her own boss and also wanted to give something back to her home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town.She chose a valley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 world away from any television studio to grow roses.Zhang was 4</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luck) enough to get investment and the all-important input and support from more 5</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experience) business people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6742484" y="2742828"/>
            <a:ext cx="126066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 grow</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10385541" y="2752353"/>
            <a:ext cx="103746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which</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10411864" y="3376042"/>
            <a:ext cx="136165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freedom</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3214092" y="5138142"/>
            <a:ext cx="96372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lucky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5302324" y="5672861"/>
            <a:ext cx="188705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experienced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333773" y="1124744"/>
            <a:ext cx="11392669" cy="4293483"/>
          </a:xfrm>
          <a:prstGeom prst="rect">
            <a:avLst/>
          </a:prstGeom>
        </p:spPr>
        <p:txBody>
          <a:bodyPr wrap="square">
            <a:spAutoFit/>
          </a:bodyPr>
          <a:lstStyle/>
          <a:p>
            <a:pPr lvl="0" algn="just">
              <a:lnSpc>
                <a:spcPct val="150000"/>
              </a:lnSpc>
            </a:pP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During the process</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she overcame a number of obstacles in 6</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nurse) her business to the success it is today.The biggest challenge at the initial phase was to persuade people to work for her</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which was 7</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total) outside her experience.Seeing her peers who also dream 8</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success and independence</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Zhang Yue suggests to them that they should not be too ambitious and know their own 9</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limit)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because that can be 10</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challenge for young people who have little life experience.</a:t>
            </a:r>
            <a:endParaRPr lang="zh-CN" altLang="zh-CN" sz="1050" kern="100">
              <a:solidFill>
                <a:prstClr val="black"/>
              </a:solidFill>
              <a:latin typeface="宋体" panose="02010600030101010101" pitchFamily="2" charset="-122"/>
              <a:cs typeface="Courier New" panose="02070609020205090404" pitchFamily="49" charset="0"/>
            </a:endParaRPr>
          </a:p>
        </p:txBody>
      </p:sp>
      <p:sp>
        <p:nvSpPr>
          <p:cNvPr id="2" name="矩形 1"/>
          <p:cNvSpPr/>
          <p:nvPr/>
        </p:nvSpPr>
        <p:spPr>
          <a:xfrm>
            <a:off x="9279391" y="1196752"/>
            <a:ext cx="127951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nursing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8038628" y="2377455"/>
            <a:ext cx="109196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totally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7049566" y="3025263"/>
            <a:ext cx="46198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of</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2042914" y="4221088"/>
            <a:ext cx="981359"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limits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7419131" y="4221087"/>
            <a:ext cx="35137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477891" y="635176"/>
            <a:ext cx="11181544" cy="664862"/>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Step 4</a:t>
            </a:r>
            <a:r>
              <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　</a:t>
            </a:r>
            <a:r>
              <a:rPr lang="en-US"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rPr>
              <a:t>Sentence-learning</a:t>
            </a:r>
            <a:endParaRPr lang="zh-CN" altLang="zh-CN" sz="2800" b="1" kern="100">
              <a:solidFill>
                <a:srgbClr val="7030A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477891" y="1319857"/>
            <a:ext cx="11181544" cy="3093154"/>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1.As she spoke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Zhang Yue put her hands behind her back to hide that they were shaking.</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句中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as</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，动词不定式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 hide...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kern="100" smtClean="0">
                <a:latin typeface="Times New Roman" panose="02020603050405020304" pitchFamily="18" charset="0"/>
                <a:ea typeface="华文细黑" panose="02010600040101010101" pitchFamily="2" charset="-122"/>
                <a:cs typeface="Times New Roman" panose="02020603050405020304" pitchFamily="18" charset="0"/>
              </a:rPr>
              <a:t>____</a:t>
            </a:r>
            <a:endParaRPr lang="en-US" altLang="zh-CN" sz="2600" u="sng"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p:txBody>
      </p:sp>
      <p:sp>
        <p:nvSpPr>
          <p:cNvPr id="2" name="矩形 1"/>
          <p:cNvSpPr/>
          <p:nvPr/>
        </p:nvSpPr>
        <p:spPr>
          <a:xfrm>
            <a:off x="4087713" y="2564904"/>
            <a:ext cx="151836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时间状语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10677405" y="2595567"/>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目的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62377" y="3174900"/>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2988543" y="3166516"/>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宾语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1" name="矩形 10"/>
          <p:cNvSpPr/>
          <p:nvPr/>
        </p:nvSpPr>
        <p:spPr>
          <a:xfrm>
            <a:off x="2321421" y="3592066"/>
            <a:ext cx="9178924" cy="692497"/>
          </a:xfrm>
          <a:prstGeom prst="rect">
            <a:avLst/>
          </a:prstGeom>
        </p:spPr>
        <p:txBody>
          <a:bodyPr wrap="square">
            <a:spAutoFit/>
          </a:bodyPr>
          <a:lstStyle/>
          <a:p>
            <a:pPr algn="just">
              <a:lnSpc>
                <a:spcPct val="150000"/>
              </a:lnSpc>
              <a:spcAft>
                <a:spcPct val="0"/>
              </a:spcAft>
            </a:pP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张月一边说着，一边把双手放在背后，来掩饰自己的手在发抖。</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11"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1834500" y="1124485"/>
            <a:ext cx="10379176"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sp>
        <p:nvSpPr>
          <p:cNvPr id="11" name="矩形 10"/>
          <p:cNvSpPr/>
          <p:nvPr/>
        </p:nvSpPr>
        <p:spPr>
          <a:xfrm>
            <a:off x="617" y="1124485"/>
            <a:ext cx="1702385" cy="4823419"/>
          </a:xfrm>
          <a:prstGeom prst="rect">
            <a:avLst/>
          </a:prstGeom>
          <a:solidFill>
            <a:srgbClr val="F9F9F9"/>
          </a:solidFill>
          <a:ln w="9525">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a:solidFill>
                <a:prstClr val="white"/>
              </a:solidFill>
            </a:endParaRPr>
          </a:p>
        </p:txBody>
      </p:sp>
      <p:grpSp>
        <p:nvGrpSpPr>
          <p:cNvPr id="29" name="组合 28"/>
          <p:cNvGrpSpPr/>
          <p:nvPr/>
        </p:nvGrpSpPr>
        <p:grpSpPr>
          <a:xfrm rot="5400000">
            <a:off x="-398452" y="2911700"/>
            <a:ext cx="2592288" cy="890584"/>
            <a:chOff x="1198662" y="3429794"/>
            <a:chExt cx="3600400" cy="792088"/>
          </a:xfrm>
        </p:grpSpPr>
        <p:grpSp>
          <p:nvGrpSpPr>
            <p:cNvPr id="30" name="组合 29"/>
            <p:cNvGrpSpPr/>
            <p:nvPr/>
          </p:nvGrpSpPr>
          <p:grpSpPr>
            <a:xfrm>
              <a:off x="1198662" y="3429794"/>
              <a:ext cx="3600400" cy="288000"/>
              <a:chOff x="1198662" y="3429794"/>
              <a:chExt cx="3600400" cy="288000"/>
            </a:xfrm>
          </p:grpSpPr>
          <p:cxnSp>
            <p:nvCxnSpPr>
              <p:cNvPr id="35" name="直接连接符 34"/>
              <p:cNvCxnSpPr/>
              <p:nvPr/>
            </p:nvCxnSpPr>
            <p:spPr>
              <a:xfrm>
                <a:off x="1198662" y="3429794"/>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11986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799062" y="3429794"/>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1198662" y="3933882"/>
              <a:ext cx="3600400" cy="288000"/>
              <a:chOff x="1198662" y="3933882"/>
              <a:chExt cx="3600400" cy="288000"/>
            </a:xfrm>
          </p:grpSpPr>
          <p:cxnSp>
            <p:nvCxnSpPr>
              <p:cNvPr id="32" name="直接连接符 31"/>
              <p:cNvCxnSpPr/>
              <p:nvPr/>
            </p:nvCxnSpPr>
            <p:spPr>
              <a:xfrm>
                <a:off x="1198662" y="4221882"/>
                <a:ext cx="36004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1200984"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799062" y="3933882"/>
                <a:ext cx="0" cy="28800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38" name="矩形 37"/>
          <p:cNvSpPr/>
          <p:nvPr/>
        </p:nvSpPr>
        <p:spPr>
          <a:xfrm>
            <a:off x="639116" y="2224205"/>
            <a:ext cx="558593" cy="228494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9" name="矩形 38"/>
          <p:cNvSpPr/>
          <p:nvPr/>
        </p:nvSpPr>
        <p:spPr>
          <a:xfrm>
            <a:off x="639116" y="2249978"/>
            <a:ext cx="802955" cy="2308324"/>
          </a:xfrm>
          <a:prstGeom prst="rect">
            <a:avLst/>
          </a:prstGeom>
        </p:spPr>
        <p:txBody>
          <a:bodyPr wrap="square">
            <a:spAutoFit/>
          </a:bodyPr>
          <a:lstStyle/>
          <a:p>
            <a:pPr lvl="0"/>
            <a:r>
              <a:rPr lang="zh-CN" altLang="zh-CN" sz="2400" b="1" smtClean="0">
                <a:latin typeface="微软雅黑" panose="020b0503020204020204" charset="-122"/>
                <a:ea typeface="微软雅黑" panose="020b0503020204020204" charset="-122"/>
              </a:rPr>
              <a:t>单</a:t>
            </a:r>
            <a:endParaRPr lang="en-US" altLang="zh-CN" sz="2400" b="1" smtClean="0">
              <a:latin typeface="微软雅黑" panose="020b0503020204020204" charset="-122"/>
              <a:ea typeface="微软雅黑" panose="020b0503020204020204" charset="-122"/>
            </a:endParaRPr>
          </a:p>
          <a:p>
            <a:pPr lvl="0"/>
            <a:r>
              <a:rPr lang="zh-CN" altLang="zh-CN" sz="2400" b="1" smtClean="0">
                <a:latin typeface="微软雅黑" panose="020b0503020204020204" charset="-122"/>
                <a:ea typeface="微软雅黑" panose="020b0503020204020204" charset="-122"/>
              </a:rPr>
              <a:t>元</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主</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题</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语</a:t>
            </a:r>
            <a:endParaRPr lang="en-US" altLang="zh-CN" sz="2400" b="1" smtClean="0">
              <a:latin typeface="微软雅黑" panose="020b0503020204020204" charset="-122"/>
              <a:ea typeface="微软雅黑" panose="020b0503020204020204" charset="-122"/>
            </a:endParaRPr>
          </a:p>
          <a:p>
            <a:pPr lvl="0"/>
            <a:r>
              <a:rPr lang="zh-CN" altLang="en-US" sz="2400" b="1" smtClean="0">
                <a:latin typeface="微软雅黑" panose="020b0503020204020204" charset="-122"/>
                <a:ea typeface="微软雅黑" panose="020b0503020204020204" charset="-122"/>
              </a:rPr>
              <a:t>境</a:t>
            </a:r>
            <a:endParaRPr lang="zh-CN" altLang="zh-CN" sz="2400" b="1" kern="100">
              <a:solidFill>
                <a:srgbClr val="FF9900"/>
              </a:solidFill>
              <a:latin typeface="微软雅黑" panose="020b0503020204020204" charset="-122"/>
              <a:ea typeface="微软雅黑" panose="020b0503020204020204" charset="-122"/>
              <a:cs typeface="Courier New" panose="02070609020205090404" pitchFamily="49" charset="0"/>
            </a:endParaRPr>
          </a:p>
        </p:txBody>
      </p:sp>
      <p:sp>
        <p:nvSpPr>
          <p:cNvPr id="17" name="矩形 16"/>
          <p:cNvSpPr/>
          <p:nvPr/>
        </p:nvSpPr>
        <p:spPr>
          <a:xfrm>
            <a:off x="2141764" y="2712465"/>
            <a:ext cx="9764649" cy="1220591"/>
          </a:xfrm>
          <a:prstGeom prst="rect">
            <a:avLst/>
          </a:prstGeom>
        </p:spPr>
        <p:txBody>
          <a:bodyPr wrap="square">
            <a:spAutoFit/>
          </a:bodyPr>
          <a:lstStyle/>
          <a:p>
            <a:pPr>
              <a:lnSpc>
                <a:spcPct val="150000"/>
              </a:lnSpc>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easy to open a shop but hard to keep it always open.</a:t>
            </a:r>
            <a:endParaRPr lang="en-US" altLang="zh-CN" sz="2600" b="1" kern="100">
              <a:latin typeface="Times New Roman" panose="02020603050405020304" pitchFamily="18" charset="0"/>
              <a:ea typeface="华文细黑" panose="02010600040101010101" pitchFamily="2" charset="-122"/>
              <a:cs typeface="Courier New" panose="02070609020205090404" pitchFamily="49" charset="0"/>
            </a:endParaRPr>
          </a:p>
          <a:p>
            <a:pPr>
              <a:lnSpc>
                <a:spcPct val="150000"/>
              </a:lnSpc>
            </a:pPr>
            <a:r>
              <a:rPr lang="zh-CN" altLang="en-US" sz="2600" b="1" kern="100">
                <a:latin typeface="Times New Roman" panose="02020603050405020304" pitchFamily="18" charset="0"/>
                <a:ea typeface="华文细黑" panose="02010600040101010101" pitchFamily="2" charset="-122"/>
                <a:cs typeface="Courier New" panose="02070609020205090404" pitchFamily="49" charset="0"/>
              </a:rPr>
              <a:t>创业容易守业难。</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8" name="TextBox 8"/>
          <p:cNvSpPr txBox="1"/>
          <p:nvPr/>
        </p:nvSpPr>
        <p:spPr>
          <a:xfrm>
            <a:off x="4223533" y="2228748"/>
            <a:ext cx="5601111" cy="430759"/>
          </a:xfrm>
          <a:prstGeom prst="rect">
            <a:avLst/>
          </a:prstGeom>
          <a:noFill/>
        </p:spPr>
        <p:txBody>
          <a:bodyPr wrap="square" lIns="0" tIns="0" rIns="0" bIns="0" rtlCol="0" anchor="ctr">
            <a:spAutoFit/>
          </a:bodyPr>
          <a:lstStyle/>
          <a:p>
            <a:pPr algn="ctr" defTabSz="1217930"/>
            <a:r>
              <a:rPr lang="zh-CN" altLang="en-US" sz="2800" b="1" kern="0" smtClean="0">
                <a:solidFill>
                  <a:schemeClr val="accent2"/>
                </a:solidFill>
                <a:latin typeface="微软雅黑" panose="020b0503020204020204" charset="-122"/>
                <a:ea typeface="微软雅黑" panose="020b0503020204020204" charset="-122"/>
              </a:rPr>
              <a:t>人</a:t>
            </a:r>
            <a:r>
              <a:rPr lang="zh-CN" altLang="en-US" sz="2800" b="1" kern="0">
                <a:solidFill>
                  <a:schemeClr val="accent2"/>
                </a:solidFill>
                <a:latin typeface="微软雅黑" panose="020b0503020204020204" charset="-122"/>
                <a:ea typeface="微软雅黑" panose="020b0503020204020204" charset="-122"/>
              </a:rPr>
              <a:t>与自我</a:t>
            </a:r>
            <a:r>
              <a:rPr lang="en-US" altLang="zh-CN" sz="2800" b="1" kern="0" smtClean="0">
                <a:solidFill>
                  <a:schemeClr val="accent2"/>
                </a:solidFill>
                <a:latin typeface="微软雅黑" panose="020b0503020204020204" charset="-122"/>
                <a:ea typeface="微软雅黑" panose="020b0503020204020204" charset="-122"/>
              </a:rPr>
              <a:t>——</a:t>
            </a:r>
            <a:r>
              <a:rPr lang="zh-CN" altLang="en-US" sz="2800" b="1" kern="0">
                <a:solidFill>
                  <a:schemeClr val="accent2"/>
                </a:solidFill>
                <a:latin typeface="微软雅黑" panose="020b0503020204020204" charset="-122"/>
                <a:ea typeface="微软雅黑" panose="020b0503020204020204" charset="-122"/>
              </a:rPr>
              <a:t>创业意识</a:t>
            </a:r>
            <a:endParaRPr lang="zh-CN" altLang="zh-CN" sz="2800" b="1" kern="0">
              <a:solidFill>
                <a:schemeClr val="accent2"/>
              </a:solidFill>
              <a:latin typeface="微软雅黑" panose="020b0503020204020204" charset="-122"/>
              <a:ea typeface="微软雅黑" panose="020b0503020204020204" charset="-122"/>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477891" y="980728"/>
            <a:ext cx="11181544"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2.She couldn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hide the line of sweat running down her forehead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 was caused partly by the heat of the television studio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 more by fear of the four people seated in front of her.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句中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running down her forehead</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sweat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，过去分词短语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seated in front of 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____________________________________________________</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7318548" y="2852936"/>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515297" y="3397677"/>
            <a:ext cx="218521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非限制性定语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992369" y="3407202"/>
            <a:ext cx="151836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后置定语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0" name="矩形 9"/>
          <p:cNvSpPr/>
          <p:nvPr/>
        </p:nvSpPr>
        <p:spPr>
          <a:xfrm>
            <a:off x="506363" y="3869274"/>
            <a:ext cx="11070836" cy="1292662"/>
          </a:xfrm>
          <a:prstGeom prst="rect">
            <a:avLst/>
          </a:prstGeom>
        </p:spPr>
        <p:txBody>
          <a:bodyPr wrap="square">
            <a:spAutoFit/>
          </a:bodyPr>
          <a:lstStyle/>
          <a:p>
            <a:pPr>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然而</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，她无法掩饰额头上流淌的汗水，这部分是由于电视演播室的高温造成的，更多的是因为害怕坐在她面前的四个人。</a:t>
            </a:r>
            <a:endPar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0"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5" name="矩形 14"/>
          <p:cNvSpPr/>
          <p:nvPr/>
        </p:nvSpPr>
        <p:spPr>
          <a:xfrm>
            <a:off x="477891" y="1319857"/>
            <a:ext cx="11181544" cy="3693319"/>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3.The biggest challenge at the initial phase was to persuade people to work for me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 was totally outside my experience.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动词不定式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 persuade people to work for me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，其先行词是前面的不定式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 persuade people to work for me</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p:txBody>
      </p:sp>
      <p:sp>
        <p:nvSpPr>
          <p:cNvPr id="2" name="矩形 1"/>
          <p:cNvSpPr/>
          <p:nvPr/>
        </p:nvSpPr>
        <p:spPr>
          <a:xfrm>
            <a:off x="10417948" y="2574429"/>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表语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2108998" y="3167427"/>
            <a:ext cx="218521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非限制性定语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7" name="矩形 6"/>
          <p:cNvSpPr/>
          <p:nvPr/>
        </p:nvSpPr>
        <p:spPr>
          <a:xfrm>
            <a:off x="477891" y="4230613"/>
            <a:ext cx="11181544" cy="692497"/>
          </a:xfrm>
          <a:prstGeom prst="rect">
            <a:avLst/>
          </a:prstGeom>
        </p:spPr>
        <p:txBody>
          <a:bodyPr wrap="square">
            <a:spAutoFit/>
          </a:bodyPr>
          <a:lstStyle/>
          <a:p>
            <a:pPr>
              <a:lnSpc>
                <a:spcPct val="150000"/>
              </a:lnSpc>
            </a:pPr>
            <a:r>
              <a:rPr lang="en-US" altLang="zh-CN" sz="2600" b="1" kern="100" spc="-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pc="-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最初</a:t>
            </a:r>
            <a:r>
              <a:rPr lang="zh-CN" altLang="zh-CN" sz="2600" b="1" kern="100" spc="-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阶段最大的挑战是说服人们为我工作，这完全是我没想到的。</a:t>
            </a:r>
            <a:endParaRPr lang="zh-CN" altLang="zh-CN" sz="2600" b="1" kern="100" spc="-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 name="矩形 9"/>
          <p:cNvSpPr/>
          <p:nvPr/>
        </p:nvSpPr>
        <p:spPr>
          <a:xfrm>
            <a:off x="477891" y="908720"/>
            <a:ext cx="11181544" cy="4293483"/>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4.Though she welcomes the new entrepreneurial spirit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advises that people be realistic and seek guidance from expert consultants before rushing into things.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IPAPANNEW" panose="02000500070000020004" pitchFamily="2" charset="0"/>
                <a:ea typeface="华文细黑" panose="02010600040101010101" pitchFamily="2" charset="-122"/>
                <a:cs typeface="Times New Roman" panose="02020603050405020304" pitchFamily="18" charset="0"/>
              </a:rPr>
              <a:t>句式分析</a:t>
            </a:r>
            <a:r>
              <a:rPr lang="en-US" altLang="zh-CN" sz="2600" b="1" kern="100">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Though</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引导</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，主句中含有</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从句</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，介词短语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before rushing into things</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lvl="0" algn="just">
              <a:lnSpc>
                <a:spcPct val="150000"/>
              </a:lnSpc>
            </a:pP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自主翻译</a:t>
            </a:r>
            <a:r>
              <a:rPr lang="en-US" altLang="zh-CN" sz="2600" b="1" kern="100">
                <a:solidFill>
                  <a:prstClr val="black"/>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600" kern="100">
                <a:solidFill>
                  <a:prstClr val="black"/>
                </a:solidFill>
                <a:latin typeface="宋体" panose="02010600030101010101" pitchFamily="2" charset="-122"/>
                <a:cs typeface="Times New Roman" panose="02020603050405020304" pitchFamily="18" charset="0"/>
              </a:rPr>
              <a:t>_______________________________________________________</a:t>
            </a:r>
            <a:endParaRPr lang="en-US" altLang="zh-CN" sz="2600" u="sng" kern="100">
              <a:solidFill>
                <a:prstClr val="black"/>
              </a:solidFill>
              <a:latin typeface="宋体" panose="02010600030101010101" pitchFamily="2" charset="-122"/>
              <a:cs typeface="Times New Roman" panose="02020603050405020304" pitchFamily="18" charset="0"/>
            </a:endParaRPr>
          </a:p>
          <a:p>
            <a:pPr lvl="0" algn="just">
              <a:lnSpc>
                <a:spcPct val="150000"/>
              </a:lnSpc>
            </a:pPr>
            <a:r>
              <a:rPr lang="en-US" altLang="zh-CN" sz="2600" kern="100" smtClean="0">
                <a:solidFill>
                  <a:prstClr val="black"/>
                </a:solidFill>
                <a:latin typeface="宋体" panose="02010600030101010101" pitchFamily="2" charset="-122"/>
                <a:cs typeface="Times New Roman" panose="02020603050405020304" pitchFamily="18" charset="0"/>
              </a:rPr>
              <a:t>________________________________</a:t>
            </a:r>
            <a:endParaRPr lang="zh-CN" altLang="zh-CN" sz="1050" kern="100">
              <a:latin typeface="宋体" panose="02010600030101010101" pitchFamily="2" charset="-122"/>
              <a:cs typeface="Courier New" panose="02070609020205090404" pitchFamily="49" charset="0"/>
            </a:endParaRPr>
          </a:p>
        </p:txBody>
      </p:sp>
      <p:sp>
        <p:nvSpPr>
          <p:cNvPr id="12"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panose="020b0503020204020204" charset="-122"/>
              <a:ea typeface="微软雅黑" panose="020b0503020204020204" charset="-122"/>
              <a:cs typeface="Times New Roman" panose="02020603050405020304"/>
            </a:endParaRPr>
          </a:p>
        </p:txBody>
      </p:sp>
      <p:sp>
        <p:nvSpPr>
          <p:cNvPr id="2" name="矩形 1"/>
          <p:cNvSpPr/>
          <p:nvPr/>
        </p:nvSpPr>
        <p:spPr>
          <a:xfrm>
            <a:off x="4294212" y="2752353"/>
            <a:ext cx="151836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让步状语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10064377" y="2761877"/>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宾语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5818961" y="3378130"/>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状语</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9" name="矩形 8"/>
          <p:cNvSpPr/>
          <p:nvPr/>
        </p:nvSpPr>
        <p:spPr>
          <a:xfrm>
            <a:off x="477891" y="3789040"/>
            <a:ext cx="11181544" cy="1215910"/>
          </a:xfrm>
          <a:prstGeom prst="rect">
            <a:avLst/>
          </a:prstGeom>
        </p:spPr>
        <p:txBody>
          <a:bodyPr wrap="square">
            <a:spAutoFit/>
          </a:bodyPr>
          <a:lstStyle/>
          <a:p>
            <a:pPr>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a:t>
            </a:r>
            <a:r>
              <a:rPr lang="zh-CN"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尽管</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她欢迎</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人要有</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创业精神，但她建议人们要实事求是，在仓促做事之前寻求专家顾问的指导。</a:t>
            </a:r>
            <a:endPar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40000"/>
            <a:lum/>
          </a:blip>
          <a:stretch>
            <a:fillRect/>
          </a:stretch>
        </a:blipFill>
        <a:effectLst/>
      </p:bgPr>
    </p:bg>
    <p:spTree>
      <p:nvGrpSpPr>
        <p:cNvPr id="1" name=""/>
        <p:cNvGrpSpPr/>
        <p:nvPr/>
      </p:nvGrpSpPr>
      <p:grpSpPr>
        <a:xfrm>
          <a:off x="0" y="0"/>
          <a:ext cx="0" cy="0"/>
        </a:xfrm>
      </p:grpSpPr>
      <p:sp>
        <p:nvSpPr>
          <p:cNvPr id="8"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0" name="标题 2"/>
          <p:cNvSpPr txBox="1"/>
          <p:nvPr/>
        </p:nvSpPr>
        <p:spPr>
          <a:xfrm>
            <a:off x="3193996" y="2586483"/>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1" name="New picture"/>
          <p:cNvPicPr/>
          <p:nvPr/>
        </p:nvPicPr>
        <p:blipFill>
          <a:blip r:embed="rId2"/>
          <a:stretch>
            <a:fillRect/>
          </a:stretch>
        </p:blipFill>
        <p:spPr>
          <a:xfrm>
            <a:off x="12573000" y="10541000"/>
            <a:ext cx="342900" cy="254000"/>
          </a:xfrm>
          <a:prstGeom prst="cube">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5" name="组合 4"/>
          <p:cNvGrpSpPr/>
          <p:nvPr/>
        </p:nvGrpSpPr>
        <p:grpSpPr>
          <a:xfrm rot="10800000">
            <a:off x="212824" y="254442"/>
            <a:ext cx="1849140" cy="582270"/>
            <a:chOff x="1198662" y="3429794"/>
            <a:chExt cx="3600400" cy="792088"/>
          </a:xfrm>
        </p:grpSpPr>
        <p:grpSp>
          <p:nvGrpSpPr>
            <p:cNvPr id="6" name="组合 5"/>
            <p:cNvGrpSpPr/>
            <p:nvPr/>
          </p:nvGrpSpPr>
          <p:grpSpPr>
            <a:xfrm>
              <a:off x="1198662" y="3429794"/>
              <a:ext cx="3600400" cy="288000"/>
              <a:chOff x="1198662" y="3429794"/>
              <a:chExt cx="3600400" cy="288000"/>
            </a:xfrm>
          </p:grpSpPr>
          <p:cxnSp>
            <p:nvCxnSpPr>
              <p:cNvPr id="12" name="直接连接符 11"/>
              <p:cNvCxnSpPr/>
              <p:nvPr/>
            </p:nvCxnSpPr>
            <p:spPr>
              <a:xfrm>
                <a:off x="1198662" y="3429794"/>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11986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4799062" y="3429794"/>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a:off x="1198662" y="3933882"/>
              <a:ext cx="3600400" cy="288000"/>
              <a:chOff x="1198662" y="3933882"/>
              <a:chExt cx="3600400" cy="288000"/>
            </a:xfrm>
          </p:grpSpPr>
          <p:cxnSp>
            <p:nvCxnSpPr>
              <p:cNvPr id="9" name="直接连接符 8"/>
              <p:cNvCxnSpPr/>
              <p:nvPr/>
            </p:nvCxnSpPr>
            <p:spPr>
              <a:xfrm>
                <a:off x="1198662" y="4221882"/>
                <a:ext cx="3600400" cy="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1200984"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4799062" y="3933882"/>
                <a:ext cx="0" cy="288000"/>
              </a:xfrm>
              <a:prstGeom prst="line">
                <a:avLst/>
              </a:prstGeom>
              <a:ln w="95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5" name="矩形 14"/>
          <p:cNvSpPr/>
          <p:nvPr/>
        </p:nvSpPr>
        <p:spPr>
          <a:xfrm rot="5400000">
            <a:off x="944158" y="-236295"/>
            <a:ext cx="365212" cy="15859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16" name="文本框 15"/>
          <p:cNvSpPr txBox="1"/>
          <p:nvPr/>
        </p:nvSpPr>
        <p:spPr>
          <a:xfrm>
            <a:off x="333772" y="328056"/>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话题导入</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17" name="直接连接符 16"/>
          <p:cNvCxnSpPr/>
          <p:nvPr/>
        </p:nvCxnSpPr>
        <p:spPr>
          <a:xfrm flipV="1">
            <a:off x="2052304" y="519444"/>
            <a:ext cx="9362233" cy="20319"/>
          </a:xfrm>
          <a:prstGeom prst="line">
            <a:avLst/>
          </a:prstGeom>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33773" y="1052736"/>
            <a:ext cx="11392669" cy="5417893"/>
          </a:xfrm>
          <a:prstGeom prst="rect">
            <a:avLst/>
          </a:prstGeom>
        </p:spPr>
        <p:txBody>
          <a:bodyPr wrap="square">
            <a:spAutoFit/>
          </a:bodyPr>
          <a:lstStyle/>
          <a:p>
            <a:pPr indent="661035">
              <a:lnSpc>
                <a:spcPct val="150000"/>
              </a:lnSpc>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Here is some must-know information from a handbook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on how people behave in doing business in some countries</a:t>
            </a:r>
            <a:r>
              <a:rPr lang="en-US" altLang="zh-CN" sz="2600" b="1" kern="100" baseline="30000">
                <a:latin typeface="Times New Roman" panose="02020603050405020304" pitchFamily="18" charset="0"/>
                <a:ea typeface="华文细黑" panose="02010600040101010101" pitchFamily="2" charset="-122"/>
                <a:cs typeface="Courier New" panose="02070609020205090404" pitchFamily="49" charset="0"/>
              </a:rPr>
              <a:t>1</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Brazil</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Brazilians are warm and friendly.They often stand close when talking and it is common for them to touch the person on the shoulder.People often greet each other (particularly women) with light cheek kisses.Schedules tend to be flexible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with business meetings sometimes starting later than planned</a:t>
            </a:r>
            <a:r>
              <a:rPr lang="en-US" altLang="zh-CN" sz="2600" b="1" kern="100" baseline="3000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 to be safe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 on time.Meals can last for hours—there</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no such thing as rushing a meal in Brazil.</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33773" y="836712"/>
            <a:ext cx="11392669" cy="4817729"/>
          </a:xfrm>
          <a:prstGeom prst="rect">
            <a:avLst/>
          </a:prstGeom>
        </p:spPr>
        <p:txBody>
          <a:bodyPr wrap="square">
            <a:spAutoFit/>
          </a:bodyPr>
          <a:lstStyle/>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Singapore</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Singaporeans shake hands when they meet and often also greet each other with a small</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polite bow.</a:t>
            </a:r>
            <a:r>
              <a:rPr lang="en-US" altLang="zh-CN" sz="2600" b="1" kern="100" err="1">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Arriving late</a:t>
            </a:r>
            <a:r>
              <a:rPr lang="en-US" altLang="zh-CN" sz="2600" b="1" kern="100" baseline="300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is considered disrespectful.So be on time.Efficiency(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效率</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is the goal</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so meetings are fast-paced.Singaporeans are direct in their discussions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even when the subject is about money.Rank is important and authority is respected.People avoid disagreeing outright with someone with a higher rank.</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the United Arab Emirates</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33773" y="980728"/>
            <a:ext cx="11392669" cy="4217565"/>
          </a:xfrm>
          <a:prstGeom prst="rect">
            <a:avLst/>
          </a:prstGeom>
        </p:spPr>
        <p:txBody>
          <a:bodyPr wrap="square">
            <a:spAutoFit/>
          </a:bodyPr>
          <a:lstStyle/>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the UAE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status is important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so the most senior or oldest should be greeted first with their titles.The handshake seems to be longer than elsewhere.So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do not pull away the handshake.People do not avoid entertaining in their homes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 they also hold business meals at restaurants.Touching or passing food or eating with your left hand is to be avoided.</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 Switzerland</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33773" y="1227659"/>
            <a:ext cx="11392669" cy="3617401"/>
          </a:xfrm>
          <a:prstGeom prst="rect">
            <a:avLst/>
          </a:prstGeom>
        </p:spPr>
        <p:txBody>
          <a:bodyPr wrap="square">
            <a:spAutoFit/>
          </a:bodyPr>
          <a:lstStyle/>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Swiss tend to be formal and address each other by last name.They are also respectful of private lives.You should be careful not to ask about personal topics.Punctuality(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守时</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is important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so arrive at any meeting or event a few minutes early to be safe.The Swiss follow formal table manners.They also keep their hands visible at the table and their elbows(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肘部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off the table.It is polite to finish the food on your plate.</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rot="5400000">
            <a:off x="1631790" y="-310075"/>
            <a:ext cx="558593" cy="270769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5" name="矩形 4"/>
          <p:cNvSpPr/>
          <p:nvPr/>
        </p:nvSpPr>
        <p:spPr>
          <a:xfrm>
            <a:off x="571569" y="628926"/>
            <a:ext cx="2698175" cy="661848"/>
          </a:xfrm>
          <a:prstGeom prst="rect">
            <a:avLst/>
          </a:prstGeom>
        </p:spPr>
        <p:txBody>
          <a:bodyPr wrap="none">
            <a:spAutoFit/>
          </a:bodyPr>
          <a:lstStyle/>
          <a:p>
            <a:pPr algn="just">
              <a:lnSpc>
                <a:spcPct val="150000"/>
              </a:lnSpc>
              <a:tabLst>
                <a:tab pos="2340610"/>
              </a:tabLst>
            </a:pPr>
            <a:r>
              <a:rPr lang="zh-CN" altLang="zh-CN" sz="2800" b="1">
                <a:solidFill>
                  <a:srgbClr val="FF9900"/>
                </a:solidFill>
                <a:latin typeface="Arial"/>
                <a:ea typeface="微软雅黑" panose="020b0503020204020204" charset="-122"/>
              </a:rPr>
              <a:t>靓句运用于写作</a:t>
            </a:r>
            <a:endParaRPr lang="zh-CN" altLang="zh-CN" sz="2800" b="1">
              <a:solidFill>
                <a:srgbClr val="FF9900"/>
              </a:solidFill>
              <a:latin typeface="Arial"/>
              <a:ea typeface="微软雅黑" panose="020b0503020204020204" charset="-122"/>
            </a:endParaRPr>
          </a:p>
        </p:txBody>
      </p:sp>
      <p:sp>
        <p:nvSpPr>
          <p:cNvPr id="6" name="矩形 5"/>
          <p:cNvSpPr/>
          <p:nvPr/>
        </p:nvSpPr>
        <p:spPr>
          <a:xfrm>
            <a:off x="557240" y="1556792"/>
            <a:ext cx="11169202" cy="4893647"/>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1.Secondly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voting of this kind does not depend on the strong points of the competitors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 rather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on how many social-networking resources they have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(2016·</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江苏，书面表达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2.Then Finn was cheated by two men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with his raft stolen and Jim sold to a farm</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(2020·</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全国</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Ⅲ</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，书面表达</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3.From this activity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have realized that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building up our body</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is of great importance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we have also learned more about </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persistence leads to success</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(2020·</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新高考全国</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Ⅰ</a:t>
            </a:r>
            <a:r>
              <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，写作</a:t>
            </a:r>
            <a:r>
              <a:rPr lang="en-US"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b="1" kern="100">
              <a:solidFill>
                <a:srgbClr val="80808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a:solidFill>
                  <a:srgbClr val="8E6D48"/>
                </a:solidFill>
                <a:latin typeface="Arial"/>
                <a:ea typeface="微软雅黑" panose="020b0503020204020204" charset="-122"/>
              </a:rPr>
              <a:t>语篇理解</a:t>
            </a:r>
            <a:r>
              <a:rPr lang="zh-CN" altLang="en-US" sz="3200" b="1" smtClean="0">
                <a:solidFill>
                  <a:srgbClr val="8E6D48"/>
                </a:solidFill>
                <a:latin typeface="Arial"/>
                <a:ea typeface="微软雅黑" panose="020b0503020204020204" charset="-122"/>
              </a:rPr>
              <a:t>    </a:t>
            </a:r>
            <a:r>
              <a:rPr lang="zh-CN" altLang="en-US" smtClean="0">
                <a:solidFill>
                  <a:srgbClr val="8E6D48"/>
                </a:solidFill>
                <a:latin typeface="Arial"/>
                <a:ea typeface="微软雅黑" panose="020b0503020204020204" charset="-122"/>
              </a:rPr>
              <a:t>精读演练  萃取文本精华</a:t>
            </a:r>
            <a:endParaRPr lang="en-US" altLang="zh-CN">
              <a:solidFill>
                <a:srgbClr val="8E6D48"/>
              </a:solidFill>
              <a:latin typeface="Arial"/>
              <a:ea typeface="微软雅黑" panose="020b0503020204020204" charset="-122"/>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panose="020b0503020204020204" charset="-122"/>
              </a:rPr>
              <a:t>读前清障    </a:t>
            </a:r>
            <a:r>
              <a:rPr lang="zh-CN" altLang="en-US">
                <a:solidFill>
                  <a:srgbClr val="8E6D48"/>
                </a:solidFill>
                <a:latin typeface="Arial"/>
                <a:ea typeface="微软雅黑" panose="020b0503020204020204" charset="-122"/>
              </a:rPr>
              <a:t>识记单词</a:t>
            </a:r>
            <a:r>
              <a:rPr lang="zh-CN" altLang="en-US" smtClean="0">
                <a:solidFill>
                  <a:srgbClr val="8E6D48"/>
                </a:solidFill>
                <a:latin typeface="Arial"/>
                <a:ea typeface="微软雅黑" panose="020b0503020204020204" charset="-122"/>
              </a:rPr>
              <a:t>  快速顺畅阅读</a:t>
            </a:r>
            <a:endParaRPr lang="en-US" altLang="zh-CN">
              <a:solidFill>
                <a:srgbClr val="8E6D48"/>
              </a:solidFill>
              <a:latin typeface="+mj-ea"/>
              <a:ea typeface="+mj-ea"/>
            </a:endParaRPr>
          </a:p>
        </p:txBody>
      </p:sp>
      <p:grpSp>
        <p:nvGrpSpPr>
          <p:cNvPr id="23" name="组合 22"/>
          <p:cNvGrpSpPr/>
          <p:nvPr/>
        </p:nvGrpSpPr>
        <p:grpSpPr>
          <a:xfrm rot="10800000">
            <a:off x="212824" y="254442"/>
            <a:ext cx="1849140" cy="582270"/>
            <a:chOff x="1198662" y="3429794"/>
            <a:chExt cx="3600400" cy="792088"/>
          </a:xfrm>
        </p:grpSpPr>
        <p:grpSp>
          <p:nvGrpSpPr>
            <p:cNvPr id="24" name="组合 23"/>
            <p:cNvGrpSpPr/>
            <p:nvPr/>
          </p:nvGrpSpPr>
          <p:grpSpPr>
            <a:xfrm>
              <a:off x="1198662" y="3429794"/>
              <a:ext cx="3600400" cy="288000"/>
              <a:chOff x="1198662" y="3429794"/>
              <a:chExt cx="3600400" cy="288000"/>
            </a:xfrm>
          </p:grpSpPr>
          <p:cxnSp>
            <p:nvCxnSpPr>
              <p:cNvPr id="29" name="直接连接符 28"/>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p:nvGrpSpPr>
          <p:grpSpPr>
            <a:xfrm>
              <a:off x="1198662" y="3933882"/>
              <a:ext cx="3600400" cy="288000"/>
              <a:chOff x="1198662" y="3933882"/>
              <a:chExt cx="3600400" cy="288000"/>
            </a:xfrm>
          </p:grpSpPr>
          <p:cxnSp>
            <p:nvCxnSpPr>
              <p:cNvPr id="26" name="直接连接符 25"/>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2" name="矩形 31"/>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3" name="文本框 32"/>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4" name="直接连接符 33"/>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780326" y="1681644"/>
            <a:ext cx="10628167" cy="523220"/>
          </a:xfrm>
          <a:prstGeom prst="rect">
            <a:avLst/>
          </a:prstGeom>
        </p:spPr>
        <p:txBody>
          <a:bodyPr wrap="none">
            <a:spAutoFit/>
          </a:bodyPr>
          <a:lstStyle/>
          <a:p>
            <a:pPr algn="ctr">
              <a:spcBef>
                <a:spcPts val="1300"/>
              </a:spcBef>
              <a:spcAft>
                <a:spcPts val="1300"/>
              </a:spcAft>
            </a:pP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Period One</a:t>
            </a:r>
            <a:r>
              <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rPr>
              <a:t>Starting out &amp; Understanding ideas—Comprehending</a:t>
            </a:r>
            <a:endPar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cs typeface="Times New Roman" panose="02020603050405020304" pitchFamily="18"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 name="图片 7"/>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charset="-122"/>
                <a:ea typeface="微软雅黑" panose="020b050302020402020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panose="020b0503020204020204" charset="-122"/>
              </a:rPr>
              <a:t>读 前 清 障</a:t>
            </a:r>
            <a:endParaRPr lang="en-US" altLang="zh-CN" sz="3600">
              <a:solidFill>
                <a:srgbClr val="8E6D48"/>
              </a:solidFill>
              <a:effectLst/>
              <a:latin typeface="Arial"/>
              <a:ea typeface="微软雅黑" panose="020b0503020204020204" charset="-122"/>
            </a:endParaRPr>
          </a:p>
        </p:txBody>
      </p:sp>
      <p:sp>
        <p:nvSpPr>
          <p:cNvPr id="11" name="文本框 10"/>
          <p:cNvSpPr txBox="1"/>
          <p:nvPr/>
        </p:nvSpPr>
        <p:spPr>
          <a:xfrm>
            <a:off x="5963375"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charset="-122"/>
                <a:ea typeface="微软雅黑" panose="020b0503020204020204" charset="-122"/>
                <a:cs typeface="Courier New" panose="02070609020205090404"/>
              </a:rPr>
              <a:t>识记单词  快速顺畅阅读</a:t>
            </a:r>
            <a:endParaRPr lang="en-US" altLang="zh-CN" kern="100">
              <a:solidFill>
                <a:prstClr val="black">
                  <a:lumMod val="50000"/>
                  <a:lumOff val="50000"/>
                </a:prstClr>
              </a:solidFill>
              <a:latin typeface="微软雅黑" panose="020b0503020204020204" charset="-122"/>
              <a:ea typeface="微软雅黑" panose="020b0503020204020204" charset="-122"/>
              <a:cs typeface="Courier New" panose="02070609020205090404"/>
            </a:endParaRPr>
          </a:p>
        </p:txBody>
      </p:sp>
      <p:sp>
        <p:nvSpPr>
          <p:cNvPr id="9" name="矩形 8"/>
          <p:cNvSpPr/>
          <p:nvPr/>
        </p:nvSpPr>
        <p:spPr>
          <a:xfrm>
            <a:off x="676991" y="980728"/>
            <a:ext cx="10745245" cy="738664"/>
          </a:xfrm>
          <a:prstGeom prst="rect">
            <a:avLst/>
          </a:prstGeom>
        </p:spPr>
        <p:txBody>
          <a:bodyPr wrap="square">
            <a:spAutoFit/>
          </a:bodyPr>
          <a:lstStyle/>
          <a:p>
            <a:pPr algn="just">
              <a:lnSpc>
                <a:spcPct val="150000"/>
              </a:lnSpc>
              <a:spcAft>
                <a:spcPct val="0"/>
              </a:spcAft>
              <a:tabLst>
                <a:tab pos="4248150"/>
              </a:tabLst>
            </a:pPr>
            <a:r>
              <a:rPr lang="zh-CN" altLang="zh-CN" sz="2800" b="1" kern="100" smtClean="0">
                <a:solidFill>
                  <a:srgbClr val="7030A0"/>
                </a:solidFill>
                <a:latin typeface="Times New Roman" panose="02020603050405020304" pitchFamily="18" charset="0"/>
                <a:ea typeface="黑体" panose="02010609060101010101" pitchFamily="49" charset="-122"/>
                <a:cs typeface="Times New Roman" panose="02020603050405020304" pitchFamily="18" charset="0"/>
              </a:rPr>
              <a:t>品</a:t>
            </a:r>
            <a:r>
              <a:rPr lang="zh-CN" altLang="zh-CN" sz="2800" b="1" kern="100">
                <a:solidFill>
                  <a:srgbClr val="7030A0"/>
                </a:solidFill>
                <a:latin typeface="Times New Roman" panose="02020603050405020304" pitchFamily="18" charset="0"/>
                <a:ea typeface="黑体" panose="02010609060101010101" pitchFamily="49" charset="-122"/>
                <a:cs typeface="Times New Roman" panose="02020603050405020304" pitchFamily="18" charset="0"/>
              </a:rPr>
              <a:t>句猜词</a:t>
            </a:r>
            <a:r>
              <a:rPr lang="en-US" altLang="zh-CN" sz="2800" b="1" kern="100" smtClean="0">
                <a:solidFill>
                  <a:srgbClr val="7030A0"/>
                </a:solidFill>
                <a:latin typeface="Times New Roman" panose="02020603050405020304" pitchFamily="18" charset="0"/>
                <a:ea typeface="华文细黑" panose="02010600040101010101" pitchFamily="2" charset="-122"/>
              </a:rPr>
              <a:t>——</a:t>
            </a:r>
            <a:r>
              <a:rPr lang="zh-CN" altLang="zh-CN" sz="2800" b="1" kern="100" smtClean="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rPr>
              <a:t>请</a:t>
            </a:r>
            <a:r>
              <a:rPr lang="zh-CN" altLang="zh-CN" sz="2800" b="1" kern="10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rPr>
              <a:t>预读下列课文原句，并猜测句中加颜色词汇的意思。</a:t>
            </a:r>
            <a:endParaRPr lang="zh-CN" altLang="zh-CN" sz="2800" b="1" kern="100">
              <a:solidFill>
                <a:srgbClr val="7030A0"/>
              </a:solidFill>
              <a:latin typeface="Times New Roman" panose="02020603050405020304" pitchFamily="18" charset="0"/>
              <a:ea typeface="楷体_GB2312" panose="02010609030101010101" pitchFamily="49" charset="-122"/>
              <a:cs typeface="Times New Roman" panose="02020603050405020304" pitchFamily="18" charset="0"/>
            </a:endParaRPr>
          </a:p>
        </p:txBody>
      </p:sp>
      <p:sp>
        <p:nvSpPr>
          <p:cNvPr id="12" name="矩形 11"/>
          <p:cNvSpPr/>
          <p:nvPr/>
        </p:nvSpPr>
        <p:spPr>
          <a:xfrm>
            <a:off x="676991" y="1619275"/>
            <a:ext cx="11049451" cy="4893647"/>
          </a:xfrm>
          <a:prstGeom prst="rect">
            <a:avLst/>
          </a:prstGeom>
        </p:spPr>
        <p:txBody>
          <a:bodyPr wrap="square">
            <a:spAutoFit/>
          </a:body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1.They stared back</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their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blank</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faces giving no clue as to what they would say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next.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2.Feeling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dizzy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Zhang Yue took a deep breath as she struggled to finish her presentation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And that is why I need your help in turning my new and exciting business into a successful one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smtClean="0">
                <a:latin typeface="宋体" panose="02010600030101010101" pitchFamily="2" charset="-122"/>
                <a:ea typeface="华文细黑" panose="02010600040101010101" pitchFamily="2" charset="-122"/>
                <a:cs typeface="Times New Roman" panose="02020603050405020304" pitchFamily="18" charset="0"/>
              </a:rPr>
              <a:t>”			    ___________</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3.All over the world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 increasing number of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enterprising</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young people are thinking of starting their own businesses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as the growing economy creates more opportunities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kern="100" smtClean="0">
                <a:latin typeface="Times New Roman" panose="02020603050405020304" pitchFamily="18" charset="0"/>
                <a:ea typeface="华文细黑" panose="02010600040101010101" pitchFamily="2" charset="-122"/>
                <a:cs typeface="Courier New" panose="02070609020205090404" pitchFamily="49" charset="0"/>
              </a:rPr>
              <a:t>_____________</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10014748" y="2276872"/>
            <a:ext cx="1518364"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无表情的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9681323" y="4066098"/>
            <a:ext cx="1851789"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头晕目眩的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347897" y="5877272"/>
            <a:ext cx="2185215" cy="492443"/>
          </a:xfrm>
          <a:prstGeom prst="rect">
            <a:avLst/>
          </a:prstGeom>
        </p:spPr>
        <p:txBody>
          <a:bodyPr wrap="none">
            <a:spAutoFit/>
          </a:bodyPr>
          <a:lstStyle/>
          <a:p>
            <a:pPr algn="r"/>
            <a:r>
              <a:rPr lang="zh-CN"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有创业精神的</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153</Paragraphs>
  <Slides>23</Slides>
  <Notes>0</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23</vt:i4>
      </vt:variant>
    </vt:vector>
  </HeadingPairs>
  <TitlesOfParts>
    <vt:vector baseType="lpstr" size="38">
      <vt:lpstr>Arial</vt:lpstr>
      <vt:lpstr>Calibri Light</vt:lpstr>
      <vt:lpstr>Calibri</vt:lpstr>
      <vt:lpstr>Arial Black</vt:lpstr>
      <vt:lpstr>Times New Roman</vt:lpstr>
      <vt:lpstr>华文楷体</vt:lpstr>
      <vt:lpstr>微软雅黑</vt:lpstr>
      <vt:lpstr>Courier New</vt:lpstr>
      <vt:lpstr>华文细黑</vt:lpstr>
      <vt:lpstr>Adobe 黑体 Std R</vt:lpstr>
      <vt:lpstr>宋体</vt:lpstr>
      <vt:lpstr>黑体</vt:lpstr>
      <vt:lpstr>楷体_GB2312</vt:lpstr>
      <vt:lpstr>IPAPANNEW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2021-03-21T14:01:18.037</cp:lastPrinted>
  <dcterms:created xsi:type="dcterms:W3CDTF">2021-03-21T14:01:18Z</dcterms:created>
  <dcterms:modified xsi:type="dcterms:W3CDTF">2021-03-21T06:01:18Z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