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wdp" ContentType="image/vnd.ms-photo"/>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 id="2147483656" r:id="rId2"/>
  </p:sldMasterIdLst>
  <p:notesMasterIdLst>
    <p:notesMasterId r:id="rId3"/>
  </p:notesMasterIdLst>
  <p:sldIdLst>
    <p:sldId id="493" r:id="rId4"/>
    <p:sldId id="431" r:id="rId5"/>
    <p:sldId id="432" r:id="rId6"/>
    <p:sldId id="433" r:id="rId7"/>
    <p:sldId id="481" r:id="rId8"/>
    <p:sldId id="325" r:id="rId9"/>
    <p:sldId id="497" r:id="rId10"/>
    <p:sldId id="507" r:id="rId11"/>
    <p:sldId id="499" r:id="rId12"/>
    <p:sldId id="483" r:id="rId13"/>
    <p:sldId id="469" r:id="rId14"/>
    <p:sldId id="470" r:id="rId15"/>
    <p:sldId id="471" r:id="rId16"/>
    <p:sldId id="472" r:id="rId17"/>
    <p:sldId id="508" r:id="rId18"/>
    <p:sldId id="474" r:id="rId19"/>
    <p:sldId id="504" r:id="rId20"/>
    <p:sldId id="475" r:id="rId21"/>
    <p:sldId id="476" r:id="rId22"/>
    <p:sldId id="505" r:id="rId23"/>
    <p:sldId id="501" r:id="rId24"/>
    <p:sldId id="509" r:id="rId25"/>
    <p:sldId id="495" r:id="rId26"/>
  </p:sldIdLst>
  <p:sldSz cx="12188825" cy="6858000"/>
  <p:notesSz cx="6858000" cy="9144000"/>
  <p:custDataLst>
    <p:tags r:id="rId27"/>
  </p:custDataLst>
  <p:defaultTex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0" autoAdjust="0"/>
    <p:restoredTop sz="95622" autoAdjust="0"/>
  </p:normalViewPr>
  <p:slideViewPr>
    <p:cSldViewPr>
      <p:cViewPr varScale="1">
        <p:scale>
          <a:sx n="108" d="100"/>
          <a:sy n="108" d="100"/>
        </p:scale>
        <p:origin x="90" y="132"/>
      </p:cViewPr>
      <p:guideLst>
        <p:guide orient="horz" pos="2160"/>
        <p:guide pos="3839"/>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2.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tags" Target="tags/tag3.xml" /><Relationship Id="rId28" Type="http://schemas.openxmlformats.org/officeDocument/2006/relationships/presProps" Target="presProps.xml" /><Relationship Id="rId29" Type="http://schemas.openxmlformats.org/officeDocument/2006/relationships/viewProps" Target="viewProps.xml" /><Relationship Id="rId3" Type="http://schemas.openxmlformats.org/officeDocument/2006/relationships/notesMaster" Target="notesMasters/notesMaster1.xml" /><Relationship Id="rId30" Type="http://schemas.openxmlformats.org/officeDocument/2006/relationships/theme" Target="theme/theme1.xml" /><Relationship Id="rId31"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6D7A72-1FD7-428B-B027-7B8D914F0561}"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E0C4A-4684-4D33-8107-6FA733C6EC7A}"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6" name="矩形 5"/>
          <p:cNvSpPr/>
          <p:nvPr userDrawn="1"/>
        </p:nvSpPr>
        <p:spPr>
          <a:xfrm>
            <a:off x="0" y="0"/>
            <a:ext cx="12188825" cy="6858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4" name="矩形 3"/>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459250"/>
            <a:ext cx="12188825" cy="53987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629217"/>
            <a:ext cx="12188825" cy="52287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989173"/>
            <a:ext cx="12188825" cy="486882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349130"/>
            <a:ext cx="12188825" cy="450887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539000"/>
            <a:ext cx="12188825" cy="431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709087"/>
            <a:ext cx="12188825" cy="414891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898917"/>
            <a:ext cx="12286293" cy="39590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幻灯片">
    <p:spTree>
      <p:nvGrpSpPr>
        <p:cNvPr id="1" name=""/>
        <p:cNvGrpSpPr/>
        <p:nvPr/>
      </p:nvGrpSpPr>
      <p:grpSpPr>
        <a:xfrm>
          <a:off x="0" y="0"/>
          <a:ext cx="0" cy="0"/>
        </a:xfrm>
      </p:grpSpPr>
      <p:pic>
        <p:nvPicPr>
          <p:cNvPr id="2" name="图片 1"/>
          <p:cNvPicPr>
            <a:picLocks noChangeAspect="1"/>
          </p:cNvPicPr>
          <p:nvPr userDrawn="1"/>
        </p:nvPicPr>
        <p:blipFill>
          <a:blip r:embed="rId1">
            <a:clrChange>
              <a:clrFrom>
                <a:srgbClr val="F3EFEC"/>
              </a:clrFrom>
              <a:clrTo>
                <a:srgbClr val="F3EFEC">
                  <a:alpha val="0"/>
                </a:srgbClr>
              </a:clrTo>
            </a:clrChange>
          </a:blip>
          <a:srcRect t="-1"/>
          <a:stretch>
            <a:fillRect/>
          </a:stretch>
        </p:blipFill>
        <p:spPr>
          <a:xfrm rot="10800000">
            <a:off x="3772190" y="685798"/>
            <a:ext cx="8416635" cy="6172201"/>
          </a:xfrm>
          <a:prstGeom prst="rect">
            <a:avLst/>
          </a:prstGeom>
        </p:spPr>
      </p:pic>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069043"/>
            <a:ext cx="12188825" cy="378895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258833"/>
            <a:ext cx="12188825" cy="35991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429000"/>
            <a:ext cx="12188825" cy="342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618750"/>
            <a:ext cx="12188825" cy="32392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788957"/>
            <a:ext cx="12188825" cy="306904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978667"/>
            <a:ext cx="12188825" cy="28793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148913"/>
            <a:ext cx="12188825" cy="270908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338583"/>
            <a:ext cx="12188825" cy="25194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508870"/>
            <a:ext cx="12188825" cy="234913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698500"/>
            <a:ext cx="12188825" cy="21595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868827"/>
            <a:ext cx="12188825" cy="198917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058417"/>
            <a:ext cx="12188825" cy="17995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228783"/>
            <a:ext cx="12188825" cy="16292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588740"/>
            <a:ext cx="12188825" cy="126926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948697"/>
            <a:ext cx="12188825" cy="90930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6138167"/>
            <a:ext cx="12188825" cy="7198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2" name="矩形 1"/>
          <p:cNvSpPr/>
          <p:nvPr userDrawn="1"/>
        </p:nvSpPr>
        <p:spPr>
          <a:xfrm>
            <a:off x="1" y="0"/>
            <a:ext cx="12192000" cy="685800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chemeClr val="bg1"/>
        </a:solidFill>
        <a:effectLst/>
      </p:bgPr>
    </p:bg>
    <p:spTree>
      <p:nvGrpSpPr>
        <p:cNvPr id="1" name=""/>
        <p:cNvGrpSpPr/>
        <p:nvPr/>
      </p:nvGrpSpPr>
      <p:grpSpPr>
        <a:xfrm>
          <a:off x="0" y="0"/>
          <a:ext cx="0" cy="0"/>
        </a:xfrm>
      </p:grpSpPr>
      <p:sp>
        <p:nvSpPr>
          <p:cNvPr id="3" name="矩形 2"/>
          <p:cNvSpPr/>
          <p:nvPr userDrawn="1"/>
        </p:nvSpPr>
        <p:spPr>
          <a:xfrm>
            <a:off x="1" y="2709087"/>
            <a:ext cx="12192000" cy="4148913"/>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3" name="矩形 2"/>
          <p:cNvSpPr/>
          <p:nvPr userDrawn="1"/>
        </p:nvSpPr>
        <p:spPr>
          <a:xfrm>
            <a:off x="-3175" y="3068960"/>
            <a:ext cx="12192000" cy="378904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3" name="矩形 2"/>
          <p:cNvSpPr/>
          <p:nvPr userDrawn="1"/>
        </p:nvSpPr>
        <p:spPr>
          <a:xfrm>
            <a:off x="1" y="3429000"/>
            <a:ext cx="12192000" cy="3429000"/>
          </a:xfrm>
          <a:prstGeom prst="rect">
            <a:avLst/>
          </a:prstGeom>
          <a:solidFill>
            <a:srgbClr val="B5DDE9">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bg>
      <p:bgPr>
        <a:solidFill>
          <a:srgbClr val="FBFBFB"/>
        </a:solidFill>
        <a:effectLst/>
      </p:bgPr>
    </p:bg>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矩形 1"/>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slideLayout" Target="../slideLayouts/slideLayout17.xml" /><Relationship Id="rId11" Type="http://schemas.openxmlformats.org/officeDocument/2006/relationships/slideLayout" Target="../slideLayouts/slideLayout18.xml" /><Relationship Id="rId12" Type="http://schemas.openxmlformats.org/officeDocument/2006/relationships/slideLayout" Target="../slideLayouts/slideLayout19.xml" /><Relationship Id="rId13" Type="http://schemas.openxmlformats.org/officeDocument/2006/relationships/slideLayout" Target="../slideLayouts/slideLayout20.xml" /><Relationship Id="rId14" Type="http://schemas.openxmlformats.org/officeDocument/2006/relationships/slideLayout" Target="../slideLayouts/slideLayout21.xml" /><Relationship Id="rId15" Type="http://schemas.openxmlformats.org/officeDocument/2006/relationships/slideLayout" Target="../slideLayouts/slideLayout22.xml" /><Relationship Id="rId16" Type="http://schemas.openxmlformats.org/officeDocument/2006/relationships/slideLayout" Target="../slideLayouts/slideLayout23.xml" /><Relationship Id="rId17" Type="http://schemas.openxmlformats.org/officeDocument/2006/relationships/slideLayout" Target="../slideLayouts/slideLayout24.xml" /><Relationship Id="rId18" Type="http://schemas.openxmlformats.org/officeDocument/2006/relationships/slideLayout" Target="../slideLayouts/slideLayout25.xml" /><Relationship Id="rId19" Type="http://schemas.openxmlformats.org/officeDocument/2006/relationships/slideLayout" Target="../slideLayouts/slideLayout26.xml" /><Relationship Id="rId2" Type="http://schemas.openxmlformats.org/officeDocument/2006/relationships/slideLayout" Target="../slideLayouts/slideLayout9.xml" /><Relationship Id="rId20" Type="http://schemas.openxmlformats.org/officeDocument/2006/relationships/slideLayout" Target="../slideLayouts/slideLayout27.xml" /><Relationship Id="rId21" Type="http://schemas.openxmlformats.org/officeDocument/2006/relationships/slideLayout" Target="../slideLayouts/slideLayout28.xml" /><Relationship Id="rId22" Type="http://schemas.openxmlformats.org/officeDocument/2006/relationships/slideLayout" Target="../slideLayouts/slideLayout29.xml" /><Relationship Id="rId23" Type="http://schemas.openxmlformats.org/officeDocument/2006/relationships/slideLayout" Target="../slideLayouts/slideLayout30.xml" /><Relationship Id="rId24" Type="http://schemas.openxmlformats.org/officeDocument/2006/relationships/slideLayout" Target="../slideLayouts/slideLayout31.xml" /><Relationship Id="rId25" Type="http://schemas.openxmlformats.org/officeDocument/2006/relationships/slideLayout" Target="../slideLayouts/slideLayout32.xml" /><Relationship Id="rId26" Type="http://schemas.openxmlformats.org/officeDocument/2006/relationships/slideLayout" Target="../slideLayouts/slideLayout33.xml" /><Relationship Id="rId27" Type="http://schemas.openxmlformats.org/officeDocument/2006/relationships/slideLayout" Target="../slideLayouts/slideLayout34.xml" /><Relationship Id="rId28" Type="http://schemas.openxmlformats.org/officeDocument/2006/relationships/slideLayout" Target="../slideLayouts/slideLayout35.xml" /><Relationship Id="rId29" Type="http://schemas.openxmlformats.org/officeDocument/2006/relationships/theme" Target="../theme/theme2.xml" /><Relationship Id="rId3" Type="http://schemas.openxmlformats.org/officeDocument/2006/relationships/slideLayout" Target="../slideLayouts/slideLayout10.xml" /><Relationship Id="rId4" Type="http://schemas.openxmlformats.org/officeDocument/2006/relationships/slideLayout" Target="../slideLayouts/slideLayout11.xml" /><Relationship Id="rId5" Type="http://schemas.openxmlformats.org/officeDocument/2006/relationships/slideLayout" Target="../slideLayouts/slideLayout12.xml" /><Relationship Id="rId6" Type="http://schemas.openxmlformats.org/officeDocument/2006/relationships/slideLayout" Target="../slideLayouts/slideLayout13.xml" /><Relationship Id="rId7" Type="http://schemas.openxmlformats.org/officeDocument/2006/relationships/slideLayout" Target="../slideLayouts/slideLayout14.xml" /><Relationship Id="rId8" Type="http://schemas.openxmlformats.org/officeDocument/2006/relationships/slideLayout" Target="../slideLayouts/slideLayout15.xml" /><Relationship Id="rId9" Type="http://schemas.openxmlformats.org/officeDocument/2006/relationships/slideLayout" Target="../slideLayouts/slideLayout16.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3" name="矩形 2"/>
          <p:cNvSpPr/>
          <p:nvPr userDrawn="1"/>
        </p:nvSpPr>
        <p:spPr>
          <a:xfrm>
            <a:off x="0" y="0"/>
            <a:ext cx="12188824" cy="6856214"/>
          </a:xfrm>
          <a:prstGeom prst="rect">
            <a:avLst/>
          </a:prstGeom>
          <a:solidFill>
            <a:srgbClr val="F4F0ED">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6565"/>
            <a:endParaRPr lang="zh-CN" altLang="en-US" sz="180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timing/>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2365" indent="-228600" algn="l" defTabSz="913765"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5995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67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39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1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130"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Lst>
  <p:transition/>
  <p:timing/>
  <p:txStyles>
    <p:titleStyle>
      <a:lvl1pPr algn="ctr" defTabSz="121793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7930" rtl="0" eaLnBrk="1" latinLnBrk="0" hangingPunct="1">
        <a:spcBef>
          <a:spcPct val="20000"/>
        </a:spcBef>
        <a:buFont typeface="Arial" panose="020b0604020202090204" pitchFamily="34" charset="0"/>
        <a:buChar char="•"/>
        <a:defRPr sz="4300" kern="1200">
          <a:solidFill>
            <a:schemeClr val="tx1"/>
          </a:solidFill>
          <a:latin typeface="+mn-lt"/>
          <a:ea typeface="+mn-ea"/>
          <a:cs typeface="+mn-cs"/>
        </a:defRPr>
      </a:lvl1pPr>
      <a:lvl2pPr marL="990600" indent="-381000" algn="l" defTabSz="1217930" rtl="0" eaLnBrk="1" latinLnBrk="0" hangingPunct="1">
        <a:spcBef>
          <a:spcPct val="20000"/>
        </a:spcBef>
        <a:buFont typeface="Arial" panose="020b0604020202090204" pitchFamily="34" charset="0"/>
        <a:buChar char="–"/>
        <a:defRPr sz="3700" kern="1200">
          <a:solidFill>
            <a:schemeClr val="tx1"/>
          </a:solidFill>
          <a:latin typeface="+mn-lt"/>
          <a:ea typeface="+mn-ea"/>
          <a:cs typeface="+mn-cs"/>
        </a:defRPr>
      </a:lvl2pPr>
      <a:lvl3pPr marL="1524000" indent="-304800" algn="l" defTabSz="121793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3pPr>
      <a:lvl4pPr marL="21329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4pPr>
      <a:lvl5pPr marL="27425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5pPr>
      <a:lvl6pPr marL="33521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6pPr>
      <a:lvl7pPr marL="39617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7pPr>
      <a:lvl8pPr marL="45713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8pPr>
      <a:lvl9pPr marL="5180330"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965" algn="l" defTabSz="1217930" rtl="0" eaLnBrk="1" latinLnBrk="0" hangingPunct="1">
        <a:defRPr sz="2400" kern="1200">
          <a:solidFill>
            <a:schemeClr val="tx1"/>
          </a:solidFill>
          <a:latin typeface="+mn-lt"/>
          <a:ea typeface="+mn-ea"/>
          <a:cs typeface="+mn-cs"/>
        </a:defRPr>
      </a:lvl7pPr>
      <a:lvl8pPr marL="4266565" algn="l" defTabSz="1217930" rtl="0" eaLnBrk="1" latinLnBrk="0" hangingPunct="1">
        <a:defRPr sz="2400" kern="1200">
          <a:solidFill>
            <a:schemeClr val="tx1"/>
          </a:solidFill>
          <a:latin typeface="+mn-lt"/>
          <a:ea typeface="+mn-ea"/>
          <a:cs typeface="+mn-cs"/>
        </a:defRPr>
      </a:lvl8pPr>
      <a:lvl9pPr marL="4875530" algn="l" defTabSz="1217930" rtl="0" eaLnBrk="1" latinLnBrk="0" hangingPunct="1">
        <a:defRPr sz="24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tags" Target="../tags/tag1.xml" /><Relationship Id="rId3" Type="http://schemas.openxmlformats.org/officeDocument/2006/relationships/tags" Target="../tags/tag2.xml" /><Relationship Id="rId4"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6.xml" TargetMode="In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7.png" /><Relationship Id="rId3"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 Target="slide9.xml" TargetMode="Internal" /><Relationship Id="rId3" Type="http://schemas.openxmlformats.org/officeDocument/2006/relationships/slide" Target="slide7.xml" TargetMode="In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6.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microsoft.com/office/2007/relationships/hdphoto" Target="../media/image5.wdp"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alphaModFix amt="40000"/>
            <a:lum/>
          </a:blip>
          <a:stretch>
            <a:fillRect t="-9000" b="-9000"/>
          </a:stretch>
        </a:blipFill>
        <a:effectLst/>
      </p:bgPr>
    </p:bg>
    <p:spTree>
      <p:nvGrpSpPr>
        <p:cNvPr id="1" name=""/>
        <p:cNvGrpSpPr/>
        <p:nvPr/>
      </p:nvGrpSpPr>
      <p:grpSpPr>
        <a:xfrm>
          <a:off x="0" y="0"/>
          <a:ext cx="0" cy="0"/>
        </a:xfrm>
      </p:grpSpPr>
      <p:sp>
        <p:nvSpPr>
          <p:cNvPr id="12"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3" name="淘宝网chenying0907出品 129"/>
          <p:cNvSpPr/>
          <p:nvPr/>
        </p:nvSpPr>
        <p:spPr>
          <a:xfrm flipH="1">
            <a:off x="981421" y="3284984"/>
            <a:ext cx="7552622" cy="830997"/>
          </a:xfrm>
          <a:prstGeom prst="rect">
            <a:avLst/>
          </a:prstGeom>
          <a:ln>
            <a:noFill/>
          </a:ln>
        </p:spPr>
        <p:txBody>
          <a:bodyPr wrap="square">
            <a:spAutoFit/>
          </a:bodyPr>
          <a:lstStyle/>
          <a:p>
            <a:pPr algn="ctr"/>
            <a:r>
              <a:rPr lang="en-US" altLang="zh-CN" sz="4800" b="1">
                <a:solidFill>
                  <a:prstClr val="black">
                    <a:lumMod val="75000"/>
                    <a:lumOff val="25000"/>
                  </a:prstClr>
                </a:solidFill>
                <a:cs typeface="Times New Roman" panose="02020603050405020304" pitchFamily="18" charset="0"/>
              </a:rPr>
              <a:t>Into the unknown</a:t>
            </a:r>
            <a:endParaRPr lang="en-US" altLang="zh-CN" sz="4800" b="1">
              <a:solidFill>
                <a:prstClr val="black">
                  <a:lumMod val="75000"/>
                  <a:lumOff val="25000"/>
                </a:prstClr>
              </a:solidFill>
              <a:cs typeface="Times New Roman" panose="02020603050405020304" pitchFamily="18" charset="0"/>
            </a:endParaRPr>
          </a:p>
        </p:txBody>
      </p:sp>
      <p:sp>
        <p:nvSpPr>
          <p:cNvPr id="14" name="淘宝网chenying0907出品 132"/>
          <p:cNvSpPr/>
          <p:nvPr>
            <p:custDataLst>
              <p:tags r:id="rId2"/>
            </p:custDataLst>
          </p:nvPr>
        </p:nvSpPr>
        <p:spPr>
          <a:xfrm flipV="1">
            <a:off x="3574132" y="2427969"/>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5" name="淘宝网chenying0907出品 133"/>
          <p:cNvSpPr/>
          <p:nvPr>
            <p:custDataLst>
              <p:tags r:id="rId3"/>
            </p:custDataLst>
          </p:nvPr>
        </p:nvSpPr>
        <p:spPr>
          <a:xfrm>
            <a:off x="3574132" y="2853112"/>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6" name="淘宝网chenying0907出品 129"/>
          <p:cNvSpPr/>
          <p:nvPr/>
        </p:nvSpPr>
        <p:spPr>
          <a:xfrm flipH="1">
            <a:off x="4192465" y="2473732"/>
            <a:ext cx="1533669" cy="553998"/>
          </a:xfrm>
          <a:prstGeom prst="rect">
            <a:avLst/>
          </a:prstGeom>
          <a:ln>
            <a:noFill/>
          </a:ln>
        </p:spPr>
        <p:txBody>
          <a:bodyPr wrap="square">
            <a:spAutoFit/>
          </a:bodyPr>
          <a:lstStyle/>
          <a:p>
            <a:pPr lvl="0" defTabSz="913765"/>
            <a:r>
              <a:rPr lang="en-US" altLang="zh-CN" sz="3000">
                <a:solidFill>
                  <a:schemeClr val="accent3">
                    <a:lumMod val="75000"/>
                  </a:schemeClr>
                </a:solidFill>
                <a:latin typeface="Arial" panose="020b0604020202090204" pitchFamily="34" charset="0"/>
                <a:cs typeface="Times New Roman" panose="02020603050405020304" pitchFamily="18" charset="0"/>
              </a:rPr>
              <a:t>Unit </a:t>
            </a:r>
            <a:r>
              <a:rPr lang="en-US" altLang="zh-CN" sz="3000" smtClean="0">
                <a:solidFill>
                  <a:schemeClr val="accent3">
                    <a:lumMod val="75000"/>
                  </a:schemeClr>
                </a:solidFill>
                <a:latin typeface="Arial" panose="020b0604020202090204" pitchFamily="34" charset="0"/>
                <a:cs typeface="Times New Roman" panose="02020603050405020304" pitchFamily="18" charset="0"/>
              </a:rPr>
              <a:t>5</a:t>
            </a:r>
            <a:r>
              <a:rPr lang="zh-CN" altLang="en-US" sz="3000" b="1">
                <a:solidFill>
                  <a:schemeClr val="accent3">
                    <a:lumMod val="75000"/>
                  </a:schemeClr>
                </a:solidFill>
                <a:latin typeface="Times New Roman" panose="02020603050405020304" pitchFamily="18" charset="0"/>
                <a:cs typeface="Times New Roman" panose="02020603050405020304" pitchFamily="18" charset="0"/>
              </a:rPr>
              <a:t>　</a:t>
            </a:r>
            <a:endParaRPr lang="en-US" altLang="zh-CN" sz="3000" b="1">
              <a:solidFill>
                <a:schemeClr val="accent3">
                  <a:lumMod val="75000"/>
                </a:schemeClr>
              </a:solidFill>
              <a:cs typeface="Times New Roman" panose="02020603050405020304" pitchFamily="18" charset="0"/>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333773" y="836712"/>
            <a:ext cx="11392669" cy="4217565"/>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2.Read the passage and match the main idea of each paragraph.</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kern="100" err="1" smtClean="0">
                <a:latin typeface="Times New Roman" panose="02020603050405020304" pitchFamily="18" charset="0"/>
                <a:ea typeface="华文细黑" panose="02010600040101010101" pitchFamily="2" charset="-122"/>
                <a:cs typeface="Courier New" panose="02070609020205090404" pitchFamily="49" charset="0"/>
              </a:rPr>
              <a:t>A.Why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Maya civilisation collapsed.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Para.2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B.A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Canadian boy spotted an unknown Maya city buried deep </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in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jungle.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Para.3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C.We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should learn from the downfall of the Maya civilisation.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Paras.4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D.What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caused the Maya to abandon their cities.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Para.6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E.Maya </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civilisation has been surrounded by mystery.</a:t>
            </a:r>
            <a:endParaRPr lang="zh-CN" altLang="zh-CN" sz="1050" kern="100">
              <a:latin typeface="宋体" panose="02010600030101010101" pitchFamily="2" charset="-122"/>
              <a:cs typeface="Courier New" panose="02070609020205090404" pitchFamily="49" charset="0"/>
            </a:endParaRPr>
          </a:p>
        </p:txBody>
      </p:sp>
      <p:cxnSp>
        <p:nvCxnSpPr>
          <p:cNvPr id="3" name="直接连接符 2"/>
          <p:cNvCxnSpPr/>
          <p:nvPr/>
        </p:nvCxnSpPr>
        <p:spPr>
          <a:xfrm>
            <a:off x="1413892" y="1772816"/>
            <a:ext cx="1296144" cy="64807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1413892" y="2420888"/>
            <a:ext cx="1224136" cy="237626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1413892" y="3645024"/>
            <a:ext cx="1296144" cy="57606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989956" y="1916832"/>
            <a:ext cx="720080" cy="230425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1413892" y="3645024"/>
            <a:ext cx="1296144" cy="115212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676991" y="764704"/>
            <a:ext cx="10745245"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2</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Careful-reading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676991" y="1402898"/>
            <a:ext cx="10745245" cy="4217565"/>
          </a:xfrm>
          <a:prstGeom prst="rect">
            <a:avLst/>
          </a:prstGeom>
        </p:spPr>
        <p:txBody>
          <a:bodyPr wrap="square">
            <a:spAutoFit/>
          </a:bodyPr>
          <a:lstStyle/>
          <a:p>
            <a:pPr algn="just">
              <a:lnSpc>
                <a:spcPct val="150000"/>
              </a:lnSpc>
              <a:spcAft>
                <a:spcPct val="0"/>
              </a:spcAft>
            </a:pP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Read the passage carefully and choose the best answer.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1.Which of the following is TRUE about William Gadoury?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A.He found that the Maya created a true writing system.</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B.He thought he had discovered an unknown city in the jungle.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C.He has a good command of the Maya characters.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D.He made a discovery about how the Maya built these impressive temples </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and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palaces.</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06403" y="3141048"/>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676991" y="1124744"/>
            <a:ext cx="10745245" cy="301723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2.What caused the downfall of the Maya civilisation?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A.Fighting between cities.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B.A serious disease.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C.A natural disaster.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D.Still unknown.</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40351" y="3429000"/>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676991" y="1124744"/>
            <a:ext cx="10745245" cy="301723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3.What do people know about the Maya writing system?</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A.It is similar to the present writing system that Americans use today.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B.It contained more than 8,000 words and signs.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C.It is very complicated and hard to interpret.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D.Some words were used to represent animals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objects and syllables.</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40351" y="2896369"/>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676991" y="1124744"/>
            <a:ext cx="10745245" cy="301723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4.When did Maya civilisation reach its highest level?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A.Before 700 BC.</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B.By 700 AD.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C.In the early 16th century.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D.At around 900 AD.</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40351" y="2204864"/>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676991" y="1124744"/>
            <a:ext cx="10745245" cy="3617401"/>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5.What achievement of the Maya makes us amazed?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A.They had a good knowledge of mathematics and astronomy.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B.They carved some beautiful paintings on stones.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C.They built some pyramids using only animal power.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D.They created the Maya calendar which was accurate to within 30 </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minutes</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40351" y="1700808"/>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4" name="矩形 23"/>
          <p:cNvSpPr/>
          <p:nvPr/>
        </p:nvSpPr>
        <p:spPr>
          <a:xfrm>
            <a:off x="402934" y="743793"/>
            <a:ext cx="11293359" cy="600229"/>
          </a:xfrm>
          <a:prstGeom prst="rect">
            <a:avLst/>
          </a:prstGeom>
        </p:spPr>
        <p:txBody>
          <a:bodyPr wrap="square">
            <a:spAutoFit/>
          </a:bodyPr>
          <a:lstStyle/>
          <a:p>
            <a:pPr algn="just">
              <a:lnSpc>
                <a:spcPct val="130000"/>
              </a:lnSpc>
              <a:tabLst>
                <a:tab pos="2340610"/>
              </a:tabLst>
            </a:pPr>
            <a:r>
              <a:rPr lang="en-US" altLang="zh-CN" sz="2800" b="1" kern="100">
                <a:solidFill>
                  <a:srgbClr val="7030A0"/>
                </a:solidFill>
                <a:latin typeface="Times New Roman" panose="02020603050405020304" pitchFamily="18" charset="0"/>
                <a:ea typeface="华文细黑" panose="02010600040101010101" pitchFamily="2" charset="-122"/>
              </a:rPr>
              <a:t>Step 3</a:t>
            </a:r>
            <a:r>
              <a:rPr lang="zh-CN" altLang="zh-CN" sz="2800" b="1" kern="100">
                <a:solidFill>
                  <a:srgbClr val="7030A0"/>
                </a:solidFill>
                <a:latin typeface="Times New Roman" panose="02020603050405020304" pitchFamily="18" charset="0"/>
                <a:ea typeface="华文细黑" panose="02010600040101010101" pitchFamily="2" charset="-122"/>
              </a:rPr>
              <a:t>　</a:t>
            </a:r>
            <a:r>
              <a:rPr lang="en-US" altLang="zh-CN" sz="2800" b="1" kern="100">
                <a:solidFill>
                  <a:srgbClr val="7030A0"/>
                </a:solidFill>
                <a:latin typeface="Times New Roman" panose="02020603050405020304" pitchFamily="18" charset="0"/>
                <a:ea typeface="华文细黑" panose="02010600040101010101" pitchFamily="2" charset="-122"/>
              </a:rPr>
              <a:t>Post-reading</a:t>
            </a:r>
            <a:endParaRPr lang="zh-CN" altLang="zh-CN" sz="2800" b="1" kern="100">
              <a:solidFill>
                <a:srgbClr val="7030A0"/>
              </a:solidFill>
              <a:latin typeface="Times New Roman" panose="02020603050405020304" pitchFamily="18" charset="0"/>
              <a:ea typeface="华文细黑" panose="02010600040101010101" pitchFamily="2" charset="-122"/>
            </a:endParaRPr>
          </a:p>
        </p:txBody>
      </p:sp>
      <p:sp>
        <p:nvSpPr>
          <p:cNvPr id="25" name="矩形 24"/>
          <p:cNvSpPr/>
          <p:nvPr/>
        </p:nvSpPr>
        <p:spPr>
          <a:xfrm>
            <a:off x="402934" y="1319857"/>
            <a:ext cx="11293359" cy="3693319"/>
          </a:xfrm>
          <a:prstGeom prst="rect">
            <a:avLst/>
          </a:prstGeom>
        </p:spPr>
        <p:txBody>
          <a:bodyPr wrap="square">
            <a:spAutoFit/>
          </a:bodyPr>
          <a:lstStyle/>
          <a:p>
            <a:pPr algn="just">
              <a:lnSpc>
                <a:spcPct val="150000"/>
              </a:lnSpc>
              <a:spcAft>
                <a:spcPct val="0"/>
              </a:spcAft>
            </a:pP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After reading the passage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please fill in the following blanks.</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Maya created great civilisation.They built many impressive temples and palaces without the use of modern 1</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equip).They also invented their own calendar 2</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was accurate to within 30 seconds per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year,3.</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a:t>
            </a:r>
            <a:endParaRPr lang="en-US" altLang="zh-CN" sz="2600" u="sng"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use) their understanding of mathematics and astronomy.Their writing system was so complicated 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no one has been able to interpret it completely</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 name="矩形 1"/>
          <p:cNvSpPr/>
          <p:nvPr/>
        </p:nvSpPr>
        <p:spPr>
          <a:xfrm>
            <a:off x="6199824" y="2572568"/>
            <a:ext cx="170431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equipment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3391240" y="3222728"/>
            <a:ext cx="103746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which</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10693744" y="3197204"/>
            <a:ext cx="94609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using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3862164" y="4416201"/>
            <a:ext cx="75854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333773" y="1227659"/>
            <a:ext cx="11392669" cy="3693319"/>
          </a:xfrm>
          <a:prstGeom prst="rect">
            <a:avLst/>
          </a:prstGeom>
        </p:spPr>
        <p:txBody>
          <a:bodyPr wrap="square">
            <a:spAutoFit/>
          </a:bodyPr>
          <a:lstStyle/>
          <a:p>
            <a:pPr lvl="0" algn="just">
              <a:lnSpc>
                <a:spcPct val="150000"/>
              </a:lnSpc>
            </a:pP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5.</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only after a couple of generations</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the Maya civilisation </a:t>
            </a:r>
            <a:endPar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endParaRPr>
          </a:p>
          <a:p>
            <a:pPr lvl="0" algn="just">
              <a:lnSpc>
                <a:spcPct val="150000"/>
              </a:lnSpc>
            </a:pP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6.</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(disappear</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within the deep jungle</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leaving 7</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vary) mysteries for later people 8</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solve).Some scientists believe that the </a:t>
            </a:r>
            <a:r>
              <a:rPr lang="en-US" altLang="zh-CN" sz="2600" b="1" kern="100" spc="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droughts were the main reason why it collapsed.The droughts led to food </a:t>
            </a:r>
            <a:endParaRPr lang="en-US" altLang="zh-CN" sz="2600" b="1" kern="100" spc="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endParaRPr>
          </a:p>
          <a:p>
            <a:pPr lvl="0" algn="just">
              <a:lnSpc>
                <a:spcPct val="150000"/>
              </a:lnSpc>
            </a:pP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9.</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(shortage</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conflicts and 10</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ultimate)</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the downfall of the cities.</a:t>
            </a:r>
            <a:endParaRPr lang="zh-CN" altLang="zh-CN" sz="1050" kern="100">
              <a:solidFill>
                <a:prstClr val="black"/>
              </a:solidFill>
              <a:latin typeface="宋体" panose="02010600030101010101" pitchFamily="2" charset="-122"/>
              <a:cs typeface="Courier New" panose="02070609020205090404" pitchFamily="49" charset="0"/>
            </a:endParaRPr>
          </a:p>
        </p:txBody>
      </p:sp>
      <p:sp>
        <p:nvSpPr>
          <p:cNvPr id="13" name="矩形 12"/>
          <p:cNvSpPr/>
          <p:nvPr/>
        </p:nvSpPr>
        <p:spPr>
          <a:xfrm>
            <a:off x="684287" y="3673599"/>
            <a:ext cx="153599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shortages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 name="矩形 1"/>
          <p:cNvSpPr/>
          <p:nvPr/>
        </p:nvSpPr>
        <p:spPr>
          <a:xfrm>
            <a:off x="909836" y="1340768"/>
            <a:ext cx="146065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However</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837828" y="1873399"/>
            <a:ext cx="192110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disappeared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550796" y="1916832"/>
            <a:ext cx="124104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various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4674838" y="2540532"/>
            <a:ext cx="124906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 solve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6194995" y="3673599"/>
            <a:ext cx="162897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ultimately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P spid="3" grpId="0"/>
      <p:bldP spid="4" grpId="0"/>
      <p:bldP spid="5" grpId="0"/>
      <p:bldP spid="6"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477891" y="97202"/>
            <a:ext cx="11181544"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4</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Sentence-learning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477891" y="781883"/>
            <a:ext cx="11181544" cy="609397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1.Intrigued by Maya civilisation from a very young age,15-year-old Canadian William Gadoury thought he had made an incredible discovery from his study of ancient star charts.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该句为复合句。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Intrigued by Maya civilisation from a very young age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intrigued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与句子主语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15-year-old Canadian William Gadoury</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为</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关系</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，所以用过去分词形式；</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had made an incredible discovery from his study of ancient star charts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为省略了</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的</a:t>
            </a:r>
            <a:r>
              <a:rPr lang="en-US" altLang="zh-CN" sz="2600" kern="100" smtClean="0">
                <a:latin typeface="Times New Roman" panose="02020603050405020304" pitchFamily="18" charset="0"/>
                <a:ea typeface="华文细黑" panose="02010600040101010101" pitchFamily="2" charset="-122"/>
                <a:cs typeface="Times New Roman" panose="02020603050405020304" pitchFamily="18" charset="0"/>
              </a:rPr>
              <a:t>____</a:t>
            </a:r>
            <a:endParaRPr lang="en-US" altLang="zh-CN" sz="2600" u="sng"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a:p>
            <a:pPr lvl="0" algn="just">
              <a:lnSpc>
                <a:spcPct val="150000"/>
              </a:lnSpc>
            </a:pPr>
            <a:r>
              <a:rPr lang="en-US" altLang="zh-CN" sz="2600" kern="100" smtClean="0">
                <a:solidFill>
                  <a:prstClr val="black"/>
                </a:solidFill>
                <a:latin typeface="宋体" panose="02010600030101010101" pitchFamily="2" charset="-122"/>
                <a:cs typeface="Times New Roman" panose="02020603050405020304" pitchFamily="18" charset="0"/>
              </a:rPr>
              <a:t>__________________________________________________________________</a:t>
            </a:r>
            <a:endParaRPr lang="zh-CN" altLang="zh-CN" sz="1050" kern="100">
              <a:latin typeface="宋体" panose="02010600030101010101" pitchFamily="2" charset="-122"/>
              <a:cs typeface="Courier New" panose="02070609020205090404" pitchFamily="49" charset="0"/>
            </a:endParaRPr>
          </a:p>
        </p:txBody>
      </p:sp>
      <p:sp>
        <p:nvSpPr>
          <p:cNvPr id="2" name="矩形 1"/>
          <p:cNvSpPr/>
          <p:nvPr/>
        </p:nvSpPr>
        <p:spPr>
          <a:xfrm>
            <a:off x="3658721" y="3212976"/>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状语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3649890" y="3828871"/>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动宾</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10693399" y="4418062"/>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宾语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0" name="矩形 9"/>
          <p:cNvSpPr/>
          <p:nvPr/>
        </p:nvSpPr>
        <p:spPr>
          <a:xfrm>
            <a:off x="516043" y="5453450"/>
            <a:ext cx="10961224" cy="1292662"/>
          </a:xfrm>
          <a:prstGeom prst="rect">
            <a:avLst/>
          </a:prstGeom>
        </p:spPr>
        <p:txBody>
          <a:bodyPr wrap="square">
            <a:spAutoFit/>
          </a:bodyPr>
          <a:lstStyle/>
          <a:p>
            <a:pPr algn="just">
              <a:lnSpc>
                <a:spcPct val="150000"/>
              </a:lnSpc>
              <a:spcAft>
                <a:spcPct val="0"/>
              </a:spcAft>
            </a:pPr>
            <a:r>
              <a:rPr lang="en-US"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从</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很小的时候就对玛雅文明感兴趣，</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15</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岁的加拿大男孩</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William Gadoury</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认为自己从对古代星象图的研究中有了一个惊人的发现。</a:t>
            </a:r>
            <a:endParaRPr lang="zh-CN" altLang="zh-CN" sz="1050" kern="100">
              <a:solidFill>
                <a:srgbClr val="C00000"/>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10"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477891" y="836712"/>
            <a:ext cx="11181544" cy="4293483"/>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2.What is most extraordinary about these complex structures is how they were built without the use of wheels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metal tools or even animal power.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该句为一个主系表结构的简单句。名词性从句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 is most extraordinary about these complex structures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引导的部分为表语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a:p>
            <a:pPr lvl="0" algn="just">
              <a:lnSpc>
                <a:spcPct val="150000"/>
              </a:lnSpc>
            </a:pPr>
            <a:r>
              <a:rPr lang="en-US" altLang="zh-CN" sz="2600" kern="100" smtClean="0">
                <a:solidFill>
                  <a:prstClr val="black"/>
                </a:solidFill>
                <a:latin typeface="宋体" panose="02010600030101010101" pitchFamily="2" charset="-122"/>
                <a:cs typeface="Times New Roman" panose="02020603050405020304" pitchFamily="18" charset="0"/>
              </a:rPr>
              <a:t>________________________________</a:t>
            </a:r>
            <a:endParaRPr lang="zh-CN" altLang="zh-CN" sz="1050" kern="100">
              <a:latin typeface="宋体" panose="02010600030101010101" pitchFamily="2" charset="-122"/>
              <a:cs typeface="Courier New" panose="02070609020205090404" pitchFamily="49" charset="0"/>
            </a:endParaRPr>
          </a:p>
        </p:txBody>
      </p:sp>
      <p:sp>
        <p:nvSpPr>
          <p:cNvPr id="13" name="矩形 12"/>
          <p:cNvSpPr/>
          <p:nvPr/>
        </p:nvSpPr>
        <p:spPr>
          <a:xfrm>
            <a:off x="8235602" y="2708920"/>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主语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476095" y="3720514"/>
            <a:ext cx="11070836" cy="1292662"/>
          </a:xfrm>
          <a:prstGeom prst="rect">
            <a:avLst/>
          </a:prstGeom>
        </p:spPr>
        <p:txBody>
          <a:bodyPr wrap="square">
            <a:spAutoFit/>
          </a:bodyPr>
          <a:lstStyle/>
          <a:p>
            <a:pPr algn="just">
              <a:lnSpc>
                <a:spcPct val="150000"/>
              </a:lnSpc>
              <a:spcAft>
                <a:spcPct val="0"/>
              </a:spcAft>
            </a:pPr>
            <a:r>
              <a:rPr lang="en-US"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那些</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复杂的建筑结构最不同寻常的是，它们是怎样在没有轮滑、金属工具甚至畜力的情况下建造的。</a:t>
            </a:r>
            <a:endParaRPr lang="zh-CN" altLang="zh-CN" sz="1050" kern="100">
              <a:solidFill>
                <a:srgbClr val="C00000"/>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1834500" y="1124485"/>
            <a:ext cx="10379176" cy="4823419"/>
          </a:xfrm>
          <a:prstGeom prst="rect">
            <a:avLst/>
          </a:prstGeom>
          <a:solidFill>
            <a:srgbClr val="F9F9F9"/>
          </a:solidFill>
          <a:ln w="9525">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a:solidFill>
                <a:prstClr val="white"/>
              </a:solidFill>
            </a:endParaRPr>
          </a:p>
        </p:txBody>
      </p:sp>
      <p:sp>
        <p:nvSpPr>
          <p:cNvPr id="11" name="矩形 10"/>
          <p:cNvSpPr/>
          <p:nvPr/>
        </p:nvSpPr>
        <p:spPr>
          <a:xfrm>
            <a:off x="617" y="1124485"/>
            <a:ext cx="1702385" cy="4823419"/>
          </a:xfrm>
          <a:prstGeom prst="rect">
            <a:avLst/>
          </a:prstGeom>
          <a:solidFill>
            <a:srgbClr val="F9F9F9"/>
          </a:solidFill>
          <a:ln w="9525">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a:solidFill>
                <a:prstClr val="white"/>
              </a:solidFill>
            </a:endParaRPr>
          </a:p>
        </p:txBody>
      </p:sp>
      <p:grpSp>
        <p:nvGrpSpPr>
          <p:cNvPr id="29" name="组合 28"/>
          <p:cNvGrpSpPr/>
          <p:nvPr/>
        </p:nvGrpSpPr>
        <p:grpSpPr>
          <a:xfrm rot="5400000">
            <a:off x="-398452" y="2911700"/>
            <a:ext cx="2592288" cy="890584"/>
            <a:chOff x="1198662" y="3429794"/>
            <a:chExt cx="3600400" cy="792088"/>
          </a:xfrm>
        </p:grpSpPr>
        <p:grpSp>
          <p:nvGrpSpPr>
            <p:cNvPr id="30" name="组合 29"/>
            <p:cNvGrpSpPr/>
            <p:nvPr/>
          </p:nvGrpSpPr>
          <p:grpSpPr>
            <a:xfrm>
              <a:off x="1198662" y="3429794"/>
              <a:ext cx="3600400" cy="288000"/>
              <a:chOff x="1198662" y="3429794"/>
              <a:chExt cx="3600400" cy="288000"/>
            </a:xfrm>
          </p:grpSpPr>
          <p:cxnSp>
            <p:nvCxnSpPr>
              <p:cNvPr id="35" name="直接连接符 34"/>
              <p:cNvCxnSpPr/>
              <p:nvPr/>
            </p:nvCxnSpPr>
            <p:spPr>
              <a:xfrm>
                <a:off x="1198662" y="3429794"/>
                <a:ext cx="3600400" cy="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1198662" y="3429794"/>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4799062" y="3429794"/>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1198662" y="3933882"/>
              <a:ext cx="3600400" cy="288000"/>
              <a:chOff x="1198662" y="3933882"/>
              <a:chExt cx="3600400" cy="288000"/>
            </a:xfrm>
          </p:grpSpPr>
          <p:cxnSp>
            <p:nvCxnSpPr>
              <p:cNvPr id="32" name="直接连接符 31"/>
              <p:cNvCxnSpPr/>
              <p:nvPr/>
            </p:nvCxnSpPr>
            <p:spPr>
              <a:xfrm>
                <a:off x="1198662" y="4221882"/>
                <a:ext cx="3600400" cy="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1200984" y="3933882"/>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4799062" y="3933882"/>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38" name="矩形 37"/>
          <p:cNvSpPr/>
          <p:nvPr/>
        </p:nvSpPr>
        <p:spPr>
          <a:xfrm>
            <a:off x="639116" y="2224205"/>
            <a:ext cx="558593" cy="228494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9" name="矩形 38"/>
          <p:cNvSpPr/>
          <p:nvPr/>
        </p:nvSpPr>
        <p:spPr>
          <a:xfrm>
            <a:off x="639116" y="2249978"/>
            <a:ext cx="802955" cy="2308324"/>
          </a:xfrm>
          <a:prstGeom prst="rect">
            <a:avLst/>
          </a:prstGeom>
        </p:spPr>
        <p:txBody>
          <a:bodyPr wrap="square">
            <a:spAutoFit/>
          </a:bodyPr>
          <a:lstStyle/>
          <a:p>
            <a:pPr lvl="0"/>
            <a:r>
              <a:rPr lang="zh-CN" altLang="zh-CN" sz="2400" b="1" smtClean="0">
                <a:latin typeface="微软雅黑" panose="020b0503020204020204" charset="-122"/>
                <a:ea typeface="微软雅黑" panose="020b0503020204020204" charset="-122"/>
              </a:rPr>
              <a:t>单</a:t>
            </a:r>
            <a:endParaRPr lang="en-US" altLang="zh-CN" sz="2400" b="1" smtClean="0">
              <a:latin typeface="微软雅黑" panose="020b0503020204020204" charset="-122"/>
              <a:ea typeface="微软雅黑" panose="020b0503020204020204" charset="-122"/>
            </a:endParaRPr>
          </a:p>
          <a:p>
            <a:pPr lvl="0"/>
            <a:r>
              <a:rPr lang="zh-CN" altLang="zh-CN" sz="2400" b="1" smtClean="0">
                <a:latin typeface="微软雅黑" panose="020b0503020204020204" charset="-122"/>
                <a:ea typeface="微软雅黑" panose="020b0503020204020204" charset="-122"/>
              </a:rPr>
              <a:t>元</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主</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题</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语</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境</a:t>
            </a:r>
            <a:endParaRPr lang="zh-CN" altLang="zh-CN" sz="2400" b="1" kern="100">
              <a:solidFill>
                <a:srgbClr val="FF9900"/>
              </a:solidFill>
              <a:latin typeface="微软雅黑" panose="020b0503020204020204" charset="-122"/>
              <a:ea typeface="微软雅黑" panose="020b0503020204020204" charset="-122"/>
              <a:cs typeface="Courier New" panose="02070609020205090404" pitchFamily="49" charset="0"/>
            </a:endParaRPr>
          </a:p>
        </p:txBody>
      </p:sp>
      <p:sp>
        <p:nvSpPr>
          <p:cNvPr id="17" name="矩形 16"/>
          <p:cNvSpPr/>
          <p:nvPr/>
        </p:nvSpPr>
        <p:spPr>
          <a:xfrm>
            <a:off x="2141764" y="2712465"/>
            <a:ext cx="9764649" cy="2492990"/>
          </a:xfrm>
          <a:prstGeom prst="rect">
            <a:avLst/>
          </a:prstGeom>
        </p:spPr>
        <p:txBody>
          <a:bodyPr wrap="square">
            <a:spAutoFit/>
          </a:bodyPr>
          <a:lstStyle/>
          <a:p>
            <a:pPr>
              <a:lnSpc>
                <a:spcPct val="150000"/>
              </a:lnSpc>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Nature is full of </a:t>
            </a:r>
            <a:r>
              <a:rPr lang="en-US" altLang="zh-CN" sz="2600" b="1" kern="100" err="1" smtClean="0">
                <a:latin typeface="Times New Roman" panose="02020603050405020304" pitchFamily="18" charset="0"/>
                <a:ea typeface="华文细黑" panose="02010600040101010101" pitchFamily="2" charset="-122"/>
                <a:cs typeface="Courier New" panose="02070609020205090404" pitchFamily="49" charset="0"/>
              </a:rPr>
              <a:t>mysteries,even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unexplained </a:t>
            </a:r>
            <a:r>
              <a:rPr lang="en-US" altLang="zh-CN" sz="2600" b="1" kern="100" err="1" smtClean="0">
                <a:latin typeface="Times New Roman" panose="02020603050405020304" pitchFamily="18" charset="0"/>
                <a:ea typeface="华文细黑" panose="02010600040101010101" pitchFamily="2" charset="-122"/>
                <a:cs typeface="Courier New" panose="02070609020205090404" pitchFamily="49" charset="0"/>
              </a:rPr>
              <a:t>mysteries.In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face of </a:t>
            </a:r>
            <a:r>
              <a:rPr lang="en-US" altLang="zh-CN" sz="2600" b="1" kern="100" err="1" smtClean="0">
                <a:latin typeface="Times New Roman" panose="02020603050405020304" pitchFamily="18" charset="0"/>
                <a:ea typeface="华文细黑" panose="02010600040101010101" pitchFamily="2" charset="-122"/>
                <a:cs typeface="Courier New" panose="02070609020205090404" pitchFamily="49" charset="0"/>
              </a:rPr>
              <a:t>mystery,we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are </a:t>
            </a:r>
            <a:r>
              <a:rPr lang="en-US" altLang="zh-CN" sz="2600" b="1" kern="100" err="1" smtClean="0">
                <a:latin typeface="Times New Roman" panose="02020603050405020304" pitchFamily="18" charset="0"/>
                <a:ea typeface="华文细黑" panose="02010600040101010101" pitchFamily="2" charset="-122"/>
                <a:cs typeface="Courier New" panose="02070609020205090404" pitchFamily="49" charset="0"/>
              </a:rPr>
              <a:t>excited,curious,eager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to know everything.</a:t>
            </a:r>
            <a:endParaRPr lang="en-US" altLang="zh-CN" sz="2600" b="1" kern="100">
              <a:latin typeface="Times New Roman" panose="02020603050405020304" pitchFamily="18" charset="0"/>
              <a:ea typeface="华文细黑" panose="02010600040101010101" pitchFamily="2" charset="-122"/>
              <a:cs typeface="Courier New" panose="02070609020205090404" pitchFamily="49" charset="0"/>
            </a:endParaRPr>
          </a:p>
          <a:p>
            <a:pPr>
              <a:lnSpc>
                <a:spcPct val="150000"/>
              </a:lnSpc>
            </a:pPr>
            <a:r>
              <a:rPr lang="zh-CN" altLang="en-US" sz="2600" b="1" kern="100">
                <a:latin typeface="Times New Roman" panose="02020603050405020304" pitchFamily="18" charset="0"/>
                <a:ea typeface="华文细黑" panose="02010600040101010101" pitchFamily="2" charset="-122"/>
                <a:cs typeface="Courier New" panose="02070609020205090404" pitchFamily="49" charset="0"/>
              </a:rPr>
              <a:t>大自然充满了奥秘，甚至是一些难解之谜。面对神秘，我们兴奋，我们好奇，我们想探 知一切。</a:t>
            </a:r>
            <a:endParaRPr lang="zh-CN" altLang="en-US" sz="2600" b="1" kern="100">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8" name="TextBox 8"/>
          <p:cNvSpPr txBox="1"/>
          <p:nvPr/>
        </p:nvSpPr>
        <p:spPr>
          <a:xfrm>
            <a:off x="4223533" y="2228748"/>
            <a:ext cx="5601111" cy="430759"/>
          </a:xfrm>
          <a:prstGeom prst="rect">
            <a:avLst/>
          </a:prstGeom>
          <a:noFill/>
        </p:spPr>
        <p:txBody>
          <a:bodyPr wrap="square" lIns="0" tIns="0" rIns="0" bIns="0" rtlCol="0" anchor="ctr">
            <a:spAutoFit/>
          </a:bodyPr>
          <a:lstStyle/>
          <a:p>
            <a:pPr algn="ctr" defTabSz="1217930"/>
            <a:r>
              <a:rPr lang="zh-CN" altLang="en-US" sz="2800" b="1" kern="0" smtClean="0">
                <a:solidFill>
                  <a:schemeClr val="accent2"/>
                </a:solidFill>
                <a:latin typeface="微软雅黑" panose="020b0503020204020204" charset="-122"/>
                <a:ea typeface="微软雅黑" panose="020b0503020204020204" charset="-122"/>
              </a:rPr>
              <a:t>人</a:t>
            </a:r>
            <a:r>
              <a:rPr lang="zh-CN" altLang="en-US" sz="2800" b="1" kern="0">
                <a:solidFill>
                  <a:schemeClr val="accent2"/>
                </a:solidFill>
                <a:latin typeface="微软雅黑" panose="020b0503020204020204" charset="-122"/>
                <a:ea typeface="微软雅黑" panose="020b0503020204020204" charset="-122"/>
              </a:rPr>
              <a:t>与自然</a:t>
            </a:r>
            <a:r>
              <a:rPr lang="en-US" altLang="zh-CN" sz="2800" b="1" kern="0">
                <a:solidFill>
                  <a:schemeClr val="accent2"/>
                </a:solidFill>
                <a:latin typeface="微软雅黑" panose="020b0503020204020204" charset="-122"/>
                <a:ea typeface="微软雅黑" panose="020b0503020204020204" charset="-122"/>
              </a:rPr>
              <a:t>——</a:t>
            </a:r>
            <a:r>
              <a:rPr lang="zh-CN" altLang="en-US" sz="2800" b="1" kern="0">
                <a:solidFill>
                  <a:schemeClr val="accent2"/>
                </a:solidFill>
                <a:latin typeface="微软雅黑" panose="020b0503020204020204" charset="-122"/>
                <a:ea typeface="微软雅黑" panose="020b0503020204020204" charset="-122"/>
              </a:rPr>
              <a:t>大自然的难解之谜</a:t>
            </a:r>
            <a:endParaRPr lang="zh-CN" altLang="zh-CN" sz="2800" b="1" kern="0">
              <a:solidFill>
                <a:schemeClr val="accent2"/>
              </a:solidFill>
              <a:latin typeface="微软雅黑" panose="020b0503020204020204" charset="-122"/>
              <a:ea typeface="微软雅黑" panose="020b0503020204020204" charset="-122"/>
            </a:endParaRP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5" name="矩形 14"/>
          <p:cNvSpPr/>
          <p:nvPr/>
        </p:nvSpPr>
        <p:spPr>
          <a:xfrm>
            <a:off x="477891" y="692696"/>
            <a:ext cx="11181544" cy="4893647"/>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3.It contained more than 800 characters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with some signs representing animals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people and objects and others representing syllables.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该句为一个复合句。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with some signs representing animals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people and objects and others representing syllables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with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的复合结构</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修饰</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characters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signs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represent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之间存在逻辑上</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的</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关系</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，所以用动词的</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-ing</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形式</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a:p>
            <a:pPr lvl="0" algn="just">
              <a:lnSpc>
                <a:spcPct val="150000"/>
              </a:lnSpc>
            </a:pPr>
            <a:r>
              <a:rPr lang="en-US" altLang="zh-CN" sz="2600" kern="100">
                <a:solidFill>
                  <a:prstClr val="black"/>
                </a:solidFill>
                <a:latin typeface="宋体" panose="02010600030101010101" pitchFamily="2" charset="-122"/>
                <a:cs typeface="Times New Roman" panose="02020603050405020304" pitchFamily="18" charset="0"/>
              </a:rPr>
              <a:t>_______________</a:t>
            </a:r>
            <a:endParaRPr lang="zh-CN" altLang="zh-CN" sz="1050" kern="100">
              <a:latin typeface="宋体" panose="02010600030101010101" pitchFamily="2" charset="-122"/>
              <a:cs typeface="Courier New" panose="02070609020205090404" pitchFamily="49" charset="0"/>
            </a:endParaRPr>
          </a:p>
        </p:txBody>
      </p:sp>
      <p:sp>
        <p:nvSpPr>
          <p:cNvPr id="16" name="矩形 15"/>
          <p:cNvSpPr/>
          <p:nvPr/>
        </p:nvSpPr>
        <p:spPr>
          <a:xfrm>
            <a:off x="10826945" y="2574429"/>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定语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8067203" y="3131443"/>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主谓</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502171" y="4157306"/>
            <a:ext cx="10961224" cy="1215910"/>
          </a:xfrm>
          <a:prstGeom prst="rect">
            <a:avLst/>
          </a:prstGeom>
        </p:spPr>
        <p:txBody>
          <a:bodyPr wrap="square">
            <a:spAutoFit/>
          </a:bodyPr>
          <a:lstStyle/>
          <a:p>
            <a:pPr algn="just">
              <a:lnSpc>
                <a:spcPct val="150000"/>
              </a:lnSpc>
              <a:spcAft>
                <a:spcPct val="0"/>
              </a:spcAft>
            </a:pPr>
            <a:r>
              <a:rPr lang="en-US"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它</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含有</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800</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多个字，还有一些符号代表动物、人、物体等，其他符号代表音节。</a:t>
            </a:r>
            <a:endParaRPr lang="zh-CN" altLang="zh-CN" sz="1050" kern="100">
              <a:solidFill>
                <a:srgbClr val="C00000"/>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5" grpId="0"/>
      <p:bldP spid="6"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477891" y="692696"/>
            <a:ext cx="11181544" cy="4293483"/>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4.The fact that Maya society was technologically primitive makes its achievements all the more incredible and mysterious.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该句为一个复合句。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fact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是主语，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Maya society was technologically primitive</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为</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解释说明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fact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的内容；</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its achievements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为宾语，两个形容词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incredible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mysterious</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为</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a:p>
            <a:pPr lvl="0" algn="just">
              <a:lnSpc>
                <a:spcPct val="150000"/>
              </a:lnSpc>
            </a:pPr>
            <a:r>
              <a:rPr lang="en-US" altLang="zh-CN" sz="2600" kern="100" smtClean="0">
                <a:solidFill>
                  <a:prstClr val="black"/>
                </a:solidFill>
                <a:latin typeface="宋体" panose="02010600030101010101" pitchFamily="2" charset="-122"/>
                <a:cs typeface="Times New Roman" panose="02020603050405020304" pitchFamily="18" charset="0"/>
              </a:rPr>
              <a:t>___________________________</a:t>
            </a:r>
            <a:endParaRPr lang="zh-CN" altLang="zh-CN" sz="1050" kern="100">
              <a:latin typeface="宋体" panose="02010600030101010101" pitchFamily="2" charset="-122"/>
              <a:cs typeface="Courier New" panose="02070609020205090404" pitchFamily="49" charset="0"/>
            </a:endParaRPr>
          </a:p>
        </p:txBody>
      </p:sp>
      <p:sp>
        <p:nvSpPr>
          <p:cNvPr id="11" name="矩形 10"/>
          <p:cNvSpPr/>
          <p:nvPr/>
        </p:nvSpPr>
        <p:spPr>
          <a:xfrm>
            <a:off x="4870276" y="2564904"/>
            <a:ext cx="1851789"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同位语从句</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 name="矩形 1"/>
          <p:cNvSpPr/>
          <p:nvPr/>
        </p:nvSpPr>
        <p:spPr>
          <a:xfrm>
            <a:off x="9118748" y="3140968"/>
            <a:ext cx="1851789"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宾语补足语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588051" y="3571717"/>
            <a:ext cx="10961224" cy="1215910"/>
          </a:xfrm>
          <a:prstGeom prst="rect">
            <a:avLst/>
          </a:prstGeom>
        </p:spPr>
        <p:txBody>
          <a:bodyPr wrap="square">
            <a:spAutoFit/>
          </a:bodyPr>
          <a:lstStyle/>
          <a:p>
            <a:pPr algn="just">
              <a:lnSpc>
                <a:spcPct val="150000"/>
              </a:lnSpc>
              <a:spcAft>
                <a:spcPct val="0"/>
              </a:spcAft>
            </a:pPr>
            <a:r>
              <a:rPr lang="en-US"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事实上</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，玛雅社会在技术上是比较原始的，这使得它的这些成就更加难以置信，更加神秘。</a:t>
            </a:r>
            <a:endParaRPr lang="zh-CN" altLang="zh-CN" sz="1050" kern="100">
              <a:solidFill>
                <a:srgbClr val="C00000"/>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7"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477891" y="1124744"/>
            <a:ext cx="11181544" cy="4293483"/>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5.Its once-great cities fell into ruin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leaving various mysteries for later people to solve.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该句为一个复合句。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Its once-great cities fell into ruin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为主句，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leaving various mysteries for later people to solve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为现在分词短语在句中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kern="100" smtClean="0">
                <a:latin typeface="Times New Roman" panose="02020603050405020304" pitchFamily="18" charset="0"/>
                <a:ea typeface="华文细黑" panose="02010600040101010101" pitchFamily="2" charset="-122"/>
                <a:cs typeface="Times New Roman" panose="02020603050405020304" pitchFamily="18" charset="0"/>
              </a:rPr>
              <a:t>__</a:t>
            </a:r>
            <a:endParaRPr lang="en-US" altLang="zh-CN" sz="2600" u="sng"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表示一</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种</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的</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结果</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a:p>
            <a:pPr lvl="0" algn="just">
              <a:lnSpc>
                <a:spcPct val="150000"/>
              </a:lnSpc>
            </a:pPr>
            <a:r>
              <a:rPr lang="en-US" altLang="zh-CN" sz="2600" kern="100" smtClean="0">
                <a:solidFill>
                  <a:prstClr val="black"/>
                </a:solidFill>
                <a:latin typeface="宋体" panose="02010600030101010101" pitchFamily="2" charset="-122"/>
                <a:cs typeface="Times New Roman" panose="02020603050405020304" pitchFamily="18" charset="0"/>
              </a:rPr>
              <a:t>______</a:t>
            </a:r>
            <a:endParaRPr lang="zh-CN" altLang="zh-CN" sz="1050" kern="100">
              <a:latin typeface="宋体" panose="02010600030101010101" pitchFamily="2" charset="-122"/>
              <a:cs typeface="Courier New" panose="02070609020205090404" pitchFamily="49" charset="0"/>
            </a:endParaRPr>
          </a:p>
        </p:txBody>
      </p:sp>
      <p:sp>
        <p:nvSpPr>
          <p:cNvPr id="11" name="矩形 10"/>
          <p:cNvSpPr/>
          <p:nvPr/>
        </p:nvSpPr>
        <p:spPr>
          <a:xfrm>
            <a:off x="11043914" y="3015738"/>
            <a:ext cx="518091"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结</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2"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endParaRPr>
          </a:p>
        </p:txBody>
      </p:sp>
      <p:sp>
        <p:nvSpPr>
          <p:cNvPr id="2" name="矩形 1"/>
          <p:cNvSpPr/>
          <p:nvPr/>
        </p:nvSpPr>
        <p:spPr>
          <a:xfrm>
            <a:off x="530746" y="3573016"/>
            <a:ext cx="1184940"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果状语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3348583" y="3577426"/>
            <a:ext cx="151836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自然而然</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496941" y="4014589"/>
            <a:ext cx="11084114" cy="1292662"/>
          </a:xfrm>
          <a:prstGeom prst="rect">
            <a:avLst/>
          </a:prstGeom>
        </p:spPr>
        <p:txBody>
          <a:bodyPr wrap="square">
            <a:spAutoFit/>
          </a:bodyPr>
          <a:lstStyle/>
          <a:p>
            <a:pPr>
              <a:lnSpc>
                <a:spcPct val="150000"/>
              </a:lnSpc>
              <a:spcAft>
                <a:spcPct val="0"/>
              </a:spcAft>
            </a:pPr>
            <a:r>
              <a:rPr lang="en-US" altLang="zh-CN" sz="2600" b="1" kern="100" spc="5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pc="5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它</a:t>
            </a:r>
            <a:r>
              <a:rPr lang="zh-CN" altLang="zh-CN" sz="2600" b="1" kern="100" spc="5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曾经的大城市荒废了，留下了各种各样的谜团等待后人去解</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决。</a:t>
            </a:r>
            <a:endPar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3" grpId="0"/>
      <p:bldP spid="4"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alphaModFix amt="40000"/>
            <a:lum/>
          </a:blip>
          <a:stretch>
            <a:fillRect t="-9000" b="-9000"/>
          </a:stretch>
        </a:blipFill>
        <a:effectLst/>
      </p:bgPr>
    </p:bg>
    <p:spTree>
      <p:nvGrpSpPr>
        <p:cNvPr id="1" name=""/>
        <p:cNvGrpSpPr/>
        <p:nvPr/>
      </p:nvGrpSpPr>
      <p:grpSpPr>
        <a:xfrm>
          <a:off x="0" y="0"/>
          <a:ext cx="0" cy="0"/>
        </a:xfrm>
      </p:grpSpPr>
      <p:sp>
        <p:nvSpPr>
          <p:cNvPr id="8"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0" name="标题 2"/>
          <p:cNvSpPr txBox="1"/>
          <p:nvPr/>
        </p:nvSpPr>
        <p:spPr>
          <a:xfrm>
            <a:off x="3193361" y="2586483"/>
            <a:ext cx="2627272" cy="12237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zh-CN" altLang="en-US" sz="3800" b="1" kern="100" smtClean="0">
                <a:solidFill>
                  <a:schemeClr val="bg1">
                    <a:lumMod val="50000"/>
                  </a:schemeClr>
                </a:solidFill>
                <a:latin typeface="Times New Roman" panose="02020603050405020304"/>
                <a:ea typeface="微软雅黑" panose="020b0503020204020204" charset="-122"/>
              </a:rPr>
              <a:t>本课结束</a:t>
            </a:r>
            <a:endParaRPr lang="zh-CN" altLang="en-US" sz="3600" kern="100">
              <a:solidFill>
                <a:schemeClr val="bg1">
                  <a:lumMod val="50000"/>
                </a:schemeClr>
              </a:solidFill>
              <a:latin typeface="华文楷体" panose="02010600040101010101" charset="-122"/>
              <a:ea typeface="华文楷体" panose="02010600040101010101" charset="-122"/>
              <a:cs typeface="Times New Roman" panose="02020603050405020304"/>
            </a:endParaRPr>
          </a:p>
        </p:txBody>
      </p:sp>
      <p:pic>
        <p:nvPicPr>
          <p:cNvPr id="11" name="New picture"/>
          <p:cNvPicPr/>
          <p:nvPr/>
        </p:nvPicPr>
        <p:blipFill>
          <a:blip r:embed="rId2"/>
          <a:stretch>
            <a:fillRect/>
          </a:stretch>
        </p:blipFill>
        <p:spPr>
          <a:xfrm>
            <a:off x="11226800" y="11518900"/>
            <a:ext cx="342900" cy="254000"/>
          </a:xfrm>
          <a:prstGeom prst="cube">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5" name="组合 4"/>
          <p:cNvGrpSpPr/>
          <p:nvPr/>
        </p:nvGrpSpPr>
        <p:grpSpPr>
          <a:xfrm rot="10800000">
            <a:off x="212824" y="254442"/>
            <a:ext cx="1849140" cy="582270"/>
            <a:chOff x="1198662" y="3429794"/>
            <a:chExt cx="3600400" cy="792088"/>
          </a:xfrm>
        </p:grpSpPr>
        <p:grpSp>
          <p:nvGrpSpPr>
            <p:cNvPr id="6" name="组合 5"/>
            <p:cNvGrpSpPr/>
            <p:nvPr/>
          </p:nvGrpSpPr>
          <p:grpSpPr>
            <a:xfrm>
              <a:off x="1198662" y="3429794"/>
              <a:ext cx="3600400" cy="288000"/>
              <a:chOff x="1198662" y="3429794"/>
              <a:chExt cx="3600400" cy="288000"/>
            </a:xfrm>
          </p:grpSpPr>
          <p:cxnSp>
            <p:nvCxnSpPr>
              <p:cNvPr id="12" name="直接连接符 11"/>
              <p:cNvCxnSpPr/>
              <p:nvPr/>
            </p:nvCxnSpPr>
            <p:spPr>
              <a:xfrm>
                <a:off x="1198662" y="3429794"/>
                <a:ext cx="3600400" cy="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1198662" y="3429794"/>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4799062" y="3429794"/>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组合 6"/>
            <p:cNvGrpSpPr/>
            <p:nvPr/>
          </p:nvGrpSpPr>
          <p:grpSpPr>
            <a:xfrm>
              <a:off x="1198662" y="3933882"/>
              <a:ext cx="3600400" cy="288000"/>
              <a:chOff x="1198662" y="3933882"/>
              <a:chExt cx="3600400" cy="288000"/>
            </a:xfrm>
          </p:grpSpPr>
          <p:cxnSp>
            <p:nvCxnSpPr>
              <p:cNvPr id="9" name="直接连接符 8"/>
              <p:cNvCxnSpPr/>
              <p:nvPr/>
            </p:nvCxnSpPr>
            <p:spPr>
              <a:xfrm>
                <a:off x="1198662" y="4221882"/>
                <a:ext cx="3600400" cy="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1200984" y="3933882"/>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4799062" y="3933882"/>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5" name="矩形 14"/>
          <p:cNvSpPr/>
          <p:nvPr/>
        </p:nvSpPr>
        <p:spPr>
          <a:xfrm rot="5400000">
            <a:off x="944158" y="-236295"/>
            <a:ext cx="365212" cy="15859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16" name="文本框 15"/>
          <p:cNvSpPr txBox="1"/>
          <p:nvPr/>
        </p:nvSpPr>
        <p:spPr>
          <a:xfrm>
            <a:off x="333772" y="328056"/>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话题导入</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17" name="直接连接符 16"/>
          <p:cNvCxnSpPr/>
          <p:nvPr/>
        </p:nvCxnSpPr>
        <p:spPr>
          <a:xfrm flipV="1">
            <a:off x="2052304" y="519444"/>
            <a:ext cx="9362233" cy="20319"/>
          </a:xfrm>
          <a:prstGeom prst="line">
            <a:avLst/>
          </a:prstGeom>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333773" y="1227659"/>
            <a:ext cx="11392669" cy="4817729"/>
          </a:xfrm>
          <a:prstGeom prst="rect">
            <a:avLst/>
          </a:prstGeom>
        </p:spPr>
        <p:txBody>
          <a:bodyPr wrap="square">
            <a:spAutoFit/>
          </a:bodyPr>
          <a:lstStyle/>
          <a:p>
            <a:pPr indent="661035">
              <a:lnSpc>
                <a:spcPct val="150000"/>
              </a:lnSpc>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One of the greatest mysteries on the Earth is the statues(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雕像</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standing on Easter Island</a:t>
            </a:r>
            <a:r>
              <a:rPr lang="en-US" altLang="zh-CN" sz="2600" b="1" kern="100" baseline="300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1</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Easter Island is one of the most remote islands on the Earth.It is in the southern Pacific Ocean,2,300 miles west of the coast of Chile and 2,500 miles southeast of Tahiti.</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 built these statues and why and how did they get there? Nobody knows the answer for sure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but many are trying to find it out.It has even been suggested that space aliens may have played a role regarding the statues.There are also other theories about them.</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33773" y="531387"/>
            <a:ext cx="11392669" cy="5417893"/>
          </a:xfrm>
          <a:prstGeom prst="rect">
            <a:avLst/>
          </a:prstGeom>
        </p:spPr>
        <p:txBody>
          <a:bodyPr wrap="square">
            <a:spAutoFit/>
          </a:bodyPr>
          <a:lstStyle/>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One theory suggests that Easter Island was occupied by Polynesian sailors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 traveled thousands of miles in their canoes(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独木舟</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guided by the stars</a:t>
            </a:r>
            <a:r>
              <a:rPr lang="en-US" altLang="zh-CN" sz="2600" b="1" kern="100" baseline="3000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and the birds making flights out to look for food.They first arrived on the island in 400 AD.However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they were trapped by the current(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洋流</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Easter Islanders had their own system of writing</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different from any other in the world.No other Pacific Islanders knew how to write.Who taught the Easter Islanders how to write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or did they develop their own system? </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brief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Easter Island continues to be one of the world</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greatest unexplained mysteries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rot="5400000">
            <a:off x="1631790" y="-310075"/>
            <a:ext cx="558593" cy="270769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5" name="矩形 4"/>
          <p:cNvSpPr/>
          <p:nvPr/>
        </p:nvSpPr>
        <p:spPr>
          <a:xfrm>
            <a:off x="571569" y="628926"/>
            <a:ext cx="2698175" cy="661848"/>
          </a:xfrm>
          <a:prstGeom prst="rect">
            <a:avLst/>
          </a:prstGeom>
        </p:spPr>
        <p:txBody>
          <a:bodyPr wrap="none">
            <a:spAutoFit/>
          </a:bodyPr>
          <a:lstStyle/>
          <a:p>
            <a:pPr algn="just">
              <a:lnSpc>
                <a:spcPct val="150000"/>
              </a:lnSpc>
              <a:tabLst>
                <a:tab pos="2340610"/>
              </a:tabLst>
            </a:pPr>
            <a:r>
              <a:rPr lang="zh-CN" altLang="zh-CN" sz="2800" b="1">
                <a:solidFill>
                  <a:srgbClr val="FF9900"/>
                </a:solidFill>
                <a:latin typeface="Arial"/>
                <a:ea typeface="微软雅黑" panose="020b0503020204020204" charset="-122"/>
              </a:rPr>
              <a:t>靓句运用于写作</a:t>
            </a:r>
            <a:endParaRPr lang="zh-CN" altLang="zh-CN" sz="2800" b="1">
              <a:solidFill>
                <a:srgbClr val="FF9900"/>
              </a:solidFill>
              <a:latin typeface="Arial"/>
              <a:ea typeface="微软雅黑" panose="020b0503020204020204" charset="-122"/>
            </a:endParaRPr>
          </a:p>
        </p:txBody>
      </p:sp>
      <p:sp>
        <p:nvSpPr>
          <p:cNvPr id="6" name="矩形 5"/>
          <p:cNvSpPr/>
          <p:nvPr/>
        </p:nvSpPr>
        <p:spPr>
          <a:xfrm>
            <a:off x="557240" y="1556792"/>
            <a:ext cx="11169202" cy="2492990"/>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1.We will play against the team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coming from Hong-xing High School</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r">
              <a:lnSpc>
                <a:spcPct val="150000"/>
              </a:lnSpc>
              <a:spcAft>
                <a:spcPct val="0"/>
              </a:spcAft>
            </a:pP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(2019·</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全国</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Ⅱ</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，书面表达</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2.I would be happy to see you at the welcome ceremony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dressed in traditional Chinese dress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(2019·</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江苏，书面表达</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1" name="文本框 20">
            <a:hlinkClick r:id="rId2" action="ppaction://hlinksldjump"/>
          </p:cNvPr>
          <p:cNvSpPr txBox="1"/>
          <p:nvPr/>
        </p:nvSpPr>
        <p:spPr>
          <a:xfrm>
            <a:off x="3934172" y="4428401"/>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a:solidFill>
                  <a:srgbClr val="8E6D48"/>
                </a:solidFill>
                <a:latin typeface="Arial"/>
                <a:ea typeface="微软雅黑" panose="020b0503020204020204" charset="-122"/>
              </a:rPr>
              <a:t>语篇理解</a:t>
            </a:r>
            <a:r>
              <a:rPr lang="zh-CN" altLang="en-US" sz="3200" b="1" smtClean="0">
                <a:solidFill>
                  <a:srgbClr val="8E6D48"/>
                </a:solidFill>
                <a:latin typeface="Arial"/>
                <a:ea typeface="微软雅黑" panose="020b0503020204020204" charset="-122"/>
              </a:rPr>
              <a:t>    </a:t>
            </a:r>
            <a:r>
              <a:rPr lang="zh-CN" altLang="en-US" smtClean="0">
                <a:solidFill>
                  <a:srgbClr val="8E6D48"/>
                </a:solidFill>
                <a:latin typeface="Arial"/>
                <a:ea typeface="微软雅黑" panose="020b0503020204020204" charset="-122"/>
              </a:rPr>
              <a:t>精读演练  萃取文本精华</a:t>
            </a:r>
            <a:endParaRPr lang="en-US" altLang="zh-CN">
              <a:solidFill>
                <a:srgbClr val="8E6D48"/>
              </a:solidFill>
              <a:latin typeface="Arial"/>
              <a:ea typeface="微软雅黑" panose="020b0503020204020204" charset="-122"/>
            </a:endParaRPr>
          </a:p>
        </p:txBody>
      </p:sp>
      <p:sp>
        <p:nvSpPr>
          <p:cNvPr id="20" name="文本框 19">
            <a:hlinkClick r:id="rId3" action="ppaction://hlinksldjump"/>
          </p:cNvPr>
          <p:cNvSpPr txBox="1"/>
          <p:nvPr/>
        </p:nvSpPr>
        <p:spPr>
          <a:xfrm>
            <a:off x="3934172" y="3429000"/>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panose="020b0503020204020204" charset="-122"/>
              </a:rPr>
              <a:t>读前清障    </a:t>
            </a:r>
            <a:r>
              <a:rPr lang="zh-CN" altLang="en-US">
                <a:solidFill>
                  <a:srgbClr val="8E6D48"/>
                </a:solidFill>
                <a:latin typeface="Arial"/>
                <a:ea typeface="微软雅黑" panose="020b0503020204020204" charset="-122"/>
              </a:rPr>
              <a:t>识记单词</a:t>
            </a:r>
            <a:r>
              <a:rPr lang="zh-CN" altLang="en-US" smtClean="0">
                <a:solidFill>
                  <a:srgbClr val="8E6D48"/>
                </a:solidFill>
                <a:latin typeface="Arial"/>
                <a:ea typeface="微软雅黑" panose="020b0503020204020204" charset="-122"/>
              </a:rPr>
              <a:t>  快速顺畅阅读</a:t>
            </a:r>
            <a:endParaRPr lang="en-US" altLang="zh-CN">
              <a:solidFill>
                <a:srgbClr val="8E6D48"/>
              </a:solidFill>
              <a:latin typeface="+mj-ea"/>
              <a:ea typeface="+mj-ea"/>
            </a:endParaRPr>
          </a:p>
        </p:txBody>
      </p:sp>
      <p:grpSp>
        <p:nvGrpSpPr>
          <p:cNvPr id="23" name="组合 22"/>
          <p:cNvGrpSpPr/>
          <p:nvPr/>
        </p:nvGrpSpPr>
        <p:grpSpPr>
          <a:xfrm rot="10800000">
            <a:off x="212824" y="254442"/>
            <a:ext cx="1849140" cy="582270"/>
            <a:chOff x="1198662" y="3429794"/>
            <a:chExt cx="3600400" cy="792088"/>
          </a:xfrm>
        </p:grpSpPr>
        <p:grpSp>
          <p:nvGrpSpPr>
            <p:cNvPr id="24" name="组合 23"/>
            <p:cNvGrpSpPr/>
            <p:nvPr/>
          </p:nvGrpSpPr>
          <p:grpSpPr>
            <a:xfrm>
              <a:off x="1198662" y="3429794"/>
              <a:ext cx="3600400" cy="288000"/>
              <a:chOff x="1198662" y="3429794"/>
              <a:chExt cx="3600400" cy="288000"/>
            </a:xfrm>
          </p:grpSpPr>
          <p:cxnSp>
            <p:nvCxnSpPr>
              <p:cNvPr id="29" name="直接连接符 28"/>
              <p:cNvCxnSpPr/>
              <p:nvPr/>
            </p:nvCxnSpPr>
            <p:spPr>
              <a:xfrm>
                <a:off x="1198662" y="3429794"/>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11986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47990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5" name="组合 24"/>
            <p:cNvGrpSpPr/>
            <p:nvPr/>
          </p:nvGrpSpPr>
          <p:grpSpPr>
            <a:xfrm>
              <a:off x="1198662" y="3933882"/>
              <a:ext cx="3600400" cy="288000"/>
              <a:chOff x="1198662" y="3933882"/>
              <a:chExt cx="3600400" cy="288000"/>
            </a:xfrm>
          </p:grpSpPr>
          <p:cxnSp>
            <p:nvCxnSpPr>
              <p:cNvPr id="26" name="直接连接符 25"/>
              <p:cNvCxnSpPr/>
              <p:nvPr/>
            </p:nvCxnSpPr>
            <p:spPr>
              <a:xfrm>
                <a:off x="1198662" y="4221882"/>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1200984"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799062"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32" name="矩形 31"/>
          <p:cNvSpPr/>
          <p:nvPr/>
        </p:nvSpPr>
        <p:spPr>
          <a:xfrm rot="5400000">
            <a:off x="944158" y="-236295"/>
            <a:ext cx="365212" cy="15859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3" name="文本框 32"/>
          <p:cNvSpPr txBox="1"/>
          <p:nvPr/>
        </p:nvSpPr>
        <p:spPr>
          <a:xfrm>
            <a:off x="281945" y="286775"/>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内容索引</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34" name="直接连接符 33"/>
          <p:cNvCxnSpPr/>
          <p:nvPr/>
        </p:nvCxnSpPr>
        <p:spPr>
          <a:xfrm flipV="1">
            <a:off x="2052304" y="519444"/>
            <a:ext cx="9362233" cy="203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780326" y="1681644"/>
            <a:ext cx="10628167" cy="523220"/>
          </a:xfrm>
          <a:prstGeom prst="rect">
            <a:avLst/>
          </a:prstGeom>
        </p:spPr>
        <p:txBody>
          <a:bodyPr wrap="none">
            <a:spAutoFit/>
          </a:bodyPr>
          <a:lstStyle/>
          <a:p>
            <a:pPr algn="ctr">
              <a:spcBef>
                <a:spcPts val="1300"/>
              </a:spcBef>
              <a:spcAft>
                <a:spcPts val="1300"/>
              </a:spcAft>
            </a:pP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Period One</a:t>
            </a:r>
            <a:r>
              <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Starting out &amp; Understanding ideas—Comprehending</a:t>
            </a:r>
            <a:endPar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8" name="图片 7"/>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charset="-122"/>
                <a:ea typeface="微软雅黑" panose="020b050302020402020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panose="020b0503020204020204" charset="-122"/>
              </a:rPr>
              <a:t>读 前 清 障</a:t>
            </a:r>
            <a:endParaRPr lang="en-US" altLang="zh-CN" sz="3600">
              <a:solidFill>
                <a:srgbClr val="8E6D48"/>
              </a:solidFill>
              <a:effectLst/>
              <a:latin typeface="Arial"/>
              <a:ea typeface="微软雅黑" panose="020b0503020204020204" charset="-122"/>
            </a:endParaRPr>
          </a:p>
        </p:txBody>
      </p:sp>
      <p:sp>
        <p:nvSpPr>
          <p:cNvPr id="11" name="文本框 10"/>
          <p:cNvSpPr txBox="1"/>
          <p:nvPr/>
        </p:nvSpPr>
        <p:spPr>
          <a:xfrm>
            <a:off x="5963375"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charset="-122"/>
                <a:ea typeface="微软雅黑" panose="020b0503020204020204" charset="-122"/>
                <a:cs typeface="Courier New" panose="02070609020205090404"/>
              </a:rPr>
              <a:t>识记单词  快速顺畅阅读</a:t>
            </a:r>
            <a:endParaRPr lang="en-US" altLang="zh-CN" kern="100">
              <a:solidFill>
                <a:prstClr val="black">
                  <a:lumMod val="50000"/>
                  <a:lumOff val="50000"/>
                </a:prstClr>
              </a:solidFill>
              <a:latin typeface="微软雅黑" panose="020b0503020204020204" charset="-122"/>
              <a:ea typeface="微软雅黑" panose="020b0503020204020204" charset="-122"/>
              <a:cs typeface="Courier New" panose="02070609020205090404"/>
            </a:endParaRPr>
          </a:p>
        </p:txBody>
      </p:sp>
      <p:sp>
        <p:nvSpPr>
          <p:cNvPr id="9" name="矩形 8"/>
          <p:cNvSpPr/>
          <p:nvPr/>
        </p:nvSpPr>
        <p:spPr>
          <a:xfrm>
            <a:off x="676991" y="846237"/>
            <a:ext cx="10745245" cy="738664"/>
          </a:xfrm>
          <a:prstGeom prst="rect">
            <a:avLst/>
          </a:prstGeom>
        </p:spPr>
        <p:txBody>
          <a:bodyPr wrap="square">
            <a:spAutoFit/>
          </a:bodyPr>
          <a:lstStyle/>
          <a:p>
            <a:pPr algn="just">
              <a:lnSpc>
                <a:spcPct val="150000"/>
              </a:lnSpc>
              <a:spcAft>
                <a:spcPct val="0"/>
              </a:spcAft>
              <a:tabLst>
                <a:tab pos="4248150"/>
              </a:tabLst>
            </a:pPr>
            <a:r>
              <a:rPr lang="zh-CN" altLang="zh-CN" sz="2800" b="1" kern="100" smtClean="0">
                <a:solidFill>
                  <a:srgbClr val="7030A0"/>
                </a:solidFill>
                <a:latin typeface="Times New Roman" panose="02020603050405020304" pitchFamily="18" charset="0"/>
                <a:ea typeface="黑体" panose="02010609060101010101" pitchFamily="49" charset="-122"/>
                <a:cs typeface="Times New Roman" panose="02020603050405020304" pitchFamily="18" charset="0"/>
              </a:rPr>
              <a:t>品</a:t>
            </a:r>
            <a:r>
              <a:rPr lang="zh-CN" altLang="zh-CN" sz="2800" b="1" kern="100">
                <a:solidFill>
                  <a:srgbClr val="7030A0"/>
                </a:solidFill>
                <a:latin typeface="Times New Roman" panose="02020603050405020304" pitchFamily="18" charset="0"/>
                <a:ea typeface="黑体" panose="02010609060101010101" pitchFamily="49" charset="-122"/>
                <a:cs typeface="Times New Roman" panose="02020603050405020304" pitchFamily="18" charset="0"/>
              </a:rPr>
              <a:t>句猜词</a:t>
            </a:r>
            <a:r>
              <a:rPr lang="en-US" altLang="zh-CN" sz="2800" b="1" kern="100" smtClean="0">
                <a:solidFill>
                  <a:srgbClr val="7030A0"/>
                </a:solidFill>
                <a:latin typeface="Times New Roman" panose="02020603050405020304" pitchFamily="18" charset="0"/>
                <a:ea typeface="华文细黑" panose="02010600040101010101" pitchFamily="2" charset="-122"/>
              </a:rPr>
              <a:t>——</a:t>
            </a:r>
            <a:r>
              <a:rPr lang="zh-CN" altLang="zh-CN" sz="2800" b="1" kern="100" smtClean="0">
                <a:solidFill>
                  <a:srgbClr val="7030A0"/>
                </a:solidFill>
                <a:latin typeface="Times New Roman" panose="02020603050405020304" pitchFamily="18" charset="0"/>
                <a:ea typeface="楷体_GB2312" panose="02010609030101010101" pitchFamily="49" charset="-122"/>
                <a:cs typeface="Times New Roman" panose="02020603050405020304" pitchFamily="18" charset="0"/>
              </a:rPr>
              <a:t>请</a:t>
            </a:r>
            <a:r>
              <a:rPr lang="zh-CN" altLang="zh-CN" sz="2800" b="1" kern="100">
                <a:solidFill>
                  <a:srgbClr val="7030A0"/>
                </a:solidFill>
                <a:latin typeface="Times New Roman" panose="02020603050405020304" pitchFamily="18" charset="0"/>
                <a:ea typeface="楷体_GB2312" panose="02010609030101010101" pitchFamily="49" charset="-122"/>
                <a:cs typeface="Times New Roman" panose="02020603050405020304" pitchFamily="18" charset="0"/>
              </a:rPr>
              <a:t>预读下列课文原句，并猜测句中加颜色词汇的意思。</a:t>
            </a:r>
            <a:endParaRPr lang="zh-CN" altLang="zh-CN" sz="2800" b="1" kern="100">
              <a:solidFill>
                <a:srgbClr val="7030A0"/>
              </a:solidFill>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12" name="矩形 11"/>
          <p:cNvSpPr/>
          <p:nvPr/>
        </p:nvSpPr>
        <p:spPr>
          <a:xfrm>
            <a:off x="676991" y="1384201"/>
            <a:ext cx="11049451" cy="549381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Intrigued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by Maya </a:t>
            </a:r>
            <a:r>
              <a:rPr lang="en-US" altLang="zh-CN" sz="2600" b="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civilisation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from a very young age,15-year-old Canadian William Gadoury thought he had made an incredible discovery from his study of ancient star charts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Times New Roman" panose="02020603050405020304" pitchFamily="18" charset="0"/>
              </a:rPr>
              <a:t>_______________</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smtClean="0">
                <a:latin typeface="Times New Roman" panose="02020603050405020304" pitchFamily="18" charset="0"/>
                <a:ea typeface="华文细黑" panose="02010600040101010101" pitchFamily="2" charset="-122"/>
                <a:cs typeface="Times New Roman" panose="02020603050405020304" pitchFamily="18" charset="0"/>
              </a:rPr>
              <a:t>_____</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2.Based on this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believed he had spotted an unknown Maya city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buried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deep in the jungle</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_______________</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3.The fact that Maya society was technologically primitive makes its achievements all the more incredible and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mysterious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a:t>
            </a:r>
            <a:endParaRPr lang="en-US" altLang="zh-CN" sz="2600" u="sng"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4.But the greatest mystery of all is what caused the Maya to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abandon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most of their great cities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____________</a:t>
            </a:r>
            <a:endParaRPr lang="zh-CN" altLang="zh-CN" sz="2600" kern="100">
              <a:latin typeface="宋体" panose="02010600030101010101" pitchFamily="2" charset="-122"/>
              <a:cs typeface="Courier New" panose="02070609020205090404" pitchFamily="49" charset="0"/>
            </a:endParaRPr>
          </a:p>
        </p:txBody>
      </p:sp>
      <p:sp>
        <p:nvSpPr>
          <p:cNvPr id="2" name="矩形 1"/>
          <p:cNvSpPr/>
          <p:nvPr/>
        </p:nvSpPr>
        <p:spPr>
          <a:xfrm>
            <a:off x="7925301" y="2630485"/>
            <a:ext cx="2521845"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激起</a:t>
            </a:r>
            <a:r>
              <a:rPr lang="en-US" altLang="zh-CN" sz="2600" b="1" kern="100">
                <a:solidFill>
                  <a:srgbClr val="C00000"/>
                </a:solidFill>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的兴趣</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10734554" y="2630485"/>
            <a:ext cx="851516"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文明</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9064226" y="3822948"/>
            <a:ext cx="252184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将</a:t>
            </a:r>
            <a:r>
              <a:rPr lang="en-US" altLang="zh-CN" sz="2600" b="1" kern="100">
                <a:solidFill>
                  <a:srgbClr val="C00000"/>
                </a:solidFill>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埋在下面</a:t>
            </a:r>
            <a:endParaRPr lang="zh-CN" altLang="en-US">
              <a:solidFill>
                <a:srgbClr val="C00000"/>
              </a:solidFill>
            </a:endParaRPr>
          </a:p>
        </p:txBody>
      </p:sp>
      <p:sp>
        <p:nvSpPr>
          <p:cNvPr id="13" name="矩形 12"/>
          <p:cNvSpPr/>
          <p:nvPr/>
        </p:nvSpPr>
        <p:spPr>
          <a:xfrm>
            <a:off x="10401130" y="5037559"/>
            <a:ext cx="1184940"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神秘的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4" name="矩形 13"/>
          <p:cNvSpPr/>
          <p:nvPr/>
        </p:nvSpPr>
        <p:spPr>
          <a:xfrm>
            <a:off x="9734280" y="6199212"/>
            <a:ext cx="1851790"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离弃，逃离</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linds(horizontal)">
                                      <p:cBhvr>
                                        <p:cTn id="20" dur="500"/>
                                        <p:tgtEl>
                                          <p:spTgt spid="13"/>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linds(horizontal)">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3" grpId="0"/>
      <p:bldP spid="14"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333773" y="1227659"/>
            <a:ext cx="11392669" cy="2492990"/>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5.Although his theory has been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dismissed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by scholars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shows how powerful the secrets of Ancient Maya civilisation are among people</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_______________</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6.Some research seems to indicate that the Maya people themselves may have played a part in their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downfall</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a:t>
            </a:r>
            <a:endParaRPr lang="zh-CN" altLang="zh-CN" sz="1050" kern="100">
              <a:latin typeface="宋体" panose="02010600030101010101" pitchFamily="2" charset="-122"/>
              <a:cs typeface="Courier New" panose="02070609020205090404" pitchFamily="49" charset="0"/>
            </a:endParaRPr>
          </a:p>
        </p:txBody>
      </p:sp>
      <p:sp>
        <p:nvSpPr>
          <p:cNvPr id="13" name="矩形 12"/>
          <p:cNvSpPr/>
          <p:nvPr/>
        </p:nvSpPr>
        <p:spPr>
          <a:xfrm>
            <a:off x="9067431" y="1907307"/>
            <a:ext cx="2518639"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否定，拒绝考虑</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9"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endParaRPr>
          </a:p>
        </p:txBody>
      </p:sp>
      <p:sp>
        <p:nvSpPr>
          <p:cNvPr id="6" name="矩形 5"/>
          <p:cNvSpPr/>
          <p:nvPr/>
        </p:nvSpPr>
        <p:spPr>
          <a:xfrm>
            <a:off x="10734555" y="3115293"/>
            <a:ext cx="851515"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衰败</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 name="图片 9"/>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8"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charset="-122"/>
                <a:ea typeface="微软雅黑" panose="020b050302020402020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panose="020b0503020204020204" charset="-122"/>
              </a:rPr>
              <a:t>语 篇 理 解</a:t>
            </a:r>
            <a:endParaRPr lang="en-US" altLang="zh-CN" sz="3600">
              <a:solidFill>
                <a:srgbClr val="8E6D48"/>
              </a:solidFill>
              <a:effectLst/>
              <a:latin typeface="Arial"/>
              <a:ea typeface="微软雅黑" panose="020b0503020204020204" charset="-122"/>
            </a:endParaRPr>
          </a:p>
        </p:txBody>
      </p:sp>
      <p:sp>
        <p:nvSpPr>
          <p:cNvPr id="9" name="文本框 8"/>
          <p:cNvSpPr txBox="1"/>
          <p:nvPr/>
        </p:nvSpPr>
        <p:spPr>
          <a:xfrm>
            <a:off x="5963375" y="332656"/>
            <a:ext cx="2723325" cy="369332"/>
          </a:xfrm>
          <a:prstGeom prst="rect">
            <a:avLst/>
          </a:prstGeom>
          <a:noFill/>
        </p:spPr>
        <p:txBody>
          <a:bodyPr wrap="square" rtlCol="0">
            <a:spAutoFit/>
          </a:bodyPr>
          <a:lstStyle/>
          <a:p>
            <a:pPr algn="ctr" defTabSz="1218565"/>
            <a:r>
              <a:rPr lang="zh-CN" altLang="en-US" kern="100" smtClean="0">
                <a:solidFill>
                  <a:prstClr val="black">
                    <a:lumMod val="50000"/>
                    <a:lumOff val="50000"/>
                  </a:prstClr>
                </a:solidFill>
                <a:latin typeface="微软雅黑" panose="020b0503020204020204" charset="-122"/>
                <a:ea typeface="微软雅黑" panose="020b0503020204020204" charset="-122"/>
                <a:cs typeface="Courier New" panose="02070609020205090404"/>
              </a:rPr>
              <a:t>精读演练  </a:t>
            </a:r>
            <a:r>
              <a:rPr lang="zh-CN" altLang="en-US" kern="100">
                <a:solidFill>
                  <a:prstClr val="black">
                    <a:lumMod val="50000"/>
                    <a:lumOff val="50000"/>
                  </a:prstClr>
                </a:solidFill>
                <a:latin typeface="微软雅黑" panose="020b0503020204020204" charset="-122"/>
                <a:ea typeface="微软雅黑" panose="020b0503020204020204" charset="-122"/>
                <a:cs typeface="Courier New" panose="02070609020205090404"/>
              </a:rPr>
              <a:t>萃取文本精华</a:t>
            </a:r>
            <a:endParaRPr lang="en-US" altLang="zh-CN" kern="100">
              <a:solidFill>
                <a:prstClr val="black">
                  <a:lumMod val="50000"/>
                  <a:lumOff val="50000"/>
                </a:prstClr>
              </a:solidFill>
              <a:latin typeface="微软雅黑" panose="020b0503020204020204" charset="-122"/>
              <a:ea typeface="微软雅黑" panose="020b0503020204020204" charset="-122"/>
              <a:cs typeface="Courier New" panose="02070609020205090404"/>
            </a:endParaRPr>
          </a:p>
        </p:txBody>
      </p:sp>
      <p:sp>
        <p:nvSpPr>
          <p:cNvPr id="11" name="矩形 10"/>
          <p:cNvSpPr/>
          <p:nvPr/>
        </p:nvSpPr>
        <p:spPr>
          <a:xfrm>
            <a:off x="676991" y="1215471"/>
            <a:ext cx="10745245"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1</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Fast-reading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2" name="矩形 11"/>
          <p:cNvSpPr/>
          <p:nvPr/>
        </p:nvSpPr>
        <p:spPr>
          <a:xfrm>
            <a:off x="676991" y="1923932"/>
            <a:ext cx="10745245" cy="301723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1.What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the main idea of the passage?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A.William Gadoury</a:t>
            </a:r>
            <a:r>
              <a:rPr lang="en-US" altLang="zh-CN" sz="2600" b="1" kern="100" err="1">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s new discovery about the Maya civilisation.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B.A true writing system that the Maya people had created.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C.Some possible reasons why the Maya civilisation fell down.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D.How the Maya civilisation was formed.</a:t>
            </a:r>
            <a:endParaRPr lang="zh-CN" altLang="zh-CN" sz="1050" kern="100">
              <a:latin typeface="宋体" panose="02010600030101010101" pitchFamily="2" charset="-122"/>
              <a:cs typeface="Courier New" panose="02070609020205090404" pitchFamily="49" charset="0"/>
            </a:endParaRPr>
          </a:p>
        </p:txBody>
      </p:sp>
      <p:sp>
        <p:nvSpPr>
          <p:cNvPr id="13" name="TextBox 20"/>
          <p:cNvSpPr txBox="1"/>
          <p:nvPr/>
        </p:nvSpPr>
        <p:spPr>
          <a:xfrm>
            <a:off x="525412" y="3645024"/>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ags/tag1.xml><?xml version="1.0" encoding="utf-8"?>
<p:tagLst xmlns:p="http://schemas.openxmlformats.org/presentationml/2006/main">
  <p:tag name="MH" val="20150910162900"/>
  <p:tag name="MH_LIBRARY" val="GRAPHIC"/>
  <p:tag name="MH_ORDER" val="Freeform 14"/>
</p:tagLst>
</file>

<file path=ppt/tags/tag2.xml><?xml version="1.0" encoding="utf-8"?>
<p:tagLst xmlns:p="http://schemas.openxmlformats.org/presentationml/2006/main">
  <p:tag name="MH" val="20150910162900"/>
  <p:tag name="MH_LIBRARY" val="GRAPHIC"/>
  <p:tag name="MH_ORDER" val="Freeform 14"/>
</p:tagLst>
</file>

<file path=ppt/tags/tag3.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Arial"/>
        <a:cs typeface="Arial"/>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150</Paragraphs>
  <Slides>23</Slides>
  <Notes>0</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23</vt:i4>
      </vt:variant>
    </vt:vector>
  </HeadingPairs>
  <TitlesOfParts>
    <vt:vector baseType="lpstr" size="38">
      <vt:lpstr>Arial</vt:lpstr>
      <vt:lpstr>Calibri Light</vt:lpstr>
      <vt:lpstr>Calibri</vt:lpstr>
      <vt:lpstr>Arial Black</vt:lpstr>
      <vt:lpstr>Times New Roman</vt:lpstr>
      <vt:lpstr>华文楷体</vt:lpstr>
      <vt:lpstr>微软雅黑</vt:lpstr>
      <vt:lpstr>Courier New</vt:lpstr>
      <vt:lpstr>华文细黑</vt:lpstr>
      <vt:lpstr>Adobe 黑体 Std R</vt:lpstr>
      <vt:lpstr>宋体</vt:lpstr>
      <vt:lpstr>黑体</vt:lpstr>
      <vt:lpstr>楷体_GB2312</vt:lpstr>
      <vt:lpstr>IPAPANNEW</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2021-03-21T14:44:50.730</cp:lastPrinted>
  <dcterms:created xsi:type="dcterms:W3CDTF">2021-03-21T14:44:50Z</dcterms:created>
  <dcterms:modified xsi:type="dcterms:W3CDTF">2021-03-21T06:44:52Z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