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23"/>
  </p:notesMasterIdLst>
  <p:sldIdLst>
    <p:sldId id="329" r:id="rId2"/>
    <p:sldId id="414" r:id="rId3"/>
    <p:sldId id="438" r:id="rId4"/>
    <p:sldId id="440" r:id="rId5"/>
    <p:sldId id="444" r:id="rId6"/>
    <p:sldId id="449" r:id="rId7"/>
    <p:sldId id="434" r:id="rId8"/>
    <p:sldId id="439" r:id="rId9"/>
    <p:sldId id="443" r:id="rId10"/>
    <p:sldId id="413" r:id="rId11"/>
    <p:sldId id="442" r:id="rId12"/>
    <p:sldId id="415" r:id="rId13"/>
    <p:sldId id="393" r:id="rId14"/>
    <p:sldId id="445" r:id="rId15"/>
    <p:sldId id="409" r:id="rId16"/>
    <p:sldId id="431" r:id="rId17"/>
    <p:sldId id="399" r:id="rId18"/>
    <p:sldId id="446" r:id="rId19"/>
    <p:sldId id="447" r:id="rId20"/>
    <p:sldId id="448" r:id="rId21"/>
    <p:sldId id="330" r:id="rId22"/>
  </p:sldIdLst>
  <p:sldSz cx="12192000" cy="6858000"/>
  <p:notesSz cx="7104063" cy="10234613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648BAE"/>
    <a:srgbClr val="C1DEF6"/>
    <a:srgbClr val="B4DEFA"/>
    <a:srgbClr val="EA6E7E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9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3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87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44476"/>
            <a:ext cx="11184467" cy="5851525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F6A80487-8396-40C6-BC09-6FD83893D56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ransition spd="slow" advTm="3000">
    <p:random/>
    <p:sndAc>
      <p:stSnd>
        <p:snd r:embed="rId15" name="chimes.wav"/>
      </p:stSnd>
    </p:sndAc>
  </p:transition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96A66E7-EA0D-4C2B-B039-5C13CCBC21F8}"/>
              </a:ext>
            </a:extLst>
          </p:cNvPr>
          <p:cNvSpPr txBox="1"/>
          <p:nvPr/>
        </p:nvSpPr>
        <p:spPr>
          <a:xfrm>
            <a:off x="9658648" y="138072"/>
            <a:ext cx="25333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人教版必修</a:t>
            </a:r>
            <a:r>
              <a:rPr lang="zh-CN" altLang="en-US" b="1" dirty="0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436DB20-ED0E-48C8-83FD-9B05A434AC43}"/>
              </a:ext>
            </a:extLst>
          </p:cNvPr>
          <p:cNvSpPr txBox="1"/>
          <p:nvPr/>
        </p:nvSpPr>
        <p:spPr>
          <a:xfrm>
            <a:off x="2743272" y="2811662"/>
            <a:ext cx="9964922" cy="1081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Period 4 </a:t>
            </a:r>
            <a:r>
              <a:rPr lang="en-US" sz="4800" b="1" dirty="0"/>
              <a:t>Reading For Writing</a:t>
            </a:r>
            <a:endParaRPr lang="zh-CN" altLang="en-US" sz="4800" dirty="0">
              <a:solidFill>
                <a:srgbClr val="FF0000"/>
              </a:solidFill>
              <a:latin typeface="Times New Roman" pitchFamily="18" charset="0"/>
              <a:ea typeface="字魂27号-布丁体" panose="00000500000000000000" charset="-122"/>
              <a:cs typeface="Times New Roman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75357D3-E604-4AFB-953D-902558EF8087}"/>
              </a:ext>
            </a:extLst>
          </p:cNvPr>
          <p:cNvSpPr/>
          <p:nvPr/>
        </p:nvSpPr>
        <p:spPr>
          <a:xfrm>
            <a:off x="4683650" y="2111626"/>
            <a:ext cx="70372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Unit5 Music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547406366"/>
      </p:ext>
    </p:extLst>
  </p:cSld>
  <p:clrMapOvr>
    <a:masterClrMapping/>
  </p:clrMapOvr>
  <p:transition spd="med"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48728" y="1817491"/>
            <a:ext cx="11943272" cy="3046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t"/>
            <a:r>
              <a:rPr lang="zh-CN" altLang="en-US" sz="3200" b="1" dirty="0" smtClean="0"/>
              <a:t>      </a:t>
            </a:r>
            <a:r>
              <a:rPr lang="en-US" altLang="zh-CN" sz="3200" dirty="0" smtClean="0">
                <a:solidFill>
                  <a:srgbClr val="FF0000"/>
                </a:solidFill>
              </a:rPr>
              <a:t>【</a:t>
            </a:r>
            <a:r>
              <a:rPr lang="zh-CN" altLang="en-US" sz="3200" dirty="0" smtClean="0">
                <a:solidFill>
                  <a:srgbClr val="FF0000"/>
                </a:solidFill>
              </a:rPr>
              <a:t>写作指导</a:t>
            </a:r>
            <a:r>
              <a:rPr lang="en-US" altLang="zh-CN" sz="3200" dirty="0" smtClean="0">
                <a:solidFill>
                  <a:srgbClr val="FF0000"/>
                </a:solidFill>
              </a:rPr>
              <a:t>】</a:t>
            </a:r>
          </a:p>
          <a:p>
            <a:pPr fontAlgn="t"/>
            <a:r>
              <a:rPr lang="zh-CN" altLang="en-US" sz="3200" dirty="0" smtClean="0"/>
              <a:t>演讲稿或倡议书是一种常见的应用文文体</a:t>
            </a:r>
            <a:r>
              <a:rPr lang="en-US" altLang="zh-CN" sz="3200" dirty="0" smtClean="0"/>
              <a:t>, </a:t>
            </a:r>
            <a:r>
              <a:rPr lang="zh-CN" altLang="en-US" sz="3200" dirty="0" smtClean="0"/>
              <a:t>作者就某一个具体问题发表自己的见解和主张</a:t>
            </a:r>
            <a:r>
              <a:rPr lang="en-US" altLang="zh-CN" sz="3200" dirty="0" smtClean="0"/>
              <a:t>, </a:t>
            </a:r>
            <a:r>
              <a:rPr lang="zh-CN" altLang="en-US" sz="3200" dirty="0" smtClean="0"/>
              <a:t>阐明事理或抒发情感。在组织演讲稿时</a:t>
            </a:r>
            <a:r>
              <a:rPr lang="en-US" altLang="zh-CN" sz="3200" dirty="0" smtClean="0"/>
              <a:t>, </a:t>
            </a:r>
            <a:r>
              <a:rPr lang="zh-CN" altLang="en-US" sz="3200" dirty="0" smtClean="0"/>
              <a:t>要注意演讲面向的对象</a:t>
            </a:r>
            <a:r>
              <a:rPr lang="en-US" altLang="zh-CN" sz="3200" dirty="0" smtClean="0"/>
              <a:t>, </a:t>
            </a:r>
            <a:r>
              <a:rPr lang="zh-CN" altLang="en-US" sz="3200" dirty="0" smtClean="0"/>
              <a:t>注意措辞及修辞性语言的合理使用</a:t>
            </a:r>
            <a:r>
              <a:rPr lang="en-US" altLang="zh-CN" sz="3200" dirty="0" smtClean="0"/>
              <a:t>, </a:t>
            </a:r>
            <a:r>
              <a:rPr lang="zh-CN" altLang="en-US" sz="3200" dirty="0" smtClean="0"/>
              <a:t>以获得应有的表达效果。</a:t>
            </a:r>
          </a:p>
          <a:p>
            <a:endParaRPr lang="zh-CN" altLang="en-US" sz="3200" b="1" dirty="0" smtClean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05284" y="826326"/>
            <a:ext cx="4528138" cy="735013"/>
            <a:chOff x="2400" y="1207"/>
            <a:chExt cx="2852" cy="463"/>
          </a:xfrm>
        </p:grpSpPr>
        <p:pic>
          <p:nvPicPr>
            <p:cNvPr id="8" name="Picture 8" descr="叶子"/>
            <p:cNvPicPr>
              <a:picLocks noChangeAspect="1" noChangeArrowheads="1"/>
            </p:cNvPicPr>
            <p:nvPr/>
          </p:nvPicPr>
          <p:blipFill>
            <a:blip r:embed="rId3"/>
            <a:srcRect r="50000"/>
            <a:stretch>
              <a:fillRect/>
            </a:stretch>
          </p:blipFill>
          <p:spPr bwMode="auto">
            <a:xfrm>
              <a:off x="2400" y="1207"/>
              <a:ext cx="494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2757" y="1638"/>
              <a:ext cx="2495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4338199" y="768269"/>
            <a:ext cx="20313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演讲稿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t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【</a:t>
            </a:r>
            <a:r>
              <a:rPr lang="zh-CN" altLang="en-US" dirty="0" smtClean="0">
                <a:solidFill>
                  <a:srgbClr val="FF0000"/>
                </a:solidFill>
              </a:rPr>
              <a:t>话题词汇</a:t>
            </a:r>
            <a:r>
              <a:rPr lang="en-US" altLang="zh-CN" dirty="0" smtClean="0">
                <a:solidFill>
                  <a:srgbClr val="FF0000"/>
                </a:solidFill>
              </a:rPr>
              <a:t>】</a:t>
            </a:r>
            <a:endParaRPr lang="en-US" altLang="zh-CN" dirty="0" smtClean="0"/>
          </a:p>
          <a:p>
            <a:pPr marL="0" indent="0" fontAlgn="t">
              <a:buNone/>
            </a:pPr>
            <a:r>
              <a:rPr lang="en-US" altLang="zh-CN" dirty="0" smtClean="0"/>
              <a:t>1. I feel honored to do </a:t>
            </a:r>
            <a:r>
              <a:rPr lang="en-US" altLang="zh-CN" dirty="0" err="1" smtClean="0"/>
              <a:t>sth</a:t>
            </a:r>
            <a:r>
              <a:rPr lang="en-US" altLang="zh-CN" dirty="0" smtClean="0"/>
              <a:t>. / it is my honor to do </a:t>
            </a:r>
            <a:r>
              <a:rPr lang="en-US" altLang="zh-CN" dirty="0" err="1" smtClean="0"/>
              <a:t>sth</a:t>
            </a:r>
            <a:r>
              <a:rPr lang="en-US" altLang="zh-CN" dirty="0" smtClean="0"/>
              <a:t>. </a:t>
            </a:r>
          </a:p>
          <a:p>
            <a:pPr marL="0" indent="0" fontAlgn="t">
              <a:buNone/>
            </a:pPr>
            <a:r>
              <a:rPr lang="zh-CN" altLang="en-US" dirty="0" smtClean="0"/>
              <a:t>我非常荣幸</a:t>
            </a:r>
            <a:r>
              <a:rPr lang="en-US" altLang="zh-CN" dirty="0" smtClean="0"/>
              <a:t>……</a:t>
            </a:r>
          </a:p>
          <a:p>
            <a:pPr marL="0" indent="0" fontAlgn="t">
              <a:buNone/>
            </a:pPr>
            <a:r>
              <a:rPr lang="en-US" altLang="zh-CN" dirty="0" smtClean="0"/>
              <a:t>2. on behalf of sb. </a:t>
            </a:r>
            <a:r>
              <a:rPr lang="zh-CN" altLang="en-US" dirty="0" smtClean="0"/>
              <a:t>代表某人</a:t>
            </a:r>
          </a:p>
          <a:p>
            <a:pPr marL="0" indent="0" fontAlgn="t">
              <a:buNone/>
            </a:pPr>
            <a:r>
              <a:rPr lang="en-US" altLang="zh-CN" dirty="0" smtClean="0"/>
              <a:t>3. the topic of my speech is. . . / what I am talking about is . . . </a:t>
            </a:r>
            <a:r>
              <a:rPr lang="zh-CN" altLang="en-US" dirty="0" smtClean="0"/>
              <a:t>我要谈论的是</a:t>
            </a:r>
            <a:r>
              <a:rPr lang="en-US" altLang="zh-CN" dirty="0" smtClean="0"/>
              <a:t>……</a:t>
            </a:r>
          </a:p>
          <a:p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演讲稿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0270" y="838201"/>
            <a:ext cx="4528138" cy="735013"/>
            <a:chOff x="2400" y="1207"/>
            <a:chExt cx="2852" cy="463"/>
          </a:xfrm>
        </p:grpSpPr>
        <p:pic>
          <p:nvPicPr>
            <p:cNvPr id="8" name="Picture 8" descr="叶子"/>
            <p:cNvPicPr>
              <a:picLocks noChangeAspect="1" noChangeArrowheads="1"/>
            </p:cNvPicPr>
            <p:nvPr/>
          </p:nvPicPr>
          <p:blipFill>
            <a:blip r:embed="rId3"/>
            <a:srcRect r="50000"/>
            <a:stretch>
              <a:fillRect/>
            </a:stretch>
          </p:blipFill>
          <p:spPr bwMode="auto">
            <a:xfrm>
              <a:off x="2400" y="1207"/>
              <a:ext cx="494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2757" y="1638"/>
              <a:ext cx="2495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dirty="0" smtClean="0"/>
              <a:t>4. what I want to stress / emphasize is . . . </a:t>
            </a:r>
          </a:p>
          <a:p>
            <a:pPr marL="0" indent="0">
              <a:buNone/>
            </a:pPr>
            <a:r>
              <a:rPr lang="zh-CN" altLang="en-US" dirty="0" smtClean="0"/>
              <a:t>我想强调的是</a:t>
            </a:r>
            <a:r>
              <a:rPr lang="en-US" altLang="zh-CN" dirty="0" smtClean="0"/>
              <a:t>……</a:t>
            </a:r>
          </a:p>
          <a:p>
            <a:pPr marL="0" indent="0">
              <a:buNone/>
            </a:pPr>
            <a:r>
              <a:rPr lang="en-US" altLang="zh-CN" dirty="0" smtClean="0"/>
              <a:t>5. express our warm welcome to sb. </a:t>
            </a:r>
            <a:r>
              <a:rPr lang="zh-CN" altLang="en-US" dirty="0" smtClean="0"/>
              <a:t>向某人表示热烈欢迎</a:t>
            </a:r>
          </a:p>
          <a:p>
            <a:pPr marL="0" indent="0">
              <a:buNone/>
            </a:pPr>
            <a:r>
              <a:rPr lang="en-US" altLang="zh-CN" dirty="0" smtClean="0"/>
              <a:t>6. key to success</a:t>
            </a:r>
            <a:r>
              <a:rPr lang="zh-CN" altLang="en-US" dirty="0" smtClean="0"/>
              <a:t>成功的关键</a:t>
            </a:r>
          </a:p>
          <a:p>
            <a:pPr marL="0" indent="0">
              <a:buNone/>
            </a:pPr>
            <a:r>
              <a:rPr lang="en-US" altLang="zh-CN" dirty="0" smtClean="0"/>
              <a:t>7. arrangements of the activities are as follows. . . </a:t>
            </a:r>
          </a:p>
          <a:p>
            <a:pPr marL="0" indent="0">
              <a:buNone/>
            </a:pPr>
            <a:r>
              <a:rPr lang="zh-CN" altLang="en-US" dirty="0" smtClean="0"/>
              <a:t>活动安排如下</a:t>
            </a:r>
            <a:r>
              <a:rPr lang="en-US" altLang="zh-CN" dirty="0" smtClean="0"/>
              <a:t>……</a:t>
            </a:r>
          </a:p>
          <a:p>
            <a:pPr marL="0" indent="0">
              <a:buNone/>
            </a:pPr>
            <a:r>
              <a:rPr lang="en-US" altLang="zh-CN" dirty="0" smtClean="0"/>
              <a:t>8. share opinions with sb. </a:t>
            </a:r>
            <a:r>
              <a:rPr lang="zh-CN" altLang="en-US" dirty="0" smtClean="0"/>
              <a:t>与某人分享观点</a:t>
            </a:r>
          </a:p>
          <a:p>
            <a:endParaRPr lang="en-US" altLang="zh-CN" dirty="0" smtClean="0">
              <a:ea typeface="楷体_GB2312" pitchFamily="49" charset="-122"/>
            </a:endParaRPr>
          </a:p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338199" y="768269"/>
            <a:ext cx="20313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演讲稿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omb dir="vert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4558" y="1630363"/>
            <a:ext cx="11478855" cy="485191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fontAlgn="t">
              <a:buNone/>
            </a:pPr>
            <a:r>
              <a:rPr lang="en-US" altLang="zh-CN" dirty="0" smtClean="0"/>
              <a:t>1</a:t>
            </a:r>
            <a:r>
              <a:rPr lang="en-US" altLang="zh-CN" dirty="0" smtClean="0">
                <a:solidFill>
                  <a:srgbClr val="FF0000"/>
                </a:solidFill>
              </a:rPr>
              <a:t>. I am honored to </a:t>
            </a:r>
            <a:r>
              <a:rPr lang="en-US" altLang="zh-CN" dirty="0" smtClean="0"/>
              <a:t>give you a warm welcome on behalf of our school. </a:t>
            </a:r>
          </a:p>
          <a:p>
            <a:pPr marL="0" indent="0" fontAlgn="t">
              <a:buNone/>
            </a:pPr>
            <a:r>
              <a:rPr lang="zh-CN" altLang="en-US" dirty="0" smtClean="0"/>
              <a:t>我很荣幸代表学校向你们表示热烈欢迎。</a:t>
            </a:r>
          </a:p>
          <a:p>
            <a:pPr marL="0" indent="0" fontAlgn="t">
              <a:buNone/>
            </a:pPr>
            <a:r>
              <a:rPr lang="en-US" altLang="zh-CN" dirty="0" smtClean="0"/>
              <a:t>2. </a:t>
            </a:r>
            <a:r>
              <a:rPr lang="en-US" altLang="zh-CN" dirty="0" smtClean="0">
                <a:solidFill>
                  <a:srgbClr val="FF0000"/>
                </a:solidFill>
              </a:rPr>
              <a:t>I am going to talk about </a:t>
            </a:r>
            <a:r>
              <a:rPr lang="en-US" altLang="zh-CN" dirty="0" smtClean="0"/>
              <a:t>something that is vitally important to all of us. </a:t>
            </a:r>
          </a:p>
          <a:p>
            <a:pPr marL="0" indent="0" fontAlgn="t">
              <a:buNone/>
            </a:pPr>
            <a:r>
              <a:rPr lang="zh-CN" altLang="en-US" dirty="0" smtClean="0"/>
              <a:t>我将要谈的事情对我们大家至关重要。</a:t>
            </a:r>
          </a:p>
          <a:p>
            <a:pPr>
              <a:buNone/>
            </a:pPr>
            <a:endParaRPr lang="zh-CN" altLang="en-US" dirty="0">
              <a:solidFill>
                <a:srgbClr val="FF0000"/>
              </a:solidFill>
              <a:ea typeface="宋体" pitchFamily="2" charset="-122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0270" y="838201"/>
            <a:ext cx="4528138" cy="735013"/>
            <a:chOff x="2400" y="1207"/>
            <a:chExt cx="2852" cy="463"/>
          </a:xfrm>
        </p:grpSpPr>
        <p:pic>
          <p:nvPicPr>
            <p:cNvPr id="661511" name="Picture 8" descr="叶子"/>
            <p:cNvPicPr>
              <a:picLocks noChangeAspect="1" noChangeArrowheads="1"/>
            </p:cNvPicPr>
            <p:nvPr/>
          </p:nvPicPr>
          <p:blipFill>
            <a:blip r:embed="rId3"/>
            <a:srcRect r="50000"/>
            <a:stretch>
              <a:fillRect/>
            </a:stretch>
          </p:blipFill>
          <p:spPr bwMode="auto">
            <a:xfrm>
              <a:off x="2400" y="1207"/>
              <a:ext cx="494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1512" name="Line 10"/>
            <p:cNvSpPr>
              <a:spLocks noChangeShapeType="1"/>
            </p:cNvSpPr>
            <p:nvPr/>
          </p:nvSpPr>
          <p:spPr bwMode="auto">
            <a:xfrm>
              <a:off x="2757" y="1638"/>
              <a:ext cx="2495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" name="矩形 6"/>
          <p:cNvSpPr/>
          <p:nvPr/>
        </p:nvSpPr>
        <p:spPr>
          <a:xfrm>
            <a:off x="1785005" y="435760"/>
            <a:ext cx="510909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演讲稿之话题句式</a:t>
            </a:r>
            <a:endParaRPr lang="en-US" altLang="zh-CN" sz="4800" dirty="0" smtClean="0"/>
          </a:p>
          <a:p>
            <a:endParaRPr lang="zh-CN" alt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6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6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6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4558" y="1630363"/>
            <a:ext cx="11478855" cy="485191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CN" dirty="0" smtClean="0"/>
              <a:t>3</a:t>
            </a:r>
            <a:r>
              <a:rPr lang="en-US" altLang="zh-CN" dirty="0" smtClean="0">
                <a:solidFill>
                  <a:srgbClr val="FF0000"/>
                </a:solidFill>
              </a:rPr>
              <a:t>. Have you ever thought about </a:t>
            </a:r>
            <a:r>
              <a:rPr lang="en-US" altLang="zh-CN" dirty="0" smtClean="0"/>
              <a:t>other ways to improve your working efficiency?  Actually, many of us don’t even have the time to stop to think. </a:t>
            </a:r>
          </a:p>
          <a:p>
            <a:pPr marL="0" indent="0">
              <a:buNone/>
            </a:pPr>
            <a:r>
              <a:rPr lang="zh-CN" altLang="en-US" dirty="0" smtClean="0"/>
              <a:t>你曾经想过提高工作效率的别的方法吗</a:t>
            </a:r>
            <a:r>
              <a:rPr lang="en-US" altLang="zh-CN" dirty="0" smtClean="0"/>
              <a:t>? </a:t>
            </a:r>
            <a:r>
              <a:rPr lang="zh-CN" altLang="en-US" dirty="0" smtClean="0"/>
              <a:t>事实上</a:t>
            </a:r>
            <a:r>
              <a:rPr lang="en-US" altLang="zh-CN" dirty="0" smtClean="0"/>
              <a:t>, </a:t>
            </a:r>
            <a:r>
              <a:rPr lang="zh-CN" altLang="en-US" dirty="0" smtClean="0"/>
              <a:t>很多人连停下来思考的时间都没有。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4. </a:t>
            </a:r>
            <a:r>
              <a:rPr lang="en-US" altLang="zh-CN" dirty="0" smtClean="0">
                <a:solidFill>
                  <a:srgbClr val="FF0000"/>
                </a:solidFill>
              </a:rPr>
              <a:t>Thank you for your attention</a:t>
            </a:r>
            <a:r>
              <a:rPr lang="en-US" altLang="zh-CN" dirty="0" smtClean="0"/>
              <a:t>. I hope you will find what I said helpful/useful/practical. </a:t>
            </a:r>
          </a:p>
          <a:p>
            <a:pPr marL="0" indent="0">
              <a:buNone/>
            </a:pPr>
            <a:r>
              <a:rPr lang="zh-CN" altLang="en-US" dirty="0" smtClean="0"/>
              <a:t>感谢倾听。希望我所说的对您有帮助</a:t>
            </a:r>
            <a:r>
              <a:rPr lang="en-US" altLang="zh-CN" dirty="0" smtClean="0"/>
              <a:t>/</a:t>
            </a:r>
            <a:r>
              <a:rPr lang="zh-CN" altLang="en-US" dirty="0" smtClean="0"/>
              <a:t>有用</a:t>
            </a:r>
            <a:r>
              <a:rPr lang="en-US" altLang="zh-CN" dirty="0" smtClean="0"/>
              <a:t>/</a:t>
            </a:r>
            <a:r>
              <a:rPr lang="zh-CN" altLang="en-US" dirty="0" smtClean="0"/>
              <a:t>实用。</a:t>
            </a:r>
          </a:p>
          <a:p>
            <a:pPr marL="0" indent="0">
              <a:buNone/>
            </a:pPr>
            <a:r>
              <a:rPr lang="en-US" altLang="zh-CN" dirty="0" smtClean="0"/>
              <a:t>5</a:t>
            </a:r>
            <a:r>
              <a:rPr lang="en-US" altLang="zh-CN" dirty="0" smtClean="0">
                <a:solidFill>
                  <a:srgbClr val="FF0000"/>
                </a:solidFill>
              </a:rPr>
              <a:t>. I sincerely wish you </a:t>
            </a:r>
            <a:r>
              <a:rPr lang="en-US" altLang="zh-CN" dirty="0" smtClean="0"/>
              <a:t>a pleasant time with us. </a:t>
            </a:r>
          </a:p>
          <a:p>
            <a:pPr marL="0" indent="0">
              <a:buNone/>
            </a:pPr>
            <a:r>
              <a:rPr lang="zh-CN" altLang="en-US" dirty="0" smtClean="0"/>
              <a:t>我真诚希望您和我们共度美好时光。</a:t>
            </a:r>
          </a:p>
          <a:p>
            <a:endParaRPr lang="zh-CN" altLang="en-US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0270" y="838201"/>
            <a:ext cx="4528138" cy="735013"/>
            <a:chOff x="2400" y="1207"/>
            <a:chExt cx="2852" cy="463"/>
          </a:xfrm>
        </p:grpSpPr>
        <p:pic>
          <p:nvPicPr>
            <p:cNvPr id="661511" name="Picture 8" descr="叶子"/>
            <p:cNvPicPr>
              <a:picLocks noChangeAspect="1" noChangeArrowheads="1"/>
            </p:cNvPicPr>
            <p:nvPr/>
          </p:nvPicPr>
          <p:blipFill>
            <a:blip r:embed="rId3"/>
            <a:srcRect r="50000"/>
            <a:stretch>
              <a:fillRect/>
            </a:stretch>
          </p:blipFill>
          <p:spPr bwMode="auto">
            <a:xfrm>
              <a:off x="2400" y="1207"/>
              <a:ext cx="494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1512" name="Line 10"/>
            <p:cNvSpPr>
              <a:spLocks noChangeShapeType="1"/>
            </p:cNvSpPr>
            <p:nvPr/>
          </p:nvSpPr>
          <p:spPr bwMode="auto">
            <a:xfrm>
              <a:off x="2757" y="1638"/>
              <a:ext cx="2495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" name="矩形 6"/>
          <p:cNvSpPr/>
          <p:nvPr/>
        </p:nvSpPr>
        <p:spPr>
          <a:xfrm>
            <a:off x="1915633" y="708893"/>
            <a:ext cx="51090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dirty="0" smtClean="0">
                <a:solidFill>
                  <a:srgbClr val="FF0000"/>
                </a:solidFill>
              </a:rPr>
              <a:t>演讲稿之话题句式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6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6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6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6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6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6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6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6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6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6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6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6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6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6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6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写作实践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5013" y="1270661"/>
            <a:ext cx="11329059" cy="485550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zh-CN" altLang="en-US" sz="3600" dirty="0" smtClean="0"/>
              <a:t>假设你是星光中学的李华</a:t>
            </a:r>
            <a:r>
              <a:rPr lang="en-US" altLang="zh-CN" sz="3600" dirty="0" smtClean="0"/>
              <a:t>, </a:t>
            </a:r>
            <a:r>
              <a:rPr lang="zh-CN" altLang="en-US" sz="3600" dirty="0" smtClean="0"/>
              <a:t>将参加主题为“</a:t>
            </a:r>
            <a:r>
              <a:rPr lang="en-US" altLang="zh-CN" sz="3600" dirty="0" smtClean="0"/>
              <a:t>Let’s Ride Bicycles”</a:t>
            </a:r>
            <a:r>
              <a:rPr lang="zh-CN" altLang="en-US" sz="3600" dirty="0" smtClean="0"/>
              <a:t>的英语演讲比赛。请撰写一份演讲稿</a:t>
            </a:r>
            <a:r>
              <a:rPr lang="en-US" altLang="zh-CN" sz="3600" dirty="0" smtClean="0"/>
              <a:t>, </a:t>
            </a:r>
            <a:r>
              <a:rPr lang="zh-CN" altLang="en-US" sz="3600" dirty="0" smtClean="0"/>
              <a:t>主要内容包括</a:t>
            </a:r>
            <a:r>
              <a:rPr lang="en-US" altLang="zh-CN" sz="3600" dirty="0" smtClean="0"/>
              <a:t>: </a:t>
            </a:r>
          </a:p>
          <a:p>
            <a:pPr marL="0" indent="0">
              <a:buNone/>
            </a:pPr>
            <a:r>
              <a:rPr lang="en-US" altLang="zh-CN" sz="3600" dirty="0" smtClean="0"/>
              <a:t>  </a:t>
            </a:r>
            <a:r>
              <a:rPr lang="en-US" altLang="zh-CN" sz="3600" dirty="0" smtClean="0"/>
              <a:t>1. </a:t>
            </a:r>
            <a:r>
              <a:rPr lang="zh-CN" altLang="en-US" sz="3600" dirty="0" smtClean="0"/>
              <a:t>目前汽车带来的空气污染和交通堵塞等问题</a:t>
            </a:r>
            <a:r>
              <a:rPr lang="en-US" altLang="zh-CN" sz="3600" dirty="0" smtClean="0"/>
              <a:t>; </a:t>
            </a:r>
          </a:p>
          <a:p>
            <a:pPr>
              <a:buNone/>
            </a:pPr>
            <a:r>
              <a:rPr lang="en-US" altLang="zh-CN" sz="3600" dirty="0" smtClean="0"/>
              <a:t>  </a:t>
            </a:r>
            <a:r>
              <a:rPr lang="en-US" altLang="zh-CN" sz="3600" dirty="0" smtClean="0"/>
              <a:t>2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骑自行车的益处</a:t>
            </a:r>
            <a:r>
              <a:rPr lang="en-US" altLang="zh-CN" sz="3600" dirty="0" smtClean="0"/>
              <a:t>, </a:t>
            </a:r>
            <a:r>
              <a:rPr lang="zh-CN" altLang="en-US" sz="3600" dirty="0" smtClean="0"/>
              <a:t>如节能环保、有利健康等。</a:t>
            </a:r>
          </a:p>
          <a:p>
            <a:endParaRPr lang="en-US" altLang="zh-CN" sz="2800" dirty="0" smtClean="0"/>
          </a:p>
        </p:txBody>
      </p:sp>
    </p:spTree>
  </p:cSld>
  <p:clrMapOvr>
    <a:masterClrMapping/>
  </p:clrMapOvr>
  <p:transition spd="slow" advTm="3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255479" y="271636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谋篇布局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矩形 2"/>
          <p:cNvSpPr/>
          <p:nvPr/>
        </p:nvSpPr>
        <p:spPr>
          <a:xfrm>
            <a:off x="423553" y="1491342"/>
            <a:ext cx="11012385" cy="452431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3200" dirty="0" smtClean="0"/>
              <a:t>明确体裁话题：演讲稿，低碳出行</a:t>
            </a:r>
          </a:p>
          <a:p>
            <a:r>
              <a:rPr lang="zh-CN" altLang="en-US" sz="3200" dirty="0" smtClean="0"/>
              <a:t>确定时态人称：一般现在时，第一人称为主</a:t>
            </a:r>
          </a:p>
          <a:p>
            <a:r>
              <a:rPr lang="zh-CN" altLang="en-US" sz="3200" dirty="0" smtClean="0"/>
              <a:t>布局文章架构：</a:t>
            </a:r>
          </a:p>
          <a:p>
            <a:r>
              <a:rPr lang="zh-CN" altLang="en-US" sz="3200" dirty="0" smtClean="0"/>
              <a:t>首段</a:t>
            </a:r>
            <a:r>
              <a:rPr lang="en-US" altLang="zh-CN" sz="3200" dirty="0" smtClean="0"/>
              <a:t>:</a:t>
            </a:r>
            <a:r>
              <a:rPr lang="zh-CN" altLang="en-US" sz="3200" dirty="0" smtClean="0"/>
              <a:t>介绍自己，介绍演讲的主题</a:t>
            </a:r>
          </a:p>
          <a:p>
            <a:r>
              <a:rPr lang="zh-CN" altLang="en-US" sz="3200" dirty="0" smtClean="0"/>
              <a:t>中段</a:t>
            </a:r>
            <a:r>
              <a:rPr lang="en-US" altLang="zh-CN" sz="3200" dirty="0" smtClean="0"/>
              <a:t>:</a:t>
            </a:r>
            <a:r>
              <a:rPr lang="zh-CN" altLang="en-US" sz="3200" dirty="0" smtClean="0"/>
              <a:t>现象列举，表明观点，给出具体措施：</a:t>
            </a:r>
          </a:p>
          <a:p>
            <a:r>
              <a:rPr lang="zh-CN" altLang="en-US" sz="3200" dirty="0" smtClean="0"/>
              <a:t>一尾段</a:t>
            </a:r>
            <a:r>
              <a:rPr lang="en-US" altLang="zh-CN" sz="3200" dirty="0" smtClean="0"/>
              <a:t>:</a:t>
            </a:r>
            <a:r>
              <a:rPr lang="zh-CN" altLang="en-US" sz="3200" dirty="0" smtClean="0"/>
              <a:t>重申主题，总结列出核心要点：</a:t>
            </a:r>
          </a:p>
          <a:p>
            <a:r>
              <a:rPr lang="en-US" altLang="zh-CN" sz="3200" dirty="0" smtClean="0"/>
              <a:t>1.</a:t>
            </a:r>
            <a:r>
              <a:rPr lang="zh-CN" altLang="en-US" sz="3200" dirty="0" smtClean="0"/>
              <a:t>汽车出行对环境的危害</a:t>
            </a:r>
          </a:p>
          <a:p>
            <a:r>
              <a:rPr lang="en-US" altLang="zh-CN" sz="3200" dirty="0" smtClean="0"/>
              <a:t>2.</a:t>
            </a:r>
            <a:r>
              <a:rPr lang="zh-CN" altLang="en-US" sz="3200" dirty="0" smtClean="0"/>
              <a:t>自行车出行的好处</a:t>
            </a:r>
          </a:p>
          <a:p>
            <a:r>
              <a:rPr lang="en-US" altLang="zh-CN" sz="3200" dirty="0" smtClean="0"/>
              <a:t>3.</a:t>
            </a:r>
            <a:r>
              <a:rPr lang="zh-CN" altLang="en-US" sz="3200" dirty="0" smtClean="0"/>
              <a:t>重申个人观点，提出倡议</a:t>
            </a:r>
            <a:endParaRPr lang="en-US" altLang="zh-CN" sz="3200" dirty="0" smtClean="0"/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46225" y="826899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【</a:t>
            </a:r>
            <a:r>
              <a:rPr lang="zh-CN" altLang="en-US" dirty="0" smtClean="0"/>
              <a:t>参考范文</a:t>
            </a:r>
            <a:r>
              <a:rPr lang="en-US" altLang="zh-CN" dirty="0" smtClean="0"/>
              <a:t>】</a:t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0" y="1303698"/>
            <a:ext cx="11986788" cy="5554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Good morning, everyone. </a:t>
            </a:r>
            <a:endParaRPr lang="en-US" altLang="zh-CN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     </a:t>
            </a:r>
            <a:r>
              <a:rPr lang="en-US" altLang="zh-CN" dirty="0" smtClean="0">
                <a:solidFill>
                  <a:srgbClr val="FF0000"/>
                </a:solidFill>
              </a:rPr>
              <a:t>I’m Li Hua from </a:t>
            </a:r>
            <a:r>
              <a:rPr lang="en-US" altLang="zh-CN" dirty="0" err="1" smtClean="0">
                <a:solidFill>
                  <a:srgbClr val="FF0000"/>
                </a:solidFill>
              </a:rPr>
              <a:t>Xingguang</a:t>
            </a:r>
            <a:r>
              <a:rPr lang="en-US" altLang="zh-CN" dirty="0" smtClean="0">
                <a:solidFill>
                  <a:srgbClr val="FF0000"/>
                </a:solidFill>
              </a:rPr>
              <a:t> Middle School. It’s a great honor to be here and to share my views with you. The topic of my speech is “Let’s Ride Bicycles”.  </a:t>
            </a:r>
          </a:p>
          <a:p>
            <a:endParaRPr lang="en-US" altLang="zh-CN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46225" y="826899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【</a:t>
            </a:r>
            <a:r>
              <a:rPr lang="zh-CN" altLang="en-US" dirty="0" smtClean="0"/>
              <a:t>参考范文</a:t>
            </a:r>
            <a:r>
              <a:rPr lang="en-US" altLang="zh-CN" dirty="0" smtClean="0"/>
              <a:t>】</a:t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0" y="1303698"/>
            <a:ext cx="11986788" cy="5554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As is known to all, with the improvement of people’s living standards, cars have become a popular means of transport, bringing great convenience to our life. However, they have also caused some problems such as air pollution and traffic jams.  </a:t>
            </a: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46225" y="826899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【</a:t>
            </a:r>
            <a:r>
              <a:rPr lang="zh-CN" altLang="en-US" dirty="0" smtClean="0"/>
              <a:t>参考范文</a:t>
            </a:r>
            <a:r>
              <a:rPr lang="en-US" altLang="zh-CN" dirty="0" smtClean="0"/>
              <a:t>】</a:t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0" y="1303698"/>
            <a:ext cx="11986788" cy="5554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How can we solve these problems?  As far as I’m concerned, riding bicycles is a good solution. For one thing, bicycles don’t need any petrol and they are energy-saving, and for another, bicycles are environmentally friendly because they won’t give off any waste gas. What’s more, riding bicycles is a good way for us to exercise and it is beneficial to our health.  </a:t>
            </a:r>
          </a:p>
          <a:p>
            <a:endParaRPr lang="en-US" altLang="zh-CN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0270" y="838201"/>
            <a:ext cx="4528138" cy="735013"/>
            <a:chOff x="2400" y="1207"/>
            <a:chExt cx="2852" cy="463"/>
          </a:xfrm>
        </p:grpSpPr>
        <p:pic>
          <p:nvPicPr>
            <p:cNvPr id="8" name="Picture 8" descr="叶子"/>
            <p:cNvPicPr>
              <a:picLocks noChangeAspect="1" noChangeArrowheads="1"/>
            </p:cNvPicPr>
            <p:nvPr/>
          </p:nvPicPr>
          <p:blipFill>
            <a:blip r:embed="rId3"/>
            <a:srcRect r="50000"/>
            <a:stretch>
              <a:fillRect/>
            </a:stretch>
          </p:blipFill>
          <p:spPr bwMode="auto">
            <a:xfrm>
              <a:off x="2400" y="1207"/>
              <a:ext cx="494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2757" y="1638"/>
              <a:ext cx="2495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Look at the picture and guess 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What the text is about?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About a girl who is ill and 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music comforts her so much.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97648" y="604146"/>
            <a:ext cx="22829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Lead in</a:t>
            </a:r>
            <a:endParaRPr lang="zh-CN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58633" y="1706830"/>
            <a:ext cx="3208337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comb dir="vert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46225" y="826899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【</a:t>
            </a:r>
            <a:r>
              <a:rPr lang="zh-CN" altLang="en-US" dirty="0" smtClean="0"/>
              <a:t>参考范文</a:t>
            </a:r>
            <a:r>
              <a:rPr lang="en-US" altLang="zh-CN" dirty="0" smtClean="0"/>
              <a:t>】</a:t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0" y="1303698"/>
            <a:ext cx="11986788" cy="5554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  </a:t>
            </a:r>
            <a:r>
              <a:rPr lang="en-US" altLang="zh-CN" dirty="0" smtClean="0"/>
              <a:t>     </a:t>
            </a:r>
            <a:r>
              <a:rPr lang="en-US" altLang="zh-CN" dirty="0" smtClean="0">
                <a:solidFill>
                  <a:srgbClr val="FF0000"/>
                </a:solidFill>
              </a:rPr>
              <a:t>Therefore</a:t>
            </a:r>
            <a:r>
              <a:rPr lang="en-US" altLang="zh-CN" dirty="0" smtClean="0">
                <a:solidFill>
                  <a:srgbClr val="FF0000"/>
                </a:solidFill>
              </a:rPr>
              <a:t>, let’s take the responsibility to build up a low-carbon city by riding bicycles. Come on and join us!  </a:t>
            </a: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       </a:t>
            </a:r>
            <a:r>
              <a:rPr lang="en-US" altLang="zh-CN" dirty="0" smtClean="0">
                <a:solidFill>
                  <a:srgbClr val="FF0000"/>
                </a:solidFill>
              </a:rPr>
              <a:t>Thank you! </a:t>
            </a: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53A73E8-4B8C-4FFA-B060-0FC19DF49468}"/>
              </a:ext>
            </a:extLst>
          </p:cNvPr>
          <p:cNvSpPr txBox="1"/>
          <p:nvPr/>
        </p:nvSpPr>
        <p:spPr>
          <a:xfrm>
            <a:off x="9609083" y="193251"/>
            <a:ext cx="218798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人教版必修</a:t>
            </a:r>
            <a:r>
              <a:rPr lang="zh-CN" altLang="en-US" b="1" dirty="0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40640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0270" y="838201"/>
            <a:ext cx="4528138" cy="735013"/>
            <a:chOff x="2400" y="1207"/>
            <a:chExt cx="2852" cy="463"/>
          </a:xfrm>
        </p:grpSpPr>
        <p:pic>
          <p:nvPicPr>
            <p:cNvPr id="8" name="Picture 8" descr="叶子"/>
            <p:cNvPicPr>
              <a:picLocks noChangeAspect="1" noChangeArrowheads="1"/>
            </p:cNvPicPr>
            <p:nvPr/>
          </p:nvPicPr>
          <p:blipFill>
            <a:blip r:embed="rId3"/>
            <a:srcRect r="50000"/>
            <a:stretch>
              <a:fillRect/>
            </a:stretch>
          </p:blipFill>
          <p:spPr bwMode="auto">
            <a:xfrm>
              <a:off x="2400" y="1207"/>
              <a:ext cx="494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2757" y="1638"/>
              <a:ext cx="2495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1</a:t>
            </a:r>
            <a:r>
              <a:rPr lang="zh-CN" altLang="en-US" dirty="0" smtClean="0"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Sarah Williams had a disease which was impossible to cure.	(</a:t>
            </a:r>
            <a:r>
              <a:rPr lang="zh-CN" altLang="en-US" dirty="0" smtClean="0">
                <a:ea typeface="宋体" pitchFamily="2" charset="-122"/>
                <a:cs typeface="Times New Roman" pitchFamily="18" charset="0"/>
              </a:rPr>
              <a:t>　　</a:t>
            </a: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)</a:t>
            </a:r>
          </a:p>
          <a:p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2</a:t>
            </a:r>
            <a:r>
              <a:rPr lang="zh-CN" altLang="en-US" dirty="0" smtClean="0"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Sarah Williams was very afraid and discouraged at the beginning. 	(</a:t>
            </a:r>
            <a:r>
              <a:rPr lang="zh-CN" altLang="en-US" dirty="0" smtClean="0">
                <a:ea typeface="宋体" pitchFamily="2" charset="-122"/>
                <a:cs typeface="Times New Roman" pitchFamily="18" charset="0"/>
              </a:rPr>
              <a:t>　</a:t>
            </a:r>
            <a:r>
              <a:rPr lang="en-US" altLang="zh-CN" dirty="0" smtClean="0"/>
              <a:t> </a:t>
            </a:r>
            <a:r>
              <a:rPr lang="zh-CN" altLang="en-US" dirty="0" smtClean="0">
                <a:ea typeface="宋体" pitchFamily="2" charset="-122"/>
                <a:cs typeface="Times New Roman" pitchFamily="18" charset="0"/>
              </a:rPr>
              <a:t>　</a:t>
            </a: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)</a:t>
            </a:r>
          </a:p>
          <a:p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3</a:t>
            </a:r>
            <a:r>
              <a:rPr lang="zh-CN" altLang="en-US" dirty="0" smtClean="0"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The medical treatment lasted three hours. 	(</a:t>
            </a:r>
            <a:r>
              <a:rPr lang="zh-CN" altLang="en-US" dirty="0" smtClean="0">
                <a:ea typeface="宋体" pitchFamily="2" charset="-122"/>
                <a:cs typeface="Times New Roman" pitchFamily="18" charset="0"/>
              </a:rPr>
              <a:t>　　</a:t>
            </a: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)</a:t>
            </a:r>
          </a:p>
          <a:p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4</a:t>
            </a:r>
            <a:r>
              <a:rPr lang="zh-CN" altLang="en-US" dirty="0" smtClean="0"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The doctor let Sarah Williams listen to music to relax. 	(</a:t>
            </a:r>
            <a:r>
              <a:rPr lang="zh-CN" altLang="en-US" dirty="0" smtClean="0">
                <a:ea typeface="宋体" pitchFamily="2" charset="-122"/>
                <a:cs typeface="Times New Roman" pitchFamily="18" charset="0"/>
              </a:rPr>
              <a:t>　　</a:t>
            </a: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)</a:t>
            </a:r>
          </a:p>
          <a:p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5</a:t>
            </a:r>
            <a:r>
              <a:rPr lang="zh-CN" altLang="en-US" dirty="0" smtClean="0"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It was music that had an impact on Sarah William’s recovery. 	(</a:t>
            </a:r>
            <a:r>
              <a:rPr lang="zh-CN" altLang="en-US" dirty="0" smtClean="0">
                <a:ea typeface="宋体" pitchFamily="2" charset="-122"/>
                <a:cs typeface="Times New Roman" pitchFamily="18" charset="0"/>
              </a:rPr>
              <a:t>　　</a:t>
            </a:r>
            <a:r>
              <a:rPr lang="en-US" altLang="zh-CN" dirty="0" smtClean="0">
                <a:ea typeface="宋体" pitchFamily="2" charset="-122"/>
                <a:cs typeface="Times New Roman" pitchFamily="18" charset="0"/>
              </a:rPr>
              <a:t>)</a:t>
            </a:r>
          </a:p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8783" y="857394"/>
            <a:ext cx="94281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Read the news report and then judge true or false below.</a:t>
            </a:r>
            <a:endParaRPr lang="zh-CN" alt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04451" y="2080552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F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950768" y="3244334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F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3551952" y="2840573"/>
            <a:ext cx="4090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T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691495" y="3232458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F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303064" y="4002375"/>
            <a:ext cx="4090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T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 flipH="1">
            <a:off x="3585590" y="4928260"/>
            <a:ext cx="475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T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318799" y="477383"/>
            <a:ext cx="18591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/>
              <a:t>Scanning</a:t>
            </a:r>
            <a:endParaRPr lang="zh-CN" altLang="en-US" sz="3600" dirty="0" smtClean="0"/>
          </a:p>
        </p:txBody>
      </p:sp>
    </p:spTree>
  </p:cSld>
  <p:clrMapOvr>
    <a:masterClrMapping/>
  </p:clrMapOvr>
  <p:transition spd="slow">
    <p:comb dir="vert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0270" y="838201"/>
            <a:ext cx="4528138" cy="735013"/>
            <a:chOff x="2400" y="1207"/>
            <a:chExt cx="2852" cy="463"/>
          </a:xfrm>
        </p:grpSpPr>
        <p:pic>
          <p:nvPicPr>
            <p:cNvPr id="8" name="Picture 8" descr="叶子"/>
            <p:cNvPicPr>
              <a:picLocks noChangeAspect="1" noChangeArrowheads="1"/>
            </p:cNvPicPr>
            <p:nvPr/>
          </p:nvPicPr>
          <p:blipFill>
            <a:blip r:embed="rId3"/>
            <a:srcRect r="50000"/>
            <a:stretch>
              <a:fillRect/>
            </a:stretch>
          </p:blipFill>
          <p:spPr bwMode="auto">
            <a:xfrm>
              <a:off x="2400" y="1207"/>
              <a:ext cx="494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2757" y="1638"/>
              <a:ext cx="2495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 Match the names of rhetorical devices to the lettered sentences in the speech.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metaphor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personification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quote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repetition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rhetorical question___ ___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simile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2 What expressions does Sarah use to talk about how music can make us feel? Circle the phrases in the speech.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366301" y="1023648"/>
            <a:ext cx="49198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Study language features.</a:t>
            </a:r>
            <a:endParaRPr lang="zh-CN" altLang="en-US" sz="3600" dirty="0" smtClean="0"/>
          </a:p>
        </p:txBody>
      </p:sp>
      <p:sp>
        <p:nvSpPr>
          <p:cNvPr id="10" name="矩形 9"/>
          <p:cNvSpPr/>
          <p:nvPr/>
        </p:nvSpPr>
        <p:spPr>
          <a:xfrm>
            <a:off x="2969980" y="2329934"/>
            <a:ext cx="385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E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001154" y="2802968"/>
            <a:ext cx="3738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F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589970" y="3101830"/>
            <a:ext cx="4074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B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 rot="10648713" flipV="1">
            <a:off x="2742370" y="3515840"/>
            <a:ext cx="3097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C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381165" y="3859872"/>
            <a:ext cx="4219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A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574742" y="4520276"/>
            <a:ext cx="4379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D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330674" y="465507"/>
            <a:ext cx="31008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/>
              <a:t>Further reading</a:t>
            </a:r>
            <a:endParaRPr lang="zh-CN" altLang="en-US" sz="3600" dirty="0" smtClean="0"/>
          </a:p>
        </p:txBody>
      </p:sp>
    </p:spTree>
  </p:cSld>
  <p:clrMapOvr>
    <a:masterClrMapping/>
  </p:clrMapOvr>
  <p:transition spd="slow">
    <p:comb dir="vert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0270" y="838201"/>
            <a:ext cx="4528138" cy="735013"/>
            <a:chOff x="2400" y="1207"/>
            <a:chExt cx="2852" cy="463"/>
          </a:xfrm>
        </p:grpSpPr>
        <p:pic>
          <p:nvPicPr>
            <p:cNvPr id="8" name="Picture 8" descr="叶子"/>
            <p:cNvPicPr>
              <a:picLocks noChangeAspect="1" noChangeArrowheads="1"/>
            </p:cNvPicPr>
            <p:nvPr/>
          </p:nvPicPr>
          <p:blipFill>
            <a:blip r:embed="rId3"/>
            <a:srcRect r="50000"/>
            <a:stretch>
              <a:fillRect/>
            </a:stretch>
          </p:blipFill>
          <p:spPr bwMode="auto">
            <a:xfrm>
              <a:off x="2400" y="1207"/>
              <a:ext cx="494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2757" y="1638"/>
              <a:ext cx="2495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" name="内容占位符 10"/>
          <p:cNvSpPr>
            <a:spLocks noGrp="1"/>
          </p:cNvSpPr>
          <p:nvPr>
            <p:ph idx="1"/>
          </p:nvPr>
        </p:nvSpPr>
        <p:spPr>
          <a:xfrm>
            <a:off x="609599" y="1600201"/>
            <a:ext cx="11325101" cy="525779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2 What expressions does Sarah use to talk about how music can make us feel? Circle the phrases in the speech.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The song made me feel so much better.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Music gave me happiness.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..it made my spirits fly like a kite in the wind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Music gave me strength and brought me relief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..music gave me hope and a sense of satisfaction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It spoke words of encouragement to the deepest past of my being.</a:t>
            </a:r>
          </a:p>
        </p:txBody>
      </p:sp>
      <p:sp>
        <p:nvSpPr>
          <p:cNvPr id="7" name="矩形 6"/>
          <p:cNvSpPr/>
          <p:nvPr/>
        </p:nvSpPr>
        <p:spPr>
          <a:xfrm>
            <a:off x="1306924" y="750516"/>
            <a:ext cx="5636543" cy="748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265" dirty="0" smtClean="0"/>
              <a:t>Study language features</a:t>
            </a:r>
            <a:r>
              <a:rPr lang="en-US" sz="3600" b="1" dirty="0" smtClean="0"/>
              <a:t>.</a:t>
            </a:r>
            <a:endParaRPr lang="zh-CN" altLang="en-US" sz="3600" dirty="0" smtClean="0"/>
          </a:p>
        </p:txBody>
      </p:sp>
    </p:spTree>
  </p:cSld>
  <p:clrMapOvr>
    <a:masterClrMapping/>
  </p:clrMapOvr>
  <p:transition spd="slow">
    <p:comb dir="vert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383118" y="1631134"/>
            <a:ext cx="12693649" cy="4550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r>
              <a:rPr lang="en-US" altLang="zh-CN" sz="3600" smtClean="0"/>
              <a:t>Grasp the main idea of each paragraph. </a:t>
            </a:r>
          </a:p>
          <a:p>
            <a:r>
              <a:rPr lang="en-US" altLang="zh-CN" sz="3600" smtClean="0"/>
              <a:t>Paragraph 1: ______________________________________.  </a:t>
            </a:r>
          </a:p>
          <a:p>
            <a:r>
              <a:rPr lang="en-US" altLang="zh-CN" sz="3600" smtClean="0"/>
              <a:t>Paragraph 2: _______________________.  </a:t>
            </a:r>
          </a:p>
          <a:p>
            <a:r>
              <a:rPr lang="en-US" altLang="zh-CN" sz="3600" smtClean="0"/>
              <a:t>Paragraph 3: ________________________________________.  </a:t>
            </a:r>
          </a:p>
          <a:p>
            <a:r>
              <a:rPr lang="en-US" altLang="zh-CN" sz="3600" smtClean="0"/>
              <a:t>Paragraph 4: ____________________.  </a:t>
            </a:r>
          </a:p>
          <a:p>
            <a:r>
              <a:rPr lang="en-US" altLang="zh-CN" sz="3600" smtClean="0"/>
              <a:t>Paragraph 5: ______________.  </a:t>
            </a:r>
          </a:p>
          <a:p>
            <a:endParaRPr lang="en-US" altLang="zh-CN" sz="3600" dirty="0" smtClean="0">
              <a:ea typeface="楷体_GB2312" pitchFamily="49" charset="-122"/>
            </a:endParaRPr>
          </a:p>
          <a:p>
            <a:endParaRPr lang="en-US" altLang="zh-CN" sz="3600" dirty="0"/>
          </a:p>
        </p:txBody>
      </p:sp>
      <p:sp>
        <p:nvSpPr>
          <p:cNvPr id="1892357" name="Text Box 5"/>
          <p:cNvSpPr txBox="1">
            <a:spLocks noChangeArrowheads="1"/>
          </p:cNvSpPr>
          <p:nvPr/>
        </p:nvSpPr>
        <p:spPr bwMode="auto">
          <a:xfrm>
            <a:off x="2601269" y="2281825"/>
            <a:ext cx="8724900" cy="9801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Introduce herself and the topic of </a:t>
            </a:r>
            <a:r>
              <a:rPr lang="en-US" altLang="zh-CN" sz="2800" dirty="0" smtClean="0">
                <a:solidFill>
                  <a:srgbClr val="FF0000"/>
                </a:solidFill>
              </a:rPr>
              <a:t>the speech</a:t>
            </a:r>
          </a:p>
          <a:p>
            <a:endParaRPr lang="en-US" altLang="zh-CN" sz="2800" dirty="0">
              <a:solidFill>
                <a:srgbClr val="FF0000"/>
              </a:solidFill>
            </a:endParaRPr>
          </a:p>
        </p:txBody>
      </p:sp>
      <p:sp>
        <p:nvSpPr>
          <p:cNvPr id="1892359" name="Text Box 7"/>
          <p:cNvSpPr txBox="1">
            <a:spLocks noChangeArrowheads="1"/>
          </p:cNvSpPr>
          <p:nvPr/>
        </p:nvSpPr>
        <p:spPr bwMode="auto">
          <a:xfrm>
            <a:off x="2882214" y="2882380"/>
            <a:ext cx="6375400" cy="5492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Sara’s personal experience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725867" y="3277481"/>
            <a:ext cx="8208433" cy="5492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How music helps her during her difficult time</a:t>
            </a:r>
            <a:endParaRPr lang="en-US" altLang="zh-CN" sz="2800" dirty="0">
              <a:solidFill>
                <a:srgbClr val="FF0000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548467" y="3828607"/>
            <a:ext cx="5875867" cy="5492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Sara’s advice to others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661394" y="4442538"/>
            <a:ext cx="4326467" cy="5492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Close the speech</a:t>
            </a:r>
          </a:p>
        </p:txBody>
      </p:sp>
      <p:grpSp>
        <p:nvGrpSpPr>
          <p:cNvPr id="11" name="Group 6"/>
          <p:cNvGrpSpPr>
            <a:grpSpLocks/>
          </p:cNvGrpSpPr>
          <p:nvPr/>
        </p:nvGrpSpPr>
        <p:grpSpPr bwMode="auto">
          <a:xfrm>
            <a:off x="430270" y="838201"/>
            <a:ext cx="4528138" cy="735013"/>
            <a:chOff x="2400" y="1207"/>
            <a:chExt cx="2852" cy="463"/>
          </a:xfrm>
        </p:grpSpPr>
        <p:pic>
          <p:nvPicPr>
            <p:cNvPr id="12" name="Picture 8" descr="叶子"/>
            <p:cNvPicPr>
              <a:picLocks noChangeAspect="1" noChangeArrowheads="1"/>
            </p:cNvPicPr>
            <p:nvPr/>
          </p:nvPicPr>
          <p:blipFill>
            <a:blip r:embed="rId3"/>
            <a:srcRect r="50000"/>
            <a:stretch>
              <a:fillRect/>
            </a:stretch>
          </p:blipFill>
          <p:spPr bwMode="auto">
            <a:xfrm>
              <a:off x="2400" y="1207"/>
              <a:ext cx="494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2757" y="1638"/>
              <a:ext cx="2495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4" name="矩形 13"/>
          <p:cNvSpPr/>
          <p:nvPr/>
        </p:nvSpPr>
        <p:spPr>
          <a:xfrm>
            <a:off x="1330674" y="465507"/>
            <a:ext cx="31008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/>
              <a:t>Further reading</a:t>
            </a:r>
            <a:endParaRPr lang="zh-CN" altLang="en-US" sz="3600" dirty="0" smtClean="0"/>
          </a:p>
        </p:txBody>
      </p:sp>
      <p:sp>
        <p:nvSpPr>
          <p:cNvPr id="15" name="矩形 14"/>
          <p:cNvSpPr/>
          <p:nvPr/>
        </p:nvSpPr>
        <p:spPr>
          <a:xfrm>
            <a:off x="1366301" y="1023648"/>
            <a:ext cx="37690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Study </a:t>
            </a:r>
            <a:r>
              <a:rPr lang="en-US" altLang="zh-CN" sz="3600" b="1" dirty="0" err="1" smtClean="0"/>
              <a:t>organisation</a:t>
            </a:r>
            <a:endParaRPr lang="zh-CN" altLang="en-US" sz="3600" dirty="0" smtClean="0"/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92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9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2357" grpId="0" autoUpdateAnimBg="0"/>
      <p:bldP spid="1892359" grpId="0" autoUpdateAnimBg="0"/>
      <p:bldP spid="8" grpId="0" autoUpdateAnimBg="0"/>
      <p:bldP spid="9" grpId="0" autoUpdateAnimBg="0"/>
      <p:bldP spid="1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0270" y="838201"/>
            <a:ext cx="4528138" cy="735013"/>
            <a:chOff x="2400" y="1207"/>
            <a:chExt cx="2852" cy="463"/>
          </a:xfrm>
        </p:grpSpPr>
        <p:pic>
          <p:nvPicPr>
            <p:cNvPr id="8" name="Picture 8" descr="叶子"/>
            <p:cNvPicPr>
              <a:picLocks noChangeAspect="1" noChangeArrowheads="1"/>
            </p:cNvPicPr>
            <p:nvPr/>
          </p:nvPicPr>
          <p:blipFill>
            <a:blip r:embed="rId3"/>
            <a:srcRect r="50000"/>
            <a:stretch>
              <a:fillRect/>
            </a:stretch>
          </p:blipFill>
          <p:spPr bwMode="auto">
            <a:xfrm>
              <a:off x="2400" y="1207"/>
              <a:ext cx="494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2757" y="1638"/>
              <a:ext cx="2495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zh-CN" sz="4000" dirty="0" smtClean="0">
                <a:ea typeface="宋体" pitchFamily="2" charset="-122"/>
                <a:cs typeface="Times New Roman" pitchFamily="18" charset="0"/>
              </a:rPr>
              <a:t>1</a:t>
            </a:r>
            <a:r>
              <a:rPr lang="zh-CN" altLang="en-US" sz="4000" dirty="0" smtClean="0"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4000" dirty="0" smtClean="0">
                <a:ea typeface="宋体" pitchFamily="2" charset="-122"/>
                <a:cs typeface="Times New Roman" pitchFamily="18" charset="0"/>
              </a:rPr>
              <a:t>What’s the speech mainly about?</a:t>
            </a:r>
          </a:p>
          <a:p>
            <a:r>
              <a:rPr lang="en-US" altLang="zh-CN" sz="4000" dirty="0" smtClean="0">
                <a:solidFill>
                  <a:srgbClr val="FF0000"/>
                </a:solidFill>
                <a:ea typeface="宋体" pitchFamily="2" charset="-122"/>
                <a:cs typeface="Times New Roman" pitchFamily="18" charset="0"/>
              </a:rPr>
              <a:t>The impact music has had on Sarah William’s life.</a:t>
            </a:r>
          </a:p>
          <a:p>
            <a:r>
              <a:rPr lang="en-US" altLang="zh-CN" sz="4000" dirty="0" smtClean="0">
                <a:ea typeface="宋体" pitchFamily="2" charset="-122"/>
                <a:cs typeface="Times New Roman" pitchFamily="18" charset="0"/>
              </a:rPr>
              <a:t>2</a:t>
            </a:r>
            <a:r>
              <a:rPr lang="zh-CN" altLang="en-US" sz="4000" dirty="0" smtClean="0"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4000" dirty="0" smtClean="0">
                <a:ea typeface="宋体" pitchFamily="2" charset="-122"/>
                <a:cs typeface="Times New Roman" pitchFamily="18" charset="0"/>
              </a:rPr>
              <a:t>What did music bring to Sarah Williams(in your own words to sum up)?</a:t>
            </a:r>
          </a:p>
          <a:p>
            <a:r>
              <a:rPr lang="en-US" altLang="zh-CN" sz="4000" dirty="0" smtClean="0">
                <a:solidFill>
                  <a:srgbClr val="FF0000"/>
                </a:solidFill>
                <a:ea typeface="宋体" pitchFamily="2" charset="-122"/>
                <a:cs typeface="Times New Roman" pitchFamily="18" charset="0"/>
              </a:rPr>
              <a:t>Strength and relief.</a:t>
            </a:r>
          </a:p>
          <a:p>
            <a:r>
              <a:rPr lang="en-US" altLang="zh-CN" sz="4000" dirty="0" smtClean="0">
                <a:solidFill>
                  <a:srgbClr val="FF0000"/>
                </a:solidFill>
                <a:ea typeface="宋体" pitchFamily="2" charset="-122"/>
                <a:cs typeface="Times New Roman" pitchFamily="18" charset="0"/>
              </a:rPr>
              <a:t>Hope and satisfaction.</a:t>
            </a:r>
          </a:p>
          <a:p>
            <a:r>
              <a:rPr lang="en-US" altLang="zh-CN" sz="4000" dirty="0" smtClean="0">
                <a:solidFill>
                  <a:srgbClr val="FF0000"/>
                </a:solidFill>
                <a:ea typeface="宋体" pitchFamily="2" charset="-122"/>
                <a:cs typeface="Times New Roman" pitchFamily="18" charset="0"/>
              </a:rPr>
              <a:t>Encouragement.</a:t>
            </a:r>
          </a:p>
          <a:p>
            <a:endParaRPr lang="zh-CN" altLang="en-US" sz="4000" dirty="0" smtClean="0"/>
          </a:p>
        </p:txBody>
      </p:sp>
      <p:sp>
        <p:nvSpPr>
          <p:cNvPr id="7" name="矩形 6"/>
          <p:cNvSpPr/>
          <p:nvPr/>
        </p:nvSpPr>
        <p:spPr>
          <a:xfrm>
            <a:off x="974415" y="750515"/>
            <a:ext cx="30998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/>
              <a:t>Critical thinking</a:t>
            </a:r>
            <a:endParaRPr lang="zh-CN" altLang="en-US" sz="3600" dirty="0" smtClean="0"/>
          </a:p>
        </p:txBody>
      </p:sp>
    </p:spTree>
  </p:cSld>
  <p:clrMapOvr>
    <a:masterClrMapping/>
  </p:clrMapOvr>
  <p:transition spd="slow">
    <p:comb dir="vert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0270" y="838201"/>
            <a:ext cx="4528138" cy="735013"/>
            <a:chOff x="2400" y="1207"/>
            <a:chExt cx="2852" cy="463"/>
          </a:xfrm>
        </p:grpSpPr>
        <p:pic>
          <p:nvPicPr>
            <p:cNvPr id="8" name="Picture 8" descr="叶子"/>
            <p:cNvPicPr>
              <a:picLocks noChangeAspect="1" noChangeArrowheads="1"/>
            </p:cNvPicPr>
            <p:nvPr/>
          </p:nvPicPr>
          <p:blipFill>
            <a:blip r:embed="rId3"/>
            <a:srcRect r="50000"/>
            <a:stretch>
              <a:fillRect/>
            </a:stretch>
          </p:blipFill>
          <p:spPr bwMode="auto">
            <a:xfrm>
              <a:off x="2400" y="1207"/>
              <a:ext cx="494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2757" y="1638"/>
              <a:ext cx="2495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" name="内容占位符 10"/>
          <p:cNvSpPr>
            <a:spLocks noGrp="1"/>
          </p:cNvSpPr>
          <p:nvPr>
            <p:ph idx="1"/>
          </p:nvPr>
        </p:nvSpPr>
        <p:spPr>
          <a:xfrm>
            <a:off x="380010" y="1600201"/>
            <a:ext cx="11202390" cy="525779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endParaRPr lang="zh-CN" altLang="en-US" dirty="0" smtClean="0"/>
          </a:p>
          <a:p>
            <a:r>
              <a:rPr lang="en-US" altLang="zh-CN" sz="5100" dirty="0" smtClean="0">
                <a:ea typeface="宋体" pitchFamily="2" charset="-122"/>
                <a:cs typeface="Times New Roman" pitchFamily="18" charset="0"/>
              </a:rPr>
              <a:t>1</a:t>
            </a:r>
            <a:r>
              <a:rPr lang="zh-CN" altLang="en-US" sz="5100" dirty="0" smtClean="0"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5100" b="1" dirty="0" smtClean="0">
                <a:ea typeface="宋体" pitchFamily="2" charset="-122"/>
                <a:cs typeface="Times New Roman" pitchFamily="18" charset="0"/>
              </a:rPr>
              <a:t>Well</a:t>
            </a:r>
            <a:r>
              <a:rPr lang="zh-CN" altLang="en-US" sz="5100" dirty="0" smtClean="0">
                <a:ea typeface="宋体" pitchFamily="2" charset="-122"/>
                <a:cs typeface="Times New Roman" pitchFamily="18" charset="0"/>
              </a:rPr>
              <a:t>，</a:t>
            </a:r>
            <a:r>
              <a:rPr lang="en-US" altLang="zh-CN" sz="5100" b="1" u="sng" dirty="0" smtClean="0">
                <a:ea typeface="宋体" pitchFamily="2" charset="-122"/>
                <a:cs typeface="Times New Roman" pitchFamily="18" charset="0"/>
              </a:rPr>
              <a:t>I’d rather</a:t>
            </a:r>
            <a:r>
              <a:rPr lang="en-US" altLang="zh-CN" sz="5100" b="1" dirty="0" smtClean="0">
                <a:ea typeface="宋体" pitchFamily="2" charset="-122"/>
                <a:cs typeface="Times New Roman" pitchFamily="18" charset="0"/>
              </a:rPr>
              <a:t> play the</a:t>
            </a:r>
            <a:r>
              <a:rPr lang="en-US" altLang="zh-CN" sz="5100" b="1" i="1" dirty="0" smtClean="0">
                <a:ea typeface="宋体" pitchFamily="2" charset="-122"/>
                <a:cs typeface="Times New Roman" pitchFamily="18" charset="0"/>
              </a:rPr>
              <a:t> vi</a:t>
            </a:r>
            <a:r>
              <a:rPr lang="en-US" altLang="zh-CN" sz="5100" b="1" dirty="0" smtClean="0">
                <a:ea typeface="宋体" pitchFamily="2" charset="-122"/>
                <a:cs typeface="Times New Roman" pitchFamily="18" charset="0"/>
              </a:rPr>
              <a:t>olin.</a:t>
            </a:r>
            <a:endParaRPr lang="en-US" altLang="zh-CN" sz="5100" dirty="0" smtClean="0">
              <a:ea typeface="黑体" pitchFamily="2" charset="-122"/>
              <a:cs typeface="Times New Roman" pitchFamily="18" charset="0"/>
            </a:endParaRPr>
          </a:p>
          <a:p>
            <a:r>
              <a:rPr lang="zh-CN" altLang="en-US" sz="5100" dirty="0" smtClean="0">
                <a:ea typeface="黑体" pitchFamily="2" charset="-122"/>
                <a:cs typeface="Times New Roman" pitchFamily="18" charset="0"/>
              </a:rPr>
              <a:t>哦，我宁愿拉小提琴。</a:t>
            </a:r>
            <a:endParaRPr lang="zh-CN" altLang="en-US" sz="5100" dirty="0" smtClean="0">
              <a:ea typeface="宋体" pitchFamily="2" charset="-122"/>
              <a:cs typeface="Times New Roman" pitchFamily="18" charset="0"/>
            </a:endParaRPr>
          </a:p>
          <a:p>
            <a:r>
              <a:rPr lang="zh-CN" altLang="en-US" sz="5100" dirty="0" smtClean="0">
                <a:ea typeface="宋体" pitchFamily="2" charset="-122"/>
                <a:cs typeface="Times New Roman" pitchFamily="18" charset="0"/>
              </a:rPr>
              <a:t>句中</a:t>
            </a:r>
            <a:r>
              <a:rPr lang="en-US" altLang="zh-CN" sz="5100" dirty="0" smtClean="0">
                <a:ea typeface="宋体" pitchFamily="2" charset="-122"/>
                <a:cs typeface="Times New Roman" pitchFamily="18" charset="0"/>
              </a:rPr>
              <a:t>would rather (not) do </a:t>
            </a:r>
            <a:r>
              <a:rPr lang="en-US" altLang="zh-CN" sz="5100" dirty="0" err="1" smtClean="0">
                <a:ea typeface="宋体" pitchFamily="2" charset="-122"/>
                <a:cs typeface="Times New Roman" pitchFamily="18" charset="0"/>
              </a:rPr>
              <a:t>sth</a:t>
            </a:r>
            <a:r>
              <a:rPr lang="en-US" altLang="zh-CN" sz="5100" dirty="0" smtClean="0">
                <a:ea typeface="宋体" pitchFamily="2" charset="-122"/>
                <a:cs typeface="Times New Roman" pitchFamily="18" charset="0"/>
              </a:rPr>
              <a:t>.</a:t>
            </a:r>
            <a:r>
              <a:rPr lang="zh-CN" altLang="en-US" sz="5100" dirty="0" smtClean="0">
                <a:ea typeface="宋体" pitchFamily="2" charset="-122"/>
                <a:cs typeface="Times New Roman" pitchFamily="18" charset="0"/>
              </a:rPr>
              <a:t>意为</a:t>
            </a:r>
            <a:r>
              <a:rPr lang="zh-CN" altLang="en-US" sz="5100" dirty="0" smtClean="0">
                <a:latin typeface="宋体"/>
                <a:ea typeface="宋体" pitchFamily="2" charset="-122"/>
                <a:cs typeface="Times New Roman" pitchFamily="18" charset="0"/>
              </a:rPr>
              <a:t>“</a:t>
            </a:r>
            <a:r>
              <a:rPr lang="zh-CN" altLang="en-US" sz="5100" dirty="0" smtClean="0">
                <a:ea typeface="宋体" pitchFamily="2" charset="-122"/>
                <a:cs typeface="Times New Roman" pitchFamily="18" charset="0"/>
              </a:rPr>
              <a:t>宁愿</a:t>
            </a:r>
            <a:r>
              <a:rPr lang="en-US" altLang="zh-CN" sz="5100" dirty="0" smtClean="0"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5100" dirty="0" smtClean="0">
                <a:ea typeface="宋体" pitchFamily="2" charset="-122"/>
                <a:cs typeface="Times New Roman" pitchFamily="18" charset="0"/>
              </a:rPr>
              <a:t>不</a:t>
            </a:r>
            <a:r>
              <a:rPr lang="en-US" altLang="zh-CN" sz="5100" dirty="0" smtClean="0">
                <a:ea typeface="宋体" pitchFamily="2" charset="-122"/>
                <a:cs typeface="Times New Roman" pitchFamily="18" charset="0"/>
              </a:rPr>
              <a:t>)</a:t>
            </a:r>
            <a:r>
              <a:rPr lang="zh-CN" altLang="en-US" sz="5100" dirty="0" smtClean="0">
                <a:ea typeface="宋体" pitchFamily="2" charset="-122"/>
                <a:cs typeface="Times New Roman" pitchFamily="18" charset="0"/>
              </a:rPr>
              <a:t>做</a:t>
            </a:r>
            <a:r>
              <a:rPr lang="en-US" altLang="zh-CN" sz="5100" dirty="0" smtClean="0">
                <a:latin typeface="宋体"/>
                <a:ea typeface="宋体" pitchFamily="2" charset="-122"/>
                <a:cs typeface="Times New Roman" pitchFamily="18" charset="0"/>
              </a:rPr>
              <a:t>……”</a:t>
            </a:r>
            <a:r>
              <a:rPr lang="zh-CN" altLang="en-US" sz="5100" dirty="0" smtClean="0">
                <a:ea typeface="宋体" pitchFamily="2" charset="-122"/>
                <a:cs typeface="Times New Roman" pitchFamily="18" charset="0"/>
              </a:rPr>
              <a:t>，与之相关的其他句型还有：</a:t>
            </a:r>
          </a:p>
          <a:p>
            <a:r>
              <a:rPr lang="en-US" altLang="zh-CN" sz="5100" dirty="0" smtClean="0">
                <a:ea typeface="宋体" pitchFamily="2" charset="-122"/>
                <a:cs typeface="Times New Roman" pitchFamily="18" charset="0"/>
              </a:rPr>
              <a:t>①He would much rather ________ (keep) time for his hobbies.</a:t>
            </a:r>
          </a:p>
          <a:p>
            <a:r>
              <a:rPr lang="zh-CN" altLang="en-US" sz="5100" dirty="0" smtClean="0">
                <a:ea typeface="宋体" pitchFamily="2" charset="-122"/>
                <a:cs typeface="Times New Roman" pitchFamily="18" charset="0"/>
              </a:rPr>
              <a:t>他宁愿把时间花在自己的爱好上。</a:t>
            </a:r>
          </a:p>
          <a:p>
            <a:r>
              <a:rPr lang="zh-CN" altLang="en-US" sz="5100" dirty="0" smtClean="0">
                <a:ea typeface="宋体" pitchFamily="2" charset="-122"/>
                <a:cs typeface="Times New Roman" pitchFamily="18" charset="0"/>
              </a:rPr>
              <a:t>②</a:t>
            </a:r>
            <a:r>
              <a:rPr lang="en-US" altLang="zh-CN" sz="5100" dirty="0" smtClean="0">
                <a:ea typeface="宋体" pitchFamily="2" charset="-122"/>
                <a:cs typeface="Times New Roman" pitchFamily="18" charset="0"/>
              </a:rPr>
              <a:t>He would rather die than ________ (give) in to the enemy.</a:t>
            </a:r>
          </a:p>
          <a:p>
            <a:r>
              <a:rPr lang="zh-CN" altLang="en-US" sz="5100" dirty="0" smtClean="0">
                <a:ea typeface="宋体" pitchFamily="2" charset="-122"/>
                <a:cs typeface="Times New Roman" pitchFamily="18" charset="0"/>
              </a:rPr>
              <a:t>他宁死也不愿向敌人投降。</a:t>
            </a:r>
          </a:p>
          <a:p>
            <a:r>
              <a:rPr lang="zh-CN" altLang="en-US" sz="5100" dirty="0" smtClean="0">
                <a:ea typeface="宋体" pitchFamily="2" charset="-122"/>
                <a:cs typeface="Times New Roman" pitchFamily="18" charset="0"/>
              </a:rPr>
              <a:t>我宁愿你昨天没把事实告诉我。</a:t>
            </a:r>
          </a:p>
          <a:p>
            <a:r>
              <a:rPr lang="en-US" altLang="zh-CN" sz="5100" dirty="0" smtClean="0">
                <a:ea typeface="宋体" pitchFamily="2" charset="-122"/>
                <a:cs typeface="Times New Roman" pitchFamily="18" charset="0"/>
              </a:rPr>
              <a:t>2</a:t>
            </a:r>
            <a:r>
              <a:rPr lang="zh-CN" altLang="en-US" sz="5100" dirty="0" smtClean="0"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5100" b="1" dirty="0" smtClean="0">
                <a:ea typeface="宋体" pitchFamily="2" charset="-122"/>
                <a:cs typeface="Times New Roman" pitchFamily="18" charset="0"/>
              </a:rPr>
              <a:t>The song made me feel </a:t>
            </a:r>
            <a:r>
              <a:rPr lang="en-US" altLang="zh-CN" sz="5100" b="1" u="sng" dirty="0" smtClean="0">
                <a:ea typeface="宋体" pitchFamily="2" charset="-122"/>
                <a:cs typeface="Times New Roman" pitchFamily="18" charset="0"/>
              </a:rPr>
              <a:t>so</a:t>
            </a:r>
            <a:r>
              <a:rPr lang="en-US" altLang="zh-CN" sz="5100" b="1" dirty="0" smtClean="0">
                <a:ea typeface="宋体" pitchFamily="2" charset="-122"/>
                <a:cs typeface="Times New Roman" pitchFamily="18" charset="0"/>
              </a:rPr>
              <a:t> much better </a:t>
            </a:r>
            <a:r>
              <a:rPr lang="en-US" altLang="zh-CN" sz="5100" b="1" u="sng" dirty="0" smtClean="0">
                <a:ea typeface="宋体" pitchFamily="2" charset="-122"/>
                <a:cs typeface="Times New Roman" pitchFamily="18" charset="0"/>
              </a:rPr>
              <a:t>that</a:t>
            </a:r>
            <a:r>
              <a:rPr lang="en-US" altLang="zh-CN" sz="5100" b="1" dirty="0" smtClean="0">
                <a:ea typeface="宋体" pitchFamily="2" charset="-122"/>
                <a:cs typeface="Times New Roman" pitchFamily="18" charset="0"/>
              </a:rPr>
              <a:t> from then on I began to listen to music all the time.</a:t>
            </a:r>
            <a:endParaRPr lang="en-US" altLang="zh-CN" sz="5100" dirty="0" smtClean="0">
              <a:ea typeface="黑体" pitchFamily="2" charset="-122"/>
              <a:cs typeface="Times New Roman" pitchFamily="18" charset="0"/>
            </a:endParaRPr>
          </a:p>
          <a:p>
            <a:r>
              <a:rPr lang="zh-CN" altLang="en-US" sz="5100" dirty="0" smtClean="0">
                <a:ea typeface="黑体" pitchFamily="2" charset="-122"/>
                <a:cs typeface="Times New Roman" pitchFamily="18" charset="0"/>
              </a:rPr>
              <a:t>这首歌让我感觉好多了，以至于从那以后我开始一直听音乐。</a:t>
            </a:r>
            <a:endParaRPr lang="zh-CN" altLang="en-US" sz="5100" dirty="0" smtClean="0"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5100" dirty="0" smtClean="0">
                <a:ea typeface="宋体" pitchFamily="2" charset="-122"/>
                <a:cs typeface="Times New Roman" pitchFamily="18" charset="0"/>
              </a:rPr>
              <a:t>so</a:t>
            </a:r>
            <a:r>
              <a:rPr lang="en-US" altLang="zh-CN" sz="5100" dirty="0" smtClean="0">
                <a:latin typeface="Courier New"/>
                <a:ea typeface="宋体" pitchFamily="2" charset="-122"/>
                <a:cs typeface="Times New Roman" pitchFamily="18" charset="0"/>
              </a:rPr>
              <a:t>…</a:t>
            </a:r>
            <a:r>
              <a:rPr lang="en-US" altLang="zh-CN" sz="5100" dirty="0" smtClean="0">
                <a:ea typeface="宋体" pitchFamily="2" charset="-122"/>
                <a:cs typeface="Times New Roman" pitchFamily="18" charset="0"/>
              </a:rPr>
              <a:t> that </a:t>
            </a:r>
            <a:r>
              <a:rPr lang="zh-CN" altLang="en-US" sz="5100" dirty="0" smtClean="0">
                <a:ea typeface="宋体" pitchFamily="2" charset="-122"/>
                <a:cs typeface="Times New Roman" pitchFamily="18" charset="0"/>
              </a:rPr>
              <a:t>意为</a:t>
            </a:r>
            <a:r>
              <a:rPr lang="zh-CN" altLang="en-US" sz="5100" dirty="0" smtClean="0">
                <a:latin typeface="宋体"/>
                <a:ea typeface="宋体" pitchFamily="2" charset="-122"/>
                <a:cs typeface="Times New Roman" pitchFamily="18" charset="0"/>
              </a:rPr>
              <a:t>“</a:t>
            </a:r>
            <a:r>
              <a:rPr lang="zh-CN" altLang="en-US" sz="5100" dirty="0" smtClean="0">
                <a:ea typeface="宋体" pitchFamily="2" charset="-122"/>
                <a:cs typeface="Times New Roman" pitchFamily="18" charset="0"/>
              </a:rPr>
              <a:t>如此</a:t>
            </a:r>
            <a:r>
              <a:rPr lang="en-US" altLang="zh-CN" sz="5100" dirty="0" smtClean="0">
                <a:latin typeface="宋体"/>
                <a:ea typeface="宋体" pitchFamily="2" charset="-122"/>
                <a:cs typeface="Times New Roman" pitchFamily="18" charset="0"/>
              </a:rPr>
              <a:t>……</a:t>
            </a:r>
            <a:r>
              <a:rPr lang="zh-CN" altLang="en-US" sz="5100" dirty="0" smtClean="0">
                <a:ea typeface="宋体" pitchFamily="2" charset="-122"/>
                <a:cs typeface="Times New Roman" pitchFamily="18" charset="0"/>
              </a:rPr>
              <a:t>以至于</a:t>
            </a:r>
            <a:r>
              <a:rPr lang="en-US" altLang="zh-CN" sz="5100" dirty="0" smtClean="0">
                <a:latin typeface="宋体"/>
                <a:ea typeface="宋体" pitchFamily="2" charset="-122"/>
                <a:cs typeface="Times New Roman" pitchFamily="18" charset="0"/>
              </a:rPr>
              <a:t>……”</a:t>
            </a:r>
            <a:endParaRPr lang="zh-CN" altLang="en-US" sz="5100" dirty="0" smtClean="0"/>
          </a:p>
        </p:txBody>
      </p:sp>
      <p:sp>
        <p:nvSpPr>
          <p:cNvPr id="6" name="矩形 5"/>
          <p:cNvSpPr/>
          <p:nvPr/>
        </p:nvSpPr>
        <p:spPr>
          <a:xfrm>
            <a:off x="1366301" y="1023648"/>
            <a:ext cx="35914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Language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s points </a:t>
            </a:r>
            <a:endParaRPr lang="zh-CN" alt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804435" y="3134797"/>
            <a:ext cx="1391343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keep</a:t>
            </a:r>
            <a:r>
              <a:rPr lang="zh-CN" altLang="en-US" sz="32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166447" y="3834101"/>
            <a:ext cx="1269065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give</a:t>
            </a:r>
            <a:r>
              <a:rPr lang="zh-CN" altLang="en-US" sz="3200" dirty="0">
                <a:solidFill>
                  <a:srgbClr val="FF0000"/>
                </a:solidFill>
              </a:rPr>
              <a:t>　</a:t>
            </a:r>
          </a:p>
        </p:txBody>
      </p:sp>
    </p:spTree>
  </p:cSld>
  <p:clrMapOvr>
    <a:masterClrMapping/>
  </p:clrMapOvr>
  <p:transition spd="slow">
    <p:comb dir="vert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01522" y="446315"/>
            <a:ext cx="4528138" cy="735013"/>
            <a:chOff x="2400" y="1207"/>
            <a:chExt cx="2852" cy="463"/>
          </a:xfrm>
        </p:grpSpPr>
        <p:pic>
          <p:nvPicPr>
            <p:cNvPr id="8" name="Picture 8" descr="叶子"/>
            <p:cNvPicPr>
              <a:picLocks noChangeAspect="1" noChangeArrowheads="1"/>
            </p:cNvPicPr>
            <p:nvPr/>
          </p:nvPicPr>
          <p:blipFill>
            <a:blip r:embed="rId3"/>
            <a:srcRect r="50000"/>
            <a:stretch>
              <a:fillRect/>
            </a:stretch>
          </p:blipFill>
          <p:spPr bwMode="auto">
            <a:xfrm>
              <a:off x="2400" y="1207"/>
              <a:ext cx="494" cy="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2757" y="1638"/>
              <a:ext cx="2495" cy="0"/>
            </a:xfrm>
            <a:prstGeom prst="line">
              <a:avLst/>
            </a:prstGeom>
            <a:noFill/>
            <a:ln w="2857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1" name="内容占位符 10"/>
          <p:cNvSpPr>
            <a:spLocks noGrp="1"/>
          </p:cNvSpPr>
          <p:nvPr>
            <p:ph idx="1"/>
          </p:nvPr>
        </p:nvSpPr>
        <p:spPr>
          <a:xfrm>
            <a:off x="308759" y="1068779"/>
            <a:ext cx="11519064" cy="564077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endParaRPr lang="zh-CN" altLang="en-US" dirty="0" smtClean="0"/>
          </a:p>
          <a:p>
            <a:pPr marL="0" indent="0">
              <a:buNone/>
            </a:pPr>
            <a:r>
              <a:rPr lang="en-US" altLang="zh-CN" sz="5900" dirty="0" smtClean="0">
                <a:ea typeface="宋体" pitchFamily="2" charset="-122"/>
                <a:cs typeface="Times New Roman" pitchFamily="18" charset="0"/>
              </a:rPr>
              <a:t>1.The boy was ___________________________ he couldn’t work out the </a:t>
            </a:r>
            <a:r>
              <a:rPr lang="en-US" altLang="zh-CN" sz="5900" dirty="0" err="1" smtClean="0">
                <a:ea typeface="宋体" pitchFamily="2" charset="-122"/>
                <a:cs typeface="Times New Roman" pitchFamily="18" charset="0"/>
              </a:rPr>
              <a:t>maths</a:t>
            </a:r>
            <a:r>
              <a:rPr lang="en-US" altLang="zh-CN" sz="5900" dirty="0" smtClean="0">
                <a:ea typeface="宋体" pitchFamily="2" charset="-122"/>
                <a:cs typeface="Times New Roman" pitchFamily="18" charset="0"/>
              </a:rPr>
              <a:t> problem.</a:t>
            </a:r>
          </a:p>
          <a:p>
            <a:pPr marL="0" indent="0">
              <a:buNone/>
            </a:pPr>
            <a:r>
              <a:rPr lang="zh-CN" altLang="en-US" sz="5900" dirty="0" smtClean="0">
                <a:ea typeface="宋体" pitchFamily="2" charset="-122"/>
                <a:cs typeface="Times New Roman" pitchFamily="18" charset="0"/>
              </a:rPr>
              <a:t>这个男孩很笨，所以他解不出这道数学题。</a:t>
            </a:r>
          </a:p>
          <a:p>
            <a:pPr marL="0" indent="0">
              <a:buNone/>
            </a:pPr>
            <a:r>
              <a:rPr lang="en-US" altLang="zh-CN" sz="5900" dirty="0" smtClean="0">
                <a:ea typeface="宋体" pitchFamily="2" charset="-122"/>
                <a:cs typeface="Times New Roman" pitchFamily="18" charset="0"/>
              </a:rPr>
              <a:t>2.He got to the station ___________________ he caught the early bus.</a:t>
            </a:r>
          </a:p>
          <a:p>
            <a:pPr marL="0" indent="0">
              <a:buNone/>
            </a:pPr>
            <a:r>
              <a:rPr lang="zh-CN" altLang="en-US" sz="5900" dirty="0" smtClean="0">
                <a:ea typeface="宋体" pitchFamily="2" charset="-122"/>
                <a:cs typeface="Times New Roman" pitchFamily="18" charset="0"/>
              </a:rPr>
              <a:t>他匆匆忙忙赶到车站，结果搭上了早班车。</a:t>
            </a:r>
          </a:p>
          <a:p>
            <a:endParaRPr lang="zh-CN" altLang="en-US" sz="5900" dirty="0" smtClean="0"/>
          </a:p>
          <a:p>
            <a:pPr marL="0" indent="0">
              <a:buNone/>
            </a:pPr>
            <a:r>
              <a:rPr lang="en-US" altLang="zh-CN" sz="5900" dirty="0" smtClean="0">
                <a:ea typeface="宋体" pitchFamily="2" charset="-122"/>
                <a:cs typeface="Times New Roman" pitchFamily="18" charset="0"/>
              </a:rPr>
              <a:t>3.Dalian is such an attractive place that lots of tourists visit the city every year.</a:t>
            </a:r>
          </a:p>
          <a:p>
            <a:pPr marL="0" indent="0">
              <a:buNone/>
            </a:pPr>
            <a:r>
              <a:rPr lang="en-US" altLang="zh-CN" sz="5900" dirty="0" smtClean="0">
                <a:ea typeface="宋体" pitchFamily="2" charset="-122"/>
                <a:cs typeface="Times New Roman" pitchFamily="18" charset="0"/>
              </a:rPr>
              <a:t>⇒Dalian is ______________________ that lots of tourists visit the city every year.</a:t>
            </a:r>
          </a:p>
          <a:p>
            <a:pPr marL="0" indent="0">
              <a:buNone/>
            </a:pPr>
            <a:r>
              <a:rPr lang="zh-CN" altLang="en-US" sz="5900" dirty="0" smtClean="0">
                <a:ea typeface="宋体" pitchFamily="2" charset="-122"/>
                <a:cs typeface="Times New Roman" pitchFamily="18" charset="0"/>
              </a:rPr>
              <a:t>大连每年都会吸引很多游客来旅游。</a:t>
            </a:r>
          </a:p>
          <a:p>
            <a:pPr marL="0" indent="0">
              <a:buNone/>
            </a:pPr>
            <a:r>
              <a:rPr lang="en-US" altLang="zh-CN" sz="5900" dirty="0" smtClean="0">
                <a:ea typeface="黑体" pitchFamily="2" charset="-122"/>
              </a:rPr>
              <a:t>[</a:t>
            </a:r>
            <a:r>
              <a:rPr lang="zh-CN" altLang="en-US" sz="5900" dirty="0" smtClean="0">
                <a:ea typeface="黑体" pitchFamily="2" charset="-122"/>
              </a:rPr>
              <a:t>点津</a:t>
            </a:r>
            <a:r>
              <a:rPr lang="en-US" altLang="zh-CN" sz="5900" dirty="0" smtClean="0">
                <a:ea typeface="黑体" pitchFamily="2" charset="-122"/>
              </a:rPr>
              <a:t>]</a:t>
            </a:r>
            <a:endParaRPr lang="en-US" altLang="zh-CN" sz="5900" dirty="0" smtClean="0">
              <a:ea typeface="仿宋_GB2312" pitchFamily="49" charset="-122"/>
            </a:endParaRPr>
          </a:p>
          <a:p>
            <a:pPr marL="0" indent="0">
              <a:buNone/>
            </a:pPr>
            <a:r>
              <a:rPr lang="zh-CN" altLang="en-US" sz="5900" dirty="0" smtClean="0">
                <a:ea typeface="仿宋_GB2312" pitchFamily="49" charset="-122"/>
              </a:rPr>
              <a:t>当</a:t>
            </a:r>
            <a:r>
              <a:rPr lang="en-US" altLang="zh-CN" sz="5900" dirty="0" smtClean="0">
                <a:ea typeface="仿宋_GB2312" pitchFamily="49" charset="-122"/>
              </a:rPr>
              <a:t>so</a:t>
            </a:r>
            <a:r>
              <a:rPr lang="en-US" altLang="zh-CN" sz="5900" dirty="0" smtClean="0">
                <a:latin typeface="Courier New"/>
                <a:ea typeface="仿宋_GB2312" pitchFamily="49" charset="-122"/>
              </a:rPr>
              <a:t>…</a:t>
            </a:r>
            <a:r>
              <a:rPr lang="en-US" altLang="zh-CN" sz="5900" dirty="0" smtClean="0">
                <a:ea typeface="仿宋_GB2312" pitchFamily="49" charset="-122"/>
              </a:rPr>
              <a:t> that</a:t>
            </a:r>
            <a:r>
              <a:rPr lang="en-US" altLang="zh-CN" sz="5900" dirty="0" smtClean="0">
                <a:latin typeface="Courier New"/>
                <a:ea typeface="仿宋_GB2312" pitchFamily="49" charset="-122"/>
              </a:rPr>
              <a:t>…</a:t>
            </a:r>
            <a:r>
              <a:rPr lang="en-US" altLang="zh-CN" sz="5900" dirty="0" smtClean="0">
                <a:ea typeface="仿宋_GB2312" pitchFamily="49" charset="-122"/>
              </a:rPr>
              <a:t> </a:t>
            </a:r>
            <a:r>
              <a:rPr lang="zh-CN" altLang="en-US" sz="5900" dirty="0" smtClean="0">
                <a:ea typeface="仿宋_GB2312" pitchFamily="49" charset="-122"/>
              </a:rPr>
              <a:t>引导结果状语从句时，若</a:t>
            </a:r>
            <a:r>
              <a:rPr lang="zh-CN" altLang="en-US" sz="5900" dirty="0" smtClean="0">
                <a:latin typeface="宋体"/>
                <a:ea typeface="宋体" pitchFamily="2" charset="-122"/>
              </a:rPr>
              <a:t>“</a:t>
            </a:r>
            <a:r>
              <a:rPr lang="en-US" altLang="zh-CN" sz="5900" dirty="0" smtClean="0">
                <a:ea typeface="仿宋_GB2312" pitchFamily="49" charset="-122"/>
              </a:rPr>
              <a:t>so</a:t>
            </a:r>
            <a:r>
              <a:rPr lang="zh-CN" altLang="en-US" sz="5900" dirty="0" smtClean="0">
                <a:ea typeface="仿宋_GB2312" pitchFamily="49" charset="-122"/>
              </a:rPr>
              <a:t>＋</a:t>
            </a:r>
            <a:r>
              <a:rPr lang="en-US" altLang="zh-CN" sz="5900" i="1" dirty="0" smtClean="0">
                <a:ea typeface="仿宋_GB2312" pitchFamily="49" charset="-122"/>
              </a:rPr>
              <a:t>adj</a:t>
            </a:r>
            <a:r>
              <a:rPr lang="en-US" altLang="zh-CN" sz="5900" dirty="0" smtClean="0">
                <a:ea typeface="仿宋_GB2312" pitchFamily="49" charset="-122"/>
              </a:rPr>
              <a:t>./</a:t>
            </a:r>
            <a:r>
              <a:rPr lang="en-US" altLang="zh-CN" sz="5900" i="1" dirty="0" smtClean="0">
                <a:ea typeface="仿宋_GB2312" pitchFamily="49" charset="-122"/>
              </a:rPr>
              <a:t>ad</a:t>
            </a:r>
            <a:r>
              <a:rPr lang="en-US" altLang="zh-CN" sz="5900" i="1" dirty="0" smtClean="0">
                <a:latin typeface="Book Antiqua" pitchFamily="18" charset="0"/>
                <a:ea typeface="仿宋_GB2312" pitchFamily="49" charset="-122"/>
              </a:rPr>
              <a:t>v</a:t>
            </a:r>
            <a:r>
              <a:rPr lang="en-US" altLang="zh-CN" sz="5900" dirty="0" smtClean="0">
                <a:ea typeface="仿宋_GB2312" pitchFamily="49" charset="-122"/>
              </a:rPr>
              <a:t>.</a:t>
            </a:r>
            <a:r>
              <a:rPr lang="en-US" altLang="zh-CN" sz="5900" dirty="0" smtClean="0">
                <a:latin typeface="宋体"/>
                <a:ea typeface="宋体" pitchFamily="2" charset="-122"/>
              </a:rPr>
              <a:t>”</a:t>
            </a:r>
            <a:r>
              <a:rPr lang="zh-CN" altLang="en-US" sz="5900" dirty="0" smtClean="0">
                <a:ea typeface="仿宋_GB2312" pitchFamily="49" charset="-122"/>
              </a:rPr>
              <a:t>位于句首时，从句要用部分倒装。</a:t>
            </a:r>
            <a:endParaRPr lang="zh-CN" altLang="en-US" sz="59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30675" y="441756"/>
            <a:ext cx="34872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Language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s points</a:t>
            </a:r>
            <a:endParaRPr lang="zh-CN" alt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571399" y="1211174"/>
            <a:ext cx="2541721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so stupid that</a:t>
            </a:r>
            <a:r>
              <a:rPr lang="zh-CN" altLang="en-US" sz="28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243776" y="2266738"/>
            <a:ext cx="295613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so hurriedly that</a:t>
            </a:r>
            <a:r>
              <a:rPr lang="zh-CN" altLang="en-US" sz="28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731630" y="3658433"/>
            <a:ext cx="233903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s</a:t>
            </a:r>
            <a:r>
              <a:rPr lang="en-US" altLang="zh-CN" sz="2800" dirty="0" smtClean="0">
                <a:solidFill>
                  <a:srgbClr val="FF0000"/>
                </a:solidFill>
              </a:rPr>
              <a:t>o attractive</a:t>
            </a:r>
            <a:r>
              <a:rPr lang="zh-CN" altLang="en-US" sz="2800" dirty="0">
                <a:solidFill>
                  <a:srgbClr val="FF0000"/>
                </a:solidFill>
              </a:rPr>
              <a:t>　</a:t>
            </a:r>
          </a:p>
        </p:txBody>
      </p:sp>
    </p:spTree>
  </p:cSld>
  <p:clrMapOvr>
    <a:masterClrMapping/>
  </p:clrMapOvr>
  <p:transition spd="slow">
    <p:comb dir="vert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1315</Words>
  <Application>Microsoft Office PowerPoint</Application>
  <PresentationFormat>宽屏</PresentationFormat>
  <Paragraphs>149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2" baseType="lpstr">
      <vt:lpstr>仿宋_GB2312</vt:lpstr>
      <vt:lpstr>黑体</vt:lpstr>
      <vt:lpstr>楷体_GB2312</vt:lpstr>
      <vt:lpstr>宋体</vt:lpstr>
      <vt:lpstr>字魂27号-布丁体</vt:lpstr>
      <vt:lpstr>Arial</vt:lpstr>
      <vt:lpstr>Book Antiqua</vt:lpstr>
      <vt:lpstr>Calibri</vt:lpstr>
      <vt:lpstr>Courier New</vt:lpstr>
      <vt:lpstr>Times New Roman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演讲稿</vt:lpstr>
      <vt:lpstr>PowerPoint 演示文稿</vt:lpstr>
      <vt:lpstr>PowerPoint 演示文稿</vt:lpstr>
      <vt:lpstr>PowerPoint 演示文稿</vt:lpstr>
      <vt:lpstr>写作实践</vt:lpstr>
      <vt:lpstr>PowerPoint 演示文稿</vt:lpstr>
      <vt:lpstr>【参考范文】 </vt:lpstr>
      <vt:lpstr>【参考范文】 </vt:lpstr>
      <vt:lpstr>【参考范文】 </vt:lpstr>
      <vt:lpstr>【参考范文】 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Administrator</cp:lastModifiedBy>
  <cp:revision>156</cp:revision>
  <dcterms:created xsi:type="dcterms:W3CDTF">2019-01-12T04:39:00Z</dcterms:created>
  <dcterms:modified xsi:type="dcterms:W3CDTF">2020-01-14T03:02:17Z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