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</p:sldMasterIdLst>
  <p:notesMasterIdLst>
    <p:notesMasterId r:id="rId33"/>
  </p:notesMasterIdLst>
  <p:sldIdLst>
    <p:sldId id="264" r:id="rId7"/>
    <p:sldId id="299" r:id="rId8"/>
    <p:sldId id="300" r:id="rId9"/>
    <p:sldId id="341" r:id="rId10"/>
    <p:sldId id="342" r:id="rId11"/>
    <p:sldId id="301" r:id="rId12"/>
    <p:sldId id="306" r:id="rId13"/>
    <p:sldId id="309" r:id="rId14"/>
    <p:sldId id="310" r:id="rId15"/>
    <p:sldId id="305" r:id="rId16"/>
    <p:sldId id="343" r:id="rId17"/>
    <p:sldId id="345" r:id="rId18"/>
    <p:sldId id="311" r:id="rId19"/>
    <p:sldId id="312" r:id="rId20"/>
    <p:sldId id="355" r:id="rId21"/>
    <p:sldId id="356" r:id="rId22"/>
    <p:sldId id="380" r:id="rId23"/>
    <p:sldId id="382" r:id="rId24"/>
    <p:sldId id="402" r:id="rId25"/>
    <p:sldId id="403" r:id="rId26"/>
    <p:sldId id="404" r:id="rId27"/>
    <p:sldId id="405" r:id="rId28"/>
    <p:sldId id="346" r:id="rId29"/>
    <p:sldId id="347" r:id="rId30"/>
    <p:sldId id="348" r:id="rId31"/>
    <p:sldId id="409" r:id="rId32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0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26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6147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fld id="{BB962C8B-B14F-4D97-AF65-F5344CB8AC3E}" type="datetimeFigureOut">
              <a:rPr lang="zh-CN" altLang="en-US" sz="1200" dirty="0"/>
            </a:fld>
            <a:endParaRPr lang="zh-CN" altLang="en-US" sz="1200" dirty="0"/>
          </a:p>
        </p:txBody>
      </p:sp>
      <p:sp>
        <p:nvSpPr>
          <p:cNvPr id="6148" name="幻灯片图像占位符 3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6149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50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hangingPunct="1"/>
            <a:endParaRPr lang="zh-CN" altLang="en-US" sz="1200" dirty="0"/>
          </a:p>
        </p:txBody>
      </p:sp>
      <p:sp>
        <p:nvSpPr>
          <p:cNvPr id="6151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3" Type="http://schemas.openxmlformats.org/officeDocument/2006/relationships/theme" Target="../theme/theme5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2053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2054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100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101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102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124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25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26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2"/>
          <p:cNvSpPr txBox="1"/>
          <p:nvPr/>
        </p:nvSpPr>
        <p:spPr>
          <a:xfrm>
            <a:off x="609600" y="1143000"/>
            <a:ext cx="8229600" cy="243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</a:rPr>
              <a:t>Unit 6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</a:rPr>
              <a:t>I’m going to study computer science</a:t>
            </a:r>
            <a:r>
              <a:rPr lang="zh-CN" altLang="en-US" sz="4400" b="1" dirty="0">
                <a:solidFill>
                  <a:srgbClr val="0000CC"/>
                </a:solidFill>
                <a:latin typeface="Arial" panose="020B0604020202020204" pitchFamily="34" charset="0"/>
              </a:rPr>
              <a:t>.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WordArt 6"/>
          <p:cNvSpPr>
            <a:spLocks noTextEdit="1"/>
          </p:cNvSpPr>
          <p:nvPr/>
        </p:nvSpPr>
        <p:spPr>
          <a:xfrm>
            <a:off x="2057400" y="4267200"/>
            <a:ext cx="57912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Section A (2d- 3c)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6" name="Text Box 5"/>
          <p:cNvSpPr txBox="1"/>
          <p:nvPr/>
        </p:nvSpPr>
        <p:spPr>
          <a:xfrm>
            <a:off x="107950" y="1930400"/>
            <a:ext cx="8964613" cy="4184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1. What does Ken want to be?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____________________________________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2. How is he going to become a writer?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____________________________________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3. What does Andy want to be?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____________________________________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marL="742950" indent="-742950"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</a:rPr>
              <a:t>    ____________________________________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16387" name="Oval 2"/>
          <p:cNvSpPr/>
          <p:nvPr/>
        </p:nvSpPr>
        <p:spPr>
          <a:xfrm>
            <a:off x="971550" y="908050"/>
            <a:ext cx="898525" cy="9906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latin typeface="Arial" panose="020B0604020202020204" pitchFamily="34" charset="0"/>
              </a:rPr>
              <a:t>2d</a:t>
            </a:r>
            <a:endParaRPr lang="en-US" altLang="zh-CN" sz="4000" b="1" dirty="0">
              <a:latin typeface="Arial" panose="020B0604020202020204" pitchFamily="34" charset="0"/>
            </a:endParaRPr>
          </a:p>
        </p:txBody>
      </p:sp>
      <p:sp>
        <p:nvSpPr>
          <p:cNvPr id="16388" name="WordArt 4"/>
          <p:cNvSpPr>
            <a:spLocks noTextEdit="1"/>
          </p:cNvSpPr>
          <p:nvPr/>
        </p:nvSpPr>
        <p:spPr>
          <a:xfrm>
            <a:off x="250825" y="0"/>
            <a:ext cx="2449513" cy="9810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Reading</a:t>
            </a:r>
            <a:endParaRPr lang="zh-CN" altLang="en-US" sz="40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2057400" y="914400"/>
            <a:ext cx="687705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i="1" dirty="0">
                <a:solidFill>
                  <a:srgbClr val="3333FF"/>
                </a:solidFill>
                <a:latin typeface="Arial" panose="020B0604020202020204" pitchFamily="34" charset="0"/>
              </a:rPr>
              <a:t>Read the conversation and find the answers to the questions.</a:t>
            </a:r>
            <a:endParaRPr lang="en-US" altLang="zh-CN" sz="2400" b="1" i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Text Box 5"/>
          <p:cNvSpPr txBox="1"/>
          <p:nvPr/>
        </p:nvSpPr>
        <p:spPr>
          <a:xfrm>
            <a:off x="534988" y="3657600"/>
            <a:ext cx="8913812" cy="6397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He’s going to keep on writing stories.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Text Box 5"/>
          <p:cNvSpPr txBox="1"/>
          <p:nvPr/>
        </p:nvSpPr>
        <p:spPr>
          <a:xfrm>
            <a:off x="685800" y="2438400"/>
            <a:ext cx="7343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He wants to be a writer.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392" name="Text Box 5"/>
          <p:cNvSpPr txBox="1"/>
          <p:nvPr/>
        </p:nvSpPr>
        <p:spPr>
          <a:xfrm>
            <a:off x="609600" y="4724400"/>
            <a:ext cx="8229600" cy="1408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His parents wants him to be a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doctor. But he’s not sure about that.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63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3"/>
          <p:cNvSpPr txBox="1"/>
          <p:nvPr/>
        </p:nvSpPr>
        <p:spPr>
          <a:xfrm>
            <a:off x="304800" y="838200"/>
            <a:ext cx="8305800" cy="1354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3a 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Match what these people </a:t>
            </a:r>
            <a:r>
              <a:rPr lang="en-US" altLang="zh-CN" sz="3200" b="1" i="1" dirty="0">
                <a:solidFill>
                  <a:srgbClr val="003399"/>
                </a:solidFill>
                <a:latin typeface="Arial" panose="020B0604020202020204" pitchFamily="34" charset="0"/>
              </a:rPr>
              <a:t>want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to do   </a:t>
            </a: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    with what they are </a:t>
            </a:r>
            <a:r>
              <a:rPr lang="en-US" altLang="zh-CN" sz="3200" b="1" i="1" dirty="0">
                <a:solidFill>
                  <a:srgbClr val="003399"/>
                </a:solidFill>
                <a:latin typeface="Arial" panose="020B0604020202020204" pitchFamily="34" charset="0"/>
              </a:rPr>
              <a:t>going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to do.</a:t>
            </a:r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1" name="TextBox 4"/>
          <p:cNvSpPr txBox="1"/>
          <p:nvPr/>
        </p:nvSpPr>
        <p:spPr>
          <a:xfrm>
            <a:off x="990600" y="2049463"/>
            <a:ext cx="7162800" cy="5113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____1. My friend wants to be an engineer.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____2. My brother wants to be an actor.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____3. I want to be a scientist.     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____4. My sister wants to be a school teacher.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____5. Those boys want to be soccer players.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____6. My friend and I want to be singers.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____7. My cousin wants to be a cook.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____8. I want to be a race car driver. 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4400"/>
              </a:lnSpc>
            </a:pPr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17412" name="Text Box 7"/>
          <p:cNvSpPr txBox="1"/>
          <p:nvPr/>
        </p:nvSpPr>
        <p:spPr>
          <a:xfrm>
            <a:off x="1176338" y="2035175"/>
            <a:ext cx="50006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e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Text Box 7"/>
          <p:cNvSpPr txBox="1"/>
          <p:nvPr/>
        </p:nvSpPr>
        <p:spPr>
          <a:xfrm>
            <a:off x="1176338" y="2568575"/>
            <a:ext cx="50006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h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Text Box 7"/>
          <p:cNvSpPr txBox="1"/>
          <p:nvPr/>
        </p:nvSpPr>
        <p:spPr>
          <a:xfrm>
            <a:off x="1252538" y="3124200"/>
            <a:ext cx="50006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f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5" name="Text Box 7"/>
          <p:cNvSpPr txBox="1"/>
          <p:nvPr/>
        </p:nvSpPr>
        <p:spPr>
          <a:xfrm>
            <a:off x="1143000" y="3711575"/>
            <a:ext cx="5000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d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1143000" y="4244975"/>
            <a:ext cx="5000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a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7" name="Text Box 7"/>
          <p:cNvSpPr txBox="1"/>
          <p:nvPr/>
        </p:nvSpPr>
        <p:spPr>
          <a:xfrm>
            <a:off x="1176338" y="4800600"/>
            <a:ext cx="50006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c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8" name="Text Box 7"/>
          <p:cNvSpPr txBox="1"/>
          <p:nvPr/>
        </p:nvSpPr>
        <p:spPr>
          <a:xfrm>
            <a:off x="1176338" y="5257800"/>
            <a:ext cx="500062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g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7419" name="Text Box 7"/>
          <p:cNvSpPr txBox="1"/>
          <p:nvPr/>
        </p:nvSpPr>
        <p:spPr>
          <a:xfrm>
            <a:off x="1219200" y="5921375"/>
            <a:ext cx="425450" cy="701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66"/>
                </a:solidFill>
                <a:latin typeface="Arial" panose="020B0604020202020204" pitchFamily="34" charset="0"/>
              </a:rPr>
              <a:t>b</a:t>
            </a:r>
            <a:endParaRPr lang="en-US" altLang="zh-CN" sz="40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/>
      <p:bldP spid="17416" grpId="0"/>
      <p:bldP spid="17417" grpId="0"/>
      <p:bldP spid="17418" grpId="0"/>
      <p:bldP spid="174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Box 3"/>
          <p:cNvSpPr txBox="1"/>
          <p:nvPr/>
        </p:nvSpPr>
        <p:spPr>
          <a:xfrm>
            <a:off x="457200" y="914400"/>
            <a:ext cx="83058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3b</a:t>
            </a:r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Fill in the blanks. Then practice the   </a:t>
            </a:r>
            <a:endParaRPr lang="en-US" altLang="zh-CN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3399"/>
                </a:solidFill>
                <a:latin typeface="Arial" panose="020B0604020202020204" pitchFamily="34" charset="0"/>
              </a:rPr>
              <a:t>     conversation.</a:t>
            </a:r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endParaRPr lang="zh-CN" altLang="en-US" sz="32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TextBox 4"/>
          <p:cNvSpPr txBox="1"/>
          <p:nvPr/>
        </p:nvSpPr>
        <p:spPr>
          <a:xfrm>
            <a:off x="685800" y="2209800"/>
            <a:ext cx="8229600" cy="435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A: Kelly, what do you want to be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you grow up?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B: I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 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to be a doctor.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A: Wow!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are you going to do that?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B: I’m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to study medicine at a university.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A: Hmm</a:t>
            </a:r>
            <a:r>
              <a:rPr lang="en-US" altLang="zh-CN" sz="28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…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sounds difficult. _______are you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to 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zh-CN" altLang="en-US" sz="2800" b="1" dirty="0">
                <a:latin typeface="Times New Roman" panose="02020603050405020304" pitchFamily="2" charset="0"/>
              </a:rPr>
              <a:t>  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study?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B: I’m going to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in London.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A: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are you going to start?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B: I’m going to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</a:t>
            </a:r>
            <a:r>
              <a:rPr lang="zh-CN" altLang="en-US" sz="2800" b="1" u="sng" dirty="0">
                <a:latin typeface="Times New Roman" panose="02020603050405020304" pitchFamily="2" charset="0"/>
              </a:rPr>
              <a:t>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next September.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18436" name="Text Box 5"/>
          <p:cNvSpPr txBox="1"/>
          <p:nvPr/>
        </p:nvSpPr>
        <p:spPr>
          <a:xfrm>
            <a:off x="5715000" y="2219325"/>
            <a:ext cx="2854325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when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1295400" y="2667000"/>
            <a:ext cx="29305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want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Text Box 5"/>
          <p:cNvSpPr txBox="1"/>
          <p:nvPr/>
        </p:nvSpPr>
        <p:spPr>
          <a:xfrm>
            <a:off x="2100263" y="3048000"/>
            <a:ext cx="29289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How 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Text Box 5"/>
          <p:cNvSpPr txBox="1"/>
          <p:nvPr/>
        </p:nvSpPr>
        <p:spPr>
          <a:xfrm>
            <a:off x="1676400" y="3581400"/>
            <a:ext cx="29305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going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40" name="Text Box 5"/>
          <p:cNvSpPr txBox="1"/>
          <p:nvPr/>
        </p:nvSpPr>
        <p:spPr>
          <a:xfrm>
            <a:off x="4953000" y="3886200"/>
            <a:ext cx="29305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Where 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Text Box 5"/>
          <p:cNvSpPr txBox="1"/>
          <p:nvPr/>
        </p:nvSpPr>
        <p:spPr>
          <a:xfrm>
            <a:off x="7281863" y="3886200"/>
            <a:ext cx="29289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going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42" name="Text Box 5"/>
          <p:cNvSpPr txBox="1"/>
          <p:nvPr/>
        </p:nvSpPr>
        <p:spPr>
          <a:xfrm>
            <a:off x="3048000" y="4800600"/>
            <a:ext cx="29305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study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Text Box 5"/>
          <p:cNvSpPr txBox="1"/>
          <p:nvPr/>
        </p:nvSpPr>
        <p:spPr>
          <a:xfrm>
            <a:off x="1066800" y="5181600"/>
            <a:ext cx="2928938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When 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44" name="Text Box 5"/>
          <p:cNvSpPr txBox="1"/>
          <p:nvPr/>
        </p:nvSpPr>
        <p:spPr>
          <a:xfrm>
            <a:off x="3014663" y="5648325"/>
            <a:ext cx="29289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</a:rPr>
              <a:t>start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45" name="直接连接符 18444"/>
          <p:cNvSpPr/>
          <p:nvPr/>
        </p:nvSpPr>
        <p:spPr>
          <a:xfrm>
            <a:off x="5715000" y="27432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6" name="直接连接符 18445"/>
          <p:cNvSpPr/>
          <p:nvPr/>
        </p:nvSpPr>
        <p:spPr>
          <a:xfrm>
            <a:off x="1295400" y="31242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7" name="直接连接符 18446"/>
          <p:cNvSpPr/>
          <p:nvPr/>
        </p:nvSpPr>
        <p:spPr>
          <a:xfrm>
            <a:off x="1676400" y="41148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8" name="直接连接符 18447"/>
          <p:cNvSpPr/>
          <p:nvPr/>
        </p:nvSpPr>
        <p:spPr>
          <a:xfrm>
            <a:off x="3048000" y="53340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9" name="直接连接符 18448"/>
          <p:cNvSpPr/>
          <p:nvPr/>
        </p:nvSpPr>
        <p:spPr>
          <a:xfrm>
            <a:off x="1143000" y="56388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50" name="直接连接符 18449"/>
          <p:cNvSpPr/>
          <p:nvPr/>
        </p:nvSpPr>
        <p:spPr>
          <a:xfrm>
            <a:off x="2989263" y="6119813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51" name="直接连接符 18450"/>
          <p:cNvSpPr/>
          <p:nvPr/>
        </p:nvSpPr>
        <p:spPr>
          <a:xfrm>
            <a:off x="2133600" y="35052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52" name="直接连接符 18451"/>
          <p:cNvSpPr/>
          <p:nvPr/>
        </p:nvSpPr>
        <p:spPr>
          <a:xfrm>
            <a:off x="7315200" y="44196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38" grpId="0"/>
      <p:bldP spid="18439" grpId="0"/>
      <p:bldP spid="18440" grpId="0"/>
      <p:bldP spid="18441" grpId="0"/>
      <p:bldP spid="18442" grpId="0"/>
      <p:bldP spid="18443" grpId="0"/>
      <p:bldP spid="184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框 19457"/>
          <p:cNvSpPr txBox="1"/>
          <p:nvPr/>
        </p:nvSpPr>
        <p:spPr>
          <a:xfrm>
            <a:off x="1588" y="-63500"/>
            <a:ext cx="9142412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【探索闯关】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I am going to be an engineer. 此句中采用了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_______________(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一般现在时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/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过去时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/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将来时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)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时态。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其结构是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______________________.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(1)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I am going to be an engineer.</a:t>
            </a:r>
            <a:r>
              <a:rPr lang="zh-CN" altLang="en-US" sz="2800" b="1" dirty="0">
                <a:latin typeface="Times New Roman" panose="02020603050405020304" pitchFamily="2" charset="0"/>
                <a:sym typeface="Times New Roman" panose="02020603050405020304" pitchFamily="2" charset="0"/>
              </a:rPr>
              <a:t>（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改成否定句）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____________________________________________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(2)把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I am going to be an engineer.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（改成一般疑问句）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_________________________________________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(3)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I am going to be </a:t>
            </a:r>
            <a:r>
              <a:rPr lang="zh-CN" altLang="en-US" sz="2800" b="1" u="sng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an engineer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.（对画线部分提问）________________________________________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9459" name="文本框 19458"/>
          <p:cNvSpPr txBox="1"/>
          <p:nvPr/>
        </p:nvSpPr>
        <p:spPr>
          <a:xfrm>
            <a:off x="306388" y="1295400"/>
            <a:ext cx="2360612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一般将来时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1914525" y="1895475"/>
            <a:ext cx="349567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be going to do sth.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474663" y="3155950"/>
            <a:ext cx="737552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I am </a:t>
            </a:r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</a:rPr>
              <a:t>not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going to be an engineer.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2" name="文本框 19461"/>
          <p:cNvSpPr txBox="1"/>
          <p:nvPr/>
        </p:nvSpPr>
        <p:spPr>
          <a:xfrm>
            <a:off x="293688" y="4492625"/>
            <a:ext cx="7375525" cy="5778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</a:rPr>
              <a:t>Are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you going to be an engineer?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3" name="文本框 19462"/>
          <p:cNvSpPr txBox="1"/>
          <p:nvPr/>
        </p:nvSpPr>
        <p:spPr>
          <a:xfrm>
            <a:off x="368300" y="5753100"/>
            <a:ext cx="7375525" cy="5778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</a:rPr>
              <a:t>What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are you going to be ?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ldLvl="0"/>
      <p:bldP spid="19460" grpId="0" bldLvl="0"/>
      <p:bldP spid="19461" grpId="0" bldLvl="0"/>
      <p:bldP spid="19462" grpId="0" bldLvl="0"/>
      <p:bldP spid="19463" grpId="0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文本框 20481"/>
          <p:cNvSpPr txBox="1"/>
          <p:nvPr/>
        </p:nvSpPr>
        <p:spPr>
          <a:xfrm>
            <a:off x="76200" y="76200"/>
            <a:ext cx="2263775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【拓展1】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文本框 20482"/>
          <p:cNvSpPr txBox="1"/>
          <p:nvPr/>
        </p:nvSpPr>
        <p:spPr>
          <a:xfrm>
            <a:off x="533400" y="762000"/>
            <a:ext cx="79819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en-US" altLang="zh-CN" sz="3200" b="1" dirty="0">
                <a:latin typeface="Arial" panose="020B0604020202020204" pitchFamily="34" charset="0"/>
              </a:rPr>
              <a:t>He 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is going to </a:t>
            </a:r>
            <a:r>
              <a:rPr lang="en-US" altLang="zh-CN" sz="3200" b="1" dirty="0">
                <a:latin typeface="Arial" panose="020B0604020202020204" pitchFamily="34" charset="0"/>
              </a:rPr>
              <a:t>teach in Beijing next year.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230188" y="1676400"/>
            <a:ext cx="3884612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（1）改成否定句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609600" y="2487613"/>
            <a:ext cx="8723313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p>
            <a:pPr eaLnBrk="0" hangingPunct="0"/>
            <a:r>
              <a:rPr lang="en-US" altLang="zh-CN" sz="3200" b="1" dirty="0">
                <a:latin typeface="Arial" panose="020B0604020202020204" pitchFamily="34" charset="0"/>
              </a:rPr>
              <a:t>He 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is </a:t>
            </a:r>
            <a:r>
              <a:rPr lang="zh-CN" altLang="en-US" sz="3200" b="1" dirty="0">
                <a:solidFill>
                  <a:srgbClr val="7030A0"/>
                </a:solidFill>
                <a:latin typeface="Arial" panose="020B0604020202020204" pitchFamily="34" charset="0"/>
              </a:rPr>
              <a:t>not 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going to </a:t>
            </a:r>
            <a:r>
              <a:rPr lang="en-US" altLang="zh-CN" sz="3200" b="1" dirty="0">
                <a:latin typeface="Arial" panose="020B0604020202020204" pitchFamily="34" charset="0"/>
              </a:rPr>
              <a:t>teach in Beijing next year.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0486" name="文本框 20485"/>
          <p:cNvSpPr txBox="1"/>
          <p:nvPr/>
        </p:nvSpPr>
        <p:spPr>
          <a:xfrm>
            <a:off x="228600" y="3276600"/>
            <a:ext cx="59436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（2）改成一般疑问句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0487" name="文本框 20486"/>
          <p:cNvSpPr txBox="1"/>
          <p:nvPr/>
        </p:nvSpPr>
        <p:spPr>
          <a:xfrm>
            <a:off x="654050" y="4168775"/>
            <a:ext cx="7934325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p>
            <a:pPr eaLnBrk="0" hangingPunct="0"/>
            <a:r>
              <a:rPr lang="zh-CN" altLang="en-US" sz="3200" b="1" dirty="0">
                <a:solidFill>
                  <a:srgbClr val="7030A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s </a:t>
            </a:r>
            <a:r>
              <a:rPr lang="zh-CN" altLang="en-US" sz="3200" b="1" dirty="0">
                <a:latin typeface="Arial" panose="020B0604020202020204" pitchFamily="34" charset="0"/>
              </a:rPr>
              <a:t>h</a:t>
            </a:r>
            <a:r>
              <a:rPr lang="en-US" altLang="zh-CN" sz="3200" b="1" dirty="0">
                <a:latin typeface="Arial" panose="020B0604020202020204" pitchFamily="34" charset="0"/>
              </a:rPr>
              <a:t>e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going to </a:t>
            </a:r>
            <a:r>
              <a:rPr lang="en-US" altLang="zh-CN" sz="3200" b="1" dirty="0">
                <a:latin typeface="Arial" panose="020B0604020202020204" pitchFamily="34" charset="0"/>
              </a:rPr>
              <a:t>teach in Beijing next year.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0488" name="文本框 20487"/>
          <p:cNvSpPr txBox="1"/>
          <p:nvPr/>
        </p:nvSpPr>
        <p:spPr>
          <a:xfrm>
            <a:off x="228600" y="4953000"/>
            <a:ext cx="59436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（3）对画线部分提问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489" name="直接连接符 20488"/>
          <p:cNvSpPr/>
          <p:nvPr/>
        </p:nvSpPr>
        <p:spPr>
          <a:xfrm>
            <a:off x="4572000" y="1371600"/>
            <a:ext cx="17526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0" name="直接连接符 20489"/>
          <p:cNvSpPr/>
          <p:nvPr/>
        </p:nvSpPr>
        <p:spPr>
          <a:xfrm>
            <a:off x="6553200" y="1371600"/>
            <a:ext cx="17526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1" name="文本框 20490"/>
          <p:cNvSpPr txBox="1"/>
          <p:nvPr/>
        </p:nvSpPr>
        <p:spPr>
          <a:xfrm>
            <a:off x="623888" y="5564188"/>
            <a:ext cx="7485062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p>
            <a:pPr eaLnBrk="0" hangingPunct="0"/>
            <a:r>
              <a:rPr lang="zh-CN" altLang="en-US" sz="3200" b="1" dirty="0">
                <a:latin typeface="Arial" panose="020B0604020202020204" pitchFamily="34" charset="0"/>
              </a:rPr>
              <a:t>Where i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s </a:t>
            </a:r>
            <a:r>
              <a:rPr lang="zh-CN" altLang="en-US" sz="3200" b="1" dirty="0">
                <a:latin typeface="Arial" panose="020B0604020202020204" pitchFamily="34" charset="0"/>
              </a:rPr>
              <a:t>h</a:t>
            </a:r>
            <a:r>
              <a:rPr lang="en-US" altLang="zh-CN" sz="3200" b="1" dirty="0">
                <a:latin typeface="Arial" panose="020B0604020202020204" pitchFamily="34" charset="0"/>
              </a:rPr>
              <a:t>e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solidFill>
                  <a:srgbClr val="7030A0"/>
                </a:solidFill>
                <a:latin typeface="Arial" panose="020B0604020202020204" pitchFamily="34" charset="0"/>
              </a:rPr>
              <a:t>going to </a:t>
            </a:r>
            <a:r>
              <a:rPr lang="en-US" altLang="zh-CN" sz="3200" b="1" dirty="0">
                <a:latin typeface="Arial" panose="020B0604020202020204" pitchFamily="34" charset="0"/>
              </a:rPr>
              <a:t>teach next year</a:t>
            </a:r>
            <a:r>
              <a:rPr lang="zh-CN" altLang="en-US" sz="3200" b="1" dirty="0">
                <a:latin typeface="Arial" panose="020B0604020202020204" pitchFamily="34" charset="0"/>
              </a:rPr>
              <a:t>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r>
              <a:rPr lang="zh-CN" altLang="en-US" sz="3200" dirty="0">
                <a:latin typeface="Arial" panose="020B0604020202020204" pitchFamily="34" charset="0"/>
              </a:rPr>
              <a:t>When </a:t>
            </a:r>
            <a:r>
              <a:rPr lang="zh-CN" altLang="en-US" sz="3200" dirty="0">
                <a:solidFill>
                  <a:srgbClr val="003399"/>
                </a:solidFill>
                <a:latin typeface="Arial" panose="020B0604020202020204" pitchFamily="34" charset="0"/>
              </a:rPr>
              <a:t>is</a:t>
            </a:r>
            <a:r>
              <a:rPr lang="zh-CN" altLang="en-US" sz="3200" dirty="0">
                <a:latin typeface="Arial" panose="020B0604020202020204" pitchFamily="34" charset="0"/>
              </a:rPr>
              <a:t> he </a:t>
            </a:r>
            <a:r>
              <a:rPr lang="zh-CN" altLang="en-US" sz="3200" dirty="0">
                <a:solidFill>
                  <a:srgbClr val="003399"/>
                </a:solidFill>
                <a:latin typeface="Arial" panose="020B0604020202020204" pitchFamily="34" charset="0"/>
              </a:rPr>
              <a:t>going to</a:t>
            </a:r>
            <a:r>
              <a:rPr lang="zh-CN" altLang="en-US" sz="3200" dirty="0">
                <a:latin typeface="Arial" panose="020B0604020202020204" pitchFamily="34" charset="0"/>
              </a:rPr>
              <a:t> teach in Beijing?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9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charRg st="38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491">
                                            <p:txEl>
                                              <p:charRg st="38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ldLvl="0"/>
      <p:bldP spid="20485" grpId="0" bldLvl="0"/>
      <p:bldP spid="20486" grpId="0" bldLvl="0"/>
      <p:bldP spid="20487" grpId="0" bldLvl="0"/>
      <p:bldP spid="20488" grpId="0" bldLvl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76200" y="76200"/>
            <a:ext cx="226377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【拓展2】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文本框 21506"/>
          <p:cNvSpPr txBox="1"/>
          <p:nvPr/>
        </p:nvSpPr>
        <p:spPr>
          <a:xfrm>
            <a:off x="76200" y="609600"/>
            <a:ext cx="9067800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（1）表示主语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有意图、有计划、有准备</a:t>
            </a:r>
            <a:r>
              <a:rPr lang="zh-CN" altLang="en-US" sz="3200" dirty="0">
                <a:latin typeface="Arial" panose="020B0604020202020204" pitchFamily="34" charset="0"/>
              </a:rPr>
              <a:t>去做某事。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0" y="1219200"/>
            <a:ext cx="8837613" cy="1555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  e.g. 下周日我们打算进行一场足球比赛。</a:t>
            </a:r>
            <a:endParaRPr lang="zh-CN" altLang="en-US" sz="3200" dirty="0">
              <a:latin typeface="Arial" panose="020B0604020202020204" pitchFamily="34" charset="0"/>
            </a:endParaRPr>
          </a:p>
          <a:p>
            <a:r>
              <a:rPr lang="zh-CN" altLang="en-US" sz="3200" dirty="0">
                <a:latin typeface="Arial" panose="020B0604020202020204" pitchFamily="34" charset="0"/>
              </a:rPr>
              <a:t>        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We are going to have a football match   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     next Sunday.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文本框 21508"/>
          <p:cNvSpPr txBox="1"/>
          <p:nvPr/>
        </p:nvSpPr>
        <p:spPr>
          <a:xfrm>
            <a:off x="76200" y="2895600"/>
            <a:ext cx="9067800" cy="2041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（2）表示主语根据当前的情况作出的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预测</a:t>
            </a:r>
            <a:r>
              <a:rPr lang="zh-CN" altLang="en-US" sz="3200" dirty="0">
                <a:latin typeface="Arial" panose="020B0604020202020204" pitchFamily="34" charset="0"/>
              </a:rPr>
              <a:t>。通常是有迹象表明某事即将要发生，表达说话人较肯定的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判断</a:t>
            </a:r>
            <a:r>
              <a:rPr lang="zh-CN" altLang="en-US" sz="3200" dirty="0">
                <a:latin typeface="Arial" panose="020B0604020202020204" pitchFamily="34" charset="0"/>
              </a:rPr>
              <a:t>，指即将发生或肯定要发生的事，常用于I'm sure, I'm afraid 或I think等后面。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1510" name="文本框 21509"/>
          <p:cNvSpPr txBox="1"/>
          <p:nvPr/>
        </p:nvSpPr>
        <p:spPr>
          <a:xfrm>
            <a:off x="0" y="4953000"/>
            <a:ext cx="8915400" cy="1555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   e.g. 看那些乌云！恐怕马上就要下雨了。</a:t>
            </a:r>
            <a:endParaRPr lang="zh-CN" altLang="en-US" sz="3200" dirty="0">
              <a:latin typeface="Arial" panose="020B0604020202020204" pitchFamily="34" charset="0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     Look at those dark clouds! I'm afraid it's  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         going to rain.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charRg st="24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8">
                                            <p:txEl>
                                              <p:charRg st="24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charRg st="75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8">
                                            <p:txEl>
                                              <p:charRg st="75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0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charRg st="25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10">
                                            <p:txEl>
                                              <p:charRg st="25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charRg st="80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10">
                                            <p:txEl>
                                              <p:charRg st="80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文本框 22529"/>
          <p:cNvSpPr txBox="1"/>
          <p:nvPr/>
        </p:nvSpPr>
        <p:spPr>
          <a:xfrm>
            <a:off x="76200" y="76200"/>
            <a:ext cx="58674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【拓展3】注意事项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文本框 22530"/>
          <p:cNvSpPr txBox="1"/>
          <p:nvPr/>
        </p:nvSpPr>
        <p:spPr>
          <a:xfrm>
            <a:off x="152400" y="533400"/>
            <a:ext cx="8840788" cy="5638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（1）There be 句型中的be going to 结构为：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there is/are going to be ... 表示“将有某事发生”。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e.g.下周六我们学校将有一场演唱会。(concert)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　　 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There is going to be a concert in our school 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          next Saturday.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     下个月将会有很多参观者来我校参观。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         There are going to be lots of visitors to visit my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         school next month.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（2）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come</a:t>
            </a:r>
            <a:r>
              <a:rPr lang="zh-CN" altLang="en-US" sz="2800" dirty="0">
                <a:latin typeface="Arial" panose="020B0604020202020204" pitchFamily="34" charset="0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go, leave</a:t>
            </a:r>
            <a:r>
              <a:rPr lang="zh-CN" altLang="en-US" sz="2800" dirty="0">
                <a:latin typeface="Arial" panose="020B0604020202020204" pitchFamily="34" charset="0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arrive</a:t>
            </a:r>
            <a:r>
              <a:rPr lang="zh-CN" altLang="en-US" sz="2800" dirty="0">
                <a:latin typeface="Arial" panose="020B0604020202020204" pitchFamily="34" charset="0"/>
              </a:rPr>
              <a:t>等表示位移的动词常用想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  在进行时表示将要发生的动作。它们很少与be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  going to 结构连用。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   e.g. 我的笔友明天要来。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          My pen pal is coming tomorrow.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118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charRg st="118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173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charRg st="173" end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202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charRg st="202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232" end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charRg st="232" end="2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297" end="3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charRg st="297" end="3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329" end="3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charRg st="329" end="3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367" end="3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charRg st="367" end="3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399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charRg st="399" end="4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423" end="4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31">
                                            <p:txEl>
                                              <p:charRg st="423" end="4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445" end="4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531">
                                            <p:txEl>
                                              <p:charRg st="445" end="4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3554" name="Rectangle 2"/>
          <p:cNvSpPr/>
          <p:nvPr/>
        </p:nvSpPr>
        <p:spPr>
          <a:xfrm>
            <a:off x="539750" y="1449388"/>
            <a:ext cx="8064500" cy="3379787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lnSpc>
                <a:spcPct val="120000"/>
              </a:lnSpc>
            </a:pPr>
            <a:endParaRPr lang="en-US" altLang="zh-CN" sz="3600" b="1" dirty="0">
              <a:solidFill>
                <a:srgbClr val="FF0066"/>
              </a:solidFill>
              <a:latin typeface="Times New Roman" panose="02020603050405020304" pitchFamily="2" charset="0"/>
            </a:endParaRPr>
          </a:p>
          <a:p>
            <a:pPr defTabSz="91313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2" charset="0"/>
              </a:rPr>
              <a:t>1. There  ____ a talk show on CCTV-4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 defTabSz="91313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2" charset="0"/>
              </a:rPr>
              <a:t>    </a:t>
            </a:r>
            <a:r>
              <a:rPr lang="en-US" altLang="zh-CN" sz="3600" b="1" dirty="0">
                <a:latin typeface="Times New Roman" panose="02020603050405020304" pitchFamily="2" charset="0"/>
              </a:rPr>
              <a:t>at nine this evening.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 defTabSz="91313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2" charset="0"/>
              </a:rPr>
              <a:t>A. will have    	  B. is going to be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 defTabSz="91313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2" charset="0"/>
              </a:rPr>
              <a:t>C. is going to have	  D. is having </a:t>
            </a:r>
            <a:endParaRPr lang="en-US" altLang="zh-CN" sz="3600" b="1" dirty="0">
              <a:latin typeface="Times New Roman" panose="02020603050405020304" pitchFamily="2" charset="0"/>
            </a:endParaRPr>
          </a:p>
        </p:txBody>
      </p:sp>
      <p:sp>
        <p:nvSpPr>
          <p:cNvPr id="23555" name="Rectangle 4"/>
          <p:cNvSpPr/>
          <p:nvPr/>
        </p:nvSpPr>
        <p:spPr>
          <a:xfrm>
            <a:off x="2844800" y="909638"/>
            <a:ext cx="363538" cy="742950"/>
          </a:xfrm>
          <a:prstGeom prst="rect">
            <a:avLst/>
          </a:prstGeom>
          <a:noFill/>
          <a:ln w="9525">
            <a:noFill/>
          </a:ln>
        </p:spPr>
        <p:txBody>
          <a:bodyPr wrap="none" lIns="118515" tIns="59258" rIns="118515" bIns="59258">
            <a:spAutoFit/>
          </a:bodyPr>
          <a:p>
            <a:pPr defTabSz="913130"/>
            <a:endParaRPr lang="en-US" altLang="x-none" sz="4100" b="1" dirty="0">
              <a:solidFill>
                <a:srgbClr val="0000CC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3556" name="Text Box 5"/>
          <p:cNvSpPr txBox="1"/>
          <p:nvPr/>
        </p:nvSpPr>
        <p:spPr>
          <a:xfrm>
            <a:off x="2651125" y="2079625"/>
            <a:ext cx="547688" cy="673100"/>
          </a:xfrm>
          <a:prstGeom prst="rect">
            <a:avLst/>
          </a:prstGeom>
          <a:noFill/>
          <a:ln w="9525">
            <a:noFill/>
          </a:ln>
        </p:spPr>
        <p:txBody>
          <a:bodyPr wrap="none" lIns="118515" tIns="59258" rIns="118515" bIns="59258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B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850900"/>
            <a:ext cx="8229600" cy="5397500"/>
          </a:xfrm>
          <a:ln/>
        </p:spPr>
        <p:txBody>
          <a:bodyPr vert="horz" wrap="square" anchor="t"/>
          <a:p>
            <a:pPr eaLnBrk="1" hangingPunct="1">
              <a:buNone/>
            </a:pPr>
            <a:r>
              <a:rPr lang="zh-CN" altLang="en-US" b="1" dirty="0">
                <a:latin typeface="Times New Roman" panose="02020603050405020304" pitchFamily="2" charset="0"/>
              </a:rPr>
              <a:t>2</a:t>
            </a:r>
            <a:r>
              <a:rPr lang="en-US" altLang="zh-CN" b="1" dirty="0">
                <a:latin typeface="Times New Roman" panose="02020603050405020304" pitchFamily="2" charset="0"/>
              </a:rPr>
              <a:t>. Attention, please. There____ a football game between China and Korea this evening.  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A. is going to be     B. has been  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C. has                      D. will have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                                           </a:t>
            </a:r>
            <a:br>
              <a:rPr lang="zh-CN" altLang="en-US" b="1" dirty="0">
                <a:latin typeface="Times New Roman" panose="02020603050405020304" pitchFamily="2" charset="0"/>
              </a:rPr>
            </a:br>
            <a:endParaRPr lang="zh-CN" altLang="en-US" b="1" dirty="0">
              <a:latin typeface="Times New Roman" panose="02020603050405020304" pitchFamily="2" charset="0"/>
            </a:endParaRPr>
          </a:p>
        </p:txBody>
      </p:sp>
      <p:sp>
        <p:nvSpPr>
          <p:cNvPr id="24579" name="Text Box 4"/>
          <p:cNvSpPr txBox="1"/>
          <p:nvPr/>
        </p:nvSpPr>
        <p:spPr>
          <a:xfrm>
            <a:off x="5181600" y="838200"/>
            <a:ext cx="571500" cy="673100"/>
          </a:xfrm>
          <a:prstGeom prst="rect">
            <a:avLst/>
          </a:prstGeom>
          <a:noFill/>
          <a:ln w="9525">
            <a:noFill/>
          </a:ln>
        </p:spPr>
        <p:txBody>
          <a:bodyPr wrap="none" lIns="118515" tIns="59258" rIns="118515" bIns="59258">
            <a:spAutoFit/>
          </a:bodyPr>
          <a:p>
            <a:pPr defTabSz="91313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A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矩形 25601"/>
          <p:cNvSpPr/>
          <p:nvPr/>
        </p:nvSpPr>
        <p:spPr>
          <a:xfrm>
            <a:off x="3733800" y="76200"/>
            <a:ext cx="1828800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6999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Exercises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6999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03" name="文本框 25602"/>
          <p:cNvSpPr txBox="1"/>
          <p:nvPr/>
        </p:nvSpPr>
        <p:spPr>
          <a:xfrm>
            <a:off x="0" y="685800"/>
            <a:ext cx="9144000" cy="5638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一、根据句意及首字母提示完成句子。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1. He was born and g________ up in Beijing, but he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lives in Shanghai now.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2. He likes acting very much and he wants to be an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a______  in the future.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3. A v_______ is good at playing the violin.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4. He s_____ the letters to his parents yesterday.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5. She wants to be a teacher so she will study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e________  in the college.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6. Her dream is to be a student of the u_________.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7. He takes the m________ three times a day.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8. He likes writing and he always sends a_______ to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newspapers.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5604" name="文本框 25603"/>
          <p:cNvSpPr txBox="1"/>
          <p:nvPr/>
        </p:nvSpPr>
        <p:spPr>
          <a:xfrm>
            <a:off x="3657600" y="1143000"/>
            <a:ext cx="151765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rew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文本框 25604"/>
          <p:cNvSpPr txBox="1"/>
          <p:nvPr/>
        </p:nvSpPr>
        <p:spPr>
          <a:xfrm>
            <a:off x="685800" y="2362200"/>
            <a:ext cx="151765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ctor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06" name="文本框 25605"/>
          <p:cNvSpPr txBox="1"/>
          <p:nvPr/>
        </p:nvSpPr>
        <p:spPr>
          <a:xfrm>
            <a:off x="990600" y="2819400"/>
            <a:ext cx="1517650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iolinist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07" name="文本框 25606"/>
          <p:cNvSpPr txBox="1"/>
          <p:nvPr/>
        </p:nvSpPr>
        <p:spPr>
          <a:xfrm>
            <a:off x="1295400" y="3276600"/>
            <a:ext cx="15176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ent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08" name="文本框 25607"/>
          <p:cNvSpPr txBox="1"/>
          <p:nvPr/>
        </p:nvSpPr>
        <p:spPr>
          <a:xfrm>
            <a:off x="685800" y="4114800"/>
            <a:ext cx="19875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ducation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09" name="文本框 25608"/>
          <p:cNvSpPr txBox="1"/>
          <p:nvPr/>
        </p:nvSpPr>
        <p:spPr>
          <a:xfrm>
            <a:off x="6324600" y="4495800"/>
            <a:ext cx="198755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niversity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10" name="文本框 25609"/>
          <p:cNvSpPr txBox="1"/>
          <p:nvPr/>
        </p:nvSpPr>
        <p:spPr>
          <a:xfrm>
            <a:off x="2974975" y="4946650"/>
            <a:ext cx="1985963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edicine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11" name="文本框 25610"/>
          <p:cNvSpPr txBox="1"/>
          <p:nvPr/>
        </p:nvSpPr>
        <p:spPr>
          <a:xfrm>
            <a:off x="6605588" y="5338763"/>
            <a:ext cx="1985962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rticles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ldLvl="0"/>
      <p:bldP spid="25605" grpId="0" bldLvl="0"/>
      <p:bldP spid="25606" grpId="0" bldLvl="0"/>
      <p:bldP spid="25607" grpId="0" bldLvl="0"/>
      <p:bldP spid="25608" grpId="0" bldLvl="0"/>
      <p:bldP spid="25609" grpId="0" bldLvl="0"/>
      <p:bldP spid="25610" grpId="0" bldLvl="0"/>
      <p:bldP spid="25611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矩形 8193"/>
          <p:cNvSpPr/>
          <p:nvPr/>
        </p:nvSpPr>
        <p:spPr>
          <a:xfrm>
            <a:off x="2667000" y="152400"/>
            <a:ext cx="3886200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Revision Exercise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0" y="762000"/>
            <a:ext cx="6918325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一、用所给词的适当形式填空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76200" y="1066800"/>
            <a:ext cx="9144000" cy="41227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1. Lang Lang and Yi Yundi are famous ________(piano).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2. Yuan Longping is a great ___________(science) in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 the world.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3. His sister is good at violin and she is a ________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   (violin).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4. His father is a _________(drive) in my school.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pPr>
              <a:lnSpc>
                <a:spcPct val="135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5. Zhou Xingchi is a popular comedy ______(act).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0" y="5105400"/>
            <a:ext cx="3576638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二、单选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152400" y="5791200"/>
            <a:ext cx="8975725" cy="9445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1. What does your brother want to be when he 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A. grow up        B. grows up      C. grew up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6477000" y="1066800"/>
            <a:ext cx="1593850" cy="5810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pianist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4824413" y="1681163"/>
            <a:ext cx="1881187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scientist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01" name="文本框 8200"/>
          <p:cNvSpPr txBox="1"/>
          <p:nvPr/>
        </p:nvSpPr>
        <p:spPr>
          <a:xfrm>
            <a:off x="6705600" y="2895600"/>
            <a:ext cx="188277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violinist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2" name="文本框 8201"/>
          <p:cNvSpPr txBox="1"/>
          <p:nvPr/>
        </p:nvSpPr>
        <p:spPr>
          <a:xfrm>
            <a:off x="3048000" y="4038600"/>
            <a:ext cx="1882775" cy="5778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driver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3" name="文本框 8202"/>
          <p:cNvSpPr txBox="1"/>
          <p:nvPr/>
        </p:nvSpPr>
        <p:spPr>
          <a:xfrm>
            <a:off x="6019800" y="4572000"/>
            <a:ext cx="1882775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actor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4" name="文本框 8203"/>
          <p:cNvSpPr txBox="1"/>
          <p:nvPr/>
        </p:nvSpPr>
        <p:spPr>
          <a:xfrm>
            <a:off x="7780338" y="5627688"/>
            <a:ext cx="1881187" cy="6397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zh-CN" altLang="en-US" sz="36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bldLvl="0"/>
      <p:bldP spid="8200" grpId="0" bldLvl="0"/>
      <p:bldP spid="8201" grpId="0" bldLvl="0"/>
      <p:bldP spid="8202" grpId="0" bldLvl="0"/>
      <p:bldP spid="8203" grpId="0" bldLvl="0"/>
      <p:bldP spid="8204" grpId="0" bldLvl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6626" name="文本框 26625"/>
          <p:cNvSpPr txBox="1"/>
          <p:nvPr/>
        </p:nvSpPr>
        <p:spPr>
          <a:xfrm>
            <a:off x="76200" y="-71437"/>
            <a:ext cx="9067800" cy="69183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二、单选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1. I'm going to write articles and ___ them to the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magazines and newspapers.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A. sending      B. send      C. sent       D. sends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2. Although it's late, he still keeps on ____ his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homework.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A. does           B. do          C. doing      D. did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3. On June 16, 2012, China _____ its Shengzhou IX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spaceship.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A. set out         B. set off     C. sent up   D. sent out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4. If you are going to be an actor, you have to ____.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A. take acting lessons        B. take act lessons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C. take acting lesson          D. take act lesson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5. He's going to buy a big house when he ___ more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money.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A. has     B. have    C. will have    D. is going to have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27" name="文本框 26626"/>
          <p:cNvSpPr txBox="1"/>
          <p:nvPr/>
        </p:nvSpPr>
        <p:spPr>
          <a:xfrm>
            <a:off x="5257800" y="304800"/>
            <a:ext cx="19875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28" name="文本框 26627"/>
          <p:cNvSpPr txBox="1"/>
          <p:nvPr/>
        </p:nvSpPr>
        <p:spPr>
          <a:xfrm>
            <a:off x="6105525" y="1592263"/>
            <a:ext cx="1985963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29" name="文本框 26628"/>
          <p:cNvSpPr txBox="1"/>
          <p:nvPr/>
        </p:nvSpPr>
        <p:spPr>
          <a:xfrm>
            <a:off x="4865688" y="2855913"/>
            <a:ext cx="198755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30" name="文本框 26629"/>
          <p:cNvSpPr txBox="1"/>
          <p:nvPr/>
        </p:nvSpPr>
        <p:spPr>
          <a:xfrm>
            <a:off x="7540625" y="4168775"/>
            <a:ext cx="19875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1" name="文本框 26630"/>
          <p:cNvSpPr txBox="1"/>
          <p:nvPr/>
        </p:nvSpPr>
        <p:spPr>
          <a:xfrm>
            <a:off x="6902450" y="5518150"/>
            <a:ext cx="19875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ldLvl="0"/>
      <p:bldP spid="26628" grpId="0" bldLvl="0"/>
      <p:bldP spid="26629" grpId="0" bldLvl="0"/>
      <p:bldP spid="26630" grpId="0" bldLvl="0"/>
      <p:bldP spid="26631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7650" name="文本框 27649"/>
          <p:cNvSpPr txBox="1"/>
          <p:nvPr/>
        </p:nvSpPr>
        <p:spPr>
          <a:xfrm>
            <a:off x="77788" y="76200"/>
            <a:ext cx="9294812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三、完成下列句子, 每空一词。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1. 你长大后打算干什么？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What are you going to do when you ______  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2. 你打算成为一名飞行员吗？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Are you going to ________ _______ ________?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3. 你打算如何成为一名作家？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How ______ _______ ______ to ______ a _______?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4. 我打算大学毕业后搬到北京。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I am going to _______ ______ Beijing when I ______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college.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5. 她的丈夫很擅长烹饪。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Her husband _____ ______ _______ ________?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6. 我对这个消息不确定。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I am not ______ _______ the news.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7651" name="文本框 27650"/>
          <p:cNvSpPr txBox="1"/>
          <p:nvPr/>
        </p:nvSpPr>
        <p:spPr>
          <a:xfrm>
            <a:off x="6400800" y="914400"/>
            <a:ext cx="23622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grow       up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文本框 27651"/>
          <p:cNvSpPr txBox="1"/>
          <p:nvPr/>
        </p:nvSpPr>
        <p:spPr>
          <a:xfrm>
            <a:off x="3679825" y="1749425"/>
            <a:ext cx="50069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be            a            pilot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3" name="文本框 27652"/>
          <p:cNvSpPr txBox="1"/>
          <p:nvPr/>
        </p:nvSpPr>
        <p:spPr>
          <a:xfrm>
            <a:off x="1600200" y="2597150"/>
            <a:ext cx="46482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are         you       going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4" name="文本框 27653"/>
          <p:cNvSpPr txBox="1"/>
          <p:nvPr/>
        </p:nvSpPr>
        <p:spPr>
          <a:xfrm>
            <a:off x="5984875" y="2619375"/>
            <a:ext cx="428783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be             writer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5" name="文本框 27654"/>
          <p:cNvSpPr txBox="1"/>
          <p:nvPr/>
        </p:nvSpPr>
        <p:spPr>
          <a:xfrm>
            <a:off x="2819400" y="3505200"/>
            <a:ext cx="24003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move          to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6" name="文本框 27655"/>
          <p:cNvSpPr txBox="1"/>
          <p:nvPr/>
        </p:nvSpPr>
        <p:spPr>
          <a:xfrm>
            <a:off x="8001000" y="3505200"/>
            <a:ext cx="1141413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finish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7" name="文本框 27656"/>
          <p:cNvSpPr txBox="1"/>
          <p:nvPr/>
        </p:nvSpPr>
        <p:spPr>
          <a:xfrm>
            <a:off x="2819400" y="4724400"/>
            <a:ext cx="54864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is        good         at        cooking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8" name="文本框 27657"/>
          <p:cNvSpPr txBox="1"/>
          <p:nvPr/>
        </p:nvSpPr>
        <p:spPr>
          <a:xfrm>
            <a:off x="2022475" y="5595938"/>
            <a:ext cx="4287838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sure      about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ldLvl="0"/>
      <p:bldP spid="27652" grpId="0" bldLvl="0"/>
      <p:bldP spid="27653" grpId="0" bldLvl="0"/>
      <p:bldP spid="27654" grpId="0" bldLvl="0"/>
      <p:bldP spid="27655" grpId="0" bldLvl="0"/>
      <p:bldP spid="27656" grpId="0" bldLvl="0"/>
      <p:bldP spid="27657" grpId="0" bldLvl="0"/>
      <p:bldP spid="27658" grpId="0" bldLvl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8674" name="文本框 28673"/>
          <p:cNvSpPr txBox="1"/>
          <p:nvPr/>
        </p:nvSpPr>
        <p:spPr>
          <a:xfrm>
            <a:off x="0" y="0"/>
            <a:ext cx="9144000" cy="5638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四、句型转换。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1. He sends a lot of gifts to his friends. (改为同义句)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He _______ _______ ______ a lot of gifts.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2. Not all events are as terrible as this. (改为同义句)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All events ______ ______ as terrible as this.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3. He is going to tbe a </a:t>
            </a:r>
            <a:r>
              <a:rPr lang="zh-CN" altLang="en-US" sz="2800" u="sng" dirty="0">
                <a:latin typeface="Arial" panose="020B0604020202020204" pitchFamily="34" charset="0"/>
                <a:sym typeface="Arial" panose="020B0604020202020204" pitchFamily="34" charset="0"/>
              </a:rPr>
              <a:t>pianist </a:t>
            </a:r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when he grows up. (对画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线部分提问)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_____ _____ he ____ to be when he grows up?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4. I am going to </a:t>
            </a:r>
            <a:r>
              <a:rPr lang="zh-CN" altLang="en-US" sz="2800" u="sng" dirty="0">
                <a:latin typeface="Arial" panose="020B0604020202020204" pitchFamily="34" charset="0"/>
                <a:sym typeface="Arial" panose="020B0604020202020204" pitchFamily="34" charset="0"/>
              </a:rPr>
              <a:t>play basketball. (</a:t>
            </a:r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对画线部分提问)  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_____ are you _____ ______ do?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5. I am going to study </a:t>
            </a:r>
            <a:r>
              <a:rPr lang="zh-CN" altLang="en-US" sz="2800" u="sng" dirty="0">
                <a:latin typeface="Arial" panose="020B0604020202020204" pitchFamily="34" charset="0"/>
                <a:sym typeface="Arial" panose="020B0604020202020204" pitchFamily="34" charset="0"/>
              </a:rPr>
              <a:t>computer science</a:t>
            </a:r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. (对画线部分提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问)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_____ are you going to study?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675" name="文本框 28674"/>
          <p:cNvSpPr txBox="1"/>
          <p:nvPr/>
        </p:nvSpPr>
        <p:spPr>
          <a:xfrm>
            <a:off x="1143000" y="914400"/>
            <a:ext cx="42894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sends        his       friends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6" name="文本框 28675"/>
          <p:cNvSpPr txBox="1"/>
          <p:nvPr/>
        </p:nvSpPr>
        <p:spPr>
          <a:xfrm>
            <a:off x="1981200" y="1676400"/>
            <a:ext cx="42894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   are        not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444500" y="2974975"/>
            <a:ext cx="42894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What      is         going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8" name="文本框 28677"/>
          <p:cNvSpPr txBox="1"/>
          <p:nvPr/>
        </p:nvSpPr>
        <p:spPr>
          <a:xfrm>
            <a:off x="420688" y="3797300"/>
            <a:ext cx="4608512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What                 going      to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9" name="文本框 28678"/>
          <p:cNvSpPr txBox="1"/>
          <p:nvPr/>
        </p:nvSpPr>
        <p:spPr>
          <a:xfrm>
            <a:off x="381000" y="5105400"/>
            <a:ext cx="136525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What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ldLvl="0"/>
      <p:bldP spid="28676" grpId="0" bldLvl="0"/>
      <p:bldP spid="28677" grpId="0" bldLvl="0"/>
      <p:bldP spid="28678" grpId="0" bldLvl="0"/>
      <p:bldP spid="28679" grpId="0" bldLvl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3"/>
          <p:cNvSpPr txBox="1"/>
          <p:nvPr/>
        </p:nvSpPr>
        <p:spPr>
          <a:xfrm>
            <a:off x="0" y="296863"/>
            <a:ext cx="21336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4400" dirty="0">
              <a:latin typeface="Times New Roman" panose="02020603050405020304" pitchFamily="2" charset="0"/>
            </a:endParaRPr>
          </a:p>
        </p:txBody>
      </p:sp>
      <p:sp>
        <p:nvSpPr>
          <p:cNvPr id="29699" name="Text Box 4"/>
          <p:cNvSpPr txBox="1"/>
          <p:nvPr/>
        </p:nvSpPr>
        <p:spPr>
          <a:xfrm>
            <a:off x="1143000" y="1374775"/>
            <a:ext cx="24384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4400" dirty="0">
              <a:latin typeface="Times New Roman" panose="02020603050405020304" pitchFamily="2" charset="0"/>
            </a:endParaRPr>
          </a:p>
        </p:txBody>
      </p:sp>
      <p:sp>
        <p:nvSpPr>
          <p:cNvPr id="29700" name="Text Box 5"/>
          <p:cNvSpPr txBox="1"/>
          <p:nvPr/>
        </p:nvSpPr>
        <p:spPr>
          <a:xfrm>
            <a:off x="3048000" y="457200"/>
            <a:ext cx="3429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00"/>
                </a:solidFill>
                <a:latin typeface="Arial" panose="020B0604020202020204" pitchFamily="34" charset="0"/>
              </a:rPr>
              <a:t>Exercises</a:t>
            </a:r>
            <a:r>
              <a:rPr lang="zh-CN" alt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 II</a:t>
            </a:r>
            <a:endParaRPr lang="en-US" altLang="zh-CN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1" name="Text Box 6"/>
          <p:cNvSpPr txBox="1"/>
          <p:nvPr/>
        </p:nvSpPr>
        <p:spPr>
          <a:xfrm>
            <a:off x="533400" y="1466850"/>
            <a:ext cx="9144000" cy="4784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1010"/>
                </a:solidFill>
                <a:latin typeface="Times New Roman" panose="02020603050405020304" pitchFamily="2" charset="0"/>
              </a:rPr>
              <a:t>一、用所给词的适当形式填空。</a:t>
            </a:r>
            <a:endParaRPr lang="zh-CN" altLang="en-US" sz="2800" b="1" dirty="0">
              <a:solidFill>
                <a:srgbClr val="001010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1.The boys __________  (go) play soccer this afternoon.</a:t>
            </a:r>
            <a:r>
              <a:rPr lang="en-US" altLang="zh-CN" sz="2800" dirty="0">
                <a:latin typeface="Times New Roman" panose="02020603050405020304" pitchFamily="2" charset="0"/>
              </a:rPr>
              <a:t>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2. _____ you  _____________(play) basketball with me</a:t>
            </a:r>
            <a:endParaRPr lang="en-US" altLang="zh-CN" sz="2800" dirty="0">
              <a:solidFill>
                <a:srgbClr val="001010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  </a:t>
            </a:r>
            <a:r>
              <a:rPr lang="zh-CN" altLang="en-US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next week? </a:t>
            </a:r>
            <a:endParaRPr lang="en-US" altLang="zh-CN" sz="2800" dirty="0">
              <a:solidFill>
                <a:srgbClr val="001010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3.The actor ___  going to ________(move) New York.</a:t>
            </a:r>
            <a:r>
              <a:rPr lang="en-US" altLang="zh-CN" sz="2800" dirty="0">
                <a:latin typeface="Times New Roman" panose="02020603050405020304" pitchFamily="2" charset="0"/>
              </a:rPr>
              <a:t>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4. He admires actors very much. He’s going to take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</a:t>
            </a:r>
            <a:r>
              <a:rPr lang="en-US" altLang="zh-CN" sz="2800" dirty="0">
                <a:latin typeface="Times New Roman" panose="02020603050405020304" pitchFamily="2" charset="0"/>
              </a:rPr>
              <a:t>_____ (act) lessons every day. </a:t>
            </a:r>
            <a:endParaRPr lang="en-US" altLang="zh-CN" sz="2800" dirty="0">
              <a:solidFill>
                <a:srgbClr val="001010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5. Lucy ________________(not stay) at home next </a:t>
            </a:r>
            <a:endParaRPr lang="en-US" altLang="zh-CN" sz="2800" dirty="0">
              <a:solidFill>
                <a:srgbClr val="001010"/>
              </a:solidFill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    </a:t>
            </a:r>
            <a:r>
              <a:rPr lang="en-US" altLang="zh-CN" sz="2800" dirty="0">
                <a:solidFill>
                  <a:srgbClr val="001010"/>
                </a:solidFill>
                <a:latin typeface="Times New Roman" panose="02020603050405020304" pitchFamily="2" charset="0"/>
              </a:rPr>
              <a:t>weekend.  </a:t>
            </a:r>
            <a:endParaRPr lang="en-US" altLang="zh-CN" sz="2800" dirty="0">
              <a:solidFill>
                <a:srgbClr val="001010"/>
              </a:solidFill>
              <a:latin typeface="Times New Roman" panose="02020603050405020304" pitchFamily="2" charset="0"/>
            </a:endParaRPr>
          </a:p>
          <a:p>
            <a:endParaRPr lang="en-US" altLang="zh-CN" sz="2800" dirty="0">
              <a:solidFill>
                <a:srgbClr val="001010"/>
              </a:solidFill>
              <a:latin typeface="Times New Roman" panose="02020603050405020304" pitchFamily="2" charset="0"/>
            </a:endParaRPr>
          </a:p>
        </p:txBody>
      </p:sp>
      <p:sp>
        <p:nvSpPr>
          <p:cNvPr id="29702" name="Text Box 7"/>
          <p:cNvSpPr txBox="1"/>
          <p:nvPr/>
        </p:nvSpPr>
        <p:spPr>
          <a:xfrm>
            <a:off x="2225675" y="2114550"/>
            <a:ext cx="22320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are going to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3" name="Text Box 8"/>
          <p:cNvSpPr txBox="1"/>
          <p:nvPr/>
        </p:nvSpPr>
        <p:spPr>
          <a:xfrm>
            <a:off x="857250" y="2762250"/>
            <a:ext cx="10080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Are</a:t>
            </a:r>
            <a:r>
              <a:rPr lang="en-US" altLang="zh-CN" sz="2400" dirty="0">
                <a:latin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29704" name="Text Box 9"/>
          <p:cNvSpPr txBox="1"/>
          <p:nvPr/>
        </p:nvSpPr>
        <p:spPr>
          <a:xfrm>
            <a:off x="2584450" y="2762250"/>
            <a:ext cx="26654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going to play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5" name="Text Box 10"/>
          <p:cNvSpPr txBox="1"/>
          <p:nvPr/>
        </p:nvSpPr>
        <p:spPr>
          <a:xfrm>
            <a:off x="2441575" y="3625850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is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6" name="Text Box 11"/>
          <p:cNvSpPr txBox="1"/>
          <p:nvPr/>
        </p:nvSpPr>
        <p:spPr>
          <a:xfrm>
            <a:off x="4457700" y="3625850"/>
            <a:ext cx="1352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move to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7" name="Text Box 12"/>
          <p:cNvSpPr txBox="1"/>
          <p:nvPr/>
        </p:nvSpPr>
        <p:spPr>
          <a:xfrm>
            <a:off x="990600" y="4495800"/>
            <a:ext cx="11445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acting</a:t>
            </a:r>
            <a:r>
              <a:rPr lang="en-US" altLang="zh-CN" sz="2400" dirty="0">
                <a:latin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29708" name="Text Box 13"/>
          <p:cNvSpPr txBox="1"/>
          <p:nvPr/>
        </p:nvSpPr>
        <p:spPr>
          <a:xfrm>
            <a:off x="1827213" y="4953000"/>
            <a:ext cx="29733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is not going to stay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03" grpId="0"/>
      <p:bldP spid="29704" grpId="0"/>
      <p:bldP spid="29705" grpId="0"/>
      <p:bldP spid="29706" grpId="0"/>
      <p:bldP spid="29707" grpId="0"/>
      <p:bldP spid="2970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3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9144000" cy="6858000"/>
          </a:xfrm>
          <a:ln/>
        </p:spPr>
        <p:txBody>
          <a:bodyPr vert="horz" wrap="square" anchor="ctr"/>
          <a:p>
            <a:pPr algn="l"/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二、句型转换。</a:t>
            </a:r>
            <a:b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1.They have a basketball match every Sunday. 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用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next Sunday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替换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every Sunday )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They____ ____ ___ ____ a basketball match next Sunday.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2.We are going to </a:t>
            </a:r>
            <a:r>
              <a:rPr lang="en-US" altLang="zh-CN" sz="2800" u="sng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have a school trip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next week.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2" charset="0"/>
              </a:rPr>
              <a:t>对画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线部分提问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）</a:t>
            </a:r>
            <a:b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____ ____ you ____ ____ ___next week?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3.I’m going to see my teacher on Teachers’ Day.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改为一般疑问句，并做肯定回答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）</a:t>
            </a:r>
            <a:b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</a:rPr>
              <a:t>—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____ ____ going to see _____ teacher on Teachers’ Day?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2" charset="0"/>
              </a:rPr>
              <a:t>—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Yes, I am.</a:t>
            </a:r>
            <a:br>
              <a:rPr lang="en-US" altLang="zh-CN" sz="2800" dirty="0">
                <a:solidFill>
                  <a:schemeClr val="tx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endParaRPr lang="en-US" altLang="zh-CN" sz="2800" dirty="0">
              <a:solidFill>
                <a:schemeClr val="tx1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30723" name="Text Box 5"/>
          <p:cNvSpPr txBox="1"/>
          <p:nvPr/>
        </p:nvSpPr>
        <p:spPr>
          <a:xfrm>
            <a:off x="755650" y="443706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724" name="Text Box 7"/>
          <p:cNvSpPr txBox="1"/>
          <p:nvPr/>
        </p:nvSpPr>
        <p:spPr>
          <a:xfrm>
            <a:off x="762000" y="5334000"/>
            <a:ext cx="7937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Are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25" name="Text Box 8"/>
          <p:cNvSpPr txBox="1"/>
          <p:nvPr/>
        </p:nvSpPr>
        <p:spPr>
          <a:xfrm>
            <a:off x="1524000" y="5334000"/>
            <a:ext cx="792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you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26" name="Text Box 9"/>
          <p:cNvSpPr txBox="1"/>
          <p:nvPr/>
        </p:nvSpPr>
        <p:spPr>
          <a:xfrm>
            <a:off x="4114800" y="5334000"/>
            <a:ext cx="7778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your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27" name="Text Box 10"/>
          <p:cNvSpPr txBox="1"/>
          <p:nvPr/>
        </p:nvSpPr>
        <p:spPr>
          <a:xfrm>
            <a:off x="415925" y="3657600"/>
            <a:ext cx="9588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What</a:t>
            </a:r>
            <a:r>
              <a:rPr lang="en-US" altLang="zh-CN" sz="2400" dirty="0">
                <a:latin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30728" name="Text Box 11"/>
          <p:cNvSpPr txBox="1"/>
          <p:nvPr/>
        </p:nvSpPr>
        <p:spPr>
          <a:xfrm>
            <a:off x="1243013" y="3657600"/>
            <a:ext cx="6254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are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29" name="Text Box 12"/>
          <p:cNvSpPr txBox="1"/>
          <p:nvPr/>
        </p:nvSpPr>
        <p:spPr>
          <a:xfrm>
            <a:off x="2466975" y="3657600"/>
            <a:ext cx="9318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going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0" name="Text Box 13"/>
          <p:cNvSpPr txBox="1"/>
          <p:nvPr/>
        </p:nvSpPr>
        <p:spPr>
          <a:xfrm>
            <a:off x="3403600" y="3657600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to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1" name="Text Box 14"/>
          <p:cNvSpPr txBox="1"/>
          <p:nvPr/>
        </p:nvSpPr>
        <p:spPr>
          <a:xfrm>
            <a:off x="4124325" y="3657600"/>
            <a:ext cx="5238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do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2" name="Text Box 15"/>
          <p:cNvSpPr txBox="1"/>
          <p:nvPr/>
        </p:nvSpPr>
        <p:spPr>
          <a:xfrm>
            <a:off x="1023938" y="1981200"/>
            <a:ext cx="6254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are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3" name="Text Box 16"/>
          <p:cNvSpPr txBox="1"/>
          <p:nvPr/>
        </p:nvSpPr>
        <p:spPr>
          <a:xfrm>
            <a:off x="1671638" y="1981200"/>
            <a:ext cx="9318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going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4" name="Text Box 17"/>
          <p:cNvSpPr txBox="1"/>
          <p:nvPr/>
        </p:nvSpPr>
        <p:spPr>
          <a:xfrm>
            <a:off x="2608263" y="1981200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to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5" name="Text Box 18"/>
          <p:cNvSpPr txBox="1"/>
          <p:nvPr/>
        </p:nvSpPr>
        <p:spPr>
          <a:xfrm>
            <a:off x="3040063" y="1981200"/>
            <a:ext cx="84613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have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  <p:bldP spid="30728" grpId="0"/>
      <p:bldP spid="30729" grpId="0"/>
      <p:bldP spid="30730" grpId="0"/>
      <p:bldP spid="30731" grpId="0"/>
      <p:bldP spid="30732" grpId="0"/>
      <p:bldP spid="30733" grpId="0"/>
      <p:bldP spid="30734" grpId="0"/>
      <p:bldP spid="307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4"/>
          <p:cNvSpPr txBox="1"/>
          <p:nvPr/>
        </p:nvSpPr>
        <p:spPr>
          <a:xfrm>
            <a:off x="609600" y="3773488"/>
            <a:ext cx="60483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What is he going to do next Friday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Text Box 6"/>
          <p:cNvSpPr txBox="1"/>
          <p:nvPr/>
        </p:nvSpPr>
        <p:spPr>
          <a:xfrm>
            <a:off x="660400" y="2554288"/>
            <a:ext cx="6121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</a:rPr>
              <a:t>I’m not going to walk to school</a:t>
            </a:r>
            <a:r>
              <a:rPr lang="en-US" altLang="zh-CN" sz="2400" dirty="0">
                <a:latin typeface="Arial" panose="020B0604020202020204" pitchFamily="34" charset="0"/>
              </a:rPr>
              <a:t> 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31748" name="矩形 3"/>
          <p:cNvSpPr/>
          <p:nvPr/>
        </p:nvSpPr>
        <p:spPr>
          <a:xfrm>
            <a:off x="533400" y="2020888"/>
            <a:ext cx="7696200" cy="2225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latin typeface="Times New Roman" panose="02020603050405020304" pitchFamily="2" charset="0"/>
                <a:cs typeface="Times New Roman" panose="02020603050405020304" pitchFamily="2" charset="0"/>
              </a:rPr>
              <a:t>1.I’m, going to, walk, school, not, to </a:t>
            </a:r>
            <a:b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_____________________________________.</a:t>
            </a:r>
            <a:endParaRPr lang="en-US" altLang="zh-CN" sz="2800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br>
              <a:rPr lang="en-US" altLang="zh-CN" sz="2800" dirty="0"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latin typeface="Times New Roman" panose="02020603050405020304" pitchFamily="2" charset="0"/>
                <a:cs typeface="Times New Roman" panose="02020603050405020304" pitchFamily="2" charset="0"/>
              </a:rPr>
              <a:t>2. Friday, what, is, do, going, to, next, he</a:t>
            </a:r>
            <a:b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</a:rPr>
            </a:br>
            <a:r>
              <a:rPr lang="en-US" altLang="zh-CN" sz="2800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_____________________________________?</a:t>
            </a:r>
            <a:endParaRPr lang="zh-CN" altLang="en-US" sz="2800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31749" name="TextBox 4"/>
          <p:cNvSpPr txBox="1"/>
          <p:nvPr/>
        </p:nvSpPr>
        <p:spPr>
          <a:xfrm>
            <a:off x="533400" y="1106488"/>
            <a:ext cx="5562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三、连词成句。</a:t>
            </a:r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矩形 32769"/>
          <p:cNvSpPr/>
          <p:nvPr/>
        </p:nvSpPr>
        <p:spPr>
          <a:xfrm>
            <a:off x="1836738" y="2060575"/>
            <a:ext cx="6335712" cy="184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>
                        <a:alpha val="100000"/>
                      </a:srgbClr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8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zh-CN" altLang="en-US" sz="360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>
                      <a:alpha val="100000"/>
                    </a:srgbClr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8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文本框 9217"/>
          <p:cNvSpPr txBox="1"/>
          <p:nvPr/>
        </p:nvSpPr>
        <p:spPr>
          <a:xfrm>
            <a:off x="76200" y="0"/>
            <a:ext cx="9525000" cy="59737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Calibri" panose="020F0502020204030204" pitchFamily="2" charset="0"/>
              </a:rPr>
              <a:t>_____ are you going to be a basketball player 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  like Lin Shuhao?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Calibri" panose="020F0502020204030204" pitchFamily="2" charset="0"/>
              </a:rPr>
              <a:t>I'm going to practice basketball every day.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A. What      B. Which      C. How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3.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Calibri" panose="020F0502020204030204" pitchFamily="2" charset="0"/>
              </a:rPr>
              <a:t>Michael likes flying around the world.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Calibri" panose="020F0502020204030204" pitchFamily="2" charset="0"/>
              </a:rPr>
              <a:t>I think being a _______ is just right for him.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A. pilot       B. doctor      C. cook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Calibri" panose="020F0502020204030204" pitchFamily="2" charset="0"/>
              </a:rPr>
              <a:t>How are you going to be an artist?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  </a:t>
            </a:r>
            <a:r>
              <a:rPr lang="zh-CN" altLang="en-US" sz="2800" dirty="0">
                <a:latin typeface="Arial" panose="020B0604020202020204" pitchFamily="34" charset="0"/>
              </a:rPr>
              <a:t>—</a:t>
            </a:r>
            <a:r>
              <a:rPr lang="zh-CN" altLang="en-US" sz="2800" dirty="0">
                <a:latin typeface="Calibri" panose="020F0502020204030204" pitchFamily="2" charset="0"/>
              </a:rPr>
              <a:t>I'm going to _______ this year.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A. get good grades    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B. study computer science</a:t>
            </a:r>
            <a:endParaRPr lang="zh-CN" altLang="en-US" sz="2800" dirty="0">
              <a:latin typeface="Calibri" panose="020F0502020204030204" pitchFamily="2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</a:rPr>
              <a:t>  C. take art lessons</a:t>
            </a:r>
            <a:endParaRPr lang="zh-CN" altLang="en-US" sz="2800" dirty="0">
              <a:latin typeface="Calibri" panose="020F0502020204030204" pitchFamily="2" charset="0"/>
            </a:endParaRPr>
          </a:p>
        </p:txBody>
      </p:sp>
      <p:sp>
        <p:nvSpPr>
          <p:cNvPr id="9219" name="文本框 9218"/>
          <p:cNvSpPr txBox="1"/>
          <p:nvPr/>
        </p:nvSpPr>
        <p:spPr>
          <a:xfrm>
            <a:off x="1143000" y="-76200"/>
            <a:ext cx="1882775" cy="6318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0" name="文本框 9219"/>
          <p:cNvSpPr txBox="1"/>
          <p:nvPr/>
        </p:nvSpPr>
        <p:spPr>
          <a:xfrm>
            <a:off x="3962400" y="2286000"/>
            <a:ext cx="1882775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3962400" y="3810000"/>
            <a:ext cx="1882775" cy="639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ldLvl="0"/>
      <p:bldP spid="9220" grpId="0" bldLvl="0"/>
      <p:bldP spid="9221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11"/>
          <p:cNvSpPr/>
          <p:nvPr/>
        </p:nvSpPr>
        <p:spPr>
          <a:xfrm>
            <a:off x="250825" y="1628775"/>
            <a:ext cx="8713788" cy="50133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1.</a:t>
            </a:r>
            <a:r>
              <a:rPr lang="zh-CN" altLang="en-US" sz="2800" b="1" dirty="0">
                <a:latin typeface="Arial" panose="020B0604020202020204" pitchFamily="34" charset="0"/>
              </a:rPr>
              <a:t> 你长大后，你想做什么？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    What do you want ____ ___ when you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    __________?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2. </a:t>
            </a:r>
            <a:r>
              <a:rPr lang="zh-CN" altLang="en-US" sz="2800" b="1" dirty="0">
                <a:latin typeface="Arial" panose="020B0604020202020204" pitchFamily="34" charset="0"/>
              </a:rPr>
              <a:t>我想成为一名工程师。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    I want to ____ ___ _________.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3. </a:t>
            </a:r>
            <a:r>
              <a:rPr lang="zh-CN" altLang="en-US" sz="2800" b="1" dirty="0">
                <a:latin typeface="Arial" panose="020B0604020202020204" pitchFamily="34" charset="0"/>
              </a:rPr>
              <a:t>你打算如何做？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    How _____ you _____ to ____ that?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4. </a:t>
            </a:r>
            <a:r>
              <a:rPr lang="zh-CN" altLang="en-US" sz="2800" b="1" dirty="0">
                <a:latin typeface="Arial" panose="020B0604020202020204" pitchFamily="34" charset="0"/>
              </a:rPr>
              <a:t>我打算非常努力地学习数学。 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2800" b="1" dirty="0">
                <a:latin typeface="Arial" panose="020B0604020202020204" pitchFamily="34" charset="0"/>
              </a:rPr>
              <a:t>    I’m ______ _____ ______ _____ really hard.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10243" name="WordArt 4"/>
          <p:cNvSpPr>
            <a:spLocks noTextEdit="1"/>
          </p:cNvSpPr>
          <p:nvPr/>
        </p:nvSpPr>
        <p:spPr>
          <a:xfrm>
            <a:off x="1619250" y="188913"/>
            <a:ext cx="5689600" cy="6477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solidFill>
                  <a:srgbClr val="008000"/>
                </a:solidFill>
                <a:effectLst>
                  <a:outerShdw dist="53882" dir="2699999" algn="ctr" rotWithShape="0">
                    <a:srgbClr val="C0C0C0">
                      <a:alpha val="75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Grammar Focus</a:t>
            </a:r>
            <a:endParaRPr lang="zh-CN" altLang="en-US" sz="4000" b="1">
              <a:solidFill>
                <a:srgbClr val="008000"/>
              </a:solidFill>
              <a:effectLst>
                <a:outerShdw dist="53882" dir="2699999" algn="ctr" rotWithShape="0">
                  <a:srgbClr val="C0C0C0">
                    <a:alpha val="75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244" name="Text Box 5"/>
          <p:cNvSpPr txBox="1"/>
          <p:nvPr/>
        </p:nvSpPr>
        <p:spPr>
          <a:xfrm>
            <a:off x="838200" y="2286000"/>
            <a:ext cx="2016125" cy="661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400" b="1" dirty="0">
                <a:solidFill>
                  <a:srgbClr val="FF0000"/>
                </a:solidFill>
                <a:latin typeface="Arial" panose="020B0604020202020204" pitchFamily="34" charset="0"/>
              </a:rPr>
              <a:t>grow up</a:t>
            </a:r>
            <a:endParaRPr lang="en-US" altLang="zh-CN" sz="3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Text Box 6"/>
          <p:cNvSpPr txBox="1"/>
          <p:nvPr/>
        </p:nvSpPr>
        <p:spPr>
          <a:xfrm>
            <a:off x="3886200" y="1981200"/>
            <a:ext cx="1838325" cy="661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400" b="1" dirty="0">
                <a:solidFill>
                  <a:srgbClr val="FF0000"/>
                </a:solidFill>
                <a:latin typeface="Arial" panose="020B0604020202020204" pitchFamily="34" charset="0"/>
              </a:rPr>
              <a:t>to    be</a:t>
            </a:r>
            <a:endParaRPr lang="en-US" altLang="zh-CN" sz="3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Text Box 7"/>
          <p:cNvSpPr txBox="1"/>
          <p:nvPr/>
        </p:nvSpPr>
        <p:spPr>
          <a:xfrm>
            <a:off x="2438400" y="3200400"/>
            <a:ext cx="4175125" cy="661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400" b="1" dirty="0">
                <a:solidFill>
                  <a:srgbClr val="FF0000"/>
                </a:solidFill>
                <a:latin typeface="Arial" panose="020B0604020202020204" pitchFamily="34" charset="0"/>
              </a:rPr>
              <a:t>be     an    engineer</a:t>
            </a:r>
            <a:endParaRPr lang="en-US" altLang="zh-CN" sz="3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 Box 9"/>
          <p:cNvSpPr txBox="1"/>
          <p:nvPr/>
        </p:nvSpPr>
        <p:spPr>
          <a:xfrm>
            <a:off x="1600200" y="4038600"/>
            <a:ext cx="5832475" cy="627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are         going       do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Rectangle 12"/>
          <p:cNvSpPr/>
          <p:nvPr/>
        </p:nvSpPr>
        <p:spPr>
          <a:xfrm>
            <a:off x="250825" y="908050"/>
            <a:ext cx="7416800" cy="6207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根据课本内容，完成下列句子。 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Text Box 5"/>
          <p:cNvSpPr txBox="1"/>
          <p:nvPr/>
        </p:nvSpPr>
        <p:spPr>
          <a:xfrm>
            <a:off x="1143000" y="4876800"/>
            <a:ext cx="5835650" cy="652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going   to    study  math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10"/>
          <p:cNvSpPr/>
          <p:nvPr/>
        </p:nvSpPr>
        <p:spPr>
          <a:xfrm>
            <a:off x="179388" y="188913"/>
            <a:ext cx="8893175" cy="64976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5. </a:t>
            </a:r>
            <a:r>
              <a:rPr lang="zh-CN" altLang="en-US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你想去哪里工作？</a:t>
            </a: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    ______ ______ you going to work?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6. </a:t>
            </a:r>
            <a:r>
              <a:rPr lang="zh-CN" altLang="en-US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我打算搬到上海。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   I’m ______ _____ ______ to Shanghai. 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7. </a:t>
            </a:r>
            <a:r>
              <a:rPr lang="zh-CN" altLang="en-US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你打算从什么时候开始？ </a:t>
            </a: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 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   When _____ you ______ to _____?  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8. </a:t>
            </a:r>
            <a:r>
              <a:rPr lang="zh-CN" altLang="en-US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我打算读完中学和大学后开始。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   I’m going to _____ ______ I _____ high   </a:t>
            </a:r>
            <a:endParaRPr lang="en-US" altLang="zh-CN" sz="3200" b="1" dirty="0">
              <a:latin typeface="Arial" panose="020B0604020202020204" pitchFamily="34" charset="0"/>
              <a:cs typeface="Times New Roman" panose="02020603050405020304" pitchFamily="2" charset="0"/>
            </a:endParaRPr>
          </a:p>
          <a:p>
            <a:pPr>
              <a:lnSpc>
                <a:spcPct val="115000"/>
              </a:lnSpc>
            </a:pP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    school and _______. </a:t>
            </a:r>
            <a:endParaRPr lang="en-US" altLang="zh-CN" sz="3200" b="1" dirty="0">
              <a:latin typeface="Arial" panose="020B0604020202020204" pitchFamily="34" charset="0"/>
              <a:ea typeface="Times New Roman" panose="02020603050405020304" pitchFamily="2" charset="0"/>
            </a:endParaRPr>
          </a:p>
        </p:txBody>
      </p:sp>
      <p:sp>
        <p:nvSpPr>
          <p:cNvPr id="11267" name="Text Box 6"/>
          <p:cNvSpPr txBox="1"/>
          <p:nvPr/>
        </p:nvSpPr>
        <p:spPr>
          <a:xfrm>
            <a:off x="838200" y="609600"/>
            <a:ext cx="2808288" cy="723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Where    are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2" charset="0"/>
            </a:endParaRPr>
          </a:p>
        </p:txBody>
      </p:sp>
      <p:sp>
        <p:nvSpPr>
          <p:cNvPr id="11268" name="Text Box 7"/>
          <p:cNvSpPr txBox="1"/>
          <p:nvPr/>
        </p:nvSpPr>
        <p:spPr>
          <a:xfrm>
            <a:off x="1371600" y="1676400"/>
            <a:ext cx="4610100" cy="722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going     to   move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Text Box 8"/>
          <p:cNvSpPr txBox="1"/>
          <p:nvPr/>
        </p:nvSpPr>
        <p:spPr>
          <a:xfrm>
            <a:off x="1905000" y="2895600"/>
            <a:ext cx="5638800" cy="722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are        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going     start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Text Box 9"/>
          <p:cNvSpPr txBox="1"/>
          <p:nvPr/>
        </p:nvSpPr>
        <p:spPr>
          <a:xfrm>
            <a:off x="2971800" y="4038600"/>
            <a:ext cx="5407025" cy="722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start  when  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finish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Text Box 6"/>
          <p:cNvSpPr txBox="1"/>
          <p:nvPr/>
        </p:nvSpPr>
        <p:spPr>
          <a:xfrm>
            <a:off x="2897188" y="4572000"/>
            <a:ext cx="1876425" cy="722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college 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2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  <p:bldP spid="11270" grpId="0"/>
      <p:bldP spid="112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矩形 12289"/>
          <p:cNvSpPr/>
          <p:nvPr/>
        </p:nvSpPr>
        <p:spPr>
          <a:xfrm>
            <a:off x="1981200" y="2362200"/>
            <a:ext cx="4765675" cy="125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Check the worksheet!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76200" y="0"/>
            <a:ext cx="9067800" cy="6675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【预习闯关二</a:t>
            </a:r>
            <a:r>
              <a:rPr lang="zh-CN" altLang="en-US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】</a:t>
            </a:r>
            <a:endParaRPr lang="zh-CN" altLang="en-US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老人与海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   </a:t>
            </a:r>
            <a:endParaRPr lang="en-US" altLang="zh-CN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写故事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   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成为一名作家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  </a:t>
            </a:r>
            <a:endParaRPr lang="en-US" altLang="zh-CN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保持写故事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  </a:t>
            </a:r>
            <a:endParaRPr lang="en-US" altLang="zh-CN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别担心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  </a:t>
            </a:r>
            <a:endParaRPr lang="en-US" altLang="zh-CN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不是每个人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  </a:t>
            </a:r>
            <a:endParaRPr lang="en-US" altLang="zh-CN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确保，确信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</a:t>
            </a:r>
            <a:endParaRPr lang="en-US" altLang="zh-CN" sz="32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尽你最大的努力</a:t>
            </a:r>
            <a:r>
              <a:rPr lang="en-US" altLang="zh-CN" sz="32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 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sp>
        <p:nvSpPr>
          <p:cNvPr id="13315" name="文本框 13314"/>
          <p:cNvSpPr txBox="1"/>
          <p:nvPr/>
        </p:nvSpPr>
        <p:spPr>
          <a:xfrm>
            <a:off x="1830388" y="914400"/>
            <a:ext cx="527526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i="1" dirty="0">
                <a:solidFill>
                  <a:srgbClr val="FF0000"/>
                </a:solidFill>
                <a:latin typeface="Arial" panose="020B0604020202020204" pitchFamily="34" charset="0"/>
              </a:rPr>
              <a:t>the Old Man and the Sea</a:t>
            </a:r>
            <a:endParaRPr lang="zh-CN" altLang="en-US" sz="2800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1531938" y="1679575"/>
            <a:ext cx="5046662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write stories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2762250" y="2354263"/>
            <a:ext cx="504825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become a writer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2282825" y="3105150"/>
            <a:ext cx="5046663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keep on writing stories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9" name="文本框 13318"/>
          <p:cNvSpPr txBox="1"/>
          <p:nvPr/>
        </p:nvSpPr>
        <p:spPr>
          <a:xfrm>
            <a:off x="1457325" y="3886200"/>
            <a:ext cx="5046663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don't worry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0" name="文本框 13319"/>
          <p:cNvSpPr txBox="1"/>
          <p:nvPr/>
        </p:nvSpPr>
        <p:spPr>
          <a:xfrm>
            <a:off x="2357438" y="4665663"/>
            <a:ext cx="5046662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not everyone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21" name="文本框 13320"/>
          <p:cNvSpPr txBox="1"/>
          <p:nvPr/>
        </p:nvSpPr>
        <p:spPr>
          <a:xfrm>
            <a:off x="2327275" y="5311775"/>
            <a:ext cx="50482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make sure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22" name="文本框 13321"/>
          <p:cNvSpPr txBox="1"/>
          <p:nvPr/>
        </p:nvSpPr>
        <p:spPr>
          <a:xfrm>
            <a:off x="3152775" y="6000750"/>
            <a:ext cx="5046663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try your best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/>
      <p:bldP spid="13316" grpId="0" bldLvl="0"/>
      <p:bldP spid="13317" grpId="0" bldLvl="0"/>
      <p:bldP spid="13318" grpId="0" bldLvl="0"/>
      <p:bldP spid="13319" grpId="0" bldLvl="0"/>
      <p:bldP spid="13320" grpId="0" bldLvl="0"/>
      <p:bldP spid="13321" grpId="0" bldLvl="0"/>
      <p:bldP spid="13322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77788" y="76200"/>
            <a:ext cx="9066212" cy="71310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1. </a:t>
            </a:r>
            <a:r>
              <a:rPr lang="zh-CN" altLang="en-US" sz="2800" b="1" i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The Old Man and the Sea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 by Hemingway. ____________________________________________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2. How are you going to become a writer? _____________________________________________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3. I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 going to keep on writing stories. _____________________________________________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4. But I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 not sure about that. _____________________________________________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5. Not everybody knows what they want to be. _____________________________________________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6. Then you can be anything you want! _____________________________________________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7. 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You are right. _________________________________________________</a:t>
            </a:r>
            <a:endParaRPr lang="zh-CN" altLang="en-US" sz="2800" dirty="0">
              <a:latin typeface="Calibri" panose="020F0502020204030204" pitchFamily="2" charset="0"/>
              <a:ea typeface="Calibri" panose="020F0502020204030204" pitchFamily="2" charset="0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533400" y="533400"/>
            <a:ext cx="50482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海明威的《老人与海》。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533400" y="1463675"/>
            <a:ext cx="504825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你打算如何成为一名作家呢?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563563" y="2379663"/>
            <a:ext cx="5046662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我打算继续写故事。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444500" y="3309938"/>
            <a:ext cx="5046663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但是我还不确定。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488950" y="4270375"/>
            <a:ext cx="73596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不是每个人都知道他们想做什么的。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458788" y="5186363"/>
            <a:ext cx="7361237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那么你会成为你所想的任何人。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5" name="文本框 14344"/>
          <p:cNvSpPr txBox="1"/>
          <p:nvPr/>
        </p:nvSpPr>
        <p:spPr>
          <a:xfrm>
            <a:off x="519113" y="6116638"/>
            <a:ext cx="7361237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你是对的 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ldLvl="0"/>
      <p:bldP spid="14340" grpId="0" bldLvl="0"/>
      <p:bldP spid="14341" grpId="0" bldLvl="0"/>
      <p:bldP spid="14342" grpId="0" bldLvl="0"/>
      <p:bldP spid="14343" grpId="0" bldLvl="0"/>
      <p:bldP spid="14344" grpId="0" bldLvl="0"/>
      <p:bldP spid="14345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1588" y="0"/>
            <a:ext cx="9142412" cy="67452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【预习闯关三】</a:t>
            </a:r>
            <a:endParaRPr lang="zh-CN" altLang="en-US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Grammar Focus</a:t>
            </a: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与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3a: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搬去上海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___________________   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读完高中与大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___________________________________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一辆快车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  </a:t>
            </a: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学习教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  </a:t>
            </a: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足球运动员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__________________    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一所烹饪学校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_________________     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一名赛车手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3b</a:t>
            </a: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与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3c: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在大学里学习医学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_________________________   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明年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9</a:t>
            </a: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月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</a:t>
            </a: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写文章</a:t>
            </a: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  </a:t>
            </a:r>
            <a:endParaRPr lang="en-US" altLang="zh-CN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把他们寄到杂志社或报社</a:t>
            </a:r>
            <a:endParaRPr lang="zh-CN" altLang="en-US" sz="280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_____________________________________</a:t>
            </a:r>
            <a:endParaRPr lang="en-US" altLang="zh-CN" sz="2800">
              <a:latin typeface="Calibri" panose="020F0502020204030204" pitchFamily="2" charset="0"/>
              <a:ea typeface="Calibri" panose="020F0502020204030204" pitchFamily="2" charset="0"/>
              <a:sym typeface="宋体" panose="02010600030101010101" pitchFamily="2" charset="-122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1752600" y="990600"/>
            <a:ext cx="46482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move to Shanghai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2667000" y="1524000"/>
            <a:ext cx="59563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finish high school and college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1512888" y="2070100"/>
            <a:ext cx="2373312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   a fast car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5775325" y="2085975"/>
            <a:ext cx="32162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 study education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1963738" y="2505075"/>
            <a:ext cx="321627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soccer player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8" name="文本框 15367"/>
          <p:cNvSpPr txBox="1"/>
          <p:nvPr/>
        </p:nvSpPr>
        <p:spPr>
          <a:xfrm>
            <a:off x="2249488" y="3090863"/>
            <a:ext cx="321627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 cooking school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9" name="文本框 15368"/>
          <p:cNvSpPr txBox="1"/>
          <p:nvPr/>
        </p:nvSpPr>
        <p:spPr>
          <a:xfrm>
            <a:off x="1981200" y="3581400"/>
            <a:ext cx="32162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 race car driver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70" name="文本框 15369"/>
          <p:cNvSpPr txBox="1"/>
          <p:nvPr/>
        </p:nvSpPr>
        <p:spPr>
          <a:xfrm>
            <a:off x="3092450" y="4587875"/>
            <a:ext cx="60515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study medicine at a university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1411288" y="5127625"/>
            <a:ext cx="60515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next September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72" name="文本框 15371"/>
          <p:cNvSpPr txBox="1"/>
          <p:nvPr/>
        </p:nvSpPr>
        <p:spPr>
          <a:xfrm>
            <a:off x="5334000" y="5106988"/>
            <a:ext cx="2897188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write articles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73" name="文本框 15372"/>
          <p:cNvSpPr txBox="1"/>
          <p:nvPr/>
        </p:nvSpPr>
        <p:spPr>
          <a:xfrm>
            <a:off x="230188" y="6172200"/>
            <a:ext cx="82296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send them to magazines and newspapers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ldLvl="0"/>
      <p:bldP spid="15364" grpId="0" bldLvl="0"/>
      <p:bldP spid="15365" grpId="0" bldLvl="0"/>
      <p:bldP spid="15366" grpId="0" bldLvl="0"/>
      <p:bldP spid="15367" grpId="0" bldLvl="0"/>
      <p:bldP spid="15368" grpId="0" bldLvl="0"/>
      <p:bldP spid="15369" grpId="0" bldLvl="0"/>
      <p:bldP spid="15370" grpId="0" bldLvl="0"/>
      <p:bldP spid="15371" grpId="0" bldLvl="0"/>
      <p:bldP spid="15372" grpId="0" bldLvl="0"/>
      <p:bldP spid="15373" grpId="0" bldLvl="0"/>
    </p:bld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默认设计模板_3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默认设计模板_4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9851</Words>
  <Application>WPS 演示</Application>
  <PresentationFormat>全屏显示(4:3)</PresentationFormat>
  <Paragraphs>525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26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Verdana</vt:lpstr>
      <vt:lpstr>Times New Roman</vt:lpstr>
      <vt:lpstr>黑体</vt:lpstr>
      <vt:lpstr>楷体_GB2312</vt:lpstr>
      <vt:lpstr>新宋体</vt:lpstr>
      <vt:lpstr>Latha</vt:lpstr>
      <vt:lpstr>微软雅黑</vt:lpstr>
      <vt:lpstr>Arial Unicode MS</vt:lpstr>
      <vt:lpstr>1_默认设计模板</vt:lpstr>
      <vt:lpstr>默认设计模板</vt:lpstr>
      <vt:lpstr>1_默认设计模板_2</vt:lpstr>
      <vt:lpstr>1_默认设计模板_3</vt:lpstr>
      <vt:lpstr>1_默认设计模板_4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海派甜心</cp:lastModifiedBy>
  <cp:revision>36</cp:revision>
  <dcterms:created xsi:type="dcterms:W3CDTF">2013-10-18T08:32:32Z</dcterms:created>
  <dcterms:modified xsi:type="dcterms:W3CDTF">2021-05-02T02:16:04Z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