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302" r:id="rId20"/>
    <p:sldId id="303" r:id="rId21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1"/>
        <p:guide pos="2891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fontAlgn="base" hangingPunct="1"/>
            <a:endParaRPr lang="zh-CN" altLang="en-US" sz="1200" strike="noStrike" noProof="1" dirty="0"/>
          </a:p>
        </p:txBody>
      </p:sp>
      <p:sp>
        <p:nvSpPr>
          <p:cNvPr id="2051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eaLnBrk="1" fontAlgn="base" hangingPunct="1"/>
            <a:endParaRPr lang="en-US" altLang="x-none" sz="1200" strike="noStrike" noProof="1" dirty="0"/>
          </a:p>
        </p:txBody>
      </p:sp>
      <p:sp>
        <p:nvSpPr>
          <p:cNvPr id="2052" name="Rectangle 4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2053" name="Rectangle 5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0"/>
            <a:r>
              <a:rPr lang="zh-CN" altLang="en-US" dirty="0"/>
              <a:t>第二级</a:t>
            </a:r>
            <a:endParaRPr lang="zh-CN" altLang="en-US" dirty="0"/>
          </a:p>
          <a:p>
            <a:pPr lvl="2" indent="0"/>
            <a:r>
              <a:rPr lang="zh-CN" altLang="en-US" dirty="0"/>
              <a:t>第三级</a:t>
            </a:r>
            <a:endParaRPr lang="zh-CN" altLang="en-US" dirty="0"/>
          </a:p>
          <a:p>
            <a:pPr lvl="3" indent="0"/>
            <a:r>
              <a:rPr lang="zh-CN" altLang="en-US" dirty="0"/>
              <a:t>第四级</a:t>
            </a:r>
            <a:endParaRPr lang="zh-CN" altLang="en-US" dirty="0"/>
          </a:p>
          <a:p>
            <a:pPr lvl="4" indent="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054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eaLnBrk="1" fontAlgn="base" hangingPunct="1"/>
            <a:endParaRPr lang="en-US" altLang="x-none" sz="1200" strike="noStrike" noProof="1" dirty="0"/>
          </a:p>
        </p:txBody>
      </p:sp>
      <p:sp>
        <p:nvSpPr>
          <p:cNvPr id="2055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 indent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-34290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29" name="Rectangle 5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eaLnBrk="1" fontAlgn="base" hangingPunct="1"/>
            <a:endParaRPr lang="en-US" altLang="x-none" strike="noStrike" noProof="1" dirty="0"/>
          </a:p>
        </p:txBody>
      </p:sp>
      <p:sp>
        <p:nvSpPr>
          <p:cNvPr id="1030" name="Rectangle 6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0" fontAlgn="base" latinLnBrk="0" hangingPunct="0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4.jpeg"/><Relationship Id="rId3" Type="http://schemas.openxmlformats.org/officeDocument/2006/relationships/image" Target="../media/image22.jpeg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8" Type="http://schemas.openxmlformats.org/officeDocument/2006/relationships/image" Target="../media/image22.jpeg"/><Relationship Id="rId7" Type="http://schemas.openxmlformats.org/officeDocument/2006/relationships/image" Target="../media/image21.png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4" Type="http://schemas.openxmlformats.org/officeDocument/2006/relationships/slideLayout" Target="../slideLayouts/slideLayout7.xml"/><Relationship Id="rId13" Type="http://schemas.openxmlformats.org/officeDocument/2006/relationships/image" Target="../media/image27.png"/><Relationship Id="rId12" Type="http://schemas.openxmlformats.org/officeDocument/2006/relationships/image" Target="../media/image26.png"/><Relationship Id="rId11" Type="http://schemas.openxmlformats.org/officeDocument/2006/relationships/image" Target="../media/image25.png"/><Relationship Id="rId10" Type="http://schemas.openxmlformats.org/officeDocument/2006/relationships/image" Target="../media/image24.jpeg"/><Relationship Id="rId1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1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3074" name="WordArt 4"/>
          <p:cNvSpPr>
            <a:spLocks noTextEdit="1"/>
          </p:cNvSpPr>
          <p:nvPr/>
        </p:nvSpPr>
        <p:spPr>
          <a:xfrm>
            <a:off x="611188" y="1341438"/>
            <a:ext cx="8313737" cy="367188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6745"/>
              </a:avLst>
            </a:prstTxWarp>
            <a:normAutofit/>
          </a:bodyPr>
          <a:p>
            <a:pPr algn="ctr" eaLnBrk="0" fontAlgn="base" hangingPunct="0"/>
            <a:r>
              <a:rPr lang="zh-CN" altLang="en-US" sz="4800" b="1" strike="noStrike" noProof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Unit 2 </a:t>
            </a:r>
            <a:endParaRPr lang="zh-CN" altLang="en-US" sz="4800" b="1" strike="noStrike" noProof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fontAlgn="base" hangingPunct="0"/>
            <a:r>
              <a:rPr lang="zh-CN" altLang="en-US" sz="4800" b="1" strike="noStrike" noProof="1">
                <a:ln w="9525" cap="flat" cmpd="sng">
                  <a:solidFill>
                    <a:schemeClr val="hlink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How often do you exercise?</a:t>
            </a:r>
            <a:endParaRPr lang="zh-CN" altLang="en-US" sz="4800" b="1" strike="noStrike" noProof="1">
              <a:ln w="9525" cap="flat" cmpd="sng">
                <a:solidFill>
                  <a:schemeClr val="hlink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2290" name="Group 2"/>
          <p:cNvGrpSpPr>
            <a:grpSpLocks noChangeAspect="1"/>
          </p:cNvGrpSpPr>
          <p:nvPr/>
        </p:nvGrpSpPr>
        <p:grpSpPr>
          <a:xfrm>
            <a:off x="1116013" y="2420938"/>
            <a:ext cx="5329237" cy="2112962"/>
            <a:chOff x="0" y="0"/>
            <a:chExt cx="3357" cy="1331"/>
          </a:xfrm>
        </p:grpSpPr>
        <p:pic>
          <p:nvPicPr>
            <p:cNvPr id="2" name="Picture 3" descr="junk_food_kihlx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136"/>
              <a:ext cx="1619" cy="119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291" name="Picture 4" descr="图片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10" y="0"/>
              <a:ext cx="1647" cy="1312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2293" name="圆角矩形标注 1"/>
          <p:cNvSpPr/>
          <p:nvPr/>
        </p:nvSpPr>
        <p:spPr>
          <a:xfrm>
            <a:off x="898525" y="908050"/>
            <a:ext cx="3924300" cy="1368425"/>
          </a:xfrm>
          <a:prstGeom prst="wedgeRoundRectCallout">
            <a:avLst>
              <a:gd name="adj1" fmla="val 40574"/>
              <a:gd name="adj2" fmla="val 7923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eat junk food?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4" name="圆角矩形标注 2"/>
          <p:cNvSpPr/>
          <p:nvPr/>
        </p:nvSpPr>
        <p:spPr>
          <a:xfrm>
            <a:off x="4932363" y="1412875"/>
            <a:ext cx="4249737" cy="1152525"/>
          </a:xfrm>
          <a:prstGeom prst="wedgeRoundRectCallout">
            <a:avLst>
              <a:gd name="adj1" fmla="val -24162"/>
              <a:gd name="adj2" fmla="val 8462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eat it once a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week.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5" name="圆角矩形标注 3"/>
          <p:cNvSpPr/>
          <p:nvPr/>
        </p:nvSpPr>
        <p:spPr>
          <a:xfrm>
            <a:off x="611188" y="5084763"/>
            <a:ext cx="2808287" cy="1150937"/>
          </a:xfrm>
          <a:prstGeom prst="wedgeRoundRectCallout">
            <a:avLst>
              <a:gd name="adj1" fmla="val 70634"/>
              <a:gd name="adj2" fmla="val -11206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Do you like it?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6" name="圆角矩形标注 4"/>
          <p:cNvSpPr/>
          <p:nvPr/>
        </p:nvSpPr>
        <p:spPr>
          <a:xfrm>
            <a:off x="4500563" y="4365625"/>
            <a:ext cx="4464050" cy="2205038"/>
          </a:xfrm>
          <a:prstGeom prst="wedgeRoundRectCallout">
            <a:avLst>
              <a:gd name="adj1" fmla="val -18741"/>
              <a:gd name="adj2" fmla="val -8520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Yes. But my mother doesn’t let me eat it. She says it’s bad for my health.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2297" name="WordArt 4"/>
          <p:cNvSpPr>
            <a:spLocks noTextEdit="1"/>
          </p:cNvSpPr>
          <p:nvPr/>
        </p:nvSpPr>
        <p:spPr>
          <a:xfrm>
            <a:off x="323850" y="157163"/>
            <a:ext cx="2808288" cy="67945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12294" grpId="0"/>
      <p:bldP spid="12295" grpId="0"/>
      <p:bldP spid="122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3314" name="Picture 2" descr="图片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9113" y="3429000"/>
            <a:ext cx="2794000" cy="20494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圆角矩形标注 1"/>
          <p:cNvSpPr/>
          <p:nvPr/>
        </p:nvSpPr>
        <p:spPr>
          <a:xfrm>
            <a:off x="179388" y="2276475"/>
            <a:ext cx="3960812" cy="1152525"/>
          </a:xfrm>
          <a:prstGeom prst="wedgeRoundRectCallout">
            <a:avLst>
              <a:gd name="adj1" fmla="val 34162"/>
              <a:gd name="adj2" fmla="val 6897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drink/eat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6" name="圆角矩形标注 2"/>
          <p:cNvSpPr/>
          <p:nvPr/>
        </p:nvSpPr>
        <p:spPr>
          <a:xfrm>
            <a:off x="5219700" y="2349500"/>
            <a:ext cx="2700338" cy="863600"/>
          </a:xfrm>
          <a:prstGeom prst="wedgeRoundRectCallout">
            <a:avLst>
              <a:gd name="adj1" fmla="val -19278"/>
              <a:gd name="adj2" fmla="val 97931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eat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7" name="圆角矩形标注 3"/>
          <p:cNvSpPr/>
          <p:nvPr/>
        </p:nvSpPr>
        <p:spPr>
          <a:xfrm>
            <a:off x="395288" y="5518150"/>
            <a:ext cx="3509962" cy="649288"/>
          </a:xfrm>
          <a:prstGeom prst="wedgeRoundRectCallout">
            <a:avLst>
              <a:gd name="adj1" fmla="val 46926"/>
              <a:gd name="adj2" fmla="val -11356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Do you like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3318" name="圆角矩形标注 4"/>
          <p:cNvSpPr/>
          <p:nvPr/>
        </p:nvSpPr>
        <p:spPr>
          <a:xfrm>
            <a:off x="5076825" y="5302250"/>
            <a:ext cx="3105150" cy="790575"/>
          </a:xfrm>
          <a:prstGeom prst="wedgeRoundRectCallout">
            <a:avLst>
              <a:gd name="adj1" fmla="val -27537"/>
              <a:gd name="adj2" fmla="val -104597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pic>
        <p:nvPicPr>
          <p:cNvPr id="13319" name="Picture 7" descr="42_120424154259_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260350"/>
            <a:ext cx="2359025" cy="18875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0" name="Picture 8" descr="m_1935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260350"/>
            <a:ext cx="2016125" cy="2016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21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5963" y="0"/>
            <a:ext cx="2808287" cy="17716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  <p:bldP spid="13316" grpId="0"/>
      <p:bldP spid="13317" grpId="0"/>
      <p:bldP spid="133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4338" name="WordArt 5"/>
          <p:cNvSpPr>
            <a:spLocks noTextEdit="1"/>
          </p:cNvSpPr>
          <p:nvPr/>
        </p:nvSpPr>
        <p:spPr>
          <a:xfrm>
            <a:off x="468313" y="1052513"/>
            <a:ext cx="2228850" cy="8064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99CC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Listening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99CC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14339" name="Text Box 5"/>
          <p:cNvSpPr txBox="1"/>
          <p:nvPr/>
        </p:nvSpPr>
        <p:spPr>
          <a:xfrm>
            <a:off x="2881313" y="836613"/>
            <a:ext cx="6083300" cy="21621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to an interview about two people’s daily habits.  Circle your answers to each question. 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0" name="Text Box 5"/>
          <p:cNvSpPr txBox="1"/>
          <p:nvPr/>
        </p:nvSpPr>
        <p:spPr>
          <a:xfrm>
            <a:off x="1693863" y="4822825"/>
            <a:ext cx="6191250" cy="14636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Does 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Bill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have good habits? 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Yes.    No.    I don’t know.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1" name="Text Box 6"/>
          <p:cNvSpPr txBox="1"/>
          <p:nvPr/>
        </p:nvSpPr>
        <p:spPr>
          <a:xfrm>
            <a:off x="1693863" y="3213100"/>
            <a:ext cx="5903912" cy="146526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Does Tina have good habits?   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Yes.    No.    I don’t know.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2" name="Oval 2"/>
          <p:cNvSpPr/>
          <p:nvPr/>
        </p:nvSpPr>
        <p:spPr>
          <a:xfrm>
            <a:off x="1619250" y="1790700"/>
            <a:ext cx="863600" cy="84613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1c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4343" name="椭圆 11"/>
          <p:cNvSpPr/>
          <p:nvPr/>
        </p:nvSpPr>
        <p:spPr>
          <a:xfrm>
            <a:off x="1549400" y="4030663"/>
            <a:ext cx="1223963" cy="649287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4" name="椭圆 11"/>
          <p:cNvSpPr/>
          <p:nvPr/>
        </p:nvSpPr>
        <p:spPr>
          <a:xfrm>
            <a:off x="2843213" y="1917700"/>
            <a:ext cx="1512887" cy="503238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4345" name="椭圆 11"/>
          <p:cNvSpPr/>
          <p:nvPr/>
        </p:nvSpPr>
        <p:spPr>
          <a:xfrm>
            <a:off x="2773363" y="5686425"/>
            <a:ext cx="1223962" cy="649288"/>
          </a:xfrm>
          <a:prstGeom prst="ellipse">
            <a:avLst/>
          </a:prstGeom>
          <a:noFill/>
          <a:ln w="9525">
            <a:noFill/>
          </a:ln>
        </p:spPr>
        <p:txBody>
          <a:bodyPr anchor="ctr"/>
          <a:p>
            <a:pPr algn="ctr"/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  <p:bldP spid="14340" grpId="0"/>
      <p:bldP spid="14341" grpId="0"/>
      <p:bldP spid="14342" grpId="0"/>
      <p:bldP spid="14343" grpId="0"/>
      <p:bldP spid="14344" grpId="0"/>
      <p:bldP spid="1434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5362" name="Text Box 5"/>
          <p:cNvSpPr txBox="1"/>
          <p:nvPr/>
        </p:nvSpPr>
        <p:spPr>
          <a:xfrm>
            <a:off x="107950" y="1144588"/>
            <a:ext cx="5508625" cy="54530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 algn="ctr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Questions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How often do you exercise?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How often do you eat fruit?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3. How many hours do you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sleep every night?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4. How often do you drink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milk?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5. How often do you eat junk 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food?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6. How often do you drink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/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coffee?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3" name="Text Box 6"/>
          <p:cNvSpPr txBox="1"/>
          <p:nvPr/>
        </p:nvSpPr>
        <p:spPr>
          <a:xfrm>
            <a:off x="5651500" y="1125538"/>
            <a:ext cx="3168650" cy="4968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/>
            <a:r>
              <a:rPr lang="en-US" altLang="zh-CN" sz="3200" b="1" dirty="0">
                <a:latin typeface="Arial" panose="020B0604020202020204" pitchFamily="34" charset="0"/>
                <a:ea typeface="宋体" panose="02010600030101010101" pitchFamily="2" charset="-122"/>
              </a:rPr>
              <a:t>Tina     Bill</a:t>
            </a:r>
            <a:endParaRPr lang="en-US" altLang="zh-CN" sz="32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_______  </a:t>
            </a:r>
            <a:r>
              <a:rPr lang="zh-CN" altLang="en-US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200" b="1" dirty="0">
                <a:latin typeface="Times New Roman" panose="02020603050405020304" pitchFamily="2" charset="0"/>
                <a:ea typeface="宋体" panose="02010600030101010101" pitchFamily="2" charset="-122"/>
              </a:rPr>
              <a:t>_____</a:t>
            </a:r>
            <a:endParaRPr lang="en-US" altLang="zh-CN" sz="32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4" name="Oval 2"/>
          <p:cNvSpPr/>
          <p:nvPr/>
        </p:nvSpPr>
        <p:spPr>
          <a:xfrm>
            <a:off x="323850" y="260350"/>
            <a:ext cx="898525" cy="730250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1d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5365" name="Text Box 5"/>
          <p:cNvSpPr txBox="1"/>
          <p:nvPr/>
        </p:nvSpPr>
        <p:spPr>
          <a:xfrm>
            <a:off x="1476375" y="0"/>
            <a:ext cx="7380288" cy="12319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Listen again. Fill in the blanks in the survey.</a:t>
            </a:r>
            <a:endParaRPr lang="en-US" altLang="zh-CN" sz="3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5366" name="Text Box 6"/>
          <p:cNvSpPr txBox="1"/>
          <p:nvPr/>
        </p:nvSpPr>
        <p:spPr>
          <a:xfrm>
            <a:off x="5651500" y="1600200"/>
            <a:ext cx="1800225" cy="60483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2800" b="1" dirty="0">
                <a:solidFill>
                  <a:srgbClr val="FF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every day</a:t>
            </a:r>
            <a:endParaRPr lang="en-US" altLang="zh-CN" sz="2800" b="1" dirty="0">
              <a:solidFill>
                <a:srgbClr val="FF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/>
      <p:bldP spid="15364" grpId="0"/>
      <p:bldP spid="15365" grpId="0"/>
      <p:bldP spid="153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6386" name="Text Box 5"/>
          <p:cNvSpPr txBox="1"/>
          <p:nvPr/>
        </p:nvSpPr>
        <p:spPr>
          <a:xfrm>
            <a:off x="468313" y="1196975"/>
            <a:ext cx="8064500" cy="437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How often do you exercise?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How often do you eat fruit?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3. How many hours do you sleep every night?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7" name="Text Box 6"/>
          <p:cNvSpPr txBox="1"/>
          <p:nvPr/>
        </p:nvSpPr>
        <p:spPr>
          <a:xfrm>
            <a:off x="971550" y="1989138"/>
            <a:ext cx="75596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every day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hardly 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88" name="Text Box 5"/>
          <p:cNvSpPr txBox="1"/>
          <p:nvPr/>
        </p:nvSpPr>
        <p:spPr>
          <a:xfrm>
            <a:off x="3492500" y="484188"/>
            <a:ext cx="2159000" cy="712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400" b="1" dirty="0">
                <a:solidFill>
                  <a:srgbClr val="99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Answers </a:t>
            </a:r>
            <a:endParaRPr lang="en-US" altLang="zh-CN" sz="3400" b="1" dirty="0">
              <a:solidFill>
                <a:srgbClr val="99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6389" name="Text Box 6"/>
          <p:cNvSpPr txBox="1"/>
          <p:nvPr/>
        </p:nvSpPr>
        <p:spPr>
          <a:xfrm>
            <a:off x="973138" y="3508375"/>
            <a:ext cx="6335712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every day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6390" name="Text Box 6"/>
          <p:cNvSpPr txBox="1"/>
          <p:nvPr/>
        </p:nvSpPr>
        <p:spPr>
          <a:xfrm>
            <a:off x="973138" y="5589588"/>
            <a:ext cx="503872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nine  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nine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  <p:bldP spid="16388" grpId="0"/>
      <p:bldP spid="16389" grpId="0"/>
      <p:bldP spid="163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7410" name="Text Box 5"/>
          <p:cNvSpPr txBox="1"/>
          <p:nvPr/>
        </p:nvSpPr>
        <p:spPr>
          <a:xfrm>
            <a:off x="468313" y="836613"/>
            <a:ext cx="8064500" cy="4378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4. How often do you drink milk?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5. How often do you eat junk food?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 marL="514350" indent="-514350">
              <a:lnSpc>
                <a:spcPct val="13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6. How often do you drink coffee?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1" name="Text Box 6"/>
          <p:cNvSpPr txBox="1"/>
          <p:nvPr/>
        </p:nvSpPr>
        <p:spPr>
          <a:xfrm>
            <a:off x="971550" y="1700213"/>
            <a:ext cx="75596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every day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never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2" name="Text Box 6"/>
          <p:cNvSpPr txBox="1"/>
          <p:nvPr/>
        </p:nvSpPr>
        <p:spPr>
          <a:xfrm>
            <a:off x="971550" y="3027363"/>
            <a:ext cx="7559675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two or three times a week   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three or four times a week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7413" name="Text Box 6"/>
          <p:cNvSpPr txBox="1"/>
          <p:nvPr/>
        </p:nvSpPr>
        <p:spPr>
          <a:xfrm>
            <a:off x="971550" y="5229225"/>
            <a:ext cx="7559675" cy="6413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Tina: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never  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Bill: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   four times a day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/>
      <p:bldP spid="17412" grpId="0"/>
      <p:bldP spid="174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8434" name="Picture 2" descr="图片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95738" y="4168775"/>
            <a:ext cx="2374900" cy="2212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Text Box 5"/>
          <p:cNvSpPr txBox="1"/>
          <p:nvPr/>
        </p:nvSpPr>
        <p:spPr>
          <a:xfrm>
            <a:off x="1260475" y="568325"/>
            <a:ext cx="7632700" cy="19018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Student A is the reporter.</a:t>
            </a:r>
            <a:r>
              <a:rPr lang="zh-CN" altLang="en-US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Student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 is Tina or Bill. Ask and answer questions. Then change roles. 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8436" name="Oval 2"/>
          <p:cNvSpPr/>
          <p:nvPr/>
        </p:nvSpPr>
        <p:spPr>
          <a:xfrm>
            <a:off x="323850" y="476250"/>
            <a:ext cx="898525" cy="846138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1e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8437" name="圆角矩形标注 4"/>
          <p:cNvSpPr/>
          <p:nvPr/>
        </p:nvSpPr>
        <p:spPr>
          <a:xfrm>
            <a:off x="971550" y="3070225"/>
            <a:ext cx="3419475" cy="1223963"/>
          </a:xfrm>
          <a:prstGeom prst="wedgeRoundRectCallout">
            <a:avLst>
              <a:gd name="adj1" fmla="val 58310"/>
              <a:gd name="adj2" fmla="val 42866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exercise?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8" name="圆角矩形标注 5"/>
          <p:cNvSpPr/>
          <p:nvPr/>
        </p:nvSpPr>
        <p:spPr>
          <a:xfrm>
            <a:off x="6011863" y="2925763"/>
            <a:ext cx="2436812" cy="1412875"/>
          </a:xfrm>
          <a:prstGeom prst="wedgeRoundRectCallout">
            <a:avLst>
              <a:gd name="adj1" fmla="val -51889"/>
              <a:gd name="adj2" fmla="val 69889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exercise every day.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8439" name="圆角矩形标注 6"/>
          <p:cNvSpPr/>
          <p:nvPr/>
        </p:nvSpPr>
        <p:spPr>
          <a:xfrm>
            <a:off x="539750" y="4791075"/>
            <a:ext cx="3600450" cy="1223963"/>
          </a:xfrm>
          <a:prstGeom prst="wedgeRoundRectCallout">
            <a:avLst>
              <a:gd name="adj1" fmla="val 60319"/>
              <a:gd name="adj2" fmla="val 1264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And how often do you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19458" name="Picture 2" descr="图片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9475" y="3213100"/>
            <a:ext cx="2614613" cy="208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59" name="圆角矩形标注 4"/>
          <p:cNvSpPr/>
          <p:nvPr/>
        </p:nvSpPr>
        <p:spPr>
          <a:xfrm>
            <a:off x="1008063" y="1555750"/>
            <a:ext cx="3203575" cy="1368425"/>
          </a:xfrm>
          <a:prstGeom prst="wedgeRoundRectCallout">
            <a:avLst>
              <a:gd name="adj1" fmla="val 44995"/>
              <a:gd name="adj2" fmla="val 8364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exercise?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0" name="圆角矩形标注 5"/>
          <p:cNvSpPr/>
          <p:nvPr/>
        </p:nvSpPr>
        <p:spPr>
          <a:xfrm>
            <a:off x="5940425" y="1411288"/>
            <a:ext cx="2160588" cy="1370012"/>
          </a:xfrm>
          <a:prstGeom prst="wedgeRoundRectCallout">
            <a:avLst>
              <a:gd name="adj1" fmla="val -53306"/>
              <a:gd name="adj2" fmla="val 89977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never exercise.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1" name="圆角矩形标注 6"/>
          <p:cNvSpPr/>
          <p:nvPr/>
        </p:nvSpPr>
        <p:spPr>
          <a:xfrm>
            <a:off x="468313" y="3286125"/>
            <a:ext cx="3132137" cy="1655763"/>
          </a:xfrm>
          <a:prstGeom prst="wedgeRoundRectCallout">
            <a:avLst>
              <a:gd name="adj1" fmla="val 56315"/>
              <a:gd name="adj2" fmla="val 7528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eat fruit?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2" name="圆角矩形标注 7"/>
          <p:cNvSpPr/>
          <p:nvPr/>
        </p:nvSpPr>
        <p:spPr>
          <a:xfrm>
            <a:off x="6445250" y="3286125"/>
            <a:ext cx="2087563" cy="1366838"/>
          </a:xfrm>
          <a:prstGeom prst="wedgeRoundRectCallout">
            <a:avLst>
              <a:gd name="adj1" fmla="val -69847"/>
              <a:gd name="adj2" fmla="val 168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never eat fruit.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3" name="圆角矩形标注 8"/>
          <p:cNvSpPr/>
          <p:nvPr/>
        </p:nvSpPr>
        <p:spPr>
          <a:xfrm>
            <a:off x="2700338" y="4870450"/>
            <a:ext cx="1403350" cy="865188"/>
          </a:xfrm>
          <a:prstGeom prst="wedgeRoundRectCallout">
            <a:avLst>
              <a:gd name="adj1" fmla="val 73528"/>
              <a:gd name="adj2" fmla="val -7550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4" name="圆角矩形标注 10"/>
          <p:cNvSpPr/>
          <p:nvPr/>
        </p:nvSpPr>
        <p:spPr>
          <a:xfrm>
            <a:off x="6300788" y="5013325"/>
            <a:ext cx="1512887" cy="647700"/>
          </a:xfrm>
          <a:prstGeom prst="wedgeRoundRectCallout">
            <a:avLst>
              <a:gd name="adj1" fmla="val -66472"/>
              <a:gd name="adj2" fmla="val -323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r>
              <a:rPr lang="en-US" altLang="zh-CN" sz="3600" b="1" dirty="0">
                <a:latin typeface="Times New Roman" panose="02020603050405020304" pitchFamily="2" charset="0"/>
                <a:ea typeface="Times New Roman" panose="02020603050405020304" pitchFamily="2" charset="0"/>
              </a:rPr>
              <a:t>…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 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9465" name="WordArt 4"/>
          <p:cNvSpPr>
            <a:spLocks noTextEdit="1"/>
          </p:cNvSpPr>
          <p:nvPr/>
        </p:nvSpPr>
        <p:spPr>
          <a:xfrm>
            <a:off x="2700338" y="260350"/>
            <a:ext cx="3529012" cy="9366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Pair work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1946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  <p:bldP spid="194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0482" name="WordArt 4"/>
          <p:cNvSpPr>
            <a:spLocks noTextEdit="1"/>
          </p:cNvSpPr>
          <p:nvPr/>
        </p:nvSpPr>
        <p:spPr>
          <a:xfrm>
            <a:off x="2051050" y="1341438"/>
            <a:ext cx="4897438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p>
            <a:pPr algn="ctr"/>
            <a:r>
              <a:rPr lang="zh-CN" altLang="en-US" sz="4000" b="1">
                <a:gradFill rotWithShape="1">
                  <a:gsLst>
                    <a:gs pos="0">
                      <a:srgbClr val="FF00FF"/>
                    </a:gs>
                    <a:gs pos="100000">
                      <a:srgbClr val="FFBF00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Homework</a:t>
            </a:r>
            <a:endParaRPr lang="zh-CN" altLang="en-US" sz="4000" b="1">
              <a:gradFill rotWithShape="1">
                <a:gsLst>
                  <a:gs pos="0">
                    <a:srgbClr val="FF00FF"/>
                  </a:gs>
                  <a:gs pos="100000">
                    <a:srgbClr val="FFBF00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0483" name="Text Box 5"/>
          <p:cNvSpPr txBox="1"/>
          <p:nvPr/>
        </p:nvSpPr>
        <p:spPr>
          <a:xfrm>
            <a:off x="1116013" y="3132138"/>
            <a:ext cx="7200900" cy="15176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1.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读1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中的短文。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2.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根据1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的调查结果写一个报告。</a:t>
            </a:r>
            <a:endParaRPr lang="en-US" altLang="zh-CN" sz="3600" b="1" dirty="0">
              <a:solidFill>
                <a:srgbClr val="0000FF"/>
              </a:solidFill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21505" name="Picture 3" descr="exercis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113" y="1673225"/>
            <a:ext cx="6854825" cy="50403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椭圆形标注 4"/>
          <p:cNvSpPr/>
          <p:nvPr/>
        </p:nvSpPr>
        <p:spPr>
          <a:xfrm>
            <a:off x="5364163" y="1052513"/>
            <a:ext cx="3313112" cy="1871662"/>
          </a:xfrm>
          <a:prstGeom prst="wedgeEllipseCallout">
            <a:avLst>
              <a:gd name="adj1" fmla="val -75106"/>
              <a:gd name="adj2" fmla="val 108949"/>
            </a:avLst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记住好好锻炼身体哟！</a:t>
            </a:r>
            <a:endParaRPr lang="zh-CN" altLang="en-US" sz="3200" dirty="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1508" name="WordArt 4"/>
          <p:cNvSpPr>
            <a:spLocks noTextEdit="1"/>
          </p:cNvSpPr>
          <p:nvPr/>
        </p:nvSpPr>
        <p:spPr>
          <a:xfrm>
            <a:off x="34925" y="5589588"/>
            <a:ext cx="3816350" cy="8175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4759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p>
            <a:pPr algn="ctr"/>
            <a:r>
              <a:rPr lang="zh-CN" alt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Arial" panose="020B0604020202020204" pitchFamily="34" charset="0"/>
                <a:ea typeface="Arial" panose="020B0604020202020204" pitchFamily="34" charset="0"/>
              </a:rPr>
              <a:t>Thank you!</a:t>
            </a:r>
            <a:endParaRPr lang="zh-CN" altLang="en-US" sz="3600" b="1"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  <a:tileRect/>
              </a:gra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4098" name="WordArt 4"/>
          <p:cNvSpPr>
            <a:spLocks noTextEdit="1"/>
          </p:cNvSpPr>
          <p:nvPr/>
        </p:nvSpPr>
        <p:spPr>
          <a:xfrm>
            <a:off x="1476375" y="2420938"/>
            <a:ext cx="6337300" cy="18732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4796"/>
              </a:avLst>
            </a:prstTxWarp>
            <a:normAutofit/>
          </a:bodyPr>
          <a:p>
            <a:pPr algn="ctr" eaLnBrk="0" fontAlgn="base" hangingPunct="0"/>
            <a:r>
              <a:rPr lang="zh-CN" altLang="en-US" sz="4800" b="1" strike="noStrike" noProof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Section B  </a:t>
            </a:r>
            <a:endParaRPr lang="zh-CN" altLang="en-US" sz="4800" b="1" strike="noStrike" noProof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 eaLnBrk="0" fontAlgn="base" hangingPunct="0"/>
            <a:r>
              <a:rPr lang="zh-CN" altLang="en-US" sz="4800" b="1" strike="noStrike" noProof="1">
                <a:ln w="12700" cap="flat" cmpd="sng">
                  <a:solidFill>
                    <a:srgbClr val="B2B2B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FF"/>
                </a:solidFill>
                <a:latin typeface="Arial" panose="020B0604020202020204" pitchFamily="34" charset="0"/>
                <a:ea typeface="Arial" panose="020B0604020202020204" pitchFamily="34" charset="0"/>
                <a:cs typeface="+mn-ea"/>
              </a:rPr>
              <a:t>(1a-1e)</a:t>
            </a:r>
            <a:endParaRPr lang="zh-CN" altLang="en-US" sz="4800" b="1" strike="noStrike" noProof="1">
              <a:ln w="12700" cap="flat" cmpd="sng">
                <a:solidFill>
                  <a:srgbClr val="B2B2B2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" fill="hold"/>
                                        <p:tgtEl>
                                          <p:spTgt spid="409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5122" name="Picture 2" descr="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650" y="1231900"/>
            <a:ext cx="1336675" cy="1765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4" descr="0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738" y="1052513"/>
            <a:ext cx="1543050" cy="16367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4" name="Text Box 5"/>
          <p:cNvSpPr txBox="1"/>
          <p:nvPr/>
        </p:nvSpPr>
        <p:spPr>
          <a:xfrm>
            <a:off x="0" y="3024188"/>
            <a:ext cx="341947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Jim / once a week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5" name="Text Box 6"/>
          <p:cNvSpPr txBox="1"/>
          <p:nvPr/>
        </p:nvSpPr>
        <p:spPr>
          <a:xfrm>
            <a:off x="3419475" y="2852738"/>
            <a:ext cx="2782888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 Ming/ twice a week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6" name="Text Box 7"/>
          <p:cNvSpPr txBox="1"/>
          <p:nvPr/>
        </p:nvSpPr>
        <p:spPr>
          <a:xfrm>
            <a:off x="6372225" y="2854325"/>
            <a:ext cx="2663825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algn="ctr"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Tony/ 3 or 4 times a week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27" name="Text Box 8"/>
          <p:cNvSpPr txBox="1"/>
          <p:nvPr/>
        </p:nvSpPr>
        <p:spPr>
          <a:xfrm>
            <a:off x="107950" y="5734050"/>
            <a:ext cx="3168650" cy="5588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Bob /every day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5128" name="Picture 9" descr="tv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938" y="3819525"/>
            <a:ext cx="1962150" cy="2057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9" name="Picture 11" descr="swim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0425" y="3741738"/>
            <a:ext cx="2914650" cy="2063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0" name="Text Box 12"/>
          <p:cNvSpPr txBox="1"/>
          <p:nvPr/>
        </p:nvSpPr>
        <p:spPr>
          <a:xfrm>
            <a:off x="6407150" y="5662613"/>
            <a:ext cx="2557463" cy="10064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Li Lei/ hardly ever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1" name="Text Box 13"/>
          <p:cNvSpPr txBox="1"/>
          <p:nvPr/>
        </p:nvSpPr>
        <p:spPr>
          <a:xfrm>
            <a:off x="3276600" y="5734050"/>
            <a:ext cx="2663825" cy="5492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Peter/ never</a:t>
            </a:r>
            <a:endParaRPr lang="en-US" altLang="zh-CN" sz="3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132" name="WordArt 12"/>
          <p:cNvSpPr>
            <a:spLocks noTextEdit="1"/>
          </p:cNvSpPr>
          <p:nvPr/>
        </p:nvSpPr>
        <p:spPr>
          <a:xfrm>
            <a:off x="3132138" y="0"/>
            <a:ext cx="2808287" cy="9080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999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Revision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999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5133" name="Picture 13" descr="3191022_150458441000_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3938" y="1052513"/>
            <a:ext cx="1808162" cy="181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34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963" y="3789363"/>
            <a:ext cx="1535112" cy="2016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/>
      <p:bldP spid="5126" grpId="0"/>
      <p:bldP spid="5127" grpId="0"/>
      <p:bldP spid="5130" grpId="0"/>
      <p:bldP spid="51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pic>
        <p:nvPicPr>
          <p:cNvPr id="6146" name="Picture 3" descr="E:\图片库\人物\男孩2.jpg"/>
          <p:cNvPicPr>
            <a:picLocks noChangeAspect="1"/>
          </p:cNvPicPr>
          <p:nvPr/>
        </p:nvPicPr>
        <p:blipFill>
          <a:blip r:embed="rId1"/>
          <a:srcRect t="3479"/>
          <a:stretch>
            <a:fillRect/>
          </a:stretch>
        </p:blipFill>
        <p:spPr>
          <a:xfrm>
            <a:off x="2484438" y="2781300"/>
            <a:ext cx="1152525" cy="2025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7" name="Picture 4" descr="E:\图片库\人物\教师1.jpg"/>
          <p:cNvPicPr>
            <a:picLocks noChangeAspect="1"/>
          </p:cNvPicPr>
          <p:nvPr/>
        </p:nvPicPr>
        <p:blipFill>
          <a:blip r:embed="rId2"/>
          <a:srcRect b="3423"/>
          <a:stretch>
            <a:fillRect/>
          </a:stretch>
        </p:blipFill>
        <p:spPr>
          <a:xfrm>
            <a:off x="3995738" y="2708275"/>
            <a:ext cx="1381125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8" name="WordArt 4"/>
          <p:cNvSpPr>
            <a:spLocks noTextEdit="1"/>
          </p:cNvSpPr>
          <p:nvPr/>
        </p:nvSpPr>
        <p:spPr>
          <a:xfrm>
            <a:off x="2987675" y="71438"/>
            <a:ext cx="2952750" cy="98107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normAutofit/>
          </a:bodyPr>
          <a:p>
            <a:pPr algn="ctr"/>
            <a:r>
              <a:rPr lang="zh-CN" altLang="en-US" sz="4000" b="1" spc="-400">
                <a:ln w="12700" cap="flat" cmpd="sng">
                  <a:solidFill>
                    <a:srgbClr val="000099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00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Lead in</a:t>
            </a:r>
            <a:endParaRPr lang="zh-CN" altLang="en-US" sz="4000" b="1" spc="-400">
              <a:ln w="12700" cap="flat" cmpd="sng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00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149" name="圆角矩形标注 2"/>
          <p:cNvSpPr/>
          <p:nvPr/>
        </p:nvSpPr>
        <p:spPr>
          <a:xfrm>
            <a:off x="358775" y="1125538"/>
            <a:ext cx="2917825" cy="1368425"/>
          </a:xfrm>
          <a:prstGeom prst="wedgeRoundRectCallout">
            <a:avLst>
              <a:gd name="adj1" fmla="val 30523"/>
              <a:gd name="adj2" fmla="val 66704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can we be healthy?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0" name="圆角矩形标注 3"/>
          <p:cNvSpPr/>
          <p:nvPr/>
        </p:nvSpPr>
        <p:spPr>
          <a:xfrm>
            <a:off x="4572000" y="1052513"/>
            <a:ext cx="4248150" cy="1368425"/>
          </a:xfrm>
          <a:prstGeom prst="wedgeRoundRectCallout">
            <a:avLst>
              <a:gd name="adj1" fmla="val -31875"/>
              <a:gd name="adj2" fmla="val 9385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Exercise often and eat healthy food.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1" name="圆角矩形标注 4"/>
          <p:cNvSpPr/>
          <p:nvPr/>
        </p:nvSpPr>
        <p:spPr>
          <a:xfrm>
            <a:off x="395288" y="5013325"/>
            <a:ext cx="4176712" cy="1295400"/>
          </a:xfrm>
          <a:prstGeom prst="wedgeRoundRectCallout">
            <a:avLst>
              <a:gd name="adj1" fmla="val 15907"/>
              <a:gd name="adj2" fmla="val -76102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Could you tell us some healthy food?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6152" name="圆角矩形标注 5"/>
          <p:cNvSpPr/>
          <p:nvPr/>
        </p:nvSpPr>
        <p:spPr>
          <a:xfrm>
            <a:off x="5397500" y="4292600"/>
            <a:ext cx="3638550" cy="1728788"/>
          </a:xfrm>
          <a:prstGeom prst="wedgeRoundRectCallout">
            <a:avLst>
              <a:gd name="adj1" fmla="val -45199"/>
              <a:gd name="adj2" fmla="val -79843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Well. Fruit, vegetables, milk, rice and meat.</a:t>
            </a:r>
            <a:endParaRPr lang="zh-CN" altLang="en-US" sz="36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0" grpId="0"/>
      <p:bldP spid="6151" grpId="0"/>
      <p:bldP spid="61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170" name="Text Box 5"/>
          <p:cNvSpPr txBox="1"/>
          <p:nvPr/>
        </p:nvSpPr>
        <p:spPr>
          <a:xfrm>
            <a:off x="71438" y="1341438"/>
            <a:ext cx="8748712" cy="147478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1. ___ junk food   3. ___ fruit    5. ___ sleep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2. ___ milk      4. __ vegetables  6. ___ coffee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1" name="矩形 11"/>
          <p:cNvSpPr/>
          <p:nvPr/>
        </p:nvSpPr>
        <p:spPr>
          <a:xfrm>
            <a:off x="684213" y="2276475"/>
            <a:ext cx="5048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2" name="矩形 12"/>
          <p:cNvSpPr/>
          <p:nvPr/>
        </p:nvSpPr>
        <p:spPr>
          <a:xfrm>
            <a:off x="6804025" y="1412875"/>
            <a:ext cx="503238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3" name="矩形 13"/>
          <p:cNvSpPr/>
          <p:nvPr/>
        </p:nvSpPr>
        <p:spPr>
          <a:xfrm>
            <a:off x="3421063" y="2276475"/>
            <a:ext cx="503237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4" name="矩形 14"/>
          <p:cNvSpPr/>
          <p:nvPr/>
        </p:nvSpPr>
        <p:spPr>
          <a:xfrm>
            <a:off x="6877050" y="2276475"/>
            <a:ext cx="503238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5" name="矩形 15"/>
          <p:cNvSpPr/>
          <p:nvPr/>
        </p:nvSpPr>
        <p:spPr>
          <a:xfrm>
            <a:off x="4211638" y="1412875"/>
            <a:ext cx="5048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e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6" name="矩形 17"/>
          <p:cNvSpPr/>
          <p:nvPr/>
        </p:nvSpPr>
        <p:spPr>
          <a:xfrm>
            <a:off x="754063" y="1412875"/>
            <a:ext cx="504825" cy="431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algn="ctr"/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177" name="Oval 2"/>
          <p:cNvSpPr/>
          <p:nvPr/>
        </p:nvSpPr>
        <p:spPr>
          <a:xfrm>
            <a:off x="828675" y="117475"/>
            <a:ext cx="790575" cy="701675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4000" b="1" dirty="0">
                <a:latin typeface="Times New Roman" panose="02020603050405020304" pitchFamily="2" charset="0"/>
                <a:ea typeface="宋体" panose="02010600030101010101" pitchFamily="2" charset="-122"/>
              </a:rPr>
              <a:t>1a</a:t>
            </a:r>
            <a:endParaRPr lang="en-US" altLang="zh-CN" sz="40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7178" name="Text Box 5"/>
          <p:cNvSpPr txBox="1"/>
          <p:nvPr/>
        </p:nvSpPr>
        <p:spPr>
          <a:xfrm>
            <a:off x="1763713" y="222250"/>
            <a:ext cx="6192837" cy="118903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Match the words with the picture</a:t>
            </a:r>
            <a:r>
              <a:rPr lang="zh-CN" altLang="en-US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</a:t>
            </a: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below.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7179" name="Group 11"/>
          <p:cNvGrpSpPr/>
          <p:nvPr/>
        </p:nvGrpSpPr>
        <p:grpSpPr>
          <a:xfrm>
            <a:off x="468313" y="3357563"/>
            <a:ext cx="2374900" cy="1439862"/>
            <a:chOff x="0" y="0"/>
            <a:chExt cx="1496" cy="907"/>
          </a:xfrm>
        </p:grpSpPr>
        <p:pic>
          <p:nvPicPr>
            <p:cNvPr id="2" name="Picture 14" descr="section B 1a 1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17" y="0"/>
              <a:ext cx="1179" cy="84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0" name="Text Box 20"/>
            <p:cNvSpPr txBox="1"/>
            <p:nvPr/>
          </p:nvSpPr>
          <p:spPr>
            <a:xfrm>
              <a:off x="0" y="542"/>
              <a:ext cx="244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a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82" name="Group 14"/>
          <p:cNvGrpSpPr/>
          <p:nvPr/>
        </p:nvGrpSpPr>
        <p:grpSpPr>
          <a:xfrm>
            <a:off x="3203575" y="3357563"/>
            <a:ext cx="2459038" cy="1474787"/>
            <a:chOff x="0" y="0"/>
            <a:chExt cx="1549" cy="929"/>
          </a:xfrm>
        </p:grpSpPr>
        <p:pic>
          <p:nvPicPr>
            <p:cNvPr id="3" name="Picture 15" descr="section B 1a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7" y="0"/>
              <a:ext cx="1322" cy="92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3" name="Text Box 21"/>
            <p:cNvSpPr txBox="1"/>
            <p:nvPr/>
          </p:nvSpPr>
          <p:spPr>
            <a:xfrm>
              <a:off x="0" y="372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b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85" name="Group 17"/>
          <p:cNvGrpSpPr/>
          <p:nvPr/>
        </p:nvGrpSpPr>
        <p:grpSpPr>
          <a:xfrm>
            <a:off x="5867400" y="3357563"/>
            <a:ext cx="2416175" cy="1436687"/>
            <a:chOff x="0" y="0"/>
            <a:chExt cx="1522" cy="905"/>
          </a:xfrm>
        </p:grpSpPr>
        <p:pic>
          <p:nvPicPr>
            <p:cNvPr id="4" name="Picture 16" descr="section B 1a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" y="0"/>
              <a:ext cx="1295" cy="90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6" name="Text Box 22"/>
            <p:cNvSpPr txBox="1"/>
            <p:nvPr/>
          </p:nvSpPr>
          <p:spPr>
            <a:xfrm>
              <a:off x="0" y="422"/>
              <a:ext cx="2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c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88" name="Group 20"/>
          <p:cNvGrpSpPr/>
          <p:nvPr/>
        </p:nvGrpSpPr>
        <p:grpSpPr>
          <a:xfrm>
            <a:off x="900113" y="4870450"/>
            <a:ext cx="2305050" cy="1724025"/>
            <a:chOff x="0" y="0"/>
            <a:chExt cx="1452" cy="1087"/>
          </a:xfrm>
        </p:grpSpPr>
        <p:pic>
          <p:nvPicPr>
            <p:cNvPr id="5" name="Picture 17" descr="section B 1a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224" cy="10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89" name="Text Box 23"/>
            <p:cNvSpPr txBox="1"/>
            <p:nvPr/>
          </p:nvSpPr>
          <p:spPr>
            <a:xfrm>
              <a:off x="1194" y="722"/>
              <a:ext cx="258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d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91" name="Group 23"/>
          <p:cNvGrpSpPr/>
          <p:nvPr/>
        </p:nvGrpSpPr>
        <p:grpSpPr>
          <a:xfrm>
            <a:off x="3563938" y="5229225"/>
            <a:ext cx="2360612" cy="1320800"/>
            <a:chOff x="0" y="0"/>
            <a:chExt cx="1487" cy="832"/>
          </a:xfrm>
        </p:grpSpPr>
        <p:pic>
          <p:nvPicPr>
            <p:cNvPr id="6" name="Picture 18" descr="section B 1a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25" cy="8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92" name="Text Box 24"/>
            <p:cNvSpPr txBox="1"/>
            <p:nvPr/>
          </p:nvSpPr>
          <p:spPr>
            <a:xfrm>
              <a:off x="1257" y="404"/>
              <a:ext cx="230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e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194" name="Group 26"/>
          <p:cNvGrpSpPr/>
          <p:nvPr/>
        </p:nvGrpSpPr>
        <p:grpSpPr>
          <a:xfrm>
            <a:off x="6300788" y="5035550"/>
            <a:ext cx="2243137" cy="1562100"/>
            <a:chOff x="0" y="0"/>
            <a:chExt cx="1413" cy="984"/>
          </a:xfrm>
        </p:grpSpPr>
        <p:pic>
          <p:nvPicPr>
            <p:cNvPr id="7" name="Picture 13" descr="section B 1a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180" cy="9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7195" name="Text Box 25"/>
            <p:cNvSpPr txBox="1"/>
            <p:nvPr/>
          </p:nvSpPr>
          <p:spPr>
            <a:xfrm>
              <a:off x="1212" y="495"/>
              <a:ext cx="201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p>
              <a:r>
                <a:rPr lang="en-US" altLang="zh-CN" sz="3200" b="1" dirty="0">
                  <a:solidFill>
                    <a:srgbClr val="FF0000"/>
                  </a:solidFill>
                  <a:latin typeface="Times New Roman" panose="02020603050405020304" pitchFamily="2" charset="0"/>
                  <a:ea typeface="宋体" panose="02010600030101010101" pitchFamily="2" charset="-122"/>
                </a:rPr>
                <a:t>f</a:t>
              </a:r>
              <a:endParaRPr lang="en-US" altLang="zh-CN" sz="3200" b="1" dirty="0">
                <a:solidFill>
                  <a:srgbClr val="FF0000"/>
                </a:solidFill>
                <a:latin typeface="Times New Roman" panose="02020603050405020304" pitchFamily="2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/>
      <p:bldP spid="7172" grpId="0"/>
      <p:bldP spid="7173" grpId="0"/>
      <p:bldP spid="7174" grpId="0"/>
      <p:bldP spid="7175" grpId="0"/>
      <p:bldP spid="7176" grpId="0"/>
      <p:bldP spid="7177" grpId="0"/>
      <p:bldP spid="717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8194" name="Text Box 8"/>
          <p:cNvSpPr txBox="1"/>
          <p:nvPr/>
        </p:nvSpPr>
        <p:spPr>
          <a:xfrm>
            <a:off x="539750" y="5334000"/>
            <a:ext cx="8281988" cy="1406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healthy: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 </a:t>
            </a:r>
            <a:r>
              <a:rPr lang="zh-CN" altLang="en-US" sz="3600" b="1" u="sng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</a:t>
            </a:r>
            <a:endParaRPr lang="en-US" altLang="zh-CN" sz="3600" b="1" u="sng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C0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unhealthy:</a:t>
            </a:r>
            <a:endParaRPr lang="en-US" altLang="zh-CN" sz="3600" b="1" dirty="0">
              <a:solidFill>
                <a:srgbClr val="C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" name="Text Box 9"/>
          <p:cNvSpPr txBox="1"/>
          <p:nvPr/>
        </p:nvSpPr>
        <p:spPr>
          <a:xfrm>
            <a:off x="1752600" y="2084388"/>
            <a:ext cx="4419600" cy="579437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endParaRPr lang="zh-CN" altLang="en-US" sz="3200" dirty="0">
              <a:latin typeface="Trebuchet MS" panose="020B0603020202020204" pitchFamily="2" charset="0"/>
              <a:ea typeface="宋体" panose="02010600030101010101" pitchFamily="2" charset="-122"/>
            </a:endParaRPr>
          </a:p>
        </p:txBody>
      </p:sp>
      <p:sp>
        <p:nvSpPr>
          <p:cNvPr id="8196" name="Text Box 10"/>
          <p:cNvSpPr txBox="1"/>
          <p:nvPr/>
        </p:nvSpPr>
        <p:spPr>
          <a:xfrm>
            <a:off x="468313" y="436563"/>
            <a:ext cx="8207375" cy="206851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                cola, salad, soup, hot dog, milk, hamburger, dumpling, fruit, chicken, onion, potato, tomato</a:t>
            </a:r>
            <a:endParaRPr lang="en-US" altLang="zh-CN" sz="36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7" name="矩形 10"/>
          <p:cNvPicPr/>
          <p:nvPr/>
        </p:nvPicPr>
        <p:blipFill>
          <a:blip r:embed="rId1"/>
          <a:stretch>
            <a:fillRect/>
          </a:stretch>
        </p:blipFill>
        <p:spPr>
          <a:xfrm>
            <a:off x="231775" y="146050"/>
            <a:ext cx="3852863" cy="12382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198" name="Group 6"/>
          <p:cNvGrpSpPr>
            <a:grpSpLocks noChangeAspect="1"/>
          </p:cNvGrpSpPr>
          <p:nvPr/>
        </p:nvGrpSpPr>
        <p:grpSpPr>
          <a:xfrm>
            <a:off x="0" y="2524125"/>
            <a:ext cx="9144000" cy="2754313"/>
            <a:chOff x="0" y="0"/>
            <a:chExt cx="5760" cy="1735"/>
          </a:xfrm>
        </p:grpSpPr>
        <p:pic>
          <p:nvPicPr>
            <p:cNvPr id="3" name="Picture 7" descr="1331516784889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77"/>
              <a:ext cx="1043" cy="84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199" name="Picture 8" descr="1930000135734413312615910285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27" y="862"/>
              <a:ext cx="1225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2" y="907"/>
              <a:ext cx="748" cy="78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1" name="Picture 10" descr="u1441658d2011-08-15-17-03-59-0696-1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4" y="953"/>
              <a:ext cx="1043" cy="7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2" name="Picture 11" descr="1930000104982612984410947352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83" y="0"/>
              <a:ext cx="1157" cy="8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3" name="Picture 1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67" y="907"/>
              <a:ext cx="745" cy="771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4" name="Picture 13" descr="m_19356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" y="33"/>
              <a:ext cx="869" cy="869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8" y="99"/>
              <a:ext cx="1134" cy="79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6" name="Picture 15" descr="20090430_104720_453_47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868" y="124"/>
              <a:ext cx="876" cy="73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7" name="Picture 1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744" y="272"/>
              <a:ext cx="817" cy="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8" name="Picture 17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30" y="0"/>
              <a:ext cx="707" cy="907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209" name="Picture 18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152" y="905"/>
              <a:ext cx="1134" cy="819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9218" name="Text Box 8"/>
          <p:cNvSpPr txBox="1"/>
          <p:nvPr/>
        </p:nvSpPr>
        <p:spPr>
          <a:xfrm>
            <a:off x="911225" y="1412875"/>
            <a:ext cx="7332663" cy="2727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healthy: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unhealthy: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219" name="Text Box 9"/>
          <p:cNvSpPr txBox="1"/>
          <p:nvPr/>
        </p:nvSpPr>
        <p:spPr>
          <a:xfrm>
            <a:off x="931863" y="2052638"/>
            <a:ext cx="7239000" cy="2722562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salad, soup, milk, dumpling, onion, fruit, chicken,  potato, tomato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cola, hot dog, hamburger  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500"/>
                                        <p:tgtEl>
                                          <p:spTgt spid="9219">
                                            <p:txEl>
                                              <p:charRg st="0" end="6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charRg st="68" end="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0242" name="Text Box 5"/>
          <p:cNvSpPr txBox="1"/>
          <p:nvPr/>
        </p:nvSpPr>
        <p:spPr>
          <a:xfrm>
            <a:off x="1042988" y="1196975"/>
            <a:ext cx="6840537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good for 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有好处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3" name="Text Box 8"/>
          <p:cNvSpPr txBox="1"/>
          <p:nvPr/>
        </p:nvSpPr>
        <p:spPr>
          <a:xfrm>
            <a:off x="1042988" y="3397250"/>
            <a:ext cx="6192837" cy="7493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be bad for 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对</a:t>
            </a:r>
            <a:r>
              <a:rPr lang="en-US" altLang="zh-CN" sz="3600" b="1" dirty="0">
                <a:solidFill>
                  <a:srgbClr val="FF0000"/>
                </a:solidFill>
                <a:latin typeface="宋体" panose="02010600030101010101" pitchFamily="2" charset="-122"/>
                <a:ea typeface="Times New Roman" panose="02020603050405020304" pitchFamily="2" charset="0"/>
              </a:rPr>
              <a:t>……</a:t>
            </a:r>
            <a:r>
              <a:rPr lang="zh-CN" alt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有坏处</a:t>
            </a:r>
            <a:endParaRPr lang="en-US" altLang="zh-CN" sz="36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244" name="Text Box 5"/>
          <p:cNvSpPr txBox="1"/>
          <p:nvPr/>
        </p:nvSpPr>
        <p:spPr>
          <a:xfrm>
            <a:off x="1042988" y="4076700"/>
            <a:ext cx="7056437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e.g. Hot dog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is bad for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our health.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热狗对我们的健康有坏处。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  <p:sp>
        <p:nvSpPr>
          <p:cNvPr id="10245" name="Text Box 6"/>
          <p:cNvSpPr txBox="1"/>
          <p:nvPr/>
        </p:nvSpPr>
        <p:spPr>
          <a:xfrm>
            <a:off x="1114425" y="1947863"/>
            <a:ext cx="6480175" cy="140970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e.g. Milk 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2" charset="0"/>
                <a:ea typeface="宋体" panose="02010600030101010101" pitchFamily="2" charset="-122"/>
              </a:rPr>
              <a:t>is good for</a:t>
            </a: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our health.</a:t>
            </a:r>
            <a:endParaRPr lang="en-US" altLang="zh-CN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       </a:t>
            </a:r>
            <a:r>
              <a:rPr lang="zh-CN" altLang="en-US" sz="3600" b="1" dirty="0">
                <a:latin typeface="Times New Roman" panose="02020603050405020304" pitchFamily="2" charset="0"/>
                <a:ea typeface="宋体" panose="02010600030101010101" pitchFamily="2" charset="-122"/>
              </a:rPr>
              <a:t>牛奶对我们的健康有好处。 </a:t>
            </a:r>
            <a:endParaRPr lang="zh-CN" altLang="en-US" sz="3600" b="1" dirty="0">
              <a:latin typeface="Times New Roman" panose="02020603050405020304" pitchFamily="2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/>
      <p:bldP spid="10244" grpId="0"/>
      <p:bldP spid="102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grpSp>
        <p:nvGrpSpPr>
          <p:cNvPr id="11266" name="Group 2"/>
          <p:cNvGrpSpPr>
            <a:grpSpLocks noChangeAspect="1"/>
          </p:cNvGrpSpPr>
          <p:nvPr/>
        </p:nvGrpSpPr>
        <p:grpSpPr>
          <a:xfrm>
            <a:off x="755650" y="2676525"/>
            <a:ext cx="4843463" cy="2317750"/>
            <a:chOff x="0" y="0"/>
            <a:chExt cx="3051" cy="1460"/>
          </a:xfrm>
        </p:grpSpPr>
        <p:pic>
          <p:nvPicPr>
            <p:cNvPr id="2" name="Picture 3" descr="120731120034602596d4u0jw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408"/>
              <a:ext cx="1383" cy="105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267" name="Picture 4" descr="图片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42" y="0"/>
              <a:ext cx="1509" cy="1251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1269" name="Oval 2"/>
          <p:cNvSpPr/>
          <p:nvPr/>
        </p:nvSpPr>
        <p:spPr>
          <a:xfrm>
            <a:off x="684213" y="117475"/>
            <a:ext cx="898525" cy="792163"/>
          </a:xfrm>
          <a:prstGeom prst="ellipse">
            <a:avLst/>
          </a:prstGeom>
          <a:noFill/>
          <a:ln w="9525">
            <a:noFill/>
          </a:ln>
        </p:spPr>
        <p:txBody>
          <a:bodyPr wrap="none" anchor="ctr"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1b</a:t>
            </a:r>
            <a:endParaRPr lang="en-US" altLang="zh-CN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0" name="Text Box 5"/>
          <p:cNvSpPr txBox="1"/>
          <p:nvPr/>
        </p:nvSpPr>
        <p:spPr>
          <a:xfrm>
            <a:off x="1692275" y="188913"/>
            <a:ext cx="6551613" cy="130175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10000"/>
              </a:lnSpc>
            </a:pPr>
            <a:r>
              <a:rPr lang="en-US" altLang="zh-CN" sz="3600" b="1" dirty="0">
                <a:solidFill>
                  <a:srgbClr val="CC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Ask and answer questions. Use the words from 1a. </a:t>
            </a:r>
            <a:endParaRPr lang="en-US" altLang="zh-CN" sz="3600" b="1" dirty="0">
              <a:solidFill>
                <a:srgbClr val="CC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1271" name="圆角矩形标注 18"/>
          <p:cNvSpPr/>
          <p:nvPr/>
        </p:nvSpPr>
        <p:spPr>
          <a:xfrm>
            <a:off x="288925" y="1484313"/>
            <a:ext cx="3275013" cy="1728787"/>
          </a:xfrm>
          <a:prstGeom prst="wedgeRoundRectCallout">
            <a:avLst>
              <a:gd name="adj1" fmla="val 49417"/>
              <a:gd name="adj2" fmla="val 6625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How often do you drink milk, Liu Fang?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72" name="圆角矩形标注 19"/>
          <p:cNvSpPr/>
          <p:nvPr/>
        </p:nvSpPr>
        <p:spPr>
          <a:xfrm>
            <a:off x="4645025" y="1668463"/>
            <a:ext cx="3887788" cy="1008062"/>
          </a:xfrm>
          <a:prstGeom prst="wedgeRoundRectCallout">
            <a:avLst>
              <a:gd name="adj1" fmla="val -32931"/>
              <a:gd name="adj2" fmla="val 81495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I drink milk every day.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73" name="圆角矩形标注 20"/>
          <p:cNvSpPr/>
          <p:nvPr/>
        </p:nvSpPr>
        <p:spPr>
          <a:xfrm>
            <a:off x="539750" y="5013325"/>
            <a:ext cx="2808288" cy="1079500"/>
          </a:xfrm>
          <a:prstGeom prst="wedgeRoundRectCallout">
            <a:avLst>
              <a:gd name="adj1" fmla="val 50620"/>
              <a:gd name="adj2" fmla="val -122060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Do you like it?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  <p:sp>
        <p:nvSpPr>
          <p:cNvPr id="11274" name="圆角矩形标注 23"/>
          <p:cNvSpPr/>
          <p:nvPr/>
        </p:nvSpPr>
        <p:spPr>
          <a:xfrm>
            <a:off x="3563938" y="4437063"/>
            <a:ext cx="5329237" cy="2120900"/>
          </a:xfrm>
          <a:prstGeom prst="wedgeRoundRectCallout">
            <a:avLst>
              <a:gd name="adj1" fmla="val -18125"/>
              <a:gd name="adj2" fmla="val -74727"/>
              <a:gd name="adj3" fmla="val 16667"/>
            </a:avLst>
          </a:prstGeom>
          <a:noFill/>
          <a:ln w="9525">
            <a:noFill/>
          </a:ln>
        </p:spPr>
        <p:txBody>
          <a:bodyPr anchor="ctr"/>
          <a:p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No. But my mother</a:t>
            </a:r>
            <a:r>
              <a:rPr lang="zh-CN" altLang="en-US" sz="3400" b="1" dirty="0">
                <a:latin typeface="Times New Roman" panose="02020603050405020304" pitchFamily="2" charset="0"/>
                <a:ea typeface="宋体" panose="02010600030101010101" pitchFamily="2" charset="-122"/>
              </a:rPr>
              <a:t> </a:t>
            </a:r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wants </a:t>
            </a:r>
            <a:endParaRPr lang="en-US" altLang="zh-CN" sz="3400" b="1" dirty="0">
              <a:latin typeface="Times New Roman" panose="02020603050405020304" pitchFamily="2" charset="0"/>
              <a:ea typeface="宋体" panose="02010600030101010101" pitchFamily="2" charset="-122"/>
              <a:cs typeface="Times New Roman" panose="02020603050405020304" pitchFamily="2" charset="0"/>
            </a:endParaRPr>
          </a:p>
          <a:p>
            <a:r>
              <a:rPr lang="en-US" altLang="zh-CN" sz="3400" b="1" dirty="0">
                <a:latin typeface="Times New Roman" panose="02020603050405020304" pitchFamily="2" charset="0"/>
                <a:ea typeface="宋体" panose="02010600030101010101" pitchFamily="2" charset="-122"/>
                <a:cs typeface="Times New Roman" panose="02020603050405020304" pitchFamily="2" charset="0"/>
              </a:rPr>
              <a:t>me to drink it. She says it’s good for my health. </a:t>
            </a:r>
            <a:endParaRPr lang="zh-CN" altLang="en-US" sz="3400" b="1" dirty="0">
              <a:latin typeface="Times New Roman" panose="02020603050405020304" pitchFamily="2" charset="0"/>
              <a:ea typeface="Times New Roman" panose="02020603050405020304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70" grpId="0"/>
      <p:bldP spid="11271" grpId="0"/>
      <p:bldP spid="11272" grpId="0"/>
      <p:bldP spid="11273" grpId="0"/>
      <p:bldP spid="11274" grpId="0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2692</Words>
  <Application>WPS 演示</Application>
  <PresentationFormat>在屏幕上显示</PresentationFormat>
  <Paragraphs>219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39" baseType="lpstr">
      <vt:lpstr>Arial</vt:lpstr>
      <vt:lpstr>宋体</vt:lpstr>
      <vt:lpstr>Wingdings</vt:lpstr>
      <vt:lpstr>Times New Roman</vt:lpstr>
      <vt:lpstr>Trebuchet MS</vt:lpstr>
      <vt:lpstr>Calibri</vt:lpstr>
      <vt:lpstr>Latha</vt:lpstr>
      <vt:lpstr>MingLiU</vt:lpstr>
      <vt:lpstr>Microsoft JhengHei</vt:lpstr>
      <vt:lpstr>Microsoft Sans Serif</vt:lpstr>
      <vt:lpstr>MT Extra</vt:lpstr>
      <vt:lpstr>Comic Sans MS</vt:lpstr>
      <vt:lpstr>MS PMincho</vt:lpstr>
      <vt:lpstr>Meiryo</vt:lpstr>
      <vt:lpstr>楷体_GB2312</vt:lpstr>
      <vt:lpstr>新宋体</vt:lpstr>
      <vt:lpstr>MS Gothic</vt:lpstr>
      <vt:lpstr>微软雅黑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  <Manager> 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Administrator</dc:creator>
  <cp:keywords>  </cp:keywords>
  <dc:description>  </dc:description>
  <dc:subject> </dc:subject>
  <cp:category> </cp:category>
  <cp:lastModifiedBy>Administrator</cp:lastModifiedBy>
  <cp:revision>9</cp:revision>
  <dcterms:created xsi:type="dcterms:W3CDTF">2012-06-06T01:30:27Z</dcterms:created>
  <dcterms:modified xsi:type="dcterms:W3CDTF">2021-04-25T09:34:15Z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2052-11.1.0.8567</vt:lpwstr>
  </property>
</Properties>
</file>