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0" r:id="rId4"/>
    <p:sldId id="266" r:id="rId5"/>
    <p:sldId id="267" r:id="rId6"/>
    <p:sldId id="268" r:id="rId7"/>
    <p:sldId id="256" r:id="rId8"/>
    <p:sldId id="262" r:id="rId9"/>
    <p:sldId id="263" r:id="rId10"/>
    <p:sldId id="265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71588"/>
            <a:ext cx="3919538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29138" y="1271588"/>
            <a:ext cx="3921125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7AF0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0013" y="274638"/>
            <a:ext cx="2001837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4500" y="274638"/>
            <a:ext cx="585311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12227B1-CB10-4E5E-BF60-4A9BA4ED3578}" type="slidenum">
              <a:rPr kumimoji="0" lang="zh-CN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7350" cy="860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271588"/>
            <a:ext cx="7993063" cy="4854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C7AF0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C7AF0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C7AF0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rgbClr val="C7AF0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ext Box 2"/>
          <p:cNvSpPr txBox="1"/>
          <p:nvPr/>
        </p:nvSpPr>
        <p:spPr>
          <a:xfrm>
            <a:off x="3048000" y="4267200"/>
            <a:ext cx="2389188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八年级下册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4" name="Text Box 3"/>
          <p:cNvSpPr txBox="1"/>
          <p:nvPr/>
        </p:nvSpPr>
        <p:spPr>
          <a:xfrm>
            <a:off x="244475" y="3187700"/>
            <a:ext cx="25765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5" name="Text Box 4"/>
          <p:cNvSpPr txBox="1"/>
          <p:nvPr/>
        </p:nvSpPr>
        <p:spPr>
          <a:xfrm>
            <a:off x="1905000" y="2819400"/>
            <a:ext cx="7239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6" name="Line 6"/>
          <p:cNvSpPr/>
          <p:nvPr/>
        </p:nvSpPr>
        <p:spPr>
          <a:xfrm>
            <a:off x="244475" y="4206875"/>
            <a:ext cx="86153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Text Box 7"/>
          <p:cNvSpPr txBox="1"/>
          <p:nvPr/>
        </p:nvSpPr>
        <p:spPr>
          <a:xfrm>
            <a:off x="2895600" y="4648200"/>
            <a:ext cx="468153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Self Check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89" name="Picture 5" descr="www.xkb1.com              新课标第一网不用注册，免费下载！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63850" y="321627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0" name="Picture 4" descr="www.xkb1.com              新课标第一网不用注册，免费下载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850" y="3927475"/>
            <a:ext cx="19050" cy="1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Rectangle 6"/>
          <p:cNvSpPr/>
          <p:nvPr/>
        </p:nvSpPr>
        <p:spPr>
          <a:xfrm>
            <a:off x="685800" y="1828800"/>
            <a:ext cx="8305800" cy="37973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lnSpc>
                <a:spcPct val="150000"/>
              </a:lnSpc>
            </a:pP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1. Don’t go out, it is raining</a:t>
            </a:r>
            <a:r>
              <a:rPr lang="en-US" altLang="zh-CN" sz="4000" b="1" u="sng" baseline="-25000" dirty="0">
                <a:latin typeface="Times New Roman" panose="02020603050405020304" pitchFamily="18" charset="0"/>
                <a:ea typeface="Dotum" pitchFamily="34" charset="-127"/>
              </a:rPr>
              <a:t>       </a:t>
            </a: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.</a:t>
            </a: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A. hardly	B. heavily	C. heavy	D. big</a:t>
            </a: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  <a:p>
            <a:pPr eaLnBrk="0" hangingPunct="0">
              <a:lnSpc>
                <a:spcPct val="150000"/>
              </a:lnSpc>
            </a:pP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2. He found a key on the ground and</a:t>
            </a:r>
            <a:r>
              <a:rPr lang="en-US" altLang="zh-CN" sz="4000" b="1" u="sng" baseline="-25000" dirty="0">
                <a:latin typeface="Times New Roman" panose="02020603050405020304" pitchFamily="18" charset="0"/>
                <a:ea typeface="Dotum" pitchFamily="34" charset="-127"/>
              </a:rPr>
              <a:t>       </a:t>
            </a: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.</a:t>
            </a: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A. pick it up	           B. pick it out </a:t>
            </a: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4000" b="1" baseline="-25000" dirty="0">
                <a:latin typeface="Times New Roman" panose="02020603050405020304" pitchFamily="18" charset="0"/>
                <a:ea typeface="Dotum" pitchFamily="34" charset="-127"/>
              </a:rPr>
              <a:t>C. picked up it	D. picked it up</a:t>
            </a:r>
            <a:endParaRPr lang="en-US" altLang="zh-CN" sz="4000" b="1" baseline="-25000" dirty="0">
              <a:latin typeface="Times New Roman" panose="02020603050405020304" pitchFamily="18" charset="0"/>
              <a:ea typeface="Dotum" pitchFamily="34" charset="-127"/>
            </a:endParaRPr>
          </a:p>
        </p:txBody>
      </p:sp>
      <p:sp>
        <p:nvSpPr>
          <p:cNvPr id="12292" name="AutoShape 9"/>
          <p:cNvSpPr/>
          <p:nvPr/>
        </p:nvSpPr>
        <p:spPr>
          <a:xfrm>
            <a:off x="5943600" y="838200"/>
            <a:ext cx="2184400" cy="728663"/>
          </a:xfrm>
          <a:prstGeom prst="flowChartDocument">
            <a:avLst/>
          </a:prstGeom>
          <a:solidFill>
            <a:srgbClr val="CCFFCC"/>
          </a:solidFill>
          <a:ln w="381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小结训练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10" name="Text Box 10"/>
          <p:cNvSpPr txBox="1"/>
          <p:nvPr/>
        </p:nvSpPr>
        <p:spPr>
          <a:xfrm>
            <a:off x="4876800" y="20574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11" name="Text Box 11"/>
          <p:cNvSpPr txBox="1"/>
          <p:nvPr/>
        </p:nvSpPr>
        <p:spPr>
          <a:xfrm>
            <a:off x="6096000" y="39624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1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1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Rectangle 4"/>
          <p:cNvSpPr/>
          <p:nvPr/>
        </p:nvSpPr>
        <p:spPr>
          <a:xfrm>
            <a:off x="990600" y="930275"/>
            <a:ext cx="6765925" cy="512445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en-US" altLang="zh-CN" sz="1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 She doesn’t_____ staying at home alone.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A. want	           B. would like 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C. feel like	           D. decide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4. You should believe in yourself. 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Nobody else can _____ you.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A. win	    B. beat      C. beats     D. wins</a:t>
            </a: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>
              <a:lnSpc>
                <a:spcPct val="140000"/>
              </a:lnSpc>
            </a:pPr>
            <a:endParaRPr lang="en-US" altLang="zh-CN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29" name="Text Box 5"/>
          <p:cNvSpPr txBox="1"/>
          <p:nvPr/>
        </p:nvSpPr>
        <p:spPr>
          <a:xfrm>
            <a:off x="3429000" y="12192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31" name="Text Box 7"/>
          <p:cNvSpPr txBox="1"/>
          <p:nvPr/>
        </p:nvSpPr>
        <p:spPr>
          <a:xfrm>
            <a:off x="3657600" y="41148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i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400" b="1" i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9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3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4"/>
          <p:cNvSpPr txBox="1"/>
          <p:nvPr/>
        </p:nvSpPr>
        <p:spPr>
          <a:xfrm>
            <a:off x="1905000" y="457200"/>
            <a:ext cx="5486400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dirty="0">
                <a:solidFill>
                  <a:srgbClr val="0000FF"/>
                </a:solidFill>
                <a:latin typeface="Arial Rounded MT Bold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2800" dirty="0">
              <a:solidFill>
                <a:srgbClr val="0000FF"/>
              </a:solidFill>
              <a:latin typeface="Arial Rounded MT Bold" pitchFamily="34" charset="0"/>
              <a:ea typeface="宋体" panose="02010600030101010101" pitchFamily="2" charset="-122"/>
            </a:endParaRPr>
          </a:p>
        </p:txBody>
      </p:sp>
      <p:pic>
        <p:nvPicPr>
          <p:cNvPr id="4098" name="Picture 6" descr="N20120~1"/>
          <p:cNvPicPr>
            <a:picLocks noChangeAspect="1"/>
          </p:cNvPicPr>
          <p:nvPr/>
        </p:nvPicPr>
        <p:blipFill>
          <a:blip r:embed="rId1"/>
          <a:srcRect r="17999" b="10313"/>
          <a:stretch>
            <a:fillRect/>
          </a:stretch>
        </p:blipFill>
        <p:spPr>
          <a:xfrm>
            <a:off x="2133600" y="1600200"/>
            <a:ext cx="4686300" cy="3271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8"/>
          <p:cNvSpPr/>
          <p:nvPr/>
        </p:nvSpPr>
        <p:spPr>
          <a:xfrm>
            <a:off x="2057400" y="5257800"/>
            <a:ext cx="6096000" cy="365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400" b="1" dirty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I was making my way downtown.</a:t>
            </a:r>
            <a:endParaRPr lang="en-US" altLang="zh-CN" sz="2400" b="1" dirty="0">
              <a:solidFill>
                <a:srgbClr val="FF0000"/>
              </a:solidFill>
              <a:latin typeface="Dotum" pitchFamily="34" charset="-127"/>
              <a:ea typeface="Dotum" pitchFamily="34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Picture 7" descr="092409~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0" y="1600200"/>
            <a:ext cx="6477000" cy="4699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Rectangle 9"/>
          <p:cNvSpPr/>
          <p:nvPr/>
        </p:nvSpPr>
        <p:spPr>
          <a:xfrm>
            <a:off x="2362200" y="8382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I was waiting for the bus. </a:t>
            </a:r>
            <a:endParaRPr lang="en-US" altLang="zh-CN" sz="2800" b="1" dirty="0">
              <a:solidFill>
                <a:srgbClr val="FF0000"/>
              </a:solidFill>
              <a:latin typeface="Dotum" pitchFamily="34" charset="-127"/>
              <a:ea typeface="Dotum" pitchFamily="34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Picture 5" descr="013000~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9200" y="914400"/>
            <a:ext cx="6172200" cy="4105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Rectangle 6"/>
          <p:cNvSpPr/>
          <p:nvPr/>
        </p:nvSpPr>
        <p:spPr>
          <a:xfrm>
            <a:off x="2362200" y="5334000"/>
            <a:ext cx="45720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Dotum" pitchFamily="34" charset="-127"/>
                <a:ea typeface="Dotum" pitchFamily="34" charset="-127"/>
              </a:rPr>
              <a:t>I was in the library.</a:t>
            </a:r>
            <a:endParaRPr lang="en-US" altLang="zh-CN" sz="2800" b="1" dirty="0">
              <a:solidFill>
                <a:srgbClr val="FF0000"/>
              </a:solidFill>
              <a:latin typeface="Dotum" pitchFamily="34" charset="-127"/>
              <a:ea typeface="Dotum" pitchFamily="34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AutoShape 4"/>
          <p:cNvSpPr/>
          <p:nvPr/>
        </p:nvSpPr>
        <p:spPr>
          <a:xfrm>
            <a:off x="2971800" y="304800"/>
            <a:ext cx="2952750" cy="936625"/>
          </a:xfrm>
          <a:prstGeom prst="flowChartAlternateProcess">
            <a:avLst/>
          </a:prstGeom>
          <a:solidFill>
            <a:srgbClr val="FFFF66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Self Check</a:t>
            </a:r>
            <a:endParaRPr lang="en-US" altLang="zh-CN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0" name="Text Box 5"/>
          <p:cNvSpPr txBox="1"/>
          <p:nvPr/>
        </p:nvSpPr>
        <p:spPr>
          <a:xfrm>
            <a:off x="838200" y="1676400"/>
            <a:ext cx="7391400" cy="5889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 Fill in the blanks with </a:t>
            </a:r>
            <a:r>
              <a:rPr lang="en-US" altLang="zh-CN" sz="3200" i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or </a:t>
            </a:r>
            <a:r>
              <a:rPr lang="en-US" altLang="zh-CN" sz="3200" i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3200" dirty="0">
              <a:solidFill>
                <a:srgbClr val="FF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Text Box 6"/>
          <p:cNvSpPr txBox="1"/>
          <p:nvPr/>
        </p:nvSpPr>
        <p:spPr>
          <a:xfrm>
            <a:off x="914400" y="2667000"/>
            <a:ext cx="7543800" cy="30130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1. ______ I was walking home from school, I saw a strange light in the sky. But ______ I pointed it out to my friend, it went away.</a:t>
            </a:r>
            <a:endParaRPr lang="en-US" altLang="zh-CN" sz="2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 dirty="0">
                <a:latin typeface="Arial" panose="020B0604020202020204" pitchFamily="34" charset="0"/>
                <a:ea typeface="宋体" panose="02010600030101010101" pitchFamily="2" charset="-122"/>
              </a:rPr>
              <a:t>2. ______ I told my order brother about the strange light in the sky, he just laughed and didn’t believe me.</a:t>
            </a:r>
            <a:endParaRPr lang="en-US" altLang="zh-CN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3" name="Text Box 7"/>
          <p:cNvSpPr txBox="1"/>
          <p:nvPr/>
        </p:nvSpPr>
        <p:spPr>
          <a:xfrm>
            <a:off x="4648200" y="33528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4" name="Text Box 8"/>
          <p:cNvSpPr txBox="1"/>
          <p:nvPr/>
        </p:nvSpPr>
        <p:spPr>
          <a:xfrm>
            <a:off x="1295400" y="28194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5" name="Text Box 9"/>
          <p:cNvSpPr txBox="1"/>
          <p:nvPr/>
        </p:nvSpPr>
        <p:spPr>
          <a:xfrm>
            <a:off x="1295400" y="46482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5"/>
          <p:cNvSpPr/>
          <p:nvPr/>
        </p:nvSpPr>
        <p:spPr>
          <a:xfrm>
            <a:off x="1066800" y="2590800"/>
            <a:ext cx="7086600" cy="20161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3. ______ my brother was laughing, the television news reported that other people had seen the light as well.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4" name="Text Box 6"/>
          <p:cNvSpPr txBox="1"/>
          <p:nvPr/>
        </p:nvSpPr>
        <p:spPr>
          <a:xfrm>
            <a:off x="990600" y="1219200"/>
            <a:ext cx="7391400" cy="588963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 Fill in the blanks with </a:t>
            </a:r>
            <a:r>
              <a:rPr lang="en-US" altLang="zh-CN" sz="3200" i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when</a:t>
            </a: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or </a:t>
            </a:r>
            <a:r>
              <a:rPr lang="en-US" altLang="zh-CN" sz="3200" i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r>
              <a:rPr lang="en-US" altLang="zh-CN" sz="3200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en-US" altLang="zh-CN" sz="3200" dirty="0">
              <a:solidFill>
                <a:srgbClr val="FF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8439" name="Text Box 7"/>
          <p:cNvSpPr txBox="1"/>
          <p:nvPr/>
        </p:nvSpPr>
        <p:spPr>
          <a:xfrm>
            <a:off x="1600200" y="27432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While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Text Box 4"/>
          <p:cNvSpPr txBox="1"/>
          <p:nvPr/>
        </p:nvSpPr>
        <p:spPr>
          <a:xfrm>
            <a:off x="914400" y="762000"/>
            <a:ext cx="7772400" cy="10763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</a:rPr>
              <a:t>2 Fill in the blanks with the correct forms of the words in the brackets.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18" name="Rectangle 5"/>
          <p:cNvSpPr/>
          <p:nvPr/>
        </p:nvSpPr>
        <p:spPr>
          <a:xfrm>
            <a:off x="1143000" y="2133600"/>
            <a:ext cx="7086600" cy="3940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When I ___ (be) in the sixth grade, I _____ (join) a piano competition. I _____(practice) for four hours every day and my piano teacher ____ (come) three times a week to ____ (help) me. Then the big day finally _____ (arrive). 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Rectangle 5"/>
          <p:cNvSpPr/>
          <p:nvPr/>
        </p:nvSpPr>
        <p:spPr>
          <a:xfrm>
            <a:off x="914400" y="1143000"/>
            <a:ext cx="7799388" cy="3940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I ____ (be) so nervous when they ____ (call) my name. I _____ (go) up and _____ (start) to play. While I _____ (play), everyone _____ (sit) still and listened. I played the song without any mistakes. Then I ____(wait) for them to call out the winner. 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Rectangle 4"/>
          <p:cNvSpPr/>
          <p:nvPr/>
        </p:nvSpPr>
        <p:spPr>
          <a:xfrm>
            <a:off x="1143000" y="2514600"/>
            <a:ext cx="7086600" cy="2657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</a:rPr>
              <a:t>When I _____(hear) my name, my heart ____(beat) so quickly I thought I would stop breathing. I couldn’t believe it. I ___ (win)! It  ____(be) the happiest day of my life!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Text Box 5"/>
          <p:cNvSpPr txBox="1"/>
          <p:nvPr/>
        </p:nvSpPr>
        <p:spPr>
          <a:xfrm>
            <a:off x="914400" y="762000"/>
            <a:ext cx="7772400" cy="10763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ea typeface="宋体" panose="02010600030101010101" pitchFamily="2" charset="-122"/>
              </a:rPr>
              <a:t>2 Fill in the blanks with the correct forms of the words in the brackets.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彩笔绿PPT模板">
  <a:themeElements>
    <a:clrScheme name="彩笔绿PPT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彩笔绿PPT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彩笔绿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彩笔绿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彩笔绿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彩笔绿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彩笔绿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彩笔绿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彩笔绿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彩色条纹模板静态">
  <a:themeElements>
    <a:clrScheme name="PPT彩色条纹模板静态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PT彩色条纹模板静态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PPT彩色条纹模板静态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1855</Words>
  <Application>WPS 演示</Application>
  <PresentationFormat>全屏显示(4:3)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宋体</vt:lpstr>
      <vt:lpstr>Wingdings</vt:lpstr>
      <vt:lpstr>等线</vt:lpstr>
      <vt:lpstr>Calibri</vt:lpstr>
      <vt:lpstr>微软雅黑</vt:lpstr>
      <vt:lpstr>Arial Rounded MT Bold</vt:lpstr>
      <vt:lpstr>Dotum</vt:lpstr>
      <vt:lpstr>Times New Roman</vt:lpstr>
      <vt:lpstr>Arial Unicode MS</vt:lpstr>
      <vt:lpstr>彩笔绿PPT模板</vt:lpstr>
      <vt:lpstr>PPT彩色条纹模板静态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海派甜心</cp:lastModifiedBy>
  <cp:revision>11</cp:revision>
  <dcterms:created xsi:type="dcterms:W3CDTF">2016-10-11T11:16:00Z</dcterms:created>
  <dcterms:modified xsi:type="dcterms:W3CDTF">2021-05-01T02:07:58Z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