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0"/>
  </p:notesMasterIdLst>
  <p:sldIdLst>
    <p:sldId id="329" r:id="rId2"/>
    <p:sldId id="328" r:id="rId3"/>
    <p:sldId id="351" r:id="rId4"/>
    <p:sldId id="387" r:id="rId5"/>
    <p:sldId id="381" r:id="rId6"/>
    <p:sldId id="383" r:id="rId7"/>
    <p:sldId id="388" r:id="rId8"/>
    <p:sldId id="385" r:id="rId9"/>
    <p:sldId id="386" r:id="rId10"/>
    <p:sldId id="389" r:id="rId11"/>
    <p:sldId id="379" r:id="rId12"/>
    <p:sldId id="394" r:id="rId13"/>
    <p:sldId id="390" r:id="rId14"/>
    <p:sldId id="391" r:id="rId15"/>
    <p:sldId id="392" r:id="rId16"/>
    <p:sldId id="393" r:id="rId17"/>
    <p:sldId id="343" r:id="rId18"/>
    <p:sldId id="330" r:id="rId19"/>
  </p:sldIdLst>
  <p:sldSz cx="12192000" cy="6858000"/>
  <p:notesSz cx="7104063" cy="102346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930469" y="216899"/>
            <a:ext cx="25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</a:t>
            </a:r>
            <a:r>
              <a:rPr lang="zh-CN" altLang="en-US" b="1" dirty="0">
                <a:solidFill>
                  <a:schemeClr val="accent1"/>
                </a:solidFill>
              </a:rPr>
              <a:t>二</a:t>
            </a:r>
            <a:r>
              <a:rPr lang="zh-CN" altLang="en-US" b="1" dirty="0" smtClean="0">
                <a:solidFill>
                  <a:schemeClr val="accent1"/>
                </a:solidFill>
              </a:rPr>
              <a:t>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216131" y="1931513"/>
            <a:ext cx="11975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Listening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&amp; Speaking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&amp;Talking 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5744C57-C166-4A2D-949F-F435BE645334}"/>
              </a:ext>
            </a:extLst>
          </p:cNvPr>
          <p:cNvSpPr/>
          <p:nvPr/>
        </p:nvSpPr>
        <p:spPr>
          <a:xfrm>
            <a:off x="2865503" y="2634610"/>
            <a:ext cx="970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Cultural Heritage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258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 2: Listening and Talking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641145"/>
            <a:ext cx="11582401" cy="48362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What </a:t>
            </a:r>
            <a:r>
              <a:rPr lang="en-US" altLang="zh-CN" dirty="0"/>
              <a:t>do you know about the Kremlin and Red Square?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87" y="3395094"/>
            <a:ext cx="32956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30" y="3448228"/>
            <a:ext cx="3835192" cy="23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69" y="2899794"/>
            <a:ext cx="2381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5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258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 2: Listening and Talking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600201"/>
            <a:ext cx="11582401" cy="483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Listen to the conversation and choose the correct answers.</a:t>
            </a:r>
            <a:endParaRPr lang="zh-CN" altLang="zh-CN" dirty="0"/>
          </a:p>
          <a:p>
            <a:r>
              <a:rPr lang="en-US" altLang="zh-CN" dirty="0"/>
              <a:t>(1) .Where are the speakers? </a:t>
            </a:r>
            <a:endParaRPr lang="zh-CN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On </a:t>
            </a:r>
            <a:r>
              <a:rPr lang="en-US" altLang="zh-CN" dirty="0">
                <a:solidFill>
                  <a:srgbClr val="FF0000"/>
                </a:solidFill>
              </a:rPr>
              <a:t>a street.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(2).What are they doing?</a:t>
            </a:r>
            <a:endParaRPr lang="zh-CN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Sightseeing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Listening and Talking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0060" y="5239603"/>
            <a:ext cx="609600" cy="609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4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258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 2: Listening and Talking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641145"/>
            <a:ext cx="11318543" cy="48362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What </a:t>
            </a:r>
            <a:r>
              <a:rPr lang="en-US" altLang="zh-CN" dirty="0"/>
              <a:t>do you know about the Kremlin and Red Square? Listen again and complete the fact sheet. </a:t>
            </a:r>
            <a:endParaRPr lang="zh-CN" altLang="zh-CN" dirty="0"/>
          </a:p>
          <a:p>
            <a:r>
              <a:rPr lang="en-US" altLang="zh-CN" dirty="0"/>
              <a:t>World Cultural Heritage Site Fact Sheet</a:t>
            </a:r>
            <a:endParaRPr lang="zh-CN" altLang="zh-CN" dirty="0"/>
          </a:p>
          <a:p>
            <a:r>
              <a:rPr lang="en-US" altLang="zh-CN" dirty="0"/>
              <a:t>THE KREMLIN AND RED SQUARE, MOSCOW</a:t>
            </a:r>
            <a:endParaRPr lang="zh-CN" altLang="zh-CN" dirty="0"/>
          </a:p>
          <a:p>
            <a:r>
              <a:rPr lang="zh-CN" altLang="zh-CN" dirty="0"/>
              <a:t>●</a:t>
            </a:r>
            <a:r>
              <a:rPr lang="en-US" altLang="zh-CN" dirty="0"/>
              <a:t>Built between the______ and ___________centuries</a:t>
            </a:r>
            <a:endParaRPr lang="zh-CN" altLang="zh-CN" dirty="0"/>
          </a:p>
          <a:p>
            <a:r>
              <a:rPr lang="zh-CN" altLang="zh-CN" dirty="0"/>
              <a:t>●</a:t>
            </a:r>
            <a:r>
              <a:rPr lang="en-US" altLang="zh-CN" dirty="0"/>
              <a:t>The palace where______________ lives</a:t>
            </a:r>
            <a:endParaRPr lang="zh-CN" altLang="zh-CN" dirty="0"/>
          </a:p>
          <a:p>
            <a:r>
              <a:rPr lang="zh-CN" altLang="zh-CN" dirty="0"/>
              <a:t>●</a:t>
            </a:r>
            <a:r>
              <a:rPr lang="en-US" altLang="zh-CN" dirty="0"/>
              <a:t>The Saint Basil's Cathedral looks like__________________</a:t>
            </a:r>
            <a:endParaRPr lang="zh-CN" altLang="zh-CN" dirty="0"/>
          </a:p>
          <a:p>
            <a:r>
              <a:rPr lang="zh-CN" altLang="zh-CN" dirty="0"/>
              <a:t>●</a:t>
            </a:r>
            <a:r>
              <a:rPr lang="en-US" altLang="zh-CN" dirty="0"/>
              <a:t>The___________________ part of Moscow</a:t>
            </a:r>
            <a:endParaRPr lang="zh-CN" altLang="zh-CN" dirty="0"/>
          </a:p>
          <a:p>
            <a:r>
              <a:rPr lang="zh-CN" altLang="zh-CN" dirty="0"/>
              <a:t>●</a:t>
            </a:r>
            <a:r>
              <a:rPr lang="en-US" altLang="zh-CN" dirty="0"/>
              <a:t>Place for parades, concerts, and even</a:t>
            </a:r>
            <a:r>
              <a:rPr lang="en-US" altLang="zh-CN" dirty="0" smtClean="0"/>
              <a:t>_________________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4913804" y="3244334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14th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547822" y="326779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17th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913804" y="3666571"/>
            <a:ext cx="29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the Russian president 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8537377" y="4035903"/>
            <a:ext cx="172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 flame/fire 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345516" y="4513576"/>
            <a:ext cx="104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central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8093125" y="498922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ice hockey games</a:t>
            </a:r>
            <a:endParaRPr lang="zh-CN" altLang="zh-CN" sz="2400" dirty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  <p:pic>
        <p:nvPicPr>
          <p:cNvPr id="11" name="Listening and Talking 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2068" y="5404724"/>
            <a:ext cx="609600" cy="609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37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91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938"/>
            <a:ext cx="1251988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sz="4900" dirty="0" smtClean="0"/>
              <a:t>  </a:t>
            </a:r>
            <a:r>
              <a:rPr lang="en-US" altLang="zh-CN" sz="4400" dirty="0" smtClean="0"/>
              <a:t> </a:t>
            </a:r>
            <a:r>
              <a:rPr lang="en-US" sz="3600" b="1" dirty="0" smtClean="0"/>
              <a:t> 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63" y="1989906"/>
            <a:ext cx="11416145" cy="4180515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Work </a:t>
            </a:r>
            <a:r>
              <a:rPr lang="en-US" altLang="zh-CN" sz="4000" dirty="0"/>
              <a:t>in groups. Choose a cultural site that you like and role-play a conversation between some tourists and their tour guide. Take turns to play the different roles.</a:t>
            </a:r>
            <a:endParaRPr lang="zh-CN" altLang="zh-CN" sz="4000" dirty="0"/>
          </a:p>
          <a:p>
            <a:endParaRPr lang="en-US" altLang="zh-CN" sz="4000" dirty="0" smtClean="0"/>
          </a:p>
          <a:p>
            <a:endParaRPr lang="zh-CN" altLang="en-US" sz="4000" dirty="0" smtClean="0"/>
          </a:p>
        </p:txBody>
      </p:sp>
      <p:pic>
        <p:nvPicPr>
          <p:cNvPr id="16" name="图片 15" descr="li90906113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711194" y="806027"/>
            <a:ext cx="4536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Talking  Project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9337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938"/>
            <a:ext cx="1251988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sz="4900" dirty="0" smtClean="0"/>
              <a:t>  </a:t>
            </a:r>
            <a:r>
              <a:rPr lang="en-US" altLang="zh-CN" sz="4400" dirty="0" smtClean="0"/>
              <a:t> </a:t>
            </a:r>
            <a:r>
              <a:rPr lang="en-US" sz="3600" b="1" dirty="0" smtClean="0"/>
              <a:t> 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63" y="1989906"/>
            <a:ext cx="11416145" cy="4180515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rgbClr val="FF0000"/>
                </a:solidFill>
              </a:rPr>
              <a:t>Expressions used to start a conversation politely and properly:</a:t>
            </a:r>
          </a:p>
          <a:p>
            <a:r>
              <a:rPr lang="en-US" altLang="zh-CN" sz="4000" dirty="0"/>
              <a:t>I beg your pardon, but…</a:t>
            </a:r>
          </a:p>
          <a:p>
            <a:r>
              <a:rPr lang="en-US" altLang="zh-CN" sz="4000" dirty="0"/>
              <a:t>Forgive me for asking, but …</a:t>
            </a:r>
          </a:p>
          <a:p>
            <a:r>
              <a:rPr lang="en-US" altLang="zh-CN" sz="4000" dirty="0"/>
              <a:t>Excuse me, but what is …? </a:t>
            </a:r>
          </a:p>
          <a:p>
            <a:r>
              <a:rPr lang="en-US" altLang="zh-CN" sz="4000" dirty="0"/>
              <a:t>Excuse me Could you please tell me about …?</a:t>
            </a:r>
          </a:p>
          <a:p>
            <a:r>
              <a:rPr lang="en-US" altLang="zh-CN" sz="4000" dirty="0"/>
              <a:t>Do/Did you know ...?</a:t>
            </a:r>
          </a:p>
          <a:p>
            <a:r>
              <a:rPr lang="en-US" altLang="zh-CN" sz="4000" dirty="0"/>
              <a:t>I see that you are ...</a:t>
            </a:r>
          </a:p>
          <a:p>
            <a:endParaRPr lang="en-US" altLang="zh-CN" sz="4000" dirty="0" smtClean="0"/>
          </a:p>
          <a:p>
            <a:endParaRPr lang="zh-CN" altLang="en-US" sz="4000" dirty="0" smtClean="0"/>
          </a:p>
        </p:txBody>
      </p:sp>
      <p:pic>
        <p:nvPicPr>
          <p:cNvPr id="16" name="图片 15" descr="li90906113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711194" y="806027"/>
            <a:ext cx="4536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Talking  Project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1333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Version 1: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Tourist A:  I beg your pardon, but is this the </a:t>
            </a:r>
            <a:r>
              <a:rPr lang="en-US" altLang="zh-CN" dirty="0" err="1">
                <a:solidFill>
                  <a:srgbClr val="FF0000"/>
                </a:solidFill>
              </a:rPr>
              <a:t>Xuanyuan</a:t>
            </a:r>
            <a:r>
              <a:rPr lang="en-US" altLang="zh-CN" dirty="0">
                <a:solidFill>
                  <a:srgbClr val="FF0000"/>
                </a:solidFill>
              </a:rPr>
              <a:t> Mirror?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Could you please tell me about it?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Tour guide: Yes, it is. It is said that it's a mirror that can tell right from wrong!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…I see that you're looking at that carving on the roof. Did you know that it's called </a:t>
            </a:r>
            <a:r>
              <a:rPr lang="en-US" altLang="zh-CN" i="1" dirty="0" err="1">
                <a:solidFill>
                  <a:srgbClr val="FF0000"/>
                </a:solidFill>
              </a:rPr>
              <a:t>chiwen</a:t>
            </a:r>
            <a:r>
              <a:rPr lang="en-US" altLang="zh-CN" i="1" dirty="0">
                <a:solidFill>
                  <a:srgbClr val="FF0000"/>
                </a:solidFill>
              </a:rPr>
              <a:t>--</a:t>
            </a:r>
            <a:r>
              <a:rPr lang="en-US" altLang="zh-CN" dirty="0">
                <a:solidFill>
                  <a:srgbClr val="FF0000"/>
                </a:solidFill>
              </a:rPr>
              <a:t> one of the nine sons of the Chinese dragon?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Tourist B:  No, I didn't. That's so interesting!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81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Version 2: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CN" dirty="0"/>
              <a:t>Tourist: Excuse me, but could you tell me what we can enjoy in Mount Tai?</a:t>
            </a:r>
            <a:endParaRPr lang="zh-CN" altLang="zh-CN" dirty="0"/>
          </a:p>
          <a:p>
            <a:r>
              <a:rPr lang="en-US" altLang="zh-CN" dirty="0"/>
              <a:t>Tour guide: There are four marvelous spectacles in Mount Tai, and they are the sunrise, the sunset, the view of the Yellow River, and the sea of clouds.</a:t>
            </a:r>
            <a:endParaRPr lang="zh-CN" altLang="zh-CN" dirty="0"/>
          </a:p>
          <a:p>
            <a:r>
              <a:rPr lang="en-US" altLang="zh-CN" dirty="0"/>
              <a:t>Tourist: Oh, I can't wait.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72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32" y="841308"/>
            <a:ext cx="10972800" cy="1143000"/>
          </a:xfrm>
        </p:spPr>
        <p:txBody>
          <a:bodyPr/>
          <a:lstStyle/>
          <a:p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7280" y="2571938"/>
            <a:ext cx="10873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dirty="0" smtClean="0"/>
              <a:t>Finish the exercise that is given today.</a:t>
            </a:r>
            <a:endParaRPr lang="zh-CN" altLang="en-US" sz="5400" dirty="0"/>
          </a:p>
        </p:txBody>
      </p:sp>
      <p:pic>
        <p:nvPicPr>
          <p:cNvPr id="5" name="图片 4" descr="li90906113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22173" y="193251"/>
            <a:ext cx="217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2" y="78496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 1: Listening and Speaking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Leading-in</a:t>
            </a:r>
            <a:endParaRPr lang="zh-CN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2327163"/>
            <a:ext cx="11012384" cy="3467995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zh-CN" dirty="0"/>
              <a:t>What does the word “heritage” mean? Share your ideas about your understanding of it and you can use examples to illustrate your meaning.</a:t>
            </a:r>
            <a:endParaRPr lang="zh-CN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Heritage </a:t>
            </a:r>
            <a:r>
              <a:rPr lang="en-US" altLang="zh-CN" dirty="0">
                <a:solidFill>
                  <a:srgbClr val="FF0000"/>
                </a:solidFill>
              </a:rPr>
              <a:t>means the traditional beliefs, values, customs, etc. of a family, country or society.  For example, the Great Wall is the heritage of China. 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 descr="li90906113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58" y="5688105"/>
            <a:ext cx="1724042" cy="1197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6011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" y="478490"/>
            <a:ext cx="12519885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altLang="zh-CN" sz="4900" b="1" dirty="0" smtClean="0"/>
              <a:t>Before </a:t>
            </a:r>
            <a:r>
              <a:rPr lang="en-US" altLang="zh-CN" sz="4900" b="1" dirty="0"/>
              <a:t>listening:</a:t>
            </a:r>
            <a:r>
              <a:rPr lang="zh-CN" altLang="zh-CN" sz="4900" dirty="0"/>
              <a:t/>
            </a:r>
            <a:br>
              <a:rPr lang="zh-CN" altLang="zh-CN" sz="4900" dirty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112527"/>
            <a:ext cx="11306956" cy="518069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b="1" dirty="0"/>
              <a:t> Prediction</a:t>
            </a:r>
            <a:endParaRPr lang="zh-CN" altLang="zh-CN" sz="4400" dirty="0"/>
          </a:p>
          <a:p>
            <a:r>
              <a:rPr lang="en-US" altLang="zh-CN" sz="4400" dirty="0" smtClean="0"/>
              <a:t>Predict </a:t>
            </a:r>
            <a:r>
              <a:rPr lang="en-US" altLang="zh-CN" sz="4400" dirty="0"/>
              <a:t>what the listening text is about by looking at the </a:t>
            </a:r>
            <a:r>
              <a:rPr lang="en-US" altLang="zh-CN" sz="4400" dirty="0" smtClean="0"/>
              <a:t>pictures.</a:t>
            </a:r>
          </a:p>
          <a:p>
            <a:endParaRPr lang="en-US" altLang="zh-CN" sz="4400" dirty="0"/>
          </a:p>
          <a:p>
            <a:endParaRPr lang="zh-CN" altLang="zh-CN" sz="4400" dirty="0"/>
          </a:p>
          <a:p>
            <a:endParaRPr lang="zh-CN" altLang="zh-CN" sz="44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213" y="3217796"/>
            <a:ext cx="10599233" cy="312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42275" y="1771246"/>
            <a:ext cx="1116105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The listening text is probably about how to protect a famous heritage site by some students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986011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7736"/>
            <a:ext cx="12519885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altLang="zh-CN" sz="4900" b="1" dirty="0" smtClean="0"/>
              <a:t>While </a:t>
            </a:r>
            <a:r>
              <a:rPr lang="en-US" altLang="zh-CN" sz="4900" b="1" dirty="0"/>
              <a:t>listening:</a:t>
            </a:r>
            <a:r>
              <a:rPr lang="zh-CN" altLang="zh-CN" sz="4900" dirty="0"/>
              <a:t/>
            </a:r>
            <a:br>
              <a:rPr lang="zh-CN" altLang="zh-CN" sz="4900" dirty="0"/>
            </a:br>
            <a:r>
              <a:rPr lang="en-US" altLang="zh-CN" sz="4900" dirty="0" smtClean="0"/>
              <a:t>Play the tape, </a:t>
            </a:r>
            <a:r>
              <a:rPr lang="en-US" altLang="zh-CN" sz="4900" dirty="0"/>
              <a:t>solve the following tasks.</a:t>
            </a:r>
            <a:r>
              <a:rPr lang="zh-CN" altLang="zh-CN" sz="4900" dirty="0"/>
              <a:t/>
            </a:r>
            <a:br>
              <a:rPr lang="zh-CN" altLang="zh-CN" sz="4900" dirty="0"/>
            </a:br>
            <a:r>
              <a:rPr lang="en-US" sz="4000" dirty="0" smtClean="0"/>
              <a:t>. 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99" y="1852150"/>
            <a:ext cx="11135096" cy="418051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altLang="zh-CN" sz="4800" dirty="0"/>
              <a:t>1. Listen to the conversation and sum up the main idea.</a:t>
            </a:r>
            <a:endParaRPr lang="zh-CN" altLang="zh-CN" sz="4800" dirty="0"/>
          </a:p>
          <a:p>
            <a:r>
              <a:rPr lang="en-US" altLang="zh-CN" sz="4800" dirty="0"/>
              <a:t>Youths from seven countries are working together to protect cultural relics on _______</a:t>
            </a:r>
            <a:endParaRPr lang="zh-CN" altLang="zh-CN" sz="4800" dirty="0"/>
          </a:p>
          <a:p>
            <a:endParaRPr lang="en-US" altLang="zh-CN" sz="4800" dirty="0" smtClean="0">
              <a:solidFill>
                <a:srgbClr val="FF0000"/>
              </a:solidFill>
            </a:endParaRPr>
          </a:p>
        </p:txBody>
      </p:sp>
      <p:pic>
        <p:nvPicPr>
          <p:cNvPr id="16" name="图片 15" descr="li909061135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103585" y="4918701"/>
            <a:ext cx="2417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Mount Tai.</a:t>
            </a:r>
            <a:endParaRPr lang="zh-CN" altLang="zh-CN" sz="4000" dirty="0">
              <a:solidFill>
                <a:srgbClr val="FF0000"/>
              </a:solidFill>
            </a:endParaRPr>
          </a:p>
        </p:txBody>
      </p:sp>
      <p:pic>
        <p:nvPicPr>
          <p:cNvPr id="6" name="Listening and Speakin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5016987"/>
            <a:ext cx="609600" cy="609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9370134"/>
      </p:ext>
    </p:extLst>
  </p:cSld>
  <p:clrMapOvr>
    <a:masterClrMapping/>
  </p:clrMapOvr>
  <p:transition spd="med">
    <p:random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1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885" y="473250"/>
            <a:ext cx="12519885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altLang="zh-CN" sz="4000" b="1" dirty="0" smtClean="0"/>
              <a:t>While listening:</a:t>
            </a:r>
            <a:br>
              <a:rPr lang="en-US" altLang="zh-CN" sz="4000" b="1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15" y="1183342"/>
            <a:ext cx="11432677" cy="53653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CN" sz="3600" dirty="0" smtClean="0">
                <a:solidFill>
                  <a:srgbClr val="7030A0"/>
                </a:solidFill>
              </a:rPr>
              <a:t>Play the tape again, answer the following questions</a:t>
            </a:r>
            <a:r>
              <a:rPr lang="en-US" sz="36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altLang="zh-CN" sz="3600" dirty="0">
                <a:solidFill>
                  <a:schemeClr val="tx1"/>
                </a:solidFill>
              </a:rPr>
              <a:t>International youth project,_________ high school students from 7 countries</a:t>
            </a:r>
            <a:endParaRPr lang="zh-CN" altLang="zh-CN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Mount Tai, one of the </a:t>
            </a:r>
            <a:r>
              <a:rPr lang="en-US" altLang="zh-CN" sz="3600" dirty="0" err="1">
                <a:solidFill>
                  <a:schemeClr val="tx1"/>
                </a:solidFill>
              </a:rPr>
              <a:t>most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______________mountains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in China</a:t>
            </a:r>
            <a:endParaRPr lang="zh-CN" altLang="zh-CN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It has </a:t>
            </a:r>
            <a:r>
              <a:rPr lang="en-US" altLang="zh-CN" sz="3600" dirty="0" err="1">
                <a:solidFill>
                  <a:schemeClr val="tx1"/>
                </a:solidFill>
              </a:rPr>
              <a:t>been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_________________</a:t>
            </a:r>
            <a:r>
              <a:rPr lang="en-US" altLang="zh-CN" sz="3600" dirty="0" err="1">
                <a:solidFill>
                  <a:schemeClr val="tx1"/>
                </a:solidFill>
              </a:rPr>
              <a:t>for</a:t>
            </a:r>
            <a:r>
              <a:rPr lang="en-US" altLang="zh-CN" sz="3600" dirty="0">
                <a:solidFill>
                  <a:schemeClr val="tx1"/>
                </a:solidFill>
              </a:rPr>
              <a:t> more than 3,000 years.</a:t>
            </a:r>
            <a:endParaRPr lang="zh-CN" altLang="zh-CN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22 temples, around 1 ,800</a:t>
            </a:r>
            <a:r>
              <a:rPr lang="en-US" altLang="zh-CN" sz="3600" dirty="0" smtClean="0">
                <a:solidFill>
                  <a:schemeClr val="tx1"/>
                </a:solidFill>
              </a:rPr>
              <a:t>_____________with </a:t>
            </a:r>
            <a:r>
              <a:rPr lang="en-US" altLang="zh-CN" sz="3600" dirty="0">
                <a:solidFill>
                  <a:schemeClr val="tx1"/>
                </a:solidFill>
              </a:rPr>
              <a:t>writing on them</a:t>
            </a:r>
            <a:endParaRPr lang="zh-CN" altLang="zh-CN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Dai Temple on</a:t>
            </a:r>
            <a:r>
              <a:rPr lang="en-US" altLang="zh-CN" sz="3600" dirty="0" smtClean="0">
                <a:solidFill>
                  <a:schemeClr val="tx1"/>
                </a:solidFill>
              </a:rPr>
              <a:t>____________; </a:t>
            </a:r>
            <a:r>
              <a:rPr lang="en-US" altLang="zh-CN" sz="3600" dirty="0">
                <a:solidFill>
                  <a:schemeClr val="tx1"/>
                </a:solidFill>
              </a:rPr>
              <a:t>over </a:t>
            </a:r>
            <a:r>
              <a:rPr lang="en-US" altLang="zh-CN" sz="3600" dirty="0" smtClean="0">
                <a:solidFill>
                  <a:schemeClr val="tx1"/>
                </a:solidFill>
              </a:rPr>
              <a:t>6,000_____________</a:t>
            </a:r>
            <a:endParaRPr lang="zh-CN" altLang="zh-CN" sz="3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17943" y="2808087"/>
            <a:ext cx="167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famous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3229" y="3829430"/>
            <a:ext cx="2121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protected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17943" y="1852537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23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93366" y="4489083"/>
            <a:ext cx="1406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stones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10535" y="5423089"/>
            <a:ext cx="218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Mount Tai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60637" y="5391080"/>
            <a:ext cx="1263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steps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3" name="Listening and Speakin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4836" y="57060"/>
            <a:ext cx="609600" cy="609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860110"/>
      </p:ext>
    </p:extLst>
  </p:cSld>
  <p:clrMapOvr>
    <a:masterClrMapping/>
  </p:clrMapOvr>
  <p:transition spd="med">
    <p:random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512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885" y="701850"/>
            <a:ext cx="12519885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99" y="1852150"/>
            <a:ext cx="11135096" cy="418051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/>
              <a:t>Use </a:t>
            </a:r>
            <a:r>
              <a:rPr lang="en-US" altLang="zh-CN" sz="4800" dirty="0"/>
              <a:t>context to guess words</a:t>
            </a:r>
            <a:endParaRPr lang="zh-CN" altLang="zh-CN" sz="4800" dirty="0"/>
          </a:p>
          <a:p>
            <a:r>
              <a:rPr lang="en-US" altLang="zh-CN" sz="4800" dirty="0"/>
              <a:t>To guess the meaning of new words, look at the other words and use what you know about the topic.</a:t>
            </a:r>
            <a:endParaRPr lang="en-US" altLang="zh-CN" sz="4800" dirty="0" smtClean="0">
              <a:solidFill>
                <a:srgbClr val="FF0000"/>
              </a:solidFill>
            </a:endParaRPr>
          </a:p>
        </p:txBody>
      </p:sp>
      <p:pic>
        <p:nvPicPr>
          <p:cNvPr id="16" name="图片 15" descr="li90906113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644959" y="750607"/>
            <a:ext cx="4209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Tip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6011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885" y="701850"/>
            <a:ext cx="12519885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sz="4900" dirty="0" smtClean="0"/>
              <a:t>  </a:t>
            </a:r>
            <a:r>
              <a:rPr lang="en-US" altLang="zh-CN" sz="4900" b="1" dirty="0"/>
              <a:t>Step 2: While </a:t>
            </a:r>
            <a:r>
              <a:rPr lang="en-US" altLang="zh-CN" sz="4900" b="1" dirty="0" smtClean="0"/>
              <a:t>listening: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99" y="1852150"/>
            <a:ext cx="11135096" cy="418051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4800" b="1" dirty="0"/>
              <a:t>Guessing the meaning of the unknown words</a:t>
            </a:r>
            <a:endParaRPr lang="zh-CN" altLang="zh-CN" sz="4800" dirty="0"/>
          </a:p>
          <a:p>
            <a:r>
              <a:rPr lang="en-US" altLang="zh-CN" sz="4800" dirty="0"/>
              <a:t>Listen to the conversation again and use the context to guess the meaning of the words below. And tell the reasons why you guess so.</a:t>
            </a:r>
            <a:endParaRPr lang="zh-CN" altLang="zh-CN" sz="4800" dirty="0"/>
          </a:p>
          <a:p>
            <a:r>
              <a:rPr lang="en-US" altLang="zh-CN" sz="4800" dirty="0"/>
              <a:t>Preserve       Promote      </a:t>
            </a:r>
            <a:endParaRPr lang="zh-CN" altLang="zh-CN" sz="4800" dirty="0"/>
          </a:p>
          <a:p>
            <a:r>
              <a:rPr lang="en-US" altLang="zh-CN" sz="4800" dirty="0" smtClean="0">
                <a:solidFill>
                  <a:srgbClr val="FF0000"/>
                </a:solidFill>
              </a:rPr>
              <a:t>Preserve</a:t>
            </a:r>
            <a:r>
              <a:rPr lang="en-US" altLang="zh-CN" sz="4800" dirty="0">
                <a:solidFill>
                  <a:srgbClr val="FF0000"/>
                </a:solidFill>
              </a:rPr>
              <a:t>: to protect </a:t>
            </a:r>
            <a:endParaRPr lang="zh-CN" altLang="zh-CN" sz="4800" dirty="0">
              <a:solidFill>
                <a:srgbClr val="FF0000"/>
              </a:solidFill>
            </a:endParaRPr>
          </a:p>
          <a:p>
            <a:r>
              <a:rPr lang="en-US" altLang="zh-CN" sz="4800" dirty="0">
                <a:solidFill>
                  <a:srgbClr val="FF0000"/>
                </a:solidFill>
              </a:rPr>
              <a:t>Reason: the word means the same of a word I know.</a:t>
            </a:r>
            <a:endParaRPr lang="zh-CN" altLang="zh-CN" sz="4800" dirty="0">
              <a:solidFill>
                <a:srgbClr val="FF0000"/>
              </a:solidFill>
            </a:endParaRPr>
          </a:p>
          <a:p>
            <a:r>
              <a:rPr lang="en-US" altLang="zh-CN" sz="4800" dirty="0">
                <a:solidFill>
                  <a:srgbClr val="FF0000"/>
                </a:solidFill>
              </a:rPr>
              <a:t>Promote: to help </a:t>
            </a:r>
            <a:r>
              <a:rPr lang="en-US" altLang="zh-CN" sz="4800" dirty="0" err="1">
                <a:solidFill>
                  <a:srgbClr val="FF0000"/>
                </a:solidFill>
              </a:rPr>
              <a:t>sth</a:t>
            </a:r>
            <a:r>
              <a:rPr lang="en-US" altLang="zh-CN" sz="4800" dirty="0">
                <a:solidFill>
                  <a:srgbClr val="FF0000"/>
                </a:solidFill>
              </a:rPr>
              <a:t> to happen or develop </a:t>
            </a:r>
            <a:endParaRPr lang="zh-CN" altLang="zh-CN" sz="4800" dirty="0">
              <a:solidFill>
                <a:srgbClr val="FF0000"/>
              </a:solidFill>
            </a:endParaRPr>
          </a:p>
          <a:p>
            <a:r>
              <a:rPr lang="en-US" altLang="zh-CN" sz="4800" dirty="0">
                <a:solidFill>
                  <a:srgbClr val="FF0000"/>
                </a:solidFill>
              </a:rPr>
              <a:t>Reason: The word is explained by the speaker.</a:t>
            </a:r>
            <a:endParaRPr lang="zh-CN" altLang="zh-CN" sz="4800" dirty="0">
              <a:solidFill>
                <a:srgbClr val="FF0000"/>
              </a:solidFill>
            </a:endParaRPr>
          </a:p>
          <a:p>
            <a:endParaRPr lang="en-US" altLang="zh-CN" sz="4800" dirty="0" smtClean="0">
              <a:solidFill>
                <a:srgbClr val="FF0000"/>
              </a:solidFill>
            </a:endParaRPr>
          </a:p>
        </p:txBody>
      </p:sp>
      <p:pic>
        <p:nvPicPr>
          <p:cNvPr id="16" name="图片 15" descr="li909061135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Listening and Speakin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545" y="514260"/>
            <a:ext cx="609600" cy="609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2189209"/>
      </p:ext>
    </p:extLst>
  </p:cSld>
  <p:clrMapOvr>
    <a:masterClrMapping/>
  </p:clrMapOvr>
  <p:transition spd="med">
    <p:random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1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8F49-82E9-4472-853A-72ADD018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938"/>
            <a:ext cx="1251988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sz="4900" dirty="0" smtClean="0"/>
              <a:t>  </a:t>
            </a:r>
            <a:r>
              <a:rPr lang="en-US" altLang="zh-CN" sz="4400" dirty="0" smtClean="0"/>
              <a:t> </a:t>
            </a:r>
            <a:r>
              <a:rPr lang="en-US" sz="3600" b="1" dirty="0" smtClean="0"/>
              <a:t> 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63" y="1989906"/>
            <a:ext cx="11416145" cy="4180515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000" dirty="0"/>
              <a:t>Work in pairs or groups and role play a conversation.</a:t>
            </a:r>
            <a:endParaRPr lang="zh-CN" altLang="zh-CN" sz="4000" dirty="0"/>
          </a:p>
          <a:p>
            <a:endParaRPr lang="en-US" altLang="zh-CN" sz="4000" dirty="0" smtClean="0"/>
          </a:p>
          <a:p>
            <a:r>
              <a:rPr lang="en-US" altLang="zh-CN" sz="4000" dirty="0" smtClean="0"/>
              <a:t>Suppose </a:t>
            </a:r>
            <a:r>
              <a:rPr lang="en-US" altLang="zh-CN" sz="4000" dirty="0"/>
              <a:t>you are a reporter and interviewing the students who devote their time to protecting the heritage. </a:t>
            </a:r>
            <a:endParaRPr lang="zh-CN" altLang="zh-CN" sz="4000" dirty="0"/>
          </a:p>
          <a:p>
            <a:endParaRPr lang="zh-CN" altLang="en-US" sz="4000" dirty="0" smtClean="0"/>
          </a:p>
        </p:txBody>
      </p:sp>
      <p:pic>
        <p:nvPicPr>
          <p:cNvPr id="16" name="图片 15" descr="li90906113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537" y="5272644"/>
            <a:ext cx="2282463" cy="15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711194" y="806027"/>
            <a:ext cx="4536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Talking  Project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79446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16D57-7641-42DA-83B8-CCEE31B5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673657"/>
            <a:ext cx="11508075" cy="5781734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Reporter: It is said that you are one of the volunteers to preserve the pine trees on Mount Huang. What are you guys doing?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Volunteer: We are making some signs which are designed to educate people to protect the pine trees.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Volunteer: Besides, we took a lot of pictures of pine trees and create an app which aims to promote people’s awareness of protecting the precious trees.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Reporter: Sounds great and anything else?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Volunteer: We often wear volunteer clothes and send some brochures in the park to call on more people to protect the trees.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Reporter: Do your hard work pay off?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Volunteer: Definitely. More and more tourists are now stopping carving names on the trees or seldom take photos, climbing the trees.</a:t>
            </a:r>
            <a:endParaRPr lang="zh-CN" altLang="zh-CN" sz="2800" dirty="0">
              <a:solidFill>
                <a:srgbClr val="FF0000"/>
              </a:solidFill>
            </a:endParaRPr>
          </a:p>
          <a:p>
            <a:endParaRPr lang="zh-CN" alt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9446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889</Words>
  <Application>Microsoft Office PowerPoint</Application>
  <PresentationFormat>宽屏</PresentationFormat>
  <Paragraphs>102</Paragraphs>
  <Slides>18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1_Office 主题</vt:lpstr>
      <vt:lpstr>PowerPoint 演示文稿</vt:lpstr>
      <vt:lpstr>Part 1: Listening and Speaking Leading-in</vt:lpstr>
      <vt:lpstr> Before listening:  </vt:lpstr>
      <vt:lpstr> While listening: Play the tape, solve the following tasks. .   </vt:lpstr>
      <vt:lpstr> While listening:  </vt:lpstr>
      <vt:lpstr> </vt:lpstr>
      <vt:lpstr>   Step 2: While listening: </vt:lpstr>
      <vt:lpstr>        </vt:lpstr>
      <vt:lpstr>PowerPoint 演示文稿</vt:lpstr>
      <vt:lpstr>Part 2: Listening and Talking </vt:lpstr>
      <vt:lpstr>Part 2: Listening and Talking </vt:lpstr>
      <vt:lpstr>Part 2: Listening and Talking </vt:lpstr>
      <vt:lpstr>        </vt:lpstr>
      <vt:lpstr>        </vt:lpstr>
      <vt:lpstr>Version 1:</vt:lpstr>
      <vt:lpstr>Version 2: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132</cp:revision>
  <dcterms:created xsi:type="dcterms:W3CDTF">2019-01-12T04:39:00Z</dcterms:created>
  <dcterms:modified xsi:type="dcterms:W3CDTF">2019-11-25T07:51:48Z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