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sldIdLst>
    <p:sldId id="256" r:id="rId3"/>
    <p:sldId id="257" r:id="rId4"/>
    <p:sldId id="259" r:id="rId5"/>
    <p:sldId id="272" r:id="rId6"/>
    <p:sldId id="273" r:id="rId7"/>
    <p:sldId id="268" r:id="rId8"/>
    <p:sldId id="269" r:id="rId9"/>
    <p:sldId id="270" r:id="rId10"/>
    <p:sldId id="271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61" r:id="rId19"/>
    <p:sldId id="263" r:id="rId20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eaLnBrk="1" hangingPunct="1"/>
            <a:endParaRPr lang="zh-CN" altLang="en-US" sz="1200" dirty="0"/>
          </a:p>
        </p:txBody>
      </p:sp>
      <p:sp>
        <p:nvSpPr>
          <p:cNvPr id="2051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eaLnBrk="1" hangingPunct="1"/>
            <a:fld id="{BB962C8B-B14F-4D97-AF65-F5344CB8AC3E}" type="datetimeFigureOut">
              <a:rPr lang="zh-CN" altLang="en-US" sz="1200" dirty="0"/>
            </a:fld>
            <a:endParaRPr lang="zh-CN" altLang="en-US" sz="1200" dirty="0"/>
          </a:p>
        </p:txBody>
      </p:sp>
      <p:sp>
        <p:nvSpPr>
          <p:cNvPr id="2052" name="幻灯片图像占位符 3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053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054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eaLnBrk="1" hangingPunct="1"/>
            <a:endParaRPr lang="zh-CN" altLang="en-US" sz="1200" dirty="0"/>
          </a:p>
        </p:txBody>
      </p:sp>
      <p:sp>
        <p:nvSpPr>
          <p:cNvPr id="2055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1pPr>
    <a:lvl2pPr marL="457200" lvl="1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2pPr>
    <a:lvl3pPr marL="914400" lvl="2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3pPr>
    <a:lvl4pPr marL="1371600" lvl="3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4pPr>
    <a:lvl5pPr marL="1828800" lvl="4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5pPr>
    <a:lvl6pPr marL="2286000" lvl="5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6pPr>
    <a:lvl7pPr marL="2743200" lvl="6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7pPr>
    <a:lvl8pPr marL="3200400" lvl="7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8pPr>
    <a:lvl9pPr marL="3657600" lvl="8" indent="0" algn="l" defTabSz="914400" eaLnBrk="0" fontAlgn="base" latinLnBrk="0" hangingPunct="0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Calibri" panose="020F0502020204030204" pitchFamily="2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5" name="Picture 3" descr="img00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276600"/>
            <a:ext cx="5410200" cy="3352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Rectangle 10"/>
          <p:cNvSpPr/>
          <p:nvPr/>
        </p:nvSpPr>
        <p:spPr>
          <a:xfrm>
            <a:off x="228600" y="990600"/>
            <a:ext cx="8686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/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2" charset="0"/>
                <a:ea typeface="华文新魏" panose="02010800040101010101" pitchFamily="2" charset="-122"/>
              </a:rPr>
              <a:t>Unit3   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2" charset="0"/>
              <a:ea typeface="华文新魏" panose="02010800040101010101" pitchFamily="2" charset="-122"/>
            </a:endParaRPr>
          </a:p>
          <a:p>
            <a:pPr algn="ctr"/>
            <a:r>
              <a:rPr lang="en-US" altLang="zh-CN" sz="3200" b="1" dirty="0">
                <a:solidFill>
                  <a:srgbClr val="FF0066"/>
                </a:solidFill>
                <a:latin typeface="Times New Roman" panose="02020603050405020304" pitchFamily="2" charset="0"/>
                <a:ea typeface="华文新魏" panose="02010800040101010101" pitchFamily="2" charset="-122"/>
              </a:rPr>
              <a:t>I’m more outgoing than my sister.</a:t>
            </a:r>
            <a:endParaRPr lang="en-US" altLang="zh-CN" sz="3200" b="1" dirty="0">
              <a:solidFill>
                <a:srgbClr val="FF0066"/>
              </a:solidFill>
              <a:latin typeface="Times New Roman" panose="02020603050405020304" pitchFamily="2" charset="0"/>
              <a:ea typeface="华文新魏" panose="02010800040101010101" pitchFamily="2" charset="-122"/>
            </a:endParaRPr>
          </a:p>
        </p:txBody>
      </p:sp>
      <p:sp>
        <p:nvSpPr>
          <p:cNvPr id="3077" name="Rectangle 11"/>
          <p:cNvSpPr/>
          <p:nvPr/>
        </p:nvSpPr>
        <p:spPr>
          <a:xfrm>
            <a:off x="2057400" y="2057400"/>
            <a:ext cx="4800600" cy="10668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algn="ctr"/>
            <a:r>
              <a:rPr lang="zh-CN" altLang="en-US" sz="3200" b="1" dirty="0">
                <a:solidFill>
                  <a:srgbClr val="002060"/>
                </a:solidFill>
                <a:latin typeface="Arial" panose="020B0604020202020204" pitchFamily="34" charset="0"/>
              </a:rPr>
              <a:t>  第二课时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/>
            <a:r>
              <a:rPr lang="zh-CN" altLang="en-US" sz="3200" b="1" dirty="0">
                <a:solidFill>
                  <a:srgbClr val="002060"/>
                </a:solidFill>
                <a:latin typeface="Arial" panose="020B0604020202020204" pitchFamily="34" charset="0"/>
              </a:rPr>
              <a:t>      </a:t>
            </a:r>
            <a:r>
              <a:rPr lang="en-US" altLang="zh-CN" sz="3200" b="1" dirty="0">
                <a:solidFill>
                  <a:srgbClr val="002060"/>
                </a:solidFill>
                <a:latin typeface="Arial" panose="020B0604020202020204" pitchFamily="34" charset="0"/>
              </a:rPr>
              <a:t>Section A (3a-3c)</a:t>
            </a:r>
            <a:endParaRPr lang="en-US" altLang="zh-CN" sz="32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2290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Text Box 4"/>
          <p:cNvSpPr txBox="1"/>
          <p:nvPr/>
        </p:nvSpPr>
        <p:spPr>
          <a:xfrm>
            <a:off x="0" y="0"/>
            <a:ext cx="708660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solidFill>
                  <a:srgbClr val="00B050"/>
                </a:solidFill>
                <a:latin typeface="Arial" panose="020B0604020202020204" pitchFamily="34" charset="0"/>
              </a:rPr>
              <a:t>Step 5</a:t>
            </a:r>
            <a:r>
              <a:rPr lang="zh-CN" altLang="en-US" sz="32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b="1" dirty="0">
                <a:solidFill>
                  <a:srgbClr val="00B05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3200" b="1" dirty="0">
                <a:solidFill>
                  <a:srgbClr val="00B050"/>
                </a:solidFill>
                <a:latin typeface="Arial" panose="020B0604020202020204" pitchFamily="34" charset="0"/>
              </a:rPr>
              <a:t>巩固与提高（P</a:t>
            </a:r>
            <a:r>
              <a:rPr lang="en-US" altLang="zh-CN" sz="3200" b="1" dirty="0">
                <a:solidFill>
                  <a:srgbClr val="00B050"/>
                </a:solidFill>
                <a:latin typeface="Arial" panose="020B0604020202020204" pitchFamily="34" charset="0"/>
              </a:rPr>
              <a:t>rogress</a:t>
            </a:r>
            <a:r>
              <a:rPr lang="zh-CN" altLang="en-US" sz="3200" b="1" dirty="0">
                <a:solidFill>
                  <a:srgbClr val="00B050"/>
                </a:solidFill>
                <a:latin typeface="Arial" panose="020B0604020202020204" pitchFamily="34" charset="0"/>
              </a:rPr>
              <a:t>）</a:t>
            </a:r>
            <a:endParaRPr lang="zh-CN" altLang="en-US" sz="3200" dirty="0">
              <a:solidFill>
                <a:srgbClr val="00B050"/>
              </a:solidFill>
              <a:latin typeface="Arial" panose="020B0604020202020204" pitchFamily="34" charset="0"/>
            </a:endParaRPr>
          </a:p>
        </p:txBody>
      </p:sp>
      <p:sp>
        <p:nvSpPr>
          <p:cNvPr id="12292" name="Rectangle 1"/>
          <p:cNvSpPr/>
          <p:nvPr/>
        </p:nvSpPr>
        <p:spPr>
          <a:xfrm>
            <a:off x="0" y="461963"/>
            <a:ext cx="9144000" cy="63087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eaLnBrk="0" hangingPunct="0"/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探究点 </a:t>
            </a:r>
            <a:endParaRPr lang="zh-CN" altLang="en-US" sz="2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Are you as friendly </a:t>
            </a:r>
            <a:r>
              <a:rPr lang="en-US" altLang="zh-CN" sz="3200" b="1" dirty="0">
                <a:solidFill>
                  <a:srgbClr val="CC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as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 your sister?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No</a:t>
            </a:r>
            <a:r>
              <a:rPr lang="zh-CN" altLang="en-US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，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I</a:t>
            </a: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m not. She</a:t>
            </a:r>
            <a:r>
              <a:rPr lang="en-US" altLang="zh-CN" sz="3200" b="1" dirty="0"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s friendlier.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——</a:t>
            </a:r>
            <a:r>
              <a:rPr lang="zh-CN" altLang="en-US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你和你的姐姐一样友好吗？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latin typeface="Times New Roman" panose="02020603050405020304" pitchFamily="2" charset="0"/>
                <a:ea typeface="Times New Roman" panose="02020603050405020304" pitchFamily="2" charset="0"/>
              </a:rPr>
              <a:t>——</a:t>
            </a:r>
            <a:r>
              <a:rPr lang="zh-CN" altLang="en-US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不，我不是。她更友好。</a:t>
            </a:r>
            <a:r>
              <a:rPr lang="zh-CN" altLang="en-US" sz="3200" b="1" u="sng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表示两者在某一方面相同时用“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as+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形容词/副词原形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+as”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的句型。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latin typeface="Times New Roman" panose="02020603050405020304" pitchFamily="2" charset="0"/>
              </a:rPr>
              <a:t>e.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g</a:t>
            </a:r>
            <a:r>
              <a:rPr lang="zh-CN" altLang="en-US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.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I think science is as important as maths.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latin typeface="Times New Roman" panose="02020603050405020304" pitchFamily="2" charset="0"/>
              </a:rPr>
              <a:t>     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Tom runs as fast as Jack.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表示一方面和另一方面不及另一方面时用“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not as/so+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形容词/副词原形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+as”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的句型。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latin typeface="Times New Roman" panose="02020603050405020304" pitchFamily="2" charset="0"/>
              </a:rPr>
              <a:t>e.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g</a:t>
            </a:r>
            <a:r>
              <a:rPr lang="zh-CN" altLang="en-US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.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It is not as/ so warm today as yesterday.</a:t>
            </a:r>
            <a:endParaRPr lang="en-US" altLang="zh-CN" sz="3200" b="1" dirty="0"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latin typeface="Times New Roman" panose="02020603050405020304" pitchFamily="2" charset="0"/>
              </a:rPr>
              <a:t>      </a:t>
            </a:r>
            <a:r>
              <a:rPr lang="en-US" altLang="zh-CN" sz="3200" b="1" dirty="0">
                <a:latin typeface="Times New Roman" panose="02020603050405020304" pitchFamily="2" charset="0"/>
                <a:cs typeface="Times New Roman" panose="02020603050405020304" pitchFamily="2" charset="0"/>
              </a:rPr>
              <a:t>He did not come as/ so early as Wang Lin.</a:t>
            </a:r>
            <a:r>
              <a:rPr lang="en-US" altLang="zh-CN" sz="3200" dirty="0"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endParaRPr lang="en-US" altLang="zh-CN" sz="3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3314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5" name="矩形 1"/>
          <p:cNvSpPr/>
          <p:nvPr/>
        </p:nvSpPr>
        <p:spPr>
          <a:xfrm>
            <a:off x="0" y="1524000"/>
            <a:ext cx="8458200" cy="25304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针对训练</a:t>
            </a:r>
            <a:endParaRPr lang="zh-CN" altLang="en-US" sz="4000" dirty="0">
              <a:latin typeface="Arial" panose="020B0604020202020204" pitchFamily="34" charset="0"/>
            </a:endParaRPr>
          </a:p>
          <a:p>
            <a:r>
              <a:rPr lang="en-US" altLang="zh-CN" sz="4000" dirty="0">
                <a:solidFill>
                  <a:srgbClr val="0000FF"/>
                </a:solidFill>
                <a:latin typeface="Arial" panose="020B0604020202020204" pitchFamily="34" charset="0"/>
              </a:rPr>
              <a:t>Ben and Sam are the same height.</a:t>
            </a:r>
            <a:r>
              <a:rPr lang="zh-CN" altLang="en-US" sz="4000" dirty="0">
                <a:solidFill>
                  <a:srgbClr val="0000FF"/>
                </a:solidFill>
                <a:latin typeface="Arial" panose="020B0604020202020204" pitchFamily="34" charset="0"/>
              </a:rPr>
              <a:t>（同义句转换）</a:t>
            </a:r>
            <a:endParaRPr lang="zh-CN" altLang="en-US" sz="40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4000" dirty="0">
                <a:solidFill>
                  <a:srgbClr val="0000FF"/>
                </a:solidFill>
                <a:latin typeface="Arial" panose="020B0604020202020204" pitchFamily="34" charset="0"/>
              </a:rPr>
              <a:t>Ben is  </a:t>
            </a:r>
            <a:r>
              <a:rPr lang="en-US" altLang="zh-CN" sz="4000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      </a:t>
            </a:r>
            <a:r>
              <a:rPr lang="en-US" altLang="zh-CN" sz="4000" dirty="0">
                <a:solidFill>
                  <a:srgbClr val="0000FF"/>
                </a:solidFill>
                <a:latin typeface="Arial" panose="020B0604020202020204" pitchFamily="34" charset="0"/>
              </a:rPr>
              <a:t>Sam.</a:t>
            </a:r>
            <a:endParaRPr lang="zh-CN" altLang="en-US" sz="4000" dirty="0">
              <a:latin typeface="Arial" panose="020B0604020202020204" pitchFamily="34" charset="0"/>
            </a:endParaRPr>
          </a:p>
        </p:txBody>
      </p:sp>
      <p:sp>
        <p:nvSpPr>
          <p:cNvPr id="13316" name="TextBox 4"/>
          <p:cNvSpPr txBox="1"/>
          <p:nvPr/>
        </p:nvSpPr>
        <p:spPr>
          <a:xfrm>
            <a:off x="1676400" y="3352800"/>
            <a:ext cx="2590800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as tall as</a:t>
            </a:r>
            <a:endParaRPr lang="en-US" altLang="zh-CN" sz="4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>
          <a:xfrm>
            <a:off x="0" y="1143000"/>
            <a:ext cx="8229600" cy="1143000"/>
          </a:xfrm>
          <a:ln/>
        </p:spPr>
        <p:txBody>
          <a:bodyPr vert="horz" wrap="square" anchor="ctr"/>
          <a:p>
            <a:pPr eaLnBrk="1" hangingPunct="1">
              <a:lnSpc>
                <a:spcPct val="115000"/>
              </a:lnSpc>
            </a:pPr>
            <a:r>
              <a:rPr lang="zh-CN" altLang="en-US" sz="3600" b="1">
                <a:latin typeface="Times New Roman" panose="02020603050405020304" pitchFamily="2" charset="0"/>
              </a:rPr>
              <a:t>一 、将下列形容词变成比较级形式。</a:t>
            </a:r>
            <a:endParaRPr lang="zh-CN" altLang="en-US" sz="3600" b="1">
              <a:latin typeface="Times New Roman" panose="02020603050405020304" pitchFamily="2" charset="0"/>
            </a:endParaRP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>
          <a:xfrm>
            <a:off x="381000" y="2057400"/>
            <a:ext cx="8229600" cy="4525963"/>
          </a:xfrm>
          <a:ln/>
        </p:spPr>
        <p:txBody>
          <a:bodyPr vert="horz" wrap="square" anchor="t"/>
          <a:p>
            <a:pPr eaLnBrk="1" hangingPunct="1">
              <a:lnSpc>
                <a:spcPct val="115000"/>
              </a:lnSpc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old→   </a:t>
            </a:r>
            <a:r>
              <a:rPr lang="en-US" altLang="zh-CN" sz="3600" b="1" u="sng" dirty="0">
                <a:latin typeface="Times New Roman" panose="02020603050405020304" pitchFamily="2" charset="0"/>
              </a:rPr>
              <a:t>            </a:t>
            </a:r>
            <a:r>
              <a:rPr lang="en-US" altLang="zh-CN" sz="3600" b="1" dirty="0">
                <a:latin typeface="Times New Roman" panose="02020603050405020304" pitchFamily="2" charset="0"/>
              </a:rPr>
              <a:t>          </a:t>
            </a:r>
            <a:r>
              <a:rPr lang="zh-CN" altLang="en-US" sz="3600" b="1" dirty="0">
                <a:latin typeface="Times New Roman" panose="02020603050405020304" pitchFamily="2" charset="0"/>
              </a:rPr>
              <a:t> </a:t>
            </a:r>
            <a:r>
              <a:rPr lang="en-US" altLang="zh-CN" sz="3600" b="1" dirty="0">
                <a:latin typeface="Times New Roman" panose="02020603050405020304" pitchFamily="2" charset="0"/>
              </a:rPr>
              <a:t>fat→              young→                     ugly→         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 eaLnBrk="1" hangingPunct="1">
              <a:lnSpc>
                <a:spcPct val="115000"/>
              </a:lnSpc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high→                        low→  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 eaLnBrk="1" hangingPunct="1">
              <a:lnSpc>
                <a:spcPct val="115000"/>
              </a:lnSpc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light→                        white→            sunny→                      hot→            </a:t>
            </a:r>
            <a:endParaRPr lang="en-US" altLang="zh-CN" sz="3600" b="1" dirty="0">
              <a:latin typeface="Times New Roman" panose="02020603050405020304" pitchFamily="2" charset="0"/>
            </a:endParaRPr>
          </a:p>
          <a:p>
            <a:pPr eaLnBrk="1" hangingPunct="1">
              <a:lnSpc>
                <a:spcPct val="115000"/>
              </a:lnSpc>
              <a:buNone/>
            </a:pPr>
            <a:r>
              <a:rPr lang="en-US" altLang="zh-CN" sz="3600" b="1" dirty="0">
                <a:latin typeface="Times New Roman" panose="02020603050405020304" pitchFamily="2" charset="0"/>
              </a:rPr>
              <a:t>   cool→</a:t>
            </a:r>
            <a:endParaRPr lang="en-US" altLang="zh-CN" sz="3600" b="1" dirty="0">
              <a:latin typeface="Times New Roman" panose="02020603050405020304" pitchFamily="2" charset="0"/>
            </a:endParaRPr>
          </a:p>
        </p:txBody>
      </p:sp>
      <p:sp>
        <p:nvSpPr>
          <p:cNvPr id="14340" name="Text Box 4"/>
          <p:cNvSpPr txBox="1"/>
          <p:nvPr/>
        </p:nvSpPr>
        <p:spPr>
          <a:xfrm>
            <a:off x="2135188" y="2057400"/>
            <a:ext cx="1579562" cy="722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older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1" name="Text Box 5"/>
          <p:cNvSpPr txBox="1"/>
          <p:nvPr/>
        </p:nvSpPr>
        <p:spPr>
          <a:xfrm>
            <a:off x="6019800" y="2057400"/>
            <a:ext cx="12763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fatter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2" name="Text Box 6"/>
          <p:cNvSpPr txBox="1"/>
          <p:nvPr/>
        </p:nvSpPr>
        <p:spPr>
          <a:xfrm>
            <a:off x="2514600" y="2667000"/>
            <a:ext cx="17843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younger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3" name="Text Box 7"/>
          <p:cNvSpPr txBox="1"/>
          <p:nvPr/>
        </p:nvSpPr>
        <p:spPr>
          <a:xfrm>
            <a:off x="6324600" y="2667000"/>
            <a:ext cx="2165350" cy="7239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uglier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4" name="Text Box 8"/>
          <p:cNvSpPr txBox="1"/>
          <p:nvPr/>
        </p:nvSpPr>
        <p:spPr>
          <a:xfrm>
            <a:off x="2362200" y="3429000"/>
            <a:ext cx="1682750" cy="722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higher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5" name="Text Box 9"/>
          <p:cNvSpPr txBox="1"/>
          <p:nvPr/>
        </p:nvSpPr>
        <p:spPr>
          <a:xfrm>
            <a:off x="6248400" y="3352800"/>
            <a:ext cx="12763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lower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6" name="Text Box 10"/>
          <p:cNvSpPr txBox="1"/>
          <p:nvPr/>
        </p:nvSpPr>
        <p:spPr>
          <a:xfrm>
            <a:off x="2438400" y="4114800"/>
            <a:ext cx="14795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lighter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7" name="Text Box 11"/>
          <p:cNvSpPr txBox="1"/>
          <p:nvPr/>
        </p:nvSpPr>
        <p:spPr>
          <a:xfrm>
            <a:off x="6553200" y="4114800"/>
            <a:ext cx="14541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whiter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8" name="Text Box 12"/>
          <p:cNvSpPr txBox="1"/>
          <p:nvPr/>
        </p:nvSpPr>
        <p:spPr>
          <a:xfrm>
            <a:off x="2590800" y="4800600"/>
            <a:ext cx="16573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sunnier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49" name="Text Box 13"/>
          <p:cNvSpPr txBox="1"/>
          <p:nvPr/>
        </p:nvSpPr>
        <p:spPr>
          <a:xfrm>
            <a:off x="6248400" y="4800600"/>
            <a:ext cx="1377950" cy="7239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hotter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50" name="Text Box 14"/>
          <p:cNvSpPr txBox="1"/>
          <p:nvPr/>
        </p:nvSpPr>
        <p:spPr>
          <a:xfrm>
            <a:off x="2286000" y="5486400"/>
            <a:ext cx="1377950" cy="7223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lnSpc>
                <a:spcPct val="115000"/>
              </a:lnSpc>
            </a:pPr>
            <a:r>
              <a:rPr lang="en-US" altLang="zh-CN" sz="3600" b="1" dirty="0">
                <a:solidFill>
                  <a:srgbClr val="FF3300"/>
                </a:solidFill>
                <a:latin typeface="Times New Roman" panose="02020603050405020304" pitchFamily="2" charset="0"/>
              </a:rPr>
              <a:t>cooler</a:t>
            </a:r>
            <a:endParaRPr lang="en-US" altLang="zh-CN" sz="3600" b="1" dirty="0">
              <a:solidFill>
                <a:srgbClr val="FF33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4351" name="Rectangle 2"/>
          <p:cNvSpPr txBox="1"/>
          <p:nvPr/>
        </p:nvSpPr>
        <p:spPr>
          <a:xfrm>
            <a:off x="304800" y="304800"/>
            <a:ext cx="7924800" cy="457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algn="ctr"/>
            <a:r>
              <a:rPr lang="en-US" altLang="zh-CN" sz="11400" b="1" dirty="0">
                <a:solidFill>
                  <a:srgbClr val="003399"/>
                </a:solidFill>
                <a:latin typeface="Arial" panose="020B0604020202020204" pitchFamily="34" charset="0"/>
              </a:rPr>
              <a:t>Exercise</a:t>
            </a:r>
            <a:endParaRPr lang="en-US" altLang="zh-CN" sz="11400" b="1" dirty="0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  <p:bldP spid="14344" grpId="0"/>
      <p:bldP spid="14345" grpId="0"/>
      <p:bldP spid="14346" grpId="0"/>
      <p:bldP spid="14347" grpId="0"/>
      <p:bldP spid="14348" grpId="0"/>
      <p:bldP spid="14349" grpId="0"/>
      <p:bldP spid="143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>
          <a:xfrm>
            <a:off x="636588" y="369888"/>
            <a:ext cx="4127500" cy="957262"/>
          </a:xfrm>
          <a:ln/>
        </p:spPr>
        <p:txBody>
          <a:bodyPr vert="horz" wrap="none" anchor="ctr"/>
          <a:p>
            <a:pPr algn="l" eaLnBrk="1" hangingPunct="1"/>
            <a:r>
              <a:rPr lang="zh-CN" altLang="en-US" b="1">
                <a:solidFill>
                  <a:srgbClr val="0000CC"/>
                </a:solidFill>
              </a:rPr>
              <a:t>二、词汇。</a:t>
            </a:r>
            <a:endParaRPr lang="zh-CN" altLang="en-US" b="1">
              <a:solidFill>
                <a:srgbClr val="0000CC"/>
              </a:solidFill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ln/>
        </p:spPr>
        <p:txBody>
          <a:bodyPr vert="horz" wrap="none" anchor="t"/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1. I’m tall but my sister is ________(short).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2. My mother has long hair, and my sister has 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________ (long) hair.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3.This little baby is _________________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(outgoing) than that one.</a:t>
            </a:r>
            <a:endParaRPr lang="en-US" altLang="zh-CN" b="1" dirty="0">
              <a:latin typeface="Times New Roman" panose="02020603050405020304" pitchFamily="2" charset="0"/>
            </a:endParaRPr>
          </a:p>
        </p:txBody>
      </p:sp>
      <p:sp>
        <p:nvSpPr>
          <p:cNvPr id="15364" name="Text Box 4"/>
          <p:cNvSpPr txBox="1"/>
          <p:nvPr/>
        </p:nvSpPr>
        <p:spPr>
          <a:xfrm>
            <a:off x="4876800" y="1600200"/>
            <a:ext cx="2016125" cy="590550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algn="ctr"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shorter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5365" name="Text Box 5"/>
          <p:cNvSpPr txBox="1"/>
          <p:nvPr/>
        </p:nvSpPr>
        <p:spPr>
          <a:xfrm>
            <a:off x="925513" y="2978150"/>
            <a:ext cx="1633537" cy="59213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algn="ctr"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longer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5366" name="Text Box 6"/>
          <p:cNvSpPr txBox="1"/>
          <p:nvPr/>
        </p:nvSpPr>
        <p:spPr>
          <a:xfrm>
            <a:off x="4283075" y="3698875"/>
            <a:ext cx="3070225" cy="59213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more outgoing</a:t>
            </a:r>
            <a:r>
              <a:rPr lang="en-US" altLang="zh-CN" sz="3200" b="1" dirty="0">
                <a:latin typeface="Arial" panose="020B0604020202020204" pitchFamily="34" charset="0"/>
              </a:rPr>
              <a:t> </a:t>
            </a:r>
            <a:endParaRPr lang="en-US" altLang="zh-CN" sz="32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  <p:bldP spid="153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body" idx="4294967295"/>
          </p:nvPr>
        </p:nvSpPr>
        <p:spPr>
          <a:xfrm>
            <a:off x="457200" y="1268413"/>
            <a:ext cx="8229600" cy="4857750"/>
          </a:xfrm>
          <a:ln/>
        </p:spPr>
        <p:txBody>
          <a:bodyPr vert="horz" wrap="none" anchor="t"/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4. In some ways we look the same, </a:t>
            </a:r>
            <a:r>
              <a:rPr lang="zh-CN" altLang="en-US" b="1" dirty="0">
                <a:latin typeface="Times New Roman" panose="02020603050405020304" pitchFamily="2" charset="0"/>
              </a:rPr>
              <a:t>but </a:t>
            </a:r>
            <a:r>
              <a:rPr lang="en-US" altLang="zh-CN" b="1" dirty="0">
                <a:latin typeface="Times New Roman" panose="02020603050405020304" pitchFamily="2" charset="0"/>
              </a:rPr>
              <a:t>in some 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ways we look ____________(</a:t>
            </a:r>
            <a:r>
              <a:rPr lang="zh-CN" altLang="en-US" b="1" dirty="0">
                <a:latin typeface="Times New Roman" panose="02020603050405020304" pitchFamily="2" charset="0"/>
              </a:rPr>
              <a:t>不同的</a:t>
            </a:r>
            <a:r>
              <a:rPr lang="en-US" altLang="zh-CN" b="1" dirty="0">
                <a:latin typeface="Times New Roman" panose="02020603050405020304" pitchFamily="2" charset="0"/>
              </a:rPr>
              <a:t>).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5. Ann is a very ____________(</a:t>
            </a:r>
            <a:r>
              <a:rPr lang="zh-CN" altLang="en-US" b="1" dirty="0">
                <a:latin typeface="Times New Roman" panose="02020603050405020304" pitchFamily="2" charset="0"/>
              </a:rPr>
              <a:t>安静的</a:t>
            </a:r>
            <a:r>
              <a:rPr lang="en-US" altLang="zh-CN" b="1" dirty="0">
                <a:latin typeface="Times New Roman" panose="02020603050405020304" pitchFamily="2" charset="0"/>
              </a:rPr>
              <a:t>) girl</a:t>
            </a:r>
            <a:r>
              <a:rPr lang="zh-CN" altLang="en-US" b="1" dirty="0">
                <a:latin typeface="Times New Roman" panose="02020603050405020304" pitchFamily="2" charset="0"/>
              </a:rPr>
              <a:t>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  <a:buNone/>
            </a:pPr>
            <a:r>
              <a:rPr lang="en-US" altLang="zh-CN" b="1" dirty="0">
                <a:latin typeface="Times New Roman" panose="02020603050405020304" pitchFamily="2" charset="0"/>
              </a:rPr>
              <a:t>    </a:t>
            </a:r>
            <a:r>
              <a:rPr lang="zh-CN" altLang="en-US" b="1" dirty="0">
                <a:latin typeface="Times New Roman" panose="02020603050405020304" pitchFamily="2" charset="0"/>
              </a:rPr>
              <a:t>S</a:t>
            </a:r>
            <a:r>
              <a:rPr lang="en-US" altLang="zh-CN" b="1" dirty="0">
                <a:latin typeface="Times New Roman" panose="02020603050405020304" pitchFamily="2" charset="0"/>
              </a:rPr>
              <a:t>he hardly makes noise.</a:t>
            </a:r>
            <a:endParaRPr lang="en-US" altLang="zh-CN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50000"/>
              </a:spcBef>
            </a:pPr>
            <a:endParaRPr lang="en-US" altLang="zh-CN" dirty="0"/>
          </a:p>
        </p:txBody>
      </p:sp>
      <p:sp>
        <p:nvSpPr>
          <p:cNvPr id="16387" name="Text Box 3"/>
          <p:cNvSpPr txBox="1"/>
          <p:nvPr/>
        </p:nvSpPr>
        <p:spPr>
          <a:xfrm>
            <a:off x="3611563" y="1989138"/>
            <a:ext cx="2112962" cy="590550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different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6388" name="Text Box 4"/>
          <p:cNvSpPr txBox="1"/>
          <p:nvPr/>
        </p:nvSpPr>
        <p:spPr>
          <a:xfrm>
            <a:off x="3995738" y="2708275"/>
            <a:ext cx="1536700" cy="59213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algn="ctr" defTabSz="913130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quiet</a:t>
            </a:r>
            <a:endParaRPr lang="en-US" altLang="zh-CN" sz="32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/>
      <p:bldP spid="163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body" idx="4294967295"/>
          </p:nvPr>
        </p:nvSpPr>
        <p:spPr>
          <a:xfrm>
            <a:off x="444500" y="1358900"/>
            <a:ext cx="8447088" cy="4860925"/>
          </a:xfrm>
          <a:ln/>
        </p:spPr>
        <p:txBody>
          <a:bodyPr vert="horz" wrap="none" anchor="t"/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1. The twins ______ lovely girls.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A. are all		B. are both	C. both are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2. I like drawing and I am good _____ it.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A. in	         B. on	       </a:t>
            </a:r>
            <a:r>
              <a:rPr lang="zh-CN" altLang="en-US" sz="3500" b="1" dirty="0">
                <a:latin typeface="Times New Roman" panose="02020603050405020304" pitchFamily="2" charset="0"/>
              </a:rPr>
              <a:t>  </a:t>
            </a:r>
            <a:r>
              <a:rPr lang="en-US" altLang="zh-CN" sz="3500" b="1" dirty="0">
                <a:latin typeface="Times New Roman" panose="02020603050405020304" pitchFamily="2" charset="0"/>
              </a:rPr>
              <a:t>C. at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3. That box is _______ than others.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A. more heavier	</a:t>
            </a:r>
            <a:r>
              <a:rPr lang="zh-CN" altLang="en-US" sz="3500" b="1" dirty="0">
                <a:latin typeface="Times New Roman" panose="02020603050405020304" pitchFamily="2" charset="0"/>
              </a:rPr>
              <a:t>                  </a:t>
            </a:r>
            <a:r>
              <a:rPr lang="en-US" altLang="zh-CN" sz="3500" b="1" dirty="0">
                <a:latin typeface="Times New Roman" panose="02020603050405020304" pitchFamily="2" charset="0"/>
              </a:rPr>
              <a:t>B. heavy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C. much heavier</a:t>
            </a:r>
            <a:endParaRPr lang="en-US" altLang="zh-CN" sz="3500" b="1" dirty="0">
              <a:latin typeface="Times New Roman" panose="02020603050405020304" pitchFamily="2" charset="0"/>
            </a:endParaRPr>
          </a:p>
        </p:txBody>
      </p:sp>
      <p:sp>
        <p:nvSpPr>
          <p:cNvPr id="17411" name="Text Box 3"/>
          <p:cNvSpPr txBox="1"/>
          <p:nvPr/>
        </p:nvSpPr>
        <p:spPr>
          <a:xfrm>
            <a:off x="444500" y="549275"/>
            <a:ext cx="3743325" cy="742950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>
              <a:spcBef>
                <a:spcPct val="50000"/>
              </a:spcBef>
            </a:pPr>
            <a:r>
              <a:rPr lang="zh-CN" altLang="en-US" sz="4100" b="1" dirty="0">
                <a:solidFill>
                  <a:srgbClr val="0000CC"/>
                </a:solidFill>
                <a:latin typeface="Arial" panose="020B0604020202020204" pitchFamily="34" charset="0"/>
                <a:ea typeface="黑体" pitchFamily="2" charset="-122"/>
              </a:rPr>
              <a:t>三、单项选择。</a:t>
            </a:r>
            <a:endParaRPr lang="zh-CN" altLang="en-US" sz="4100" b="1" dirty="0">
              <a:solidFill>
                <a:srgbClr val="0000CC"/>
              </a:solidFill>
              <a:latin typeface="Arial" panose="020B0604020202020204" pitchFamily="34" charset="0"/>
              <a:ea typeface="黑体" pitchFamily="2" charset="-122"/>
            </a:endParaRPr>
          </a:p>
        </p:txBody>
      </p:sp>
      <p:sp>
        <p:nvSpPr>
          <p:cNvPr id="17412" name="Text Box 4"/>
          <p:cNvSpPr txBox="1"/>
          <p:nvPr/>
        </p:nvSpPr>
        <p:spPr>
          <a:xfrm>
            <a:off x="3324225" y="1358900"/>
            <a:ext cx="671513" cy="64928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B</a:t>
            </a:r>
            <a:r>
              <a:rPr lang="en-US" altLang="zh-CN" dirty="0">
                <a:latin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7413" name="Text Box 5"/>
          <p:cNvSpPr txBox="1"/>
          <p:nvPr/>
        </p:nvSpPr>
        <p:spPr>
          <a:xfrm>
            <a:off x="7261225" y="2619375"/>
            <a:ext cx="669925" cy="64928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C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7414" name="Text Box 6"/>
          <p:cNvSpPr txBox="1"/>
          <p:nvPr/>
        </p:nvSpPr>
        <p:spPr>
          <a:xfrm>
            <a:off x="3429000" y="3886200"/>
            <a:ext cx="960438" cy="666750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algn="ctr" defTabSz="91313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C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3" grpId="0"/>
      <p:bldP spid="174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body" idx="4294967295"/>
          </p:nvPr>
        </p:nvSpPr>
        <p:spPr>
          <a:xfrm>
            <a:off x="444500" y="909638"/>
            <a:ext cx="8229600" cy="4138612"/>
          </a:xfrm>
          <a:ln/>
        </p:spPr>
        <p:txBody>
          <a:bodyPr vert="horz" wrap="none" anchor="t"/>
          <a:p>
            <a:pPr eaLnBrk="1" hangingPunct="1">
              <a:spcBef>
                <a:spcPct val="40000"/>
              </a:spcBef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4. She is three years _______ than I am.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40000"/>
              </a:spcBef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    A. old		B. more old	C. older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40000"/>
              </a:spcBef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5. I think a good friend should make me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40000"/>
              </a:spcBef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    ____.</a:t>
            </a:r>
            <a:endParaRPr lang="en-US" altLang="zh-CN" sz="3500" b="1" dirty="0">
              <a:latin typeface="Times New Roman" panose="02020603050405020304" pitchFamily="2" charset="0"/>
            </a:endParaRPr>
          </a:p>
          <a:p>
            <a:pPr eaLnBrk="1" hangingPunct="1">
              <a:spcBef>
                <a:spcPct val="40000"/>
              </a:spcBef>
              <a:buNone/>
            </a:pPr>
            <a:r>
              <a:rPr lang="en-US" altLang="zh-CN" sz="3500" b="1" dirty="0">
                <a:latin typeface="Times New Roman" panose="02020603050405020304" pitchFamily="2" charset="0"/>
              </a:rPr>
              <a:t>   A. laugh	B. laughing	C. to laugh</a:t>
            </a:r>
            <a:endParaRPr lang="en-US" altLang="zh-CN" sz="3500" dirty="0"/>
          </a:p>
        </p:txBody>
      </p:sp>
      <p:sp>
        <p:nvSpPr>
          <p:cNvPr id="18435" name="Text Box 3"/>
          <p:cNvSpPr txBox="1"/>
          <p:nvPr/>
        </p:nvSpPr>
        <p:spPr>
          <a:xfrm>
            <a:off x="5051425" y="909638"/>
            <a:ext cx="768350" cy="647700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algn="ctr" defTabSz="91313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C </a:t>
            </a:r>
            <a:endParaRPr lang="en-US" altLang="zh-CN" sz="3600" b="1" dirty="0">
              <a:solidFill>
                <a:srgbClr val="FF0000"/>
              </a:solidFill>
              <a:latin typeface="Times New Roman" panose="02020603050405020304" pitchFamily="2" charset="0"/>
            </a:endParaRPr>
          </a:p>
        </p:txBody>
      </p:sp>
      <p:sp>
        <p:nvSpPr>
          <p:cNvPr id="18436" name="Text Box 4"/>
          <p:cNvSpPr txBox="1"/>
          <p:nvPr/>
        </p:nvSpPr>
        <p:spPr>
          <a:xfrm>
            <a:off x="1020763" y="3159125"/>
            <a:ext cx="574675" cy="649288"/>
          </a:xfrm>
          <a:prstGeom prst="rect">
            <a:avLst/>
          </a:prstGeom>
          <a:noFill/>
          <a:ln w="9525">
            <a:noFill/>
          </a:ln>
        </p:spPr>
        <p:txBody>
          <a:bodyPr lIns="118515" tIns="59258" rIns="118515" bIns="59258">
            <a:spAutoFit/>
          </a:bodyPr>
          <a:p>
            <a:pPr defTabSz="913130">
              <a:spcBef>
                <a:spcPct val="50000"/>
              </a:spcBef>
            </a:pPr>
            <a:r>
              <a:rPr lang="en-US" altLang="zh-CN" sz="36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A</a:t>
            </a:r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  <p:bldP spid="184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59" name="TextBox 2"/>
          <p:cNvSpPr txBox="1"/>
          <p:nvPr/>
        </p:nvSpPr>
        <p:spPr>
          <a:xfrm>
            <a:off x="533400" y="2438400"/>
            <a:ext cx="47244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rgbClr val="0000FF"/>
                </a:solidFill>
                <a:latin typeface="Arial" panose="020B0604020202020204" pitchFamily="34" charset="0"/>
              </a:rPr>
              <a:t>My deskmate is… </a:t>
            </a:r>
            <a:endParaRPr lang="en-US" altLang="zh-CN" sz="3200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</a:rPr>
              <a:t>H</a:t>
            </a:r>
            <a:r>
              <a:rPr lang="en-US" altLang="zh-CN" sz="3200" dirty="0">
                <a:solidFill>
                  <a:srgbClr val="0000FF"/>
                </a:solidFill>
                <a:latin typeface="Arial" panose="020B0604020202020204" pitchFamily="34" charset="0"/>
              </a:rPr>
              <a:t>e/ </a:t>
            </a:r>
            <a:r>
              <a:rPr lang="zh-CN" altLang="en-US" sz="3200" dirty="0">
                <a:solidFill>
                  <a:srgbClr val="0000FF"/>
                </a:solidFill>
                <a:latin typeface="Arial" panose="020B0604020202020204" pitchFamily="34" charset="0"/>
              </a:rPr>
              <a:t>S</a:t>
            </a:r>
            <a:r>
              <a:rPr lang="en-US" altLang="zh-CN" sz="3200" dirty="0">
                <a:solidFill>
                  <a:srgbClr val="0000FF"/>
                </a:solidFill>
                <a:latin typeface="Arial" panose="020B0604020202020204" pitchFamily="34" charset="0"/>
              </a:rPr>
              <a:t>he is…than me…</a:t>
            </a:r>
            <a:endParaRPr lang="zh-CN" altLang="en-US" sz="3200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9460" name="WordArt 7"/>
          <p:cNvSpPr>
            <a:spLocks noTextEdit="1"/>
          </p:cNvSpPr>
          <p:nvPr/>
        </p:nvSpPr>
        <p:spPr>
          <a:xfrm>
            <a:off x="762000" y="609600"/>
            <a:ext cx="5029200" cy="16764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  <a:normAutofit/>
          </a:bodyPr>
          <a:p>
            <a:pPr algn="ctr"/>
            <a:r>
              <a:rPr lang="zh-CN" altLang="en-US" sz="3600">
                <a:ln w="9525" cap="flat" cmpd="sng">
                  <a:solidFill>
                    <a:srgbClr val="CC99FF"/>
                  </a:solidFill>
                  <a:prstDash val="solid"/>
                  <a:headEnd type="none" w="med" len="med"/>
                  <a:tailEnd type="none" w="med" len="med"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  <a:tileRect/>
                </a:gradFill>
                <a:effectLst>
                  <a:outerShdw dist="53882" dir="2699999" algn="ctr" rotWithShape="0">
                    <a:srgbClr val="9999FF">
                      <a:alpha val="78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Introuduce your deskmate:</a:t>
            </a:r>
            <a:endParaRPr lang="zh-CN" altLang="en-US" sz="3600">
              <a:ln w="9525" cap="flat" cmpd="sng">
                <a:solidFill>
                  <a:srgbClr val="CC99FF"/>
                </a:solidFill>
                <a:prstDash val="solid"/>
                <a:headEnd type="none" w="med" len="med"/>
                <a:tailEnd type="none" w="med" len="med"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  <a:tileRect/>
              </a:gradFill>
              <a:effectLst>
                <a:outerShdw dist="53882" dir="2699999" algn="ctr" rotWithShape="0">
                  <a:srgbClr val="9999FF">
                    <a:alpha val="78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pic>
        <p:nvPicPr>
          <p:cNvPr id="19461" name="Picture 9" descr="a9d3fd1f4134970ab9b70e0094cad1c8a6865dd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800" y="2133600"/>
            <a:ext cx="1981200" cy="2971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9462" name="Text Box 4"/>
          <p:cNvSpPr txBox="1"/>
          <p:nvPr/>
        </p:nvSpPr>
        <p:spPr>
          <a:xfrm>
            <a:off x="0" y="0"/>
            <a:ext cx="7086600" cy="639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Step 6   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家庭作业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zh-CN" alt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H</a:t>
            </a:r>
            <a:r>
              <a:rPr lang="en-US" altLang="zh-CN" sz="3600" b="1" dirty="0">
                <a:solidFill>
                  <a:srgbClr val="FF0000"/>
                </a:solidFill>
                <a:latin typeface="Arial" panose="020B0604020202020204" pitchFamily="34" charset="0"/>
              </a:rPr>
              <a:t>omework)</a:t>
            </a:r>
            <a:endParaRPr lang="zh-CN" altLang="en-US" sz="36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482" name="Picture 2" descr="http://hiphotos.baidu.com/981711103wen/pic/item/d84770f9ef1de8b29f51462a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483" name="Text Box 3"/>
          <p:cNvSpPr txBox="1"/>
          <p:nvPr/>
        </p:nvSpPr>
        <p:spPr>
          <a:xfrm>
            <a:off x="228600" y="2057400"/>
            <a:ext cx="5486400" cy="228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7200" b="1" i="1" dirty="0">
                <a:solidFill>
                  <a:schemeClr val="accent2"/>
                </a:solidFill>
                <a:latin typeface="Arial" panose="020B0604020202020204" pitchFamily="34" charset="0"/>
              </a:rPr>
              <a:t>Thank you for listening!</a:t>
            </a:r>
            <a:endParaRPr lang="en-US" altLang="zh-CN" sz="7200" b="1" i="1" dirty="0">
              <a:solidFill>
                <a:schemeClr val="accent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9" name="Rectangle 1"/>
          <p:cNvSpPr/>
          <p:nvPr/>
        </p:nvSpPr>
        <p:spPr>
          <a:xfrm>
            <a:off x="0" y="1196975"/>
            <a:ext cx="9145588" cy="5395913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1. Is Sam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zh-CN" altLang="en-US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（更聪明）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than Tom?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2. Are you as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</a:t>
            </a:r>
            <a:r>
              <a:rPr lang="zh-CN" altLang="en-US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（友好的）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as your friend?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3. Who’s 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             </a:t>
            </a:r>
            <a:r>
              <a:rPr lang="zh-CN" altLang="en-US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（更勤奋）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at school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?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4. Do you study English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（更努力）？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5. Paul is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（更幽默）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than Bill.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6. He runs 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（更快）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than Tom.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7. Liu Ying talks 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（更多）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than Liu Li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does.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8. This classroom is much </a:t>
            </a:r>
            <a:r>
              <a:rPr lang="en-US" altLang="zh-CN" sz="3200" b="1" u="sng" dirty="0">
                <a:solidFill>
                  <a:srgbClr val="0000FF"/>
                </a:solidFill>
                <a:latin typeface="Arial" panose="020B0604020202020204" pitchFamily="34" charset="0"/>
              </a:rPr>
              <a:t>    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（更大）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  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than that one.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endParaRPr lang="en-US" altLang="zh-CN" sz="28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TextBox 4"/>
          <p:cNvSpPr txBox="1"/>
          <p:nvPr/>
        </p:nvSpPr>
        <p:spPr>
          <a:xfrm>
            <a:off x="1906588" y="1219200"/>
            <a:ext cx="167640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clever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1" name="Rectangle 4"/>
          <p:cNvSpPr>
            <a:spLocks noRot="1"/>
          </p:cNvSpPr>
          <p:nvPr/>
        </p:nvSpPr>
        <p:spPr>
          <a:xfrm>
            <a:off x="0" y="0"/>
            <a:ext cx="8461375" cy="8382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r>
              <a:rPr lang="en-US" altLang="zh-CN" sz="4400" b="1" dirty="0">
                <a:solidFill>
                  <a:srgbClr val="FF0000"/>
                </a:solidFill>
                <a:latin typeface="Arial" panose="020B0604020202020204" pitchFamily="34" charset="0"/>
              </a:rPr>
              <a:t>§</a:t>
            </a:r>
            <a:r>
              <a:rPr lang="zh-CN" altLang="en-US" sz="4400" b="1" dirty="0">
                <a:solidFill>
                  <a:srgbClr val="FF0000"/>
                </a:solidFill>
                <a:latin typeface="Arial" panose="020B0604020202020204" pitchFamily="34" charset="0"/>
              </a:rPr>
              <a:t>自主学习方案</a:t>
            </a:r>
            <a:r>
              <a:rPr lang="en-US" altLang="zh-CN" sz="60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endParaRPr lang="en-US" altLang="zh-CN" sz="6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TextBox 4"/>
          <p:cNvSpPr txBox="1"/>
          <p:nvPr/>
        </p:nvSpPr>
        <p:spPr>
          <a:xfrm>
            <a:off x="1752600" y="2209800"/>
            <a:ext cx="40386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more hard-working  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3" name="TextBox 4"/>
          <p:cNvSpPr txBox="1"/>
          <p:nvPr/>
        </p:nvSpPr>
        <p:spPr>
          <a:xfrm>
            <a:off x="4800600" y="2743200"/>
            <a:ext cx="1524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harder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4" name="TextBox 4"/>
          <p:cNvSpPr txBox="1"/>
          <p:nvPr/>
        </p:nvSpPr>
        <p:spPr>
          <a:xfrm>
            <a:off x="2514600" y="1676400"/>
            <a:ext cx="2058988" cy="519113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friendly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5" name="TextBox 4"/>
          <p:cNvSpPr txBox="1"/>
          <p:nvPr/>
        </p:nvSpPr>
        <p:spPr>
          <a:xfrm>
            <a:off x="1981200" y="3200400"/>
            <a:ext cx="1600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funnier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6" name="TextBox 4"/>
          <p:cNvSpPr txBox="1"/>
          <p:nvPr/>
        </p:nvSpPr>
        <p:spPr>
          <a:xfrm>
            <a:off x="2209800" y="3657600"/>
            <a:ext cx="1371600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faster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7" name="TextBox 4"/>
          <p:cNvSpPr txBox="1"/>
          <p:nvPr/>
        </p:nvSpPr>
        <p:spPr>
          <a:xfrm>
            <a:off x="3352800" y="4114800"/>
            <a:ext cx="114300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more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108" name="TextBox 4"/>
          <p:cNvSpPr txBox="1"/>
          <p:nvPr/>
        </p:nvSpPr>
        <p:spPr>
          <a:xfrm>
            <a:off x="5257800" y="5105400"/>
            <a:ext cx="1524000" cy="5207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bigger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  <p:bldP spid="4100" grpId="0"/>
      <p:bldP spid="4101" grpId="0"/>
      <p:bldP spid="4102" grpId="0"/>
      <p:bldP spid="4103" grpId="0"/>
      <p:bldP spid="4104" grpId="0"/>
      <p:bldP spid="4105" grpId="0"/>
      <p:bldP spid="4106" grpId="0"/>
      <p:bldP spid="4107" grpId="0"/>
      <p:bldP spid="410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3" name="Rectangle 4"/>
          <p:cNvSpPr/>
          <p:nvPr/>
        </p:nvSpPr>
        <p:spPr>
          <a:xfrm>
            <a:off x="152400" y="428625"/>
            <a:ext cx="8001000" cy="9144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Step 1 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准备与热身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P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reparation)</a:t>
            </a:r>
            <a:endParaRPr lang="zh-CN" altLang="en-US" sz="4000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Box 4"/>
          <p:cNvSpPr txBox="1"/>
          <p:nvPr/>
        </p:nvSpPr>
        <p:spPr>
          <a:xfrm>
            <a:off x="458788" y="2057400"/>
            <a:ext cx="8305800" cy="41751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 dirty="0">
                <a:latin typeface="Comic Sans MS" panose="030F0702030302020204" pitchFamily="2" charset="0"/>
              </a:rPr>
              <a:t>Teacher: Hello! Last class we have learnt how to</a:t>
            </a:r>
            <a:r>
              <a:rPr lang="zh-CN" altLang="en-US" sz="2400" dirty="0">
                <a:latin typeface="Comic Sans MS" panose="030F0702030302020204" pitchFamily="2" charset="0"/>
              </a:rPr>
              <a:t> </a:t>
            </a:r>
            <a:r>
              <a:rPr lang="en-US" altLang="zh-CN" sz="2400" dirty="0">
                <a:latin typeface="Comic Sans MS" panose="030F0702030302020204" pitchFamily="2" charset="0"/>
              </a:rPr>
              <a:t>compare 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zh-CN" altLang="en-US" sz="2400" dirty="0">
                <a:latin typeface="Comic Sans MS" panose="030F0702030302020204" pitchFamily="2" charset="0"/>
              </a:rPr>
              <a:t>               </a:t>
            </a:r>
            <a:r>
              <a:rPr lang="en-US" altLang="zh-CN" sz="2400" dirty="0">
                <a:latin typeface="Comic Sans MS" panose="030F0702030302020204" pitchFamily="2" charset="0"/>
              </a:rPr>
              <a:t>people</a:t>
            </a:r>
            <a:r>
              <a:rPr lang="zh-CN" altLang="en-US" sz="2400" dirty="0">
                <a:latin typeface="Comic Sans MS" panose="030F0702030302020204" pitchFamily="2" charset="0"/>
              </a:rPr>
              <a:t>.</a:t>
            </a:r>
            <a:r>
              <a:rPr lang="en-US" altLang="zh-CN" sz="2400" dirty="0">
                <a:latin typeface="Comic Sans MS" panose="030F0702030302020204" pitchFamily="2" charset="0"/>
              </a:rPr>
              <a:t> Now look at the two students in our 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zh-CN" altLang="en-US" sz="2400" dirty="0">
                <a:latin typeface="Comic Sans MS" panose="030F0702030302020204" pitchFamily="2" charset="0"/>
              </a:rPr>
              <a:t>               </a:t>
            </a:r>
            <a:r>
              <a:rPr lang="en-US" altLang="zh-CN" sz="2400" dirty="0">
                <a:latin typeface="Comic Sans MS" panose="030F0702030302020204" pitchFamily="2" charset="0"/>
              </a:rPr>
              <a:t>class. (老师指出两个特点明显不同的学生) </a:t>
            </a:r>
            <a:r>
              <a:rPr lang="zh-CN" altLang="en-US" sz="2400" dirty="0">
                <a:latin typeface="Comic Sans MS" panose="030F0702030302020204" pitchFamily="2" charset="0"/>
              </a:rPr>
              <a:t>                </a:t>
            </a:r>
            <a:endParaRPr lang="zh-CN" altLang="en-US" sz="2400" dirty="0">
              <a:latin typeface="Comic Sans MS" panose="030F0702030302020204" pitchFamily="2" charset="0"/>
            </a:endParaRPr>
          </a:p>
          <a:p>
            <a:r>
              <a:rPr lang="zh-CN" altLang="en-US" sz="2400" dirty="0">
                <a:latin typeface="Comic Sans MS" panose="030F0702030302020204" pitchFamily="2" charset="0"/>
              </a:rPr>
              <a:t>               </a:t>
            </a:r>
            <a:r>
              <a:rPr lang="en-US" altLang="zh-CN" sz="2400" dirty="0">
                <a:latin typeface="Comic Sans MS" panose="030F0702030302020204" pitchFamily="2" charset="0"/>
              </a:rPr>
              <a:t>Is A taller than B?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en-US" altLang="zh-CN" sz="2400" dirty="0">
                <a:latin typeface="Comic Sans MS" panose="030F0702030302020204" pitchFamily="2" charset="0"/>
              </a:rPr>
              <a:t>Students: </a:t>
            </a:r>
            <a:r>
              <a:rPr lang="zh-CN" altLang="en-US" sz="2400" dirty="0">
                <a:latin typeface="Comic Sans MS" panose="030F0702030302020204" pitchFamily="2" charset="0"/>
              </a:rPr>
              <a:t>Y</a:t>
            </a:r>
            <a:r>
              <a:rPr lang="en-US" altLang="zh-CN" sz="2400" dirty="0">
                <a:latin typeface="Comic Sans MS" panose="030F0702030302020204" pitchFamily="2" charset="0"/>
              </a:rPr>
              <a:t>es. he is</a:t>
            </a:r>
            <a:r>
              <a:rPr lang="zh-CN" altLang="en-US" sz="2400" dirty="0">
                <a:latin typeface="Comic Sans MS" panose="030F0702030302020204" pitchFamily="2" charset="0"/>
              </a:rPr>
              <a:t>.</a:t>
            </a:r>
            <a:r>
              <a:rPr lang="en-US" altLang="zh-CN" sz="2400" dirty="0">
                <a:latin typeface="Comic Sans MS" panose="030F0702030302020204" pitchFamily="2" charset="0"/>
              </a:rPr>
              <a:t>/ No, he isn’t. 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zh-CN" altLang="en-US" sz="2400" dirty="0">
                <a:latin typeface="Comic Sans MS" panose="030F0702030302020204" pitchFamily="2" charset="0"/>
              </a:rPr>
              <a:t>   </a:t>
            </a:r>
            <a:r>
              <a:rPr lang="en-US" altLang="zh-CN" sz="2400" dirty="0">
                <a:latin typeface="Comic Sans MS" panose="030F0702030302020204" pitchFamily="2" charset="0"/>
              </a:rPr>
              <a:t>…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en-US" altLang="zh-CN" sz="2400" dirty="0">
                <a:latin typeface="Comic Sans MS" panose="030F0702030302020204" pitchFamily="2" charset="0"/>
              </a:rPr>
              <a:t>Teacher: Does A sing better than B?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en-US" altLang="zh-CN" sz="2400" dirty="0">
                <a:latin typeface="Comic Sans MS" panose="030F0702030302020204" pitchFamily="2" charset="0"/>
              </a:rPr>
              <a:t>Students: Yes, he does. </a:t>
            </a:r>
            <a:r>
              <a:rPr lang="zh-CN" altLang="en-US" sz="2400" dirty="0">
                <a:latin typeface="Comic Sans MS" panose="030F0702030302020204" pitchFamily="2" charset="0"/>
              </a:rPr>
              <a:t>/</a:t>
            </a:r>
            <a:r>
              <a:rPr lang="en-US" altLang="zh-CN" sz="2400" dirty="0">
                <a:latin typeface="Comic Sans MS" panose="030F0702030302020204" pitchFamily="2" charset="0"/>
              </a:rPr>
              <a:t>No, he doesn’t. 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zh-CN" altLang="en-US" sz="2400" dirty="0">
                <a:latin typeface="Comic Sans MS" panose="030F0702030302020204" pitchFamily="2" charset="0"/>
              </a:rPr>
              <a:t>     </a:t>
            </a:r>
            <a:r>
              <a:rPr lang="en-US" altLang="zh-CN" sz="2400" dirty="0">
                <a:latin typeface="Comic Sans MS" panose="030F0702030302020204" pitchFamily="2" charset="0"/>
              </a:rPr>
              <a:t>…</a:t>
            </a:r>
            <a:endParaRPr lang="en-US" altLang="zh-CN" sz="2400" dirty="0">
              <a:latin typeface="Comic Sans MS" panose="030F0702030302020204" pitchFamily="2" charset="0"/>
            </a:endParaRPr>
          </a:p>
          <a:p>
            <a:r>
              <a:rPr lang="zh-CN" altLang="en-US" sz="2400" dirty="0">
                <a:latin typeface="Comic Sans MS" panose="030F0702030302020204" pitchFamily="2" charset="0"/>
              </a:rPr>
              <a:t>    </a:t>
            </a:r>
            <a:endParaRPr lang="zh-CN" altLang="en-US" sz="2800" dirty="0">
              <a:latin typeface="Comic Sans MS" panose="030F0702030302020204" pitchFamily="2" charset="0"/>
            </a:endParaRPr>
          </a:p>
          <a:p>
            <a:endParaRPr lang="zh-CN" altLang="en-US" sz="2800" dirty="0">
              <a:latin typeface="Comic Sans MS" panose="030F07020303020202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  <p:bldP spid="51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Rectangle 4"/>
          <p:cNvSpPr/>
          <p:nvPr/>
        </p:nvSpPr>
        <p:spPr>
          <a:xfrm>
            <a:off x="0" y="0"/>
            <a:ext cx="8001000" cy="5334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Step 2 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呈现与输入</a:t>
            </a:r>
            <a:r>
              <a:rPr lang="zh-CN" altLang="en-US" sz="3200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3200" dirty="0">
                <a:solidFill>
                  <a:srgbClr val="FF0000"/>
                </a:solidFill>
                <a:latin typeface="Arial" panose="020B0604020202020204" pitchFamily="34" charset="0"/>
              </a:rPr>
              <a:t>(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Presentation)</a:t>
            </a:r>
            <a:endParaRPr lang="zh-CN" altLang="en-US" sz="32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48" name="Rectangle 1"/>
          <p:cNvSpPr/>
          <p:nvPr/>
        </p:nvSpPr>
        <p:spPr>
          <a:xfrm>
            <a:off x="0" y="852488"/>
            <a:ext cx="9144000" cy="44799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(1)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汤姆比萨姆更聪明吗？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Is Tom _______ _____ Sam?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(2)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不是，萨姆比汤姆更聪明。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No, he isn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t. Sam is _____</a:t>
            </a:r>
            <a:r>
              <a:rPr lang="zh-CN" altLang="en-US" sz="3200" b="1" u="sng" dirty="0">
                <a:solidFill>
                  <a:srgbClr val="0000FF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_ _____ Tom.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(3)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塔拉比蒂娜更外向吗？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</a:t>
            </a:r>
            <a:r>
              <a:rPr lang="pt-BR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Is Tara ____ ________ ______ Tina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？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pt-BR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(4)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不是，蒂娜比塔拉更外向。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</a:rPr>
              <a:t>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No, she isn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t. Tina is _____ ________ ___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Tara.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149" name="TextBox 4"/>
          <p:cNvSpPr txBox="1"/>
          <p:nvPr/>
        </p:nvSpPr>
        <p:spPr>
          <a:xfrm>
            <a:off x="1752600" y="1447800"/>
            <a:ext cx="4038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smarter than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Box 4"/>
          <p:cNvSpPr txBox="1"/>
          <p:nvPr/>
        </p:nvSpPr>
        <p:spPr>
          <a:xfrm>
            <a:off x="3735388" y="2362200"/>
            <a:ext cx="251301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smarter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than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51" name="TextBox 4"/>
          <p:cNvSpPr txBox="1"/>
          <p:nvPr/>
        </p:nvSpPr>
        <p:spPr>
          <a:xfrm>
            <a:off x="1754188" y="3352800"/>
            <a:ext cx="4113212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more outgoing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than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152" name="TextBox 4"/>
          <p:cNvSpPr txBox="1"/>
          <p:nvPr/>
        </p:nvSpPr>
        <p:spPr>
          <a:xfrm>
            <a:off x="3962400" y="4267200"/>
            <a:ext cx="4038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more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outgoing than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9" grpId="0"/>
      <p:bldP spid="6150" grpId="0"/>
      <p:bldP spid="6151" grpId="0"/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170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Rectangle 1"/>
          <p:cNvSpPr/>
          <p:nvPr/>
        </p:nvSpPr>
        <p:spPr>
          <a:xfrm>
            <a:off x="0" y="242888"/>
            <a:ext cx="9144000" cy="5119687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eaLnBrk="0" hangingPunct="0"/>
            <a:r>
              <a:rPr lang="en-US" altLang="zh-CN" sz="1000" dirty="0">
                <a:latin typeface="Times New Roman" panose="02020603050405020304" pitchFamily="2" charset="0"/>
                <a:cs typeface="Times New Roman" panose="02020603050405020304" pitchFamily="2" charset="0"/>
              </a:rPr>
              <a:t> </a:t>
            </a:r>
            <a:endParaRPr lang="en-US" altLang="zh-CN" sz="900" dirty="0"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(5)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你和你姐姐一样友善吗？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_____ you _____ friendly _____ your sister?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(6)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不是，我更友善一些。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No, I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 not. I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m ___________.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(7)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塔拉与蒂娜工作一样努力吗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?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Does Tara work _____ ______ _____ Tina? 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(8)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谁在学校里更努力一些？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Who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  <a:cs typeface="Times New Roman" panose="02020603050405020304" pitchFamily="2" charset="0"/>
              </a:rPr>
              <a:t>’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s ______ _____________ at school? 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(9) </a:t>
            </a:r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蒂娜认为她学习比我更努力。 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  <a:p>
            <a:pPr eaLnBrk="0" hangingPunct="0"/>
            <a:r>
              <a:rPr lang="zh-CN" altLang="en-US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    </a:t>
            </a:r>
            <a:r>
              <a:rPr lang="en-US" altLang="zh-CN" sz="3200" b="1" dirty="0">
                <a:solidFill>
                  <a:srgbClr val="0000FF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Tina thinks she ______ _______ than me.</a:t>
            </a:r>
            <a:endParaRPr lang="en-US" altLang="zh-CN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7172" name="TextBox 4"/>
          <p:cNvSpPr txBox="1"/>
          <p:nvPr/>
        </p:nvSpPr>
        <p:spPr>
          <a:xfrm>
            <a:off x="533400" y="914400"/>
            <a:ext cx="61722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Are               as                     as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TextBox 4"/>
          <p:cNvSpPr txBox="1"/>
          <p:nvPr/>
        </p:nvSpPr>
        <p:spPr>
          <a:xfrm>
            <a:off x="3429000" y="1905000"/>
            <a:ext cx="19812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friendlier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74" name="TextBox 4"/>
          <p:cNvSpPr txBox="1"/>
          <p:nvPr/>
        </p:nvSpPr>
        <p:spPr>
          <a:xfrm>
            <a:off x="3352800" y="2895600"/>
            <a:ext cx="40386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as        hard      as 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75" name="TextBox 4"/>
          <p:cNvSpPr txBox="1"/>
          <p:nvPr/>
        </p:nvSpPr>
        <p:spPr>
          <a:xfrm>
            <a:off x="1828800" y="3811588"/>
            <a:ext cx="4038600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more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hard-working    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176" name="TextBox 4"/>
          <p:cNvSpPr txBox="1"/>
          <p:nvPr/>
        </p:nvSpPr>
        <p:spPr>
          <a:xfrm>
            <a:off x="3124200" y="4800600"/>
            <a:ext cx="2744788" cy="517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works 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  </a:t>
            </a:r>
            <a:r>
              <a:rPr lang="en-US" altLang="zh-CN" sz="2800" b="1" dirty="0">
                <a:solidFill>
                  <a:srgbClr val="FF0000"/>
                </a:solidFill>
                <a:latin typeface="Arial" panose="020B0604020202020204" pitchFamily="34" charset="0"/>
              </a:rPr>
              <a:t>harder</a:t>
            </a:r>
            <a:endParaRPr lang="en-US" altLang="zh-CN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4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2860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Rectangle 4"/>
          <p:cNvSpPr/>
          <p:nvPr/>
        </p:nvSpPr>
        <p:spPr>
          <a:xfrm>
            <a:off x="0" y="0"/>
            <a:ext cx="8001000" cy="9144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Step 3</a:t>
            </a:r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</a:rPr>
              <a:t> 练习与体验</a:t>
            </a:r>
            <a:r>
              <a:rPr lang="en-US" altLang="zh-CN" sz="4000" b="1" dirty="0">
                <a:solidFill>
                  <a:srgbClr val="FF0000"/>
                </a:solidFill>
                <a:latin typeface="Arial" panose="020B0604020202020204" pitchFamily="34" charset="0"/>
              </a:rPr>
              <a:t> (Practice)</a:t>
            </a:r>
            <a:endParaRPr lang="zh-CN" altLang="en-US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6" name="TextBox 4"/>
          <p:cNvSpPr txBox="1"/>
          <p:nvPr/>
        </p:nvSpPr>
        <p:spPr>
          <a:xfrm>
            <a:off x="381000" y="1068388"/>
            <a:ext cx="7924800" cy="6065837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2" charset="0"/>
              </a:rPr>
              <a:t>（一）</a:t>
            </a:r>
            <a:endParaRPr lang="zh-CN" altLang="en-US" sz="2800" b="1" dirty="0">
              <a:solidFill>
                <a:srgbClr val="CC0000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1.Julie/ tall/ you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Q: Is Julie as tall as you?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A: No, she isn’t. She’s shorter than me.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2. Jack/ run/ </a:t>
            </a:r>
            <a:r>
              <a:rPr lang="en-US" altLang="zh-CN" sz="2800" dirty="0">
                <a:solidFill>
                  <a:srgbClr val="FF0066"/>
                </a:solidFill>
                <a:latin typeface="Times New Roman" panose="02020603050405020304" pitchFamily="2" charset="0"/>
              </a:rPr>
              <a:t>fast</a:t>
            </a:r>
            <a:r>
              <a:rPr lang="en-US" altLang="zh-CN" sz="2800" dirty="0">
                <a:latin typeface="Times New Roman" panose="02020603050405020304" pitchFamily="2" charset="0"/>
              </a:rPr>
              <a:t>/ Sam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Q:</a:t>
            </a:r>
            <a:r>
              <a:rPr lang="en-US" altLang="zh-CN" sz="2800" u="sng" dirty="0">
                <a:latin typeface="Times New Roman" panose="02020603050405020304" pitchFamily="2" charset="0"/>
              </a:rPr>
              <a:t>                     </a:t>
            </a:r>
            <a:r>
              <a:rPr lang="en-US" altLang="zh-CN" sz="2800" dirty="0">
                <a:latin typeface="Times New Roman" panose="02020603050405020304" pitchFamily="2" charset="0"/>
              </a:rPr>
              <a:t>?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A: No, he doesn’t. He runs</a:t>
            </a:r>
            <a:r>
              <a:rPr lang="en-US" altLang="zh-CN" sz="2800" u="sng" dirty="0">
                <a:latin typeface="Times New Roman" panose="02020603050405020304" pitchFamily="2" charset="0"/>
              </a:rPr>
              <a:t>            </a:t>
            </a:r>
            <a:r>
              <a:rPr lang="en-US" altLang="zh-CN" sz="2800" dirty="0">
                <a:latin typeface="Times New Roman" panose="02020603050405020304" pitchFamily="2" charset="0"/>
              </a:rPr>
              <a:t>than Sam.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3. your cousin/ </a:t>
            </a:r>
            <a:r>
              <a:rPr lang="en-US" altLang="zh-CN" sz="2800" dirty="0">
                <a:solidFill>
                  <a:srgbClr val="FF0066"/>
                </a:solidFill>
                <a:latin typeface="Times New Roman" panose="02020603050405020304" pitchFamily="2" charset="0"/>
              </a:rPr>
              <a:t>outgoing</a:t>
            </a:r>
            <a:r>
              <a:rPr lang="en-US" altLang="zh-CN" sz="2800" dirty="0">
                <a:latin typeface="Times New Roman" panose="02020603050405020304" pitchFamily="2" charset="0"/>
              </a:rPr>
              <a:t>/ you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Q: </a:t>
            </a:r>
            <a:r>
              <a:rPr lang="en-US" altLang="zh-CN" sz="2800" u="sng" dirty="0">
                <a:latin typeface="Times New Roman" panose="02020603050405020304" pitchFamily="2" charset="0"/>
              </a:rPr>
              <a:t>                       </a:t>
            </a:r>
            <a:r>
              <a:rPr lang="en-US" altLang="zh-CN" sz="2800" dirty="0">
                <a:latin typeface="Times New Roman" panose="02020603050405020304" pitchFamily="2" charset="0"/>
              </a:rPr>
              <a:t>?                 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A: No, she isn’t. She’s </a:t>
            </a:r>
            <a:r>
              <a:rPr lang="en-US" altLang="zh-CN" sz="2800" u="sng" dirty="0">
                <a:latin typeface="Times New Roman" panose="02020603050405020304" pitchFamily="2" charset="0"/>
              </a:rPr>
              <a:t>           </a:t>
            </a:r>
            <a:r>
              <a:rPr lang="en-US" altLang="zh-CN" sz="2800" dirty="0">
                <a:latin typeface="Times New Roman" panose="02020603050405020304" pitchFamily="2" charset="0"/>
              </a:rPr>
              <a:t>than me.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4. Paul/ </a:t>
            </a:r>
            <a:r>
              <a:rPr lang="en-US" altLang="zh-CN" sz="2800" dirty="0">
                <a:solidFill>
                  <a:srgbClr val="FF0066"/>
                </a:solidFill>
                <a:latin typeface="Times New Roman" panose="02020603050405020304" pitchFamily="2" charset="0"/>
              </a:rPr>
              <a:t>funny</a:t>
            </a:r>
            <a:r>
              <a:rPr lang="en-US" altLang="zh-CN" sz="2800" dirty="0">
                <a:latin typeface="Times New Roman" panose="02020603050405020304" pitchFamily="2" charset="0"/>
              </a:rPr>
              <a:t>/ Carol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Q: </a:t>
            </a:r>
            <a:r>
              <a:rPr lang="en-US" altLang="zh-CN" sz="2800" u="sng" dirty="0">
                <a:latin typeface="Times New Roman" panose="02020603050405020304" pitchFamily="2" charset="0"/>
              </a:rPr>
              <a:t>                    </a:t>
            </a:r>
            <a:r>
              <a:rPr lang="en-US" altLang="zh-CN" sz="2800" dirty="0">
                <a:latin typeface="Times New Roman" panose="02020603050405020304" pitchFamily="2" charset="0"/>
              </a:rPr>
              <a:t>?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A: No, he isn’t. He’s </a:t>
            </a:r>
            <a:r>
              <a:rPr lang="en-US" altLang="zh-CN" sz="2800" u="sng" dirty="0">
                <a:latin typeface="Times New Roman" panose="02020603050405020304" pitchFamily="2" charset="0"/>
              </a:rPr>
              <a:t>        </a:t>
            </a:r>
            <a:r>
              <a:rPr lang="zh-CN" altLang="en-US" sz="2800" u="sng" dirty="0">
                <a:latin typeface="Times New Roman" panose="02020603050405020304" pitchFamily="2" charset="0"/>
              </a:rPr>
              <a:t>  </a:t>
            </a:r>
            <a:r>
              <a:rPr lang="en-US" altLang="zh-CN" sz="2800" dirty="0">
                <a:latin typeface="Times New Roman" panose="02020603050405020304" pitchFamily="2" charset="0"/>
              </a:rPr>
              <a:t>than Carol.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endParaRPr lang="en-US" altLang="zh-CN" sz="2800" dirty="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9218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2860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Box 4"/>
          <p:cNvSpPr txBox="1"/>
          <p:nvPr/>
        </p:nvSpPr>
        <p:spPr>
          <a:xfrm>
            <a:off x="381000" y="228600"/>
            <a:ext cx="7924800" cy="52117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CC0000"/>
                </a:solidFill>
                <a:latin typeface="Times New Roman" panose="02020603050405020304" pitchFamily="2" charset="0"/>
              </a:rPr>
              <a:t>（二）</a:t>
            </a:r>
            <a:endParaRPr lang="zh-CN" altLang="en-US" sz="2800" b="1" dirty="0">
              <a:solidFill>
                <a:srgbClr val="CC0000"/>
              </a:solidFill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1.Are you taller? 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r>
              <a:rPr lang="en-US" altLang="zh-CN" sz="2800" dirty="0">
                <a:latin typeface="Times New Roman" panose="02020603050405020304" pitchFamily="2" charset="0"/>
              </a:rPr>
              <a:t>Yes, I am. I’m taller now than two years ago.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2. Are you funnier? </a:t>
            </a:r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endParaRPr lang="zh-CN" altLang="en-US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r>
              <a:rPr lang="en-US" altLang="zh-CN" sz="2800" dirty="0">
                <a:latin typeface="Times New Roman" panose="02020603050405020304" pitchFamily="2" charset="0"/>
              </a:rPr>
              <a:t>_________________________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3. Do you study English better?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r>
              <a:rPr lang="en-US" altLang="zh-CN" sz="2800" dirty="0">
                <a:latin typeface="Times New Roman" panose="02020603050405020304" pitchFamily="2" charset="0"/>
              </a:rPr>
              <a:t>_________________________</a:t>
            </a:r>
            <a:r>
              <a:rPr lang="zh-CN" altLang="en-US" sz="2800" u="sng" dirty="0">
                <a:latin typeface="Times New Roman" panose="02020603050405020304" pitchFamily="2" charset="0"/>
              </a:rPr>
              <a:t>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4. Are you more outgoing?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r>
              <a:rPr lang="en-US" altLang="zh-CN" sz="2800" dirty="0">
                <a:latin typeface="Times New Roman" panose="02020603050405020304" pitchFamily="2" charset="0"/>
              </a:rPr>
              <a:t>_________________________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5. Do you sing better?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</a:t>
            </a:r>
            <a:r>
              <a:rPr lang="en-US" altLang="zh-CN" sz="2800" dirty="0">
                <a:latin typeface="Times New Roman" panose="02020603050405020304" pitchFamily="2" charset="0"/>
              </a:rPr>
              <a:t>_________________________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endParaRPr lang="en-US" altLang="zh-CN" sz="2800" dirty="0">
              <a:latin typeface="Times New Roman" panose="02020603050405020304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0242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15240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3" name="TextBox 4"/>
          <p:cNvSpPr txBox="1"/>
          <p:nvPr/>
        </p:nvSpPr>
        <p:spPr>
          <a:xfrm>
            <a:off x="381000" y="1447800"/>
            <a:ext cx="7924800" cy="40544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dirty="0">
                <a:solidFill>
                  <a:srgbClr val="FF0066"/>
                </a:solidFill>
                <a:latin typeface="Times New Roman" panose="02020603050405020304" pitchFamily="2" charset="0"/>
              </a:rPr>
              <a:t>Play a game</a:t>
            </a:r>
            <a:r>
              <a:rPr lang="en-US" altLang="zh-CN" sz="3200" dirty="0">
                <a:latin typeface="Times New Roman" panose="02020603050405020304" pitchFamily="2" charset="0"/>
              </a:rPr>
              <a:t>:</a:t>
            </a:r>
            <a:r>
              <a:rPr lang="en-US" altLang="zh-CN" sz="3200" i="1" dirty="0">
                <a:latin typeface="Times New Roman" panose="02020603050405020304" pitchFamily="2" charset="0"/>
              </a:rPr>
              <a:t> </a:t>
            </a:r>
            <a:endParaRPr lang="en-US" altLang="zh-CN" sz="3200" i="1" dirty="0">
              <a:latin typeface="Times New Roman" panose="02020603050405020304" pitchFamily="2" charset="0"/>
            </a:endParaRPr>
          </a:p>
          <a:p>
            <a:r>
              <a:rPr lang="en-US" altLang="zh-CN" sz="3200" i="1" dirty="0">
                <a:latin typeface="Times New Roman" panose="02020603050405020304" pitchFamily="2" charset="0"/>
              </a:rPr>
              <a:t>          Who is she/ he?</a:t>
            </a:r>
            <a:endParaRPr lang="en-US" altLang="zh-CN" sz="3200" i="1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A: She/ He is …She/ He is thinner than two years ago.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 </a:t>
            </a:r>
            <a:r>
              <a:rPr lang="en-US" altLang="zh-CN" sz="2800" dirty="0">
                <a:latin typeface="Times New Roman" panose="02020603050405020304" pitchFamily="2" charset="0"/>
              </a:rPr>
              <a:t>She/ He studie</a:t>
            </a:r>
            <a:r>
              <a:rPr lang="zh-CN" altLang="en-US" sz="2800" dirty="0">
                <a:latin typeface="Times New Roman" panose="02020603050405020304" pitchFamily="2" charset="0"/>
              </a:rPr>
              <a:t>s</a:t>
            </a:r>
            <a:r>
              <a:rPr lang="en-US" altLang="zh-CN" sz="2800" dirty="0">
                <a:latin typeface="Times New Roman" panose="02020603050405020304" pitchFamily="2" charset="0"/>
              </a:rPr>
              <a:t> English better…Who is she/ he?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B: Is she/ he…?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en-US" altLang="zh-CN" sz="2800" dirty="0">
                <a:latin typeface="Times New Roman" panose="02020603050405020304" pitchFamily="2" charset="0"/>
              </a:rPr>
              <a:t>A: Yes, she/ he is.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r>
              <a:rPr lang="zh-CN" altLang="en-US" sz="2800" dirty="0">
                <a:latin typeface="Times New Roman" panose="02020603050405020304" pitchFamily="2" charset="0"/>
              </a:rPr>
              <a:t>     </a:t>
            </a:r>
            <a:r>
              <a:rPr lang="en-US" altLang="zh-CN" sz="2800" dirty="0">
                <a:latin typeface="Times New Roman" panose="02020603050405020304" pitchFamily="2" charset="0"/>
              </a:rPr>
              <a:t>No, she/ he isn’t.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endParaRPr lang="en-US" altLang="zh-CN" sz="2800" dirty="0">
              <a:latin typeface="Times New Roman" panose="02020603050405020304" pitchFamily="2" charset="0"/>
            </a:endParaRPr>
          </a:p>
          <a:p>
            <a:endParaRPr lang="en-US" altLang="zh-CN" sz="2800" dirty="0">
              <a:latin typeface="Times New Roman" panose="02020603050405020304" pitchFamily="2" charset="0"/>
            </a:endParaRPr>
          </a:p>
        </p:txBody>
      </p:sp>
      <p:sp>
        <p:nvSpPr>
          <p:cNvPr id="10244" name="Rectangle 39"/>
          <p:cNvSpPr/>
          <p:nvPr/>
        </p:nvSpPr>
        <p:spPr>
          <a:xfrm>
            <a:off x="0" y="-122237"/>
            <a:ext cx="7212013" cy="701675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Step 4 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 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运用与生成 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(</a:t>
            </a:r>
            <a:r>
              <a:rPr lang="zh-CN" altLang="en-US" sz="4000" b="1" dirty="0">
                <a:solidFill>
                  <a:srgbClr val="FF0000"/>
                </a:solidFill>
                <a:latin typeface="Times New Roman" panose="02020603050405020304" pitchFamily="2" charset="0"/>
              </a:rPr>
              <a:t>P</a:t>
            </a:r>
            <a:r>
              <a:rPr lang="en-US" altLang="zh-CN" sz="4000" b="1" dirty="0">
                <a:solidFill>
                  <a:srgbClr val="FF0000"/>
                </a:solidFill>
                <a:latin typeface="Times New Roman" panose="02020603050405020304" pitchFamily="2" charset="0"/>
                <a:cs typeface="Times New Roman" panose="02020603050405020304" pitchFamily="2" charset="0"/>
              </a:rPr>
              <a:t>roduction)</a:t>
            </a:r>
            <a:endParaRPr lang="en-US" altLang="zh-CN" sz="400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1266" name="Picture 4" descr="201105182230291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2860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TextBox 4"/>
          <p:cNvSpPr txBox="1"/>
          <p:nvPr/>
        </p:nvSpPr>
        <p:spPr>
          <a:xfrm>
            <a:off x="381000" y="762000"/>
            <a:ext cx="7924800" cy="1981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000" b="1" i="1" dirty="0">
                <a:latin typeface="Arial" panose="020B0604020202020204" pitchFamily="34" charset="0"/>
              </a:rPr>
              <a:t>A: Who is smarter, your mother or your father? </a:t>
            </a:r>
            <a:endParaRPr lang="en-US" altLang="zh-CN" sz="2000" b="1" i="1" dirty="0">
              <a:latin typeface="Arial" panose="020B0604020202020204" pitchFamily="34" charset="0"/>
            </a:endParaRPr>
          </a:p>
          <a:p>
            <a:r>
              <a:rPr lang="en-US" altLang="zh-CN" sz="2000" b="1" i="1" dirty="0">
                <a:latin typeface="Arial" panose="020B0604020202020204" pitchFamily="34" charset="0"/>
              </a:rPr>
              <a:t>B: I think my mother is smarter than my father.</a:t>
            </a:r>
            <a:endParaRPr lang="en-US" altLang="zh-CN" sz="2000" b="1" i="1" dirty="0">
              <a:latin typeface="Arial" panose="020B0604020202020204" pitchFamily="34" charset="0"/>
            </a:endParaRPr>
          </a:p>
          <a:p>
            <a:r>
              <a:rPr lang="en-US" altLang="zh-CN" sz="2000" b="1" i="1" dirty="0">
                <a:latin typeface="Arial" panose="020B0604020202020204" pitchFamily="34" charset="0"/>
              </a:rPr>
              <a:t>    ….</a:t>
            </a:r>
            <a:endParaRPr lang="en-US" altLang="zh-CN" sz="2000" b="1" i="1" dirty="0">
              <a:latin typeface="Arial" panose="020B0604020202020204" pitchFamily="34" charset="0"/>
            </a:endParaRPr>
          </a:p>
          <a:p>
            <a:r>
              <a:rPr lang="en-US" altLang="zh-CN" i="1" dirty="0">
                <a:latin typeface="Arial" panose="020B0604020202020204" pitchFamily="34" charset="0"/>
              </a:rPr>
              <a:t> </a:t>
            </a:r>
            <a:endParaRPr lang="en-US" altLang="zh-CN" i="1" dirty="0">
              <a:latin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</a:rPr>
              <a:t> </a:t>
            </a:r>
            <a:endParaRPr lang="en-US" altLang="zh-CN" sz="2800" dirty="0">
              <a:latin typeface="Times New Roman" panose="02020603050405020304" pitchFamily="2" charset="0"/>
            </a:endParaRPr>
          </a:p>
          <a:p>
            <a:endParaRPr lang="en-US" altLang="zh-CN" sz="2800" dirty="0">
              <a:latin typeface="Times New Roman" panose="02020603050405020304" pitchFamily="2" charset="0"/>
            </a:endParaRPr>
          </a:p>
        </p:txBody>
      </p:sp>
      <p:graphicFrame>
        <p:nvGraphicFramePr>
          <p:cNvPr id="11268" name="表格 11267"/>
          <p:cNvGraphicFramePr/>
          <p:nvPr/>
        </p:nvGraphicFramePr>
        <p:xfrm>
          <a:off x="457200" y="2133600"/>
          <a:ext cx="5943600" cy="3633788"/>
        </p:xfrm>
        <a:graphic>
          <a:graphicData uri="http://schemas.openxmlformats.org/drawingml/2006/table">
            <a:tbl>
              <a:tblPr/>
              <a:tblGrid>
                <a:gridCol w="1981200"/>
                <a:gridCol w="1981200"/>
                <a:gridCol w="1981200"/>
              </a:tblGrid>
              <a:tr h="517525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Mother</a:t>
                      </a:r>
                      <a:endParaRPr lang="en-US" altLang="zh-CN" sz="2800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Father</a:t>
                      </a:r>
                      <a:endParaRPr lang="en-US" altLang="zh-CN" sz="2800" dirty="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smart</a:t>
                      </a:r>
                      <a:endParaRPr lang="en-US" altLang="zh-CN" sz="2800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funny</a:t>
                      </a:r>
                      <a:endParaRPr lang="en-US" altLang="zh-CN" sz="2800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work hard</a:t>
                      </a:r>
                      <a:endParaRPr lang="en-US" altLang="zh-CN" sz="2800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outgoing</a:t>
                      </a:r>
                      <a:endParaRPr lang="en-US" altLang="zh-CN" sz="2800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2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friendly</a:t>
                      </a:r>
                      <a:endParaRPr lang="en-US" altLang="zh-CN" sz="2800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r>
                        <a:rPr lang="en-US" altLang="zh-CN" sz="2800" dirty="0"/>
                        <a:t>sing well</a:t>
                      </a:r>
                      <a:endParaRPr lang="en-US" altLang="zh-CN" sz="2800" dirty="0"/>
                    </a:p>
                  </a:txBody>
                  <a:tcPr vert="horz" anchor="t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sz="2800"/>
                    </a:p>
                  </a:txBody>
                  <a:tcPr vert="horz" anchor="t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</p:bld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4355</Words>
  <Application>WPS 演示</Application>
  <PresentationFormat>全屏显示(4:3)</PresentationFormat>
  <Paragraphs>267</Paragraphs>
  <Slides>18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0" baseType="lpstr">
      <vt:lpstr>Arial</vt:lpstr>
      <vt:lpstr>宋体</vt:lpstr>
      <vt:lpstr>Wingdings</vt:lpstr>
      <vt:lpstr>Calibri</vt:lpstr>
      <vt:lpstr>Times New Roman</vt:lpstr>
      <vt:lpstr>华文新魏</vt:lpstr>
      <vt:lpstr>Comic Sans MS</vt:lpstr>
      <vt:lpstr>黑体</vt:lpstr>
      <vt:lpstr>Latha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海派甜心</cp:lastModifiedBy>
  <cp:revision>36</cp:revision>
  <dcterms:created xsi:type="dcterms:W3CDTF">2015-06-14T07:23:05Z</dcterms:created>
  <dcterms:modified xsi:type="dcterms:W3CDTF">2021-04-28T12:12:18Z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r8>1</vt:r8>
  </property>
  <property fmtid="{D5CDD505-2E9C-101B-9397-08002B2CF9AE}" pid="3" name="KSOProductBuildVer">
    <vt:lpwstr>2052-11.1.0.10132</vt:lpwstr>
  </property>
</Properties>
</file>