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3"/>
    <p:sldId id="1056" r:id="rId4"/>
    <p:sldId id="1213" r:id="rId5"/>
    <p:sldId id="1214" r:id="rId6"/>
    <p:sldId id="1215" r:id="rId7"/>
    <p:sldId id="647" r:id="rId8"/>
    <p:sldId id="1217" r:id="rId9"/>
    <p:sldId id="1216" r:id="rId10"/>
    <p:sldId id="1218" r:id="rId11"/>
    <p:sldId id="1259" r:id="rId12"/>
    <p:sldId id="1260" r:id="rId13"/>
    <p:sldId id="871" r:id="rId14"/>
    <p:sldId id="1261" r:id="rId15"/>
    <p:sldId id="1057" r:id="rId16"/>
    <p:sldId id="1136" r:id="rId17"/>
    <p:sldId id="1135" r:id="rId18"/>
    <p:sldId id="1058" r:id="rId19"/>
    <p:sldId id="1181" r:id="rId20"/>
    <p:sldId id="1262" r:id="rId21"/>
    <p:sldId id="1190" r:id="rId22"/>
    <p:sldId id="1191" r:id="rId23"/>
    <p:sldId id="1188" r:id="rId24"/>
    <p:sldId id="1189" r:id="rId25"/>
    <p:sldId id="1015" r:id="rId26"/>
    <p:sldId id="1263" r:id="rId27"/>
    <p:sldId id="1264" r:id="rId28"/>
    <p:sldId id="1265" r:id="rId29"/>
    <p:sldId id="1266" r:id="rId30"/>
    <p:sldId id="373" r:id="rId31"/>
  </p:sldIdLst>
  <p:sldSz cx="12192000" cy="6858000"/>
  <p:notesSz cx="6858000" cy="9144000"/>
  <p:custDataLst>
    <p:tags r:id="rId37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2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124"/>
    <a:srgbClr val="800000"/>
    <a:srgbClr val="CC6600"/>
    <a:srgbClr val="EF7509"/>
    <a:srgbClr val="8CC5B1"/>
    <a:srgbClr val="202E4A"/>
    <a:srgbClr val="68BC9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4676"/>
  </p:normalViewPr>
  <p:slideViewPr>
    <p:cSldViewPr snapToGrid="0" showGuides="1">
      <p:cViewPr varScale="1">
        <p:scale>
          <a:sx n="66" d="100"/>
          <a:sy n="66" d="100"/>
        </p:scale>
        <p:origin x="-858" y="-114"/>
      </p:cViewPr>
      <p:guideLst>
        <p:guide orient="horz" pos="1902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333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6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39" y="6151"/>
                <a:ext cx="8336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4" y="10959"/>
                <a:ext cx="13171" cy="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NULL" TargetMode="Externa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7" name="文本占位符 5"/>
          <p:cNvSpPr txBox="1"/>
          <p:nvPr/>
        </p:nvSpPr>
        <p:spPr>
          <a:xfrm>
            <a:off x="7475538" y="3122613"/>
            <a:ext cx="3146425" cy="423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endParaRPr lang="zh-CN" altLang="en-US" sz="2400" b="1" dirty="0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059" name="矩形 3"/>
          <p:cNvSpPr/>
          <p:nvPr/>
        </p:nvSpPr>
        <p:spPr>
          <a:xfrm>
            <a:off x="220028" y="2241868"/>
            <a:ext cx="80645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Period 3 Discover useful structures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endParaRPr lang="en-US" altLang="zh-CN" sz="4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4212" name="矩形 4"/>
          <p:cNvSpPr/>
          <p:nvPr/>
        </p:nvSpPr>
        <p:spPr>
          <a:xfrm>
            <a:off x="276225" y="1229360"/>
            <a:ext cx="88982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 eaLnBrk="0" hangingPunct="0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Unit 3 Environmental protection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l" eaLnBrk="0" hangingPunct="0"/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4213" name="图片 3112" descr="C:/Documents and Settings/Administrator/桌面/NULL"/>
          <p:cNvPicPr>
            <a:picLocks noChangeAspect="1"/>
          </p:cNvPicPr>
          <p:nvPr/>
        </p:nvPicPr>
        <p:blipFill>
          <a:blip r:embed="rId1" r:link="rId2">
            <a:lum bright="6000" contrast="11999"/>
          </a:blip>
          <a:stretch>
            <a:fillRect/>
          </a:stretch>
        </p:blipFill>
        <p:spPr>
          <a:xfrm>
            <a:off x="8848725" y="4268788"/>
            <a:ext cx="315436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"/>
          <p:cNvSpPr txBox="1"/>
          <p:nvPr>
            <p:custDataLst>
              <p:tags r:id="rId3"/>
            </p:custDataLst>
          </p:nvPr>
        </p:nvSpPr>
        <p:spPr>
          <a:xfrm>
            <a:off x="2111693" y="3199130"/>
            <a:ext cx="2106612" cy="460375"/>
          </a:xfrm>
          <a:prstGeom prst="rect">
            <a:avLst/>
          </a:prstGeom>
          <a:solidFill>
            <a:srgbClr val="009459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  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5049" y="4060927"/>
            <a:ext cx="2589121" cy="461664"/>
          </a:xfrm>
          <a:prstGeom prst="rect">
            <a:avLst/>
          </a:prstGeom>
          <a:solidFill>
            <a:srgbClr val="009459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人教版（</a:t>
            </a:r>
            <a:r>
              <a:rPr lang="en-US" altLang="zh-CN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2019</a:t>
            </a:r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lang="zh-CN" altLang="en-US" sz="2400" b="1" noProof="1" dirty="0">
              <a:solidFill>
                <a:prstClr val="white"/>
              </a:solidFill>
              <a:highlight>
                <a:srgbClr val="009459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5124" grpId="0" bldLvl="0" animBg="1"/>
      <p:bldP spid="8" grpId="0" bldLvl="0" animBg="1"/>
      <p:bldP spid="942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092450" y="1293495"/>
            <a:ext cx="90341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1.The lawyer said, "I will come this morning. "The lawyer said that she would  _____that morning.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72955" y="1878330"/>
            <a:ext cx="1495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go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364615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84455"/>
            <a:ext cx="8623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Fill in the blanks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ummarise the rules for changing direct speech into indirect speech.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3228975" y="3425825"/>
            <a:ext cx="8760460" cy="206121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5.方向性动词的变化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一般来说，come变为go, bring变为take,但不是必须的，要分场合分地点。如果场合和地 点没有发生变化，也可以不变。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" grpId="0" bldLvl="0" animBg="1"/>
      <p:bldP spid="2" grpId="0" bldLvl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092450" y="1293495"/>
            <a:ext cx="903414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1.“Is everybody here?” The teacher asked. The teacher asked if/whether _____________ there.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2.The teacher asked, “Where have you been?"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The teacher asked me where _________ been.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58275" y="3989070"/>
            <a:ext cx="1613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 had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31275" y="1837055"/>
            <a:ext cx="2844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everybody was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364615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84455"/>
            <a:ext cx="8623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Fill in the blanks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ummarise the rules for changing direct speech into indirect speech.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3229610" y="3989070"/>
            <a:ext cx="8760460" cy="255333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6.语序的变化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一般疑问句和特殊疑问句的间接引语一般要用陈述句的语序。一般疑问句添加if/whether后 使用陈述语序，特殊疑问句则在疑问词后使用陈述语序。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" grpId="0" bldLvl="0" animBg="1"/>
      <p:bldP spid="2" grpId="0" bldLvl="0" animBg="1"/>
      <p:bldP spid="3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530350" y="232410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2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0875" y="76200"/>
            <a:ext cx="64877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Match each word with each meaning.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90875" y="868045"/>
            <a:ext cx="2472055" cy="483108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sym typeface="+mn-ea"/>
              </a:rPr>
              <a:t>behalf</a:t>
            </a:r>
            <a:endParaRPr lang="en-US" altLang="zh-CN" sz="4400" b="1" dirty="0">
              <a:latin typeface="Times New Roman" panose="02020603050405020304" pitchFamily="18" charset="0"/>
              <a:sym typeface="+mn-ea"/>
            </a:endParaRPr>
          </a:p>
          <a:p>
            <a:endParaRPr lang="en-US" altLang="zh-CN" sz="4400" b="1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4400" b="1" dirty="0">
                <a:latin typeface="Times New Roman" panose="02020603050405020304" pitchFamily="18" charset="0"/>
                <a:sym typeface="+mn-ea"/>
              </a:rPr>
              <a:t>nuclear</a:t>
            </a:r>
            <a:endParaRPr lang="en-US" altLang="zh-CN" sz="4400" b="1" dirty="0">
              <a:latin typeface="Times New Roman" panose="02020603050405020304" pitchFamily="18" charset="0"/>
              <a:sym typeface="+mn-ea"/>
            </a:endParaRPr>
          </a:p>
          <a:p>
            <a:endParaRPr lang="en-US" altLang="zh-CN" sz="4400" b="1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4400" b="1" dirty="0">
                <a:latin typeface="Times New Roman" panose="02020603050405020304" pitchFamily="18" charset="0"/>
                <a:sym typeface="+mn-ea"/>
              </a:rPr>
              <a:t>sensitive</a:t>
            </a:r>
            <a:endParaRPr lang="en-US" altLang="zh-CN" sz="4400" b="1" dirty="0">
              <a:latin typeface="Times New Roman" panose="02020603050405020304" pitchFamily="18" charset="0"/>
              <a:sym typeface="+mn-ea"/>
            </a:endParaRPr>
          </a:p>
          <a:p>
            <a:endParaRPr lang="en-US" altLang="zh-CN" sz="4400" b="1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4400" b="1" dirty="0">
                <a:latin typeface="Times New Roman" panose="02020603050405020304" pitchFamily="18" charset="0"/>
                <a:sym typeface="+mn-ea"/>
              </a:rPr>
              <a:t>jungle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95905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6663690" y="868045"/>
            <a:ext cx="5464175" cy="5015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A.of or pertaining to classified information or matters affecting national security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B.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as the agent of or on someone's part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C.an area of tropical forest where trees and plants grow very thickly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D.using, producing or resulting from nuclear energy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4979670" y="1242060"/>
            <a:ext cx="1845945" cy="1430655"/>
          </a:xfrm>
          <a:prstGeom prst="straightConnector1">
            <a:avLst/>
          </a:prstGeom>
          <a:ln w="63500" cmpd="sng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endCxn id="102" idx="1"/>
          </p:cNvCxnSpPr>
          <p:nvPr/>
        </p:nvCxnSpPr>
        <p:spPr>
          <a:xfrm flipV="1">
            <a:off x="4820920" y="3376295"/>
            <a:ext cx="1842770" cy="1564640"/>
          </a:xfrm>
          <a:prstGeom prst="straightConnector1">
            <a:avLst/>
          </a:prstGeom>
          <a:ln w="63500" cmpd="sng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5038725" y="1242060"/>
            <a:ext cx="1742440" cy="2708275"/>
          </a:xfrm>
          <a:prstGeom prst="straightConnector1">
            <a:avLst/>
          </a:prstGeom>
          <a:ln w="63500" cmpd="sng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038725" y="2723515"/>
            <a:ext cx="1786890" cy="2471420"/>
          </a:xfrm>
          <a:prstGeom prst="straightConnector1">
            <a:avLst/>
          </a:prstGeom>
          <a:ln w="63500" cmpd="sng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10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6050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7715" y="0"/>
            <a:ext cx="872172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Here are some statements and questions by children who attended scientific lectures. Guess who they were talking to and then change the sentences into indirect speech.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98450" y="1892935"/>
          <a:ext cx="11498580" cy="4580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5125"/>
                <a:gridCol w="9863455"/>
              </a:tblGrid>
              <a:tr h="5086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Statements/Questions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6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Diane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Diane asked __________________________________________ .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Diane asked____________________________________________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________________________________________.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5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Martha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Martha said/told me ___________________________________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__________________________________________.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Martha said/told me ___________________________________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___________________________________________.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670935" y="2733675"/>
            <a:ext cx="738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what had made Hurricane Katrina unusual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46605" y="3168015"/>
            <a:ext cx="9535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if/whether it had been the worst natural disaster in American history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8965" y="4540250"/>
            <a:ext cx="91782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that she wanted to become a scientist and help the world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78965" y="5395595"/>
            <a:ext cx="91782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that she was doing a project on behalf of her school about global warming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6050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7715" y="0"/>
            <a:ext cx="872172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Here are some statements and questions by children who attended scientific lectures. Guess who they were talking to and then change the sentences into indirect speech.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08915" y="1736090"/>
          <a:ext cx="11773535" cy="4820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2595"/>
                <a:gridCol w="10060940"/>
              </a:tblGrid>
              <a:tr h="6140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2D15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altLang="en-US" sz="3200" b="1">
                        <a:solidFill>
                          <a:srgbClr val="2D15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2D15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Statements/Questions</a:t>
                      </a:r>
                      <a:endParaRPr lang="en-US" altLang="en-US" sz="3200" b="1">
                        <a:solidFill>
                          <a:srgbClr val="2D15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897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2D15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altLang="en-US" sz="3200" b="1">
                        <a:solidFill>
                          <a:srgbClr val="2D15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 asked ___________________________________________.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 asked _____________________________________________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________________________________________.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59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2D15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</a:t>
                      </a:r>
                      <a:endParaRPr lang="en-US" altLang="en-US" sz="3200" b="1">
                        <a:solidFill>
                          <a:srgbClr val="2D15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 asked ____________________________________________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__________________________________.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 asked ________________________________________.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56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2D15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Vincent</a:t>
                      </a:r>
                      <a:endParaRPr lang="en-US" altLang="en-US" sz="3200" b="1">
                        <a:solidFill>
                          <a:srgbClr val="2D15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Vincent said/told me______________________________________.  Vincent asked___________________________________________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_________________.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vert="horz" anchor="ctr" anchorCtr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548380" y="2402205"/>
            <a:ext cx="738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why nuclear power was such a sensitive topic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4220" y="2837815"/>
            <a:ext cx="98050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if/whether they could explain how the nuclear disaster had happened.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14220" y="3879850"/>
            <a:ext cx="93859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how many animals had disappeared because of human hunting.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75405" y="4757420"/>
            <a:ext cx="738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what we could do to help wild animals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9200" y="5279390"/>
            <a:ext cx="7260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that he had never been to the Amazon Jungle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2190" y="5680075"/>
            <a:ext cx="89795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if/whether scientists would discover new species there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6050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4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12465" y="0"/>
            <a:ext cx="91541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 in groups.Do a survey on what your group members are doing to help the environment and what else they can do. Then report to the class.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rcRect r="8868"/>
          <a:stretch>
            <a:fillRect/>
          </a:stretch>
        </p:blipFill>
        <p:spPr>
          <a:xfrm>
            <a:off x="0" y="1279525"/>
            <a:ext cx="2792095" cy="499300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061970" y="1672590"/>
          <a:ext cx="8846820" cy="371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335"/>
                <a:gridCol w="7309485"/>
              </a:tblGrid>
              <a:tr h="927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Michelle 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altLang="zh-CN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zh-CN" alt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ways use my cloth bag when </a:t>
                      </a:r>
                      <a:r>
                        <a:rPr lang="en-US" altLang="zh-CN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CN" alt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 shopping,rather than use plastic bags</a:t>
                      </a:r>
                      <a:r>
                        <a:rPr lang="en-US" altLang="zh-CN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Jack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often wlk or ride a bike instead of taking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taxi. 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Sally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Don't print out documents unless really necessary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altLang="zh-CN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Joe</a:t>
                      </a:r>
                      <a:endParaRPr lang="en-US" altLang="zh-C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Would it be best to share books with others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?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6050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4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9140" y="1228725"/>
            <a:ext cx="850963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asked my group members what they did to limit the amount of carbon dioxide produced in their daily lives. Jack told me that he often walked or rode a bike instead of taking a taxi. Joe advises us to share books with others. Sally asked us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rcRect r="8868"/>
          <a:stretch>
            <a:fillRect/>
          </a:stretch>
        </p:blipFill>
        <p:spPr>
          <a:xfrm>
            <a:off x="0" y="1279525"/>
            <a:ext cx="2792095" cy="4993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212465" y="-104140"/>
            <a:ext cx="91541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 in groups.Do a survey on what your group members are doing to help the environment and what else they can do. Then report to the class.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8505" y="3887470"/>
            <a:ext cx="85102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not to print out documents unless really necessary.Michelle said that she always used her cloth bag when she went shopping,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rather than use plastic bags.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64590" y="27368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5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5345" y="1508760"/>
            <a:ext cx="8605520" cy="452310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heard over the radio that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reporter said that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announced that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authorities warned that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expert advised that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researchers estimated that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company claimed that...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charset="0"/>
              </a:rPr>
              <a:t>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police confirmed that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95905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213735" y="125095"/>
            <a:ext cx="85166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 in pairs.Report a piece of news that you heard today to your partner .The following expressions may help you.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19875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6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2775" y="824865"/>
            <a:ext cx="894207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I heard over the radio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we could recycle old clothes at the local school.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The reporter said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many people had attended the meeting about local environmental issues.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It was announced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a charge for plastic bags would be introduced next year.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authorities warned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there would be strict fines on anyone breaking the new environmental laws.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expert advised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action would be necessary in the next 12 years to stop global temperatures rising too much.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21824" r="19037"/>
          <a:stretch>
            <a:fillRect/>
          </a:stretch>
        </p:blipFill>
        <p:spPr>
          <a:xfrm>
            <a:off x="-635" y="1384300"/>
            <a:ext cx="3154680" cy="4820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52775" y="53340"/>
            <a:ext cx="29921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19875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6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9930" y="1384300"/>
            <a:ext cx="89420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researchers estimated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the glacier had decreased in size since last year.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The company claimed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they had cut their factory s emissions by over 50%.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police confirmed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the gang had been responsible for the illegal waste dumping.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21824" r="19037"/>
          <a:stretch>
            <a:fillRect/>
          </a:stretch>
        </p:blipFill>
        <p:spPr>
          <a:xfrm>
            <a:off x="-635" y="1384300"/>
            <a:ext cx="3154680" cy="4820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52775" y="53340"/>
            <a:ext cx="29921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325755"/>
            <a:ext cx="117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Lead in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4210" y="107950"/>
            <a:ext cx="89268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at the sentences  and discuss the differences between each pair.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2880" y="1355725"/>
            <a:ext cx="946975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expert said,"From the position of its dead body, the bear appeared to have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starved and died.”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22880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05430" y="3308350"/>
            <a:ext cx="94697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expert said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that from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position of its dead body, the bear appeared to have starved and died.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432810" y="2183765"/>
            <a:ext cx="5431155" cy="1671320"/>
          </a:xfrm>
          <a:prstGeom prst="wedgeRoundRectCallou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91965" y="4326890"/>
            <a:ext cx="5741670" cy="927535"/>
          </a:xfrm>
          <a:prstGeom prst="wedgeRoundRectCallout">
            <a:avLst>
              <a:gd name="adj1" fmla="val 7498"/>
              <a:gd name="adj2" fmla="val -99778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标点符号变化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63845" y="1953260"/>
            <a:ext cx="2341245" cy="2032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69685" y="3909060"/>
            <a:ext cx="2341245" cy="2032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1" name="文本框 7"/>
          <p:cNvSpPr txBox="1"/>
          <p:nvPr/>
        </p:nvSpPr>
        <p:spPr>
          <a:xfrm>
            <a:off x="921385" y="307658"/>
            <a:ext cx="198183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5781" name="矩形 6"/>
          <p:cNvSpPr/>
          <p:nvPr/>
        </p:nvSpPr>
        <p:spPr>
          <a:xfrm>
            <a:off x="302260" y="1011555"/>
            <a:ext cx="119773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sensitive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                                 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考查热度★★</a:t>
            </a:r>
            <a:endParaRPr lang="zh-CN" altLang="zh-CN" sz="3200" b="1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【热点品味】sensitive adj. 敏感的；善解人意的； 灵敏的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【教材原句】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Why is nuclear power a sensitive topic?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为什么核能是一个敏感话题？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【实例品读】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He is a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sensitive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friend of mine.他是我的一个善解人意的朋友。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Compared with adults, children are more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sensitive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to others’ feelings.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与成人相比，孩子们对别人的感情更敏感。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3010" y="810895"/>
            <a:ext cx="3348990" cy="3176270"/>
          </a:xfrm>
          <a:prstGeom prst="rect">
            <a:avLst/>
          </a:prstGeom>
        </p:spPr>
      </p:pic>
      <p:sp>
        <p:nvSpPr>
          <p:cNvPr id="76801" name="矩形 1"/>
          <p:cNvSpPr>
            <a:spLocks noChangeAspect="1"/>
          </p:cNvSpPr>
          <p:nvPr/>
        </p:nvSpPr>
        <p:spPr>
          <a:xfrm>
            <a:off x="452755" y="908050"/>
            <a:ext cx="7889875" cy="17887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【热点归纳】</a:t>
            </a:r>
            <a:endParaRPr lang="zh-CN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 sensitive to 对……敏感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sensitively adv. 敏感地；易感知地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939165" y="281940"/>
            <a:ext cx="20472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2755" y="2674620"/>
            <a:ext cx="114223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考点精练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单句语法填空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①It is obvious that she is very sensitive _____ what you said.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②Compared with his sister, Jerry is even ________________ (sensitive) to emotional and relationship problems.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完成句子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③Donna _______________ strong smells.唐娜对强烈的气味很敏感。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④Some plants ___________________ pollution that they can only survive in a perfectly clean environment.有些植物对污染如此敏感，以至于它们只能在非常干净的环境里生存下去。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90980" name="矩形 1790979"/>
          <p:cNvSpPr/>
          <p:nvPr/>
        </p:nvSpPr>
        <p:spPr>
          <a:xfrm>
            <a:off x="6595745" y="3072765"/>
            <a:ext cx="992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42881" y="4700185"/>
            <a:ext cx="327787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p>
            <a:pPr algn="ctr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sensitive to　</a:t>
            </a:r>
            <a:r>
              <a:rPr lang="zh-CN" altLang="zh-CN" sz="3200" kern="100" dirty="0">
                <a:solidFill>
                  <a:srgbClr val="FF0000"/>
                </a:solidFill>
              </a:rPr>
              <a:t>　</a:t>
            </a:r>
            <a:endParaRPr lang="zh-CN" altLang="zh-CN" sz="3200" kern="100" dirty="0"/>
          </a:p>
        </p:txBody>
      </p:sp>
      <p:sp>
        <p:nvSpPr>
          <p:cNvPr id="2" name="矩形 1"/>
          <p:cNvSpPr/>
          <p:nvPr/>
        </p:nvSpPr>
        <p:spPr>
          <a:xfrm>
            <a:off x="6847205" y="3403283"/>
            <a:ext cx="3203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more sensitive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21391" y="5185325"/>
            <a:ext cx="40259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p>
            <a:pPr algn="ctr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so sensitive to　</a:t>
            </a:r>
            <a:r>
              <a:rPr lang="zh-CN" altLang="zh-CN" sz="3200" kern="100" dirty="0">
                <a:solidFill>
                  <a:srgbClr val="FF0000"/>
                </a:solidFill>
              </a:rPr>
              <a:t>　</a:t>
            </a:r>
            <a:endParaRPr lang="zh-CN" altLang="zh-CN" sz="3200" kern="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80" grpId="0"/>
      <p:bldP spid="2" grpId="0"/>
      <p:bldP spid="100" grpId="0" bldLvl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1" name="文本框 7"/>
          <p:cNvSpPr txBox="1"/>
          <p:nvPr/>
        </p:nvSpPr>
        <p:spPr>
          <a:xfrm>
            <a:off x="921385" y="307658"/>
            <a:ext cx="198183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5781" name="矩形 6"/>
          <p:cNvSpPr/>
          <p:nvPr/>
        </p:nvSpPr>
        <p:spPr>
          <a:xfrm>
            <a:off x="267335" y="1011555"/>
            <a:ext cx="119773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on behalf of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                                  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考查热度★★</a:t>
            </a:r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★</a:t>
            </a:r>
            <a:endParaRPr lang="zh-CN" altLang="zh-CN" sz="3200" b="1" dirty="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【热点品味】on behalf of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代表；(代替)某人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【教材原句】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I'm doing a project on behalf of my school about global warming. </a:t>
            </a:r>
            <a:r>
              <a:rPr lang="en-US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我代表学校做一个关于全球变暖的项目。</a:t>
            </a:r>
            <a:endParaRPr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【实例品读】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Please accept my apology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on behalf of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hotel.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请接受我代表酒店向您道歉。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They presented the Queen with a bouquet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on behalf of 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women students.她们代表女学生向女王献花。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0880" y="937260"/>
            <a:ext cx="3803015" cy="3606165"/>
          </a:xfrm>
          <a:prstGeom prst="rect">
            <a:avLst/>
          </a:prstGeom>
        </p:spPr>
      </p:pic>
      <p:sp>
        <p:nvSpPr>
          <p:cNvPr id="76801" name="矩形 1"/>
          <p:cNvSpPr>
            <a:spLocks noChangeAspect="1"/>
          </p:cNvSpPr>
          <p:nvPr/>
        </p:nvSpPr>
        <p:spPr>
          <a:xfrm>
            <a:off x="191770" y="861060"/>
            <a:ext cx="8118475" cy="2970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【热点归纳】</a:t>
            </a:r>
            <a:endParaRPr lang="zh-CN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on behalf of sb. /on sb. ’s behalf 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代表(或代替)某人；为帮助某人；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因为某人；为了某人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28700" algn="l"/>
                <a:tab pos="1851025" algn="l"/>
                <a:tab pos="2538730" algn="l"/>
                <a:tab pos="3222625" algn="l"/>
              </a:tabLs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 behalf of sb. /in sb. ’s behalf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为帮助某人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4691" name="文本框 7"/>
          <p:cNvSpPr txBox="1"/>
          <p:nvPr/>
        </p:nvSpPr>
        <p:spPr>
          <a:xfrm>
            <a:off x="939165" y="281940"/>
            <a:ext cx="20472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0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78765" y="3948430"/>
            <a:ext cx="11422380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考点精练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单句语法填空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①I’m glad to put on a performance here on behalf _____ our school.</a:t>
            </a:r>
            <a:endParaRPr lang="en-US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②Don’t trouble to do it on ______ (we) behalf.</a:t>
            </a:r>
            <a:endParaRPr lang="en-US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90980" name="矩形 1790979"/>
          <p:cNvSpPr/>
          <p:nvPr/>
        </p:nvSpPr>
        <p:spPr>
          <a:xfrm>
            <a:off x="9211310" y="4392295"/>
            <a:ext cx="992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　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7396" y="5364395"/>
            <a:ext cx="11988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p>
            <a:pPr algn="ctr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zh-CN" altLang="zh-CN" sz="3200" kern="100" dirty="0">
                <a:solidFill>
                  <a:srgbClr val="FF0000"/>
                </a:solidFill>
              </a:rPr>
              <a:t>　</a:t>
            </a:r>
            <a:endParaRPr lang="zh-CN" altLang="zh-CN" sz="3200" kern="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80" grpId="0"/>
      <p:bldP spid="100" grpId="0" bldLvl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6615" y="212090"/>
            <a:ext cx="7317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变直接引语为间接引语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9595" y="965835"/>
            <a:ext cx="90817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1．He said，“My brother doesn’t want to go there. ”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told me __________ brother ________ want to go there.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2．He said to me, “Did you see him last night？”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asked me whether I had seen him __________________.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3．Mary said to me，“I’ll come again tomorrow. ”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Mary _______ me that ___________ come again _____________ ______________.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8740775" y="1941195"/>
            <a:ext cx="12446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didn’t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5369560" y="1861820"/>
            <a:ext cx="14814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that his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3333115" y="3869690"/>
            <a:ext cx="29292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the night before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4382135" y="4834255"/>
            <a:ext cx="8604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told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7232015" y="4834255"/>
            <a:ext cx="19107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she would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19439" r="13949" b="6343"/>
          <a:stretch>
            <a:fillRect/>
          </a:stretch>
        </p:blipFill>
        <p:spPr>
          <a:xfrm>
            <a:off x="0" y="1313815"/>
            <a:ext cx="3110230" cy="528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7"/>
          <p:cNvSpPr txBox="1"/>
          <p:nvPr/>
        </p:nvSpPr>
        <p:spPr>
          <a:xfrm>
            <a:off x="3458845" y="5335905"/>
            <a:ext cx="41230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the next /following day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2" grpId="0"/>
      <p:bldP spid="5" grpId="0"/>
      <p:bldP spid="4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6615" y="212090"/>
            <a:ext cx="7317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变直接引语为间接引语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9595" y="965835"/>
            <a:ext cx="90817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4．“Can you swim, John？” he asked.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asked John ____________________ swim.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5．“Will Peter play basketball？”I wanted to know.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wanted to know _____________ Peter ____________ basketball.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6．“Who has been to Beijing？” the teacher asked.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teacher asked _________ been to Beijing.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7．“Come here, Tom，” Lucy asked Tom.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Lucy asked Tom ____________.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6312535" y="2802890"/>
            <a:ext cx="19659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whether/if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021705" y="1357630"/>
            <a:ext cx="35166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if/whether he could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3532505" y="3386455"/>
            <a:ext cx="2943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would play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6475730" y="4382135"/>
            <a:ext cx="16624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who had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6561455" y="5313680"/>
            <a:ext cx="20256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go there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19439" r="13949" b="6343"/>
          <a:stretch>
            <a:fillRect/>
          </a:stretch>
        </p:blipFill>
        <p:spPr>
          <a:xfrm>
            <a:off x="0" y="1313815"/>
            <a:ext cx="3110230" cy="528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2" grpId="0"/>
      <p:bldP spid="5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6615" y="212090"/>
            <a:ext cx="7317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变直接引语为间接引语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9595" y="965835"/>
            <a:ext cx="90817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8．“The earth goes around the sun，” the scientist said.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scientist said _______ the earth _______ around the sun.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9．The teacher said to me, “Don’t be late again. ”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teacher advised _____________________.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10．Peter said，“ What a fine day it is！”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Peter said ____________________. /Peter said ___________________.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9514840" y="1906270"/>
            <a:ext cx="9277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goes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475730" y="1967230"/>
            <a:ext cx="8826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that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6726555" y="3351530"/>
            <a:ext cx="4213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me not to be late again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5022215" y="4391025"/>
            <a:ext cx="394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what a fine day it was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3109595" y="4796790"/>
            <a:ext cx="42037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how fine the day was　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19439" r="13949" b="6343"/>
          <a:stretch>
            <a:fillRect/>
          </a:stretch>
        </p:blipFill>
        <p:spPr>
          <a:xfrm>
            <a:off x="0" y="1313815"/>
            <a:ext cx="3110230" cy="528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2" grpId="0"/>
      <p:bldP spid="5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6615" y="212090"/>
            <a:ext cx="7317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单句语法填空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9595" y="965835"/>
            <a:ext cx="908177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1．I asked him __________ he would stay at home or go out for hiking.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2．—Sorry, what did you say just now?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—I asked ______ I could get to the station.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3．The actor said he ______ (be) born in 1984．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4．She asked me_____________ I had returned the books to the library, and I admitted that I hadn’t.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5．Yesterday he told me that he had met his uncle two years _________ (ago).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4919980" y="2480310"/>
            <a:ext cx="9055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how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025515" y="965835"/>
            <a:ext cx="1698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whether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6874510" y="2935605"/>
            <a:ext cx="10547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was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6266815" y="3372485"/>
            <a:ext cx="19659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whether/if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4977130" y="4905375"/>
            <a:ext cx="1280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before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19439" r="13949" b="6343"/>
          <a:stretch>
            <a:fillRect/>
          </a:stretch>
        </p:blipFill>
        <p:spPr>
          <a:xfrm>
            <a:off x="0" y="1313815"/>
            <a:ext cx="3110230" cy="528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2" grpId="0"/>
      <p:bldP spid="5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199515" y="27368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Exercises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6615" y="212090"/>
            <a:ext cx="7317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单句语法填空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9595" y="965835"/>
            <a:ext cx="908177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6．He told us he ______________ (attend) a concert three days _________ (ago).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7．The teacher said that practice ________ (make) perfect.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8．—Who called just now, Sam?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—It’s Terry. He asked if Alice ______ (be) in.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9．—What did the teacher say?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—He told me not ___________ (late) again.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10．The teacher requested us not _________ so much noise.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6797040" y="1452880"/>
            <a:ext cx="1280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before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534150" y="965835"/>
            <a:ext cx="20459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had attend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9197975" y="1882775"/>
            <a:ext cx="1463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makes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8580120" y="3407410"/>
            <a:ext cx="83756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was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6613525" y="4357370"/>
            <a:ext cx="17627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be late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19439" r="13949" b="6343"/>
          <a:stretch>
            <a:fillRect/>
          </a:stretch>
        </p:blipFill>
        <p:spPr>
          <a:xfrm>
            <a:off x="0" y="1313815"/>
            <a:ext cx="3110230" cy="528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7"/>
          <p:cNvSpPr txBox="1"/>
          <p:nvPr/>
        </p:nvSpPr>
        <p:spPr>
          <a:xfrm>
            <a:off x="9107805" y="4867275"/>
            <a:ext cx="15709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to make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2" grpId="0"/>
      <p:bldP spid="5" grpId="0"/>
      <p:bldP spid="4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9" name="TextBox 4"/>
          <p:cNvSpPr txBox="1"/>
          <p:nvPr/>
        </p:nvSpPr>
        <p:spPr>
          <a:xfrm>
            <a:off x="476250" y="1402080"/>
            <a:ext cx="647509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Homework</a:t>
            </a:r>
            <a:endParaRPr lang="en-US" altLang="zh-CN" sz="4400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Do Exercises on </a:t>
            </a:r>
            <a:r>
              <a:rPr lang="en-US" altLang="zh-CN" sz="4400" b="1" dirty="0">
                <a:latin typeface="Times New Roman" panose="02020603050405020304" pitchFamily="18" charset="0"/>
                <a:sym typeface="+mn-ea"/>
              </a:rPr>
              <a:t>P76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of Workbook .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325755"/>
            <a:ext cx="117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Lead in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5170" y="65405"/>
            <a:ext cx="89268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at the sentences  and discuss the differences between each pair.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2880" y="1355725"/>
            <a:ext cx="94697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reporter asked,"Will polar bears die out because of climate change?"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22880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14320" y="2863215"/>
            <a:ext cx="94697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reporter asked whether polar bears would die out because of climate change. 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432810" y="2183765"/>
            <a:ext cx="5431155" cy="1671320"/>
          </a:xfrm>
          <a:prstGeom prst="wedgeRoundRectCallou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91965" y="4326890"/>
            <a:ext cx="7111365" cy="927533"/>
          </a:xfrm>
          <a:prstGeom prst="wedgeRoundRectCallout">
            <a:avLst>
              <a:gd name="adj1" fmla="val 7498"/>
              <a:gd name="adj2" fmla="val -99778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连词，时态，语序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7148830" y="1991360"/>
            <a:ext cx="1227455" cy="177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7205345" y="3495040"/>
            <a:ext cx="1658620" cy="266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76550" y="4104005"/>
            <a:ext cx="1479550" cy="3111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325755"/>
            <a:ext cx="117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Lead in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5170" y="140970"/>
            <a:ext cx="89268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at the sentences  and discuss the  differences between each pair.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2880" y="1355725"/>
            <a:ext cx="94697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reporter asked, "How can we save polar bears from extinction?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22880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58770" y="3004820"/>
            <a:ext cx="94697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reporter asked how we could save polar bears from extinction.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432810" y="2183765"/>
            <a:ext cx="5431155" cy="1671320"/>
          </a:xfrm>
          <a:prstGeom prst="wedgeRoundRectCallou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358765" y="4326890"/>
            <a:ext cx="6009005" cy="919735"/>
          </a:xfrm>
          <a:prstGeom prst="wedgeRoundRectCallout">
            <a:avLst>
              <a:gd name="adj1" fmla="val 11492"/>
              <a:gd name="adj2" fmla="val -128775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时态，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语序变化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454900" y="2006600"/>
            <a:ext cx="2642870" cy="114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7303770" y="3575050"/>
            <a:ext cx="2811780" cy="139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417320" y="325755"/>
            <a:ext cx="117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Lead in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4210" y="79375"/>
            <a:ext cx="89268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at the sentences  and discuss the differences between each pair.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8770" y="1355725"/>
            <a:ext cx="8901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“Let's work together to stop climate change, ”the expert said.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55725"/>
            <a:ext cx="2722880" cy="522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58770" y="3004820"/>
            <a:ext cx="86512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expert advised us to work together to stop climate change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358765" y="4326890"/>
            <a:ext cx="6009005" cy="919735"/>
          </a:xfrm>
          <a:prstGeom prst="wedgeRoundRectCallout">
            <a:avLst>
              <a:gd name="adj1" fmla="val 11492"/>
              <a:gd name="adj2" fmla="val -128775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动词变化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068955" y="2011045"/>
            <a:ext cx="2642870" cy="114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5433060" y="3658870"/>
            <a:ext cx="2811780" cy="139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03770" y="2616835"/>
            <a:ext cx="1064895" cy="25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64615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84455"/>
            <a:ext cx="8623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Fill in the blanks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ummarise the rules for changing direct speech into indirect speech.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2450" y="1032510"/>
            <a:ext cx="903414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1.“I don't want to set down a series of facts in a diary,” said Anne.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Anne said that she </a:t>
            </a:r>
            <a:r>
              <a:rPr lang="en-US" altLang="zh-CN" sz="3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set down a series of facts in a diary.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2.The boy said, “I’m using a knife.</a:t>
            </a:r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”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boy said that he </a:t>
            </a:r>
            <a:r>
              <a:rPr lang="en-US" altLang="zh-CN" sz="3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 knife.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3.They said, "We saw her in the street.”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They said that they </a:t>
            </a:r>
            <a:r>
              <a:rPr lang="en-US" altLang="zh-CN" sz="3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her in the street.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997065" y="2164715"/>
            <a:ext cx="2592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didn't want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1235" y="3805555"/>
            <a:ext cx="2592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was using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20255" y="4872355"/>
            <a:ext cx="2592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had seen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191510" y="2325370"/>
            <a:ext cx="8546465" cy="304609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lang="en-US" sz="3200" b="1">
                <a:solidFill>
                  <a:srgbClr val="0000FF"/>
                </a:solidFill>
                <a:ea typeface="微软雅黑" panose="020B0503020204020204" charset="-122"/>
              </a:rPr>
              <a:t>1.</a:t>
            </a:r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时态的变化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直接引语向间接引语进行转化时，首先变化的是时态。通常是将宾语之中 的时态往后推一个时态，比如</a:t>
            </a:r>
            <a:r>
              <a:rPr lang="zh-CN" sz="3200" b="1">
                <a:solidFill>
                  <a:srgbClr val="0000FF"/>
                </a:solidFill>
                <a:ea typeface="微软雅黑" panose="020B0503020204020204" charset="-122"/>
              </a:rPr>
              <a:t>：</a:t>
            </a:r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一般现在时变为一般过去时</a:t>
            </a:r>
            <a:r>
              <a:rPr lang="en-US" sz="3200" b="1">
                <a:solidFill>
                  <a:srgbClr val="0000FF"/>
                </a:solidFill>
                <a:ea typeface="微软雅黑" panose="020B0503020204020204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ea typeface="微软雅黑" panose="020B0503020204020204" charset="-122"/>
              </a:rPr>
              <a:t>现在进行时变为过去进行时，一般过去时变为过去完成时</a:t>
            </a:r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。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12" grpId="0" bldLvl="0" animBg="1"/>
      <p:bldP spid="13" grpId="0" bldLvl="0" animBg="1"/>
      <p:bldP spid="102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092450" y="1032510"/>
            <a:ext cx="903414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1.She said, “Did you see him last night?”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She asked me whether ____ had seen him the night before.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2.“What do you want?</a:t>
            </a:r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he asked me.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asked me what _____ wanted.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He said, “These books are mine.”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 He said that </a:t>
            </a:r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 books were _____.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52330" y="4418330"/>
            <a:ext cx="808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his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364615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84455"/>
            <a:ext cx="8623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Fill in the blanks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ummarise the rules for changing direct speech into indirect speech.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049135" y="3221990"/>
            <a:ext cx="57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01665" y="4340860"/>
            <a:ext cx="1261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those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152775" y="3805555"/>
            <a:ext cx="8823960" cy="255333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2.代词的变化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直接引语向间接引语的转换过程中有时候还会出现代词的变化，例如：指示代词this变为 that ； these变为those。物主代词以及人称代词也需要根据具体情况进行相应的改变。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28940" y="1608455"/>
            <a:ext cx="57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13" grpId="0" bldLvl="0" animBg="1"/>
      <p:bldP spid="102" grpId="0" bldLvl="0" animBg="1"/>
      <p:bldP spid="2" grpId="0" bldLvl="0" animBg="1"/>
      <p:bldP spid="3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文本框 7"/>
          <p:cNvSpPr txBox="1"/>
          <p:nvPr/>
        </p:nvSpPr>
        <p:spPr>
          <a:xfrm>
            <a:off x="1364615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84455"/>
            <a:ext cx="8623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Fill in the blanks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ummarise the rules for changing direct speech into indirect speech.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2450" y="1720215"/>
            <a:ext cx="90341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1.“I have lived here for two years,” she said .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She said that she had lived </a:t>
            </a:r>
            <a:r>
              <a:rPr lang="en-US" altLang="zh-CN" sz="3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for two years.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790305" y="2355850"/>
            <a:ext cx="2592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there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229610" y="3637915"/>
            <a:ext cx="8546465" cy="206121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3.地点状语的变化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主要涉及的地点状语是here和there。直接引语变间接引语时，here变为there。如果已经是 there,则不变。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102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91700" y="1554480"/>
            <a:ext cx="1495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5235" name="文本框 7"/>
          <p:cNvSpPr txBox="1"/>
          <p:nvPr/>
        </p:nvSpPr>
        <p:spPr>
          <a:xfrm>
            <a:off x="1364615" y="291465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2775" y="84455"/>
            <a:ext cx="8623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Fill in the blanks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ummarise the rules for changing direct speech into indirect speech.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2450" y="1032510"/>
            <a:ext cx="903414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1.She said, "It is nine o'clock now."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She said that it was nine o'clock </a:t>
            </a:r>
            <a:r>
              <a:rPr lang="en-US" altLang="zh-CN" sz="3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2.Bob said, "My sister was here three days ago.”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Bob said that his sister had been there three days ____________.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3.She said, “I went there yesterday."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She said that she had gone there _________________.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4117"/>
          <a:stretch>
            <a:fillRect/>
          </a:stretch>
        </p:blipFill>
        <p:spPr>
          <a:xfrm>
            <a:off x="635" y="1209675"/>
            <a:ext cx="309181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4194175" y="3813810"/>
            <a:ext cx="2741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before/earlier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52775" y="5367655"/>
            <a:ext cx="4124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day before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015615" y="1063625"/>
            <a:ext cx="8760460" cy="5015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4.时间状语的变化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  <a:p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now — then, today — that day, tonight — that night, tomorrow — the next day, yesterday — the day before, this week (month, year ...) 一 that week (month, year ...), last week (month, year ...) —the week (month, year ...) before, next week (month, year ...) — the next/f</a:t>
            </a:r>
            <a:r>
              <a:rPr lang="en-US" sz="3200" b="1">
                <a:solidFill>
                  <a:srgbClr val="0000FF"/>
                </a:solidFill>
                <a:ea typeface="微软雅黑" panose="020B0503020204020204" charset="-122"/>
              </a:rPr>
              <a:t>o</a:t>
            </a:r>
            <a:r>
              <a:rPr sz="3200" b="1">
                <a:solidFill>
                  <a:srgbClr val="0000FF"/>
                </a:solidFill>
                <a:ea typeface="微软雅黑" panose="020B0503020204020204" charset="-122"/>
              </a:rPr>
              <a:t>llowing week (month, year ...), two days (weeks, months, years ...) ago — two days (weeks, months, years ...) before, so far — by then</a:t>
            </a:r>
            <a:endParaRPr sz="3200" b="1">
              <a:solidFill>
                <a:srgbClr val="0000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13" grpId="0" bldLvl="0" animBg="1"/>
      <p:bldP spid="102" grpId="0" bldLvl="0" animBg="1"/>
      <p:bldP spid="2" grpId="0" bldLvl="0" animBg="1"/>
      <p:bldP spid="6" grpId="0"/>
    </p:bldLst>
  </p:timing>
</p:sld>
</file>

<file path=ppt/tags/tag1.xml><?xml version="1.0" encoding="utf-8"?>
<p:tagLst xmlns:p="http://schemas.openxmlformats.org/presentationml/2006/main">
  <p:tag name="KSO_WM_FULL_TEXT_BEAUTIFY_COPY_ID" val="5124"/>
</p:tagLst>
</file>

<file path=ppt/tags/tag2.xml><?xml version="1.0" encoding="utf-8"?>
<p:tagLst xmlns:p="http://schemas.openxmlformats.org/presentationml/2006/main">
  <p:tag name="KSO_WM_FULL_TEXT_BEAUTIFY_COPY_ID" val="8"/>
</p:tagLst>
</file>

<file path=ppt/tags/tag3.xml><?xml version="1.0" encoding="utf-8"?>
<p:tagLst xmlns:p="http://schemas.openxmlformats.org/presentationml/2006/main">
  <p:tag name="KSO_WM_UNIT_TABLE_BEAUTIFY" val="smartTable{5a6b7898-0e81-4341-8d78-b9aa6c42151c}"/>
  <p:tag name="TABLE_ENDDRAG_ORIGIN_RECT" val="905*360"/>
  <p:tag name="TABLE_ENDDRAG_RECT" val="23*149*905*360"/>
</p:tagLst>
</file>

<file path=ppt/tags/tag4.xml><?xml version="1.0" encoding="utf-8"?>
<p:tagLst xmlns:p="http://schemas.openxmlformats.org/presentationml/2006/main">
  <p:tag name="KSO_WM_UNIT_TABLE_BEAUTIFY" val="smartTable{6560132c-f061-4538-8744-54de9e8e300a}"/>
  <p:tag name="TABLE_ENDDRAG_ORIGIN_RECT" val="671*209"/>
  <p:tag name="TABLE_ENDDRAG_RECT" val="20*142*671*209"/>
</p:tagLst>
</file>

<file path=ppt/tags/tag5.xml><?xml version="1.0" encoding="utf-8"?>
<p:tagLst xmlns:p="http://schemas.openxmlformats.org/presentationml/2006/main">
  <p:tag name="KSO_WM_UNIT_TABLE_BEAUTIFY" val="smartTable{8b6217cd-f25b-4b88-87a4-7a1a54e1f36d}"/>
  <p:tag name="TABLE_ENDDRAG_ORIGIN_RECT" val="696*292"/>
  <p:tag name="TABLE_ENDDRAG_RECT" val="241*131*696*292"/>
</p:tagLst>
</file>

<file path=ppt/tags/tag6.xml><?xml version="1.0" encoding="utf-8"?>
<p:tagLst xmlns:p="http://schemas.openxmlformats.org/presentationml/2006/main">
  <p:tag name="KSO_WPP_MARK_KEY" val="ae12b112-56ea-4253-bbbf-f839f5560237"/>
  <p:tag name="COMMONDATA" val="eyJoZGlkIjoiOTAxZTgxNGVlMDk5ODQ5MGQ2MTFkZjA5MDI0NzYxYjIifQ=="/>
</p:tagLst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noFill/>
        </a:ln>
      </a:spPr>
      <a:bodyPr wrap="square" anchor="t">
        <a:spAutoFit/>
      </a:bodyPr>
      <a:lstStyle>
        <a:defPPr eaLnBrk="0" hangingPunct="0">
          <a:defRPr lang="en-US" altLang="zh-CN" sz="4800" b="1" dirty="0">
            <a:solidFill>
              <a:srgbClr val="FF0000"/>
            </a:solidFill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11608</Words>
  <Application>WPS 演示</Application>
  <PresentationFormat>自定义</PresentationFormat>
  <Paragraphs>470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Times New Roman</vt:lpstr>
      <vt:lpstr>Calibri Light</vt:lpstr>
      <vt:lpstr>微软雅黑</vt:lpstr>
      <vt:lpstr>思源黑体 CN Heavy</vt:lpstr>
      <vt:lpstr>黑体</vt:lpstr>
      <vt:lpstr>Arial Unicode MS</vt:lpstr>
      <vt:lpstr>Wingdings</vt:lpstr>
      <vt:lpstr>思源黑体 CN Bold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475</cp:revision>
  <dcterms:created xsi:type="dcterms:W3CDTF">2017-11-13T08:28:00Z</dcterms:created>
  <dcterms:modified xsi:type="dcterms:W3CDTF">2023-09-26T15:18:42Z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SaveFontToCloudKey">
    <vt:lpwstr>648829950_btnclosed</vt:lpwstr>
  </property>
  <property fmtid="{D5CDD505-2E9C-101B-9397-08002B2CF9AE}" pid="4" name="ICV">
    <vt:lpwstr>2BEB8456FA604B3FA9707F5A2DF9FA8F</vt:lpwstr>
  </property>
</Properties>
</file>