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10" r:id="rId3"/>
    <p:sldId id="430" r:id="rId4"/>
    <p:sldId id="440" r:id="rId5"/>
    <p:sldId id="451" r:id="rId6"/>
    <p:sldId id="432" r:id="rId7"/>
    <p:sldId id="388" r:id="rId8"/>
    <p:sldId id="438" r:id="rId9"/>
    <p:sldId id="389" r:id="rId10"/>
    <p:sldId id="437" r:id="rId11"/>
    <p:sldId id="439" r:id="rId12"/>
    <p:sldId id="433" r:id="rId13"/>
    <p:sldId id="386" r:id="rId14"/>
    <p:sldId id="436" r:id="rId15"/>
    <p:sldId id="446" r:id="rId16"/>
    <p:sldId id="447" r:id="rId17"/>
    <p:sldId id="448" r:id="rId18"/>
    <p:sldId id="435" r:id="rId19"/>
    <p:sldId id="442" r:id="rId20"/>
    <p:sldId id="452" r:id="rId21"/>
    <p:sldId id="395" r:id="rId22"/>
    <p:sldId id="396" r:id="rId23"/>
    <p:sldId id="397" r:id="rId24"/>
    <p:sldId id="342" r:id="rId25"/>
    <p:sldId id="453" r:id="rId26"/>
    <p:sldId id="312" r:id="rId27"/>
    <p:sldId id="311" r:id="rId2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8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247" y="1279525"/>
            <a:ext cx="6141156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charset="0"/>
                <a:ea typeface="楷体" panose="0201060906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九上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33020" y="-3810"/>
            <a:ext cx="12225655" cy="6886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5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6.xml"/><Relationship Id="rId2" Type="http://schemas.openxmlformats.org/officeDocument/2006/relationships/image" Target="../media/image7.jpeg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7.xml"/><Relationship Id="rId2" Type="http://schemas.openxmlformats.org/officeDocument/2006/relationships/image" Target="../media/image4.jpeg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8.xml"/><Relationship Id="rId2" Type="http://schemas.openxmlformats.org/officeDocument/2006/relationships/image" Target="../media/image5.jpeg"/><Relationship Id="rId1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9.xml"/><Relationship Id="rId2" Type="http://schemas.openxmlformats.org/officeDocument/2006/relationships/image" Target="../media/image6.png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0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690" y="-31750"/>
            <a:ext cx="12311380" cy="6921500"/>
          </a:xfrm>
          <a:prstGeom prst="rect">
            <a:avLst/>
          </a:prstGeom>
        </p:spPr>
      </p:pic>
      <p:sp>
        <p:nvSpPr>
          <p:cNvPr id="8" name="标题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294890" y="1083310"/>
            <a:ext cx="8727440" cy="11195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7200" b="0" u="none" strike="noStrike" kern="1200" cap="none" spc="-2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pPr algn="just">
              <a:buFontTx/>
            </a:pP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Unit </a:t>
            </a: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6   When was it invented?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285115" y="224790"/>
            <a:ext cx="29095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R·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九年级全一册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3966210" y="2578100"/>
            <a:ext cx="359092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zh-CN" sz="44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第一课时</a:t>
            </a:r>
            <a:endParaRPr lang="zh-CN" sz="44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95060" y="2052955"/>
            <a:ext cx="5470525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000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  <a:sym typeface="+mn-ea"/>
              </a:rPr>
              <a:t>I </a:t>
            </a:r>
            <a:r>
              <a:rPr lang="en-US" altLang="zh-CN" sz="40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  <a:sym typeface="+mn-ea"/>
              </a:rPr>
              <a:t>found</a:t>
            </a:r>
            <a:r>
              <a:rPr lang="en-US" altLang="zh-CN" sz="4000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  <a:sym typeface="+mn-ea"/>
              </a:rPr>
              <a:t> some old photos in that drawer.</a:t>
            </a:r>
            <a:endParaRPr kumimoji="0" lang="en-US" altLang="zh-CN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9374"/>
          <a:stretch>
            <a:fillRect/>
          </a:stretch>
        </p:blipFill>
        <p:spPr>
          <a:xfrm>
            <a:off x="908685" y="1591310"/>
            <a:ext cx="4967605" cy="3376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72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72" end="1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 flipH="1">
            <a:off x="4511040" y="2019935"/>
            <a:ext cx="1851025" cy="4172585"/>
          </a:xfrm>
          <a:prstGeom prst="rect">
            <a:avLst/>
          </a:prstGeom>
        </p:spPr>
      </p:pic>
      <p:sp>
        <p:nvSpPr>
          <p:cNvPr id="32" name="圆角矩形标注 10"/>
          <p:cNvSpPr/>
          <p:nvPr/>
        </p:nvSpPr>
        <p:spPr bwMode="auto">
          <a:xfrm>
            <a:off x="574675" y="1852295"/>
            <a:ext cx="5010785" cy="1290955"/>
          </a:xfrm>
          <a:prstGeom prst="wedgeRoundRectCallout">
            <a:avLst>
              <a:gd name="adj1" fmla="val 37361"/>
              <a:gd name="adj2" fmla="val 66379"/>
              <a:gd name="adj3" fmla="val 16667"/>
            </a:avLst>
          </a:prstGeom>
          <a:solidFill>
            <a:srgbClr val="FFFFFF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sz="3730" b="1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I think the TV was invented before the car.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5" name="圆角矩形标注 16"/>
          <p:cNvSpPr/>
          <p:nvPr/>
        </p:nvSpPr>
        <p:spPr bwMode="auto">
          <a:xfrm>
            <a:off x="6572250" y="1720850"/>
            <a:ext cx="5344795" cy="1422400"/>
          </a:xfrm>
          <a:prstGeom prst="wedgeRoundRectCallout">
            <a:avLst>
              <a:gd name="adj1" fmla="val -30800"/>
              <a:gd name="adj2" fmla="val 63973"/>
              <a:gd name="adj3" fmla="val 16667"/>
            </a:avLst>
          </a:prstGeom>
          <a:solidFill>
            <a:srgbClr val="FFFFFF"/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73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I think the TV was invented after the car.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69965" y="3282315"/>
            <a:ext cx="3310890" cy="33108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1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2" name="矩形 4"/>
          <p:cNvSpPr/>
          <p:nvPr/>
        </p:nvSpPr>
        <p:spPr>
          <a:xfrm>
            <a:off x="2115608" y="1678517"/>
            <a:ext cx="9120717" cy="2768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45000"/>
              </a:lnSpc>
            </a:pP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4. </a:t>
            </a: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was </a:t>
            </a:r>
            <a:r>
              <a:rPr lang="zh-CN" altLang="en-US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invented  被发明</a:t>
            </a:r>
            <a:endParaRPr lang="en-US" altLang="zh-CN" sz="40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45000"/>
              </a:lnSpc>
            </a:pP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一般过去时的被动语态</a:t>
            </a:r>
            <a:r>
              <a:rPr lang="zh-CN" altLang="en-US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的结构：</a:t>
            </a:r>
            <a:endParaRPr lang="en-US" altLang="zh-CN" sz="40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45000"/>
              </a:lnSpc>
            </a:pP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was/were </a:t>
            </a: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+ 及物动词的过去分词</a:t>
            </a:r>
            <a:endParaRPr lang="zh-CN" altLang="en-US" sz="40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charRg st="18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2">
                                            <p:txEl>
                                              <p:charRg st="18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charRg st="33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172">
                                            <p:txEl>
                                              <p:charRg st="33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2" name="Picture 2" descr="http://img5.imgtn.bdimg.com/it/u=4117871965,4047293684&amp;fm=23&amp;gp=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9840" y="1986280"/>
            <a:ext cx="4262120" cy="2884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4" descr="http://img4.imgtn.bdimg.com/it/u=4054873108,3865690396&amp;fm=23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50" y="1663065"/>
            <a:ext cx="2886075" cy="35312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圆角矩形标注 1"/>
          <p:cNvSpPr/>
          <p:nvPr/>
        </p:nvSpPr>
        <p:spPr>
          <a:xfrm>
            <a:off x="5135880" y="3743325"/>
            <a:ext cx="6257925" cy="1572260"/>
          </a:xfrm>
          <a:prstGeom prst="wedgeRoundRectCallout">
            <a:avLst>
              <a:gd name="adj1" fmla="val 39842"/>
              <a:gd name="adj2" fmla="val 71163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The telephone was invented by 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Alexander Bell in 1876. 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img2.imgtn.bdimg.com/it/u=1337858935,3645454229&amp;fm=23&amp;gp=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1505585"/>
            <a:ext cx="3152775" cy="3454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13" descr="卡尔奔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1635125"/>
            <a:ext cx="5297805" cy="35947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圆角矩形标注 1"/>
          <p:cNvSpPr/>
          <p:nvPr/>
        </p:nvSpPr>
        <p:spPr>
          <a:xfrm>
            <a:off x="6045835" y="3387725"/>
            <a:ext cx="5059045" cy="1572260"/>
          </a:xfrm>
          <a:prstGeom prst="wedgeRoundRectCallout">
            <a:avLst>
              <a:gd name="adj1" fmla="val 39842"/>
              <a:gd name="adj2" fmla="val 71163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The car was invented by 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Karl Benz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in 1885. 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img0.imgtn.bdimg.com/it/u=3474534145,1622120025&amp;fm=23&amp;gp=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794510"/>
            <a:ext cx="2945765" cy="33350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14" descr="机械电视"/>
          <p:cNvPicPr>
            <a:picLocks noChangeAspect="1"/>
          </p:cNvPicPr>
          <p:nvPr/>
        </p:nvPicPr>
        <p:blipFill>
          <a:blip r:embed="rId2"/>
          <a:srcRect b="6667"/>
          <a:stretch>
            <a:fillRect/>
          </a:stretch>
        </p:blipFill>
        <p:spPr>
          <a:xfrm>
            <a:off x="1162685" y="1456690"/>
            <a:ext cx="5177790" cy="39604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圆角矩形标注 1"/>
          <p:cNvSpPr/>
          <p:nvPr/>
        </p:nvSpPr>
        <p:spPr>
          <a:xfrm>
            <a:off x="5135880" y="3743325"/>
            <a:ext cx="6257925" cy="1572260"/>
          </a:xfrm>
          <a:prstGeom prst="wedgeRoundRectCallout">
            <a:avLst>
              <a:gd name="adj1" fmla="val 39842"/>
              <a:gd name="adj2" fmla="val 71163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The TV was invented by 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J. L. Baird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around 1927. 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17690" y="1591310"/>
            <a:ext cx="2914015" cy="33394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730" y="1591310"/>
            <a:ext cx="5140325" cy="3523615"/>
          </a:xfrm>
          <a:prstGeom prst="rect">
            <a:avLst/>
          </a:prstGeom>
        </p:spPr>
      </p:pic>
      <p:sp>
        <p:nvSpPr>
          <p:cNvPr id="2" name="圆角矩形标注 1"/>
          <p:cNvSpPr/>
          <p:nvPr/>
        </p:nvSpPr>
        <p:spPr>
          <a:xfrm>
            <a:off x="5156200" y="4058285"/>
            <a:ext cx="6805295" cy="1572260"/>
          </a:xfrm>
          <a:prstGeom prst="wedgeRoundRectCallout">
            <a:avLst>
              <a:gd name="adj1" fmla="val 39842"/>
              <a:gd name="adj2" fmla="val 71163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The computer was invented by 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John Von Neumann in 1971. 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197399" y="1430020"/>
            <a:ext cx="11233151" cy="3784600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 fontAlgn="auto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zh-CN" altLang="en-US" sz="4000" b="1" kern="1200" cap="none" spc="0" normalizeH="0" baseline="0" noProof="0" dirty="0">
                <a:solidFill>
                  <a:srgbClr val="0070C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二、一般过去时的被动语态的疑问句型</a:t>
            </a:r>
            <a:endParaRPr kumimoji="0" lang="en-US" altLang="zh-CN" sz="4000" b="1" kern="1200" cap="none" spc="0" normalizeH="0" baseline="0" noProof="0" dirty="0">
              <a:solidFill>
                <a:srgbClr val="0070C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4000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</a:t>
            </a:r>
            <a:r>
              <a:rPr kumimoji="0" lang="zh-CN" altLang="en-US" sz="4000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一般疑问句：</a:t>
            </a:r>
            <a:endParaRPr kumimoji="0" lang="en-US" altLang="zh-CN" sz="4000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4000" b="1" kern="1200" cap="none" spc="0" normalizeH="0" baseline="0" noProof="0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</a:t>
            </a:r>
            <a:r>
              <a:rPr kumimoji="0" lang="en-US" altLang="zh-CN" sz="4000" b="1" u="sng" kern="1200" cap="none" spc="0" normalizeH="0" baseline="0" noProof="0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was/were+</a:t>
            </a:r>
            <a:r>
              <a:rPr kumimoji="0" lang="zh-CN" altLang="en-US" sz="4000" b="1" u="sng" kern="1200" cap="none" spc="0" normalizeH="0" baseline="0" noProof="0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主语</a:t>
            </a:r>
            <a:r>
              <a:rPr kumimoji="0" lang="en-US" altLang="zh-CN" sz="4000" b="1" u="sng" kern="1200" cap="none" spc="0" normalizeH="0" baseline="0" noProof="0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+</a:t>
            </a:r>
            <a:r>
              <a:rPr kumimoji="0" lang="zh-CN" altLang="en-US" sz="4000" b="1" u="sng" kern="1200" cap="none" spc="0" normalizeH="0" baseline="0" noProof="0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过去分词</a:t>
            </a:r>
            <a:r>
              <a:rPr kumimoji="0" lang="en-US" altLang="zh-CN" sz="4000" b="1" u="sng" kern="1200" cap="none" spc="0" normalizeH="0" baseline="0" noProof="0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+</a:t>
            </a:r>
            <a:r>
              <a:rPr kumimoji="0" lang="zh-CN" altLang="en-US" sz="4000" b="1" u="sng" kern="1200" cap="none" spc="0" normalizeH="0" baseline="0" noProof="0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其他？</a:t>
            </a:r>
            <a:endParaRPr kumimoji="0" lang="en-US" altLang="zh-CN" sz="4000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4000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Was </a:t>
            </a:r>
            <a:r>
              <a:rPr lang="en-US" sz="4000" b="1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rPr>
              <a:t>the TV invented before the car? </a:t>
            </a:r>
            <a:endParaRPr kumimoji="0" lang="en-US" altLang="zh-CN" sz="4000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38929" y="1330960"/>
            <a:ext cx="11233151" cy="4092575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 eaLnBrk="1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4000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</a:t>
            </a:r>
            <a:r>
              <a:rPr kumimoji="0" lang="zh-CN" altLang="en-US" sz="4000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特殊疑问句：</a:t>
            </a:r>
            <a:endParaRPr kumimoji="0" lang="en-US" altLang="zh-CN" sz="4000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defTabSz="914400" eaLnBrk="1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4000" b="1" kern="1200" cap="none" spc="0" normalizeH="0" baseline="0" noProof="0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</a:t>
            </a:r>
            <a:r>
              <a:rPr kumimoji="0" lang="en-US" altLang="zh-CN" sz="4000" b="1" u="sng" kern="1200" cap="none" spc="0" normalizeH="0" baseline="0" noProof="0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kumimoji="0" lang="zh-CN" altLang="en-US" sz="4000" b="1" u="sng" kern="1200" cap="none" spc="0" normalizeH="0" baseline="0" noProof="0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特殊疑问词</a:t>
            </a:r>
            <a:r>
              <a:rPr kumimoji="0" lang="en-US" altLang="zh-CN" sz="4000" b="1" u="sng" kern="1200" cap="none" spc="0" normalizeH="0" baseline="0" noProof="0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+was/were+</a:t>
            </a:r>
            <a:r>
              <a:rPr kumimoji="0" lang="zh-CN" altLang="en-US" sz="4000" b="1" u="sng" kern="1200" cap="none" spc="0" normalizeH="0" baseline="0" noProof="0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主语</a:t>
            </a:r>
            <a:r>
              <a:rPr kumimoji="0" lang="en-US" altLang="zh-CN" sz="4000" b="1" u="sng" kern="1200" cap="none" spc="0" normalizeH="0" baseline="0" noProof="0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+</a:t>
            </a:r>
            <a:r>
              <a:rPr kumimoji="0" lang="zh-CN" altLang="en-US" sz="4000" b="1" u="sng" kern="1200" cap="none" spc="0" normalizeH="0" baseline="0" noProof="0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过去分词</a:t>
            </a:r>
            <a:r>
              <a:rPr kumimoji="0" lang="en-US" altLang="zh-CN" sz="4000" b="1" u="sng" kern="1200" cap="none" spc="0" normalizeH="0" baseline="0" noProof="0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+</a:t>
            </a:r>
            <a:r>
              <a:rPr kumimoji="0" lang="zh-CN" altLang="en-US" sz="4000" b="1" u="sng" kern="1200" cap="none" spc="0" normalizeH="0" baseline="0" noProof="0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其他？</a:t>
            </a:r>
            <a:endParaRPr kumimoji="0" lang="en-US" altLang="zh-CN" sz="4000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defTabSz="914400" eaLnBrk="1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4000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When was the car invented?</a:t>
            </a:r>
            <a:endParaRPr kumimoji="0" lang="en-US" altLang="zh-CN" sz="4000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defTabSz="914400" eaLnBrk="1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4000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Where was the TV invented? </a:t>
            </a:r>
            <a:endParaRPr kumimoji="0" lang="en-US" altLang="zh-CN" sz="4000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defTabSz="914400" eaLnBrk="1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4000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Which was invented earlier? </a:t>
            </a:r>
            <a:endParaRPr kumimoji="0" lang="en-US" altLang="zh-CN" sz="4000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 flipH="1">
            <a:off x="4091940" y="1979930"/>
            <a:ext cx="1851025" cy="4172585"/>
          </a:xfrm>
          <a:prstGeom prst="rect">
            <a:avLst/>
          </a:prstGeom>
        </p:spPr>
      </p:pic>
      <p:sp>
        <p:nvSpPr>
          <p:cNvPr id="32" name="圆角矩形标注 10"/>
          <p:cNvSpPr/>
          <p:nvPr/>
        </p:nvSpPr>
        <p:spPr bwMode="auto">
          <a:xfrm>
            <a:off x="84455" y="1604645"/>
            <a:ext cx="5010785" cy="1305560"/>
          </a:xfrm>
          <a:prstGeom prst="wedgeRoundRectCallout">
            <a:avLst>
              <a:gd name="adj1" fmla="val 37361"/>
              <a:gd name="adj2" fmla="val 66379"/>
              <a:gd name="adj3" fmla="val 16667"/>
            </a:avLst>
          </a:prstGeom>
          <a:solidFill>
            <a:srgbClr val="FFFFFF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sz="3730" b="1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rPr>
              <a:t>When and by who was the zipper invented ?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5" name="圆角矩形标注 16"/>
          <p:cNvSpPr/>
          <p:nvPr/>
        </p:nvSpPr>
        <p:spPr bwMode="auto">
          <a:xfrm>
            <a:off x="6069965" y="1501140"/>
            <a:ext cx="5847080" cy="1642110"/>
          </a:xfrm>
          <a:prstGeom prst="wedgeRoundRectCallout">
            <a:avLst>
              <a:gd name="adj1" fmla="val -30800"/>
              <a:gd name="adj2" fmla="val 63973"/>
              <a:gd name="adj3" fmla="val 16667"/>
            </a:avLst>
          </a:prstGeom>
          <a:solidFill>
            <a:srgbClr val="FFFFFF"/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This book mentioned that the zipper was invented by Whitcomb Judson in 1893.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0235" y="3103245"/>
            <a:ext cx="3310890" cy="33108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1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 descr="http://img5.imgtn.bdimg.com/it/u=4117871965,4047293684&amp;fm=23&amp;gp=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49325" y="1722967"/>
            <a:ext cx="4095751" cy="2772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卡尔奔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3825" y="1722755"/>
            <a:ext cx="4394200" cy="2773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8407400" y="4731385"/>
            <a:ext cx="984885" cy="74803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car</a:t>
            </a:r>
            <a:endParaRPr kumimoji="0" lang="zh-CN" altLang="en-US" sz="4265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91124" y="4667251"/>
            <a:ext cx="2411730" cy="74803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telephone</a:t>
            </a:r>
            <a:endParaRPr kumimoji="0" lang="zh-CN" altLang="en-US" sz="4265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Lead in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8" grpId="0"/>
      <p:bldP spid="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91795" y="1272541"/>
            <a:ext cx="11233151" cy="4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mention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表示“提到；提及”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，是及物动词，其后</a:t>
            </a:r>
            <a:endParaRPr kumimoji="0" lang="en-US" altLang="zh-CN" sz="3735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接名词或代词作宾语时，无需用任何介词；</a:t>
            </a:r>
            <a:endParaRPr kumimoji="0" lang="zh-CN" altLang="en-US" sz="3735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另外注意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不接双宾语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     </a:t>
            </a:r>
            <a:endParaRPr kumimoji="0" lang="en-US" altLang="zh-CN" sz="3735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如：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他从未向我提及他有个姐姐。</a:t>
            </a:r>
            <a:endParaRPr kumimoji="0" lang="en-US" altLang="zh-CN" sz="3735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       He never mentioned his sister to me.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</a:t>
            </a:r>
            <a:endParaRPr kumimoji="0" lang="en-US" altLang="zh-CN" sz="3735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Rectangle 387"/>
          <p:cNvSpPr>
            <a:spLocks noChangeArrowheads="1"/>
          </p:cNvSpPr>
          <p:nvPr/>
        </p:nvSpPr>
        <p:spPr bwMode="auto">
          <a:xfrm>
            <a:off x="783590" y="951865"/>
            <a:ext cx="8209915" cy="645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三、</a:t>
            </a:r>
            <a:r>
              <a:rPr 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mention</a:t>
            </a:r>
            <a:r>
              <a:rPr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的用法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8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charRg st="28" end="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74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charRg st="74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96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charRg st="96" end="1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69807" y="1333501"/>
            <a:ext cx="11381317" cy="432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若后接动词，要用动名词，不能用不定式</a:t>
            </a:r>
            <a:endParaRPr kumimoji="0" lang="en-US" altLang="zh-CN" sz="3735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     我一提起踢足球，他就说太忙。</a:t>
            </a:r>
            <a:endParaRPr kumimoji="0" lang="en-US" altLang="zh-CN" sz="3735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Whenever I mention playing football, he says he’s   </a:t>
            </a:r>
            <a:endParaRPr kumimoji="0" lang="en-US" altLang="zh-CN" sz="3735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too busy.</a:t>
            </a:r>
            <a:endParaRPr kumimoji="0" lang="en-US" altLang="zh-CN" sz="3735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3. not to mention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意为“更不用说；还不算”</a:t>
            </a:r>
            <a:endParaRPr kumimoji="0" lang="en-US" altLang="zh-CN" sz="3735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     他会说法语、德语和日语，更不用说英语。</a:t>
            </a:r>
            <a:endParaRPr kumimoji="0" lang="zh-CN" altLang="en-US" sz="3735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He can speak French, German and Japanese, not to      </a:t>
            </a:r>
            <a:endParaRPr kumimoji="0" lang="en-US" altLang="zh-CN" sz="3735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mention English.</a:t>
            </a:r>
            <a:endParaRPr kumimoji="0" lang="en-US" altLang="zh-CN" sz="3735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charRg st="21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1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charRg st="41" end="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99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charRg st="99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14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charRg st="114" end="1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43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charRg st="143" end="1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68" end="2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charRg st="168" end="2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28" end="2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charRg st="228" end="2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814917" y="1172633"/>
            <a:ext cx="10657417" cy="377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4. 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口语中说 </a:t>
            </a: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Don’t mention it. 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主要用来回答感谢。</a:t>
            </a:r>
            <a:endParaRPr kumimoji="0" lang="en-US" altLang="zh-CN" sz="3735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如：</a:t>
            </a:r>
            <a:endParaRPr kumimoji="0" lang="en-US" altLang="zh-CN" sz="3735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A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：</a:t>
            </a: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Thank you very much. 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多谢你了。</a:t>
            </a:r>
            <a:endParaRPr kumimoji="0" lang="en-US" altLang="zh-CN" sz="3735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B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：</a:t>
            </a: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Don’t mention it. 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不客气。</a:t>
            </a:r>
            <a:endParaRPr kumimoji="0" lang="en-US" altLang="zh-CN" sz="3735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3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43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77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charRg st="77" end="1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6573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Practice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52967" y="1401657"/>
            <a:ext cx="11328400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</a:t>
            </a:r>
            <a:r>
              <a:rPr lang="en-US" altLang="zh-CN" sz="40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The electric lamp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____________ by Edison. 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I lost my necklace last night. I haven’t ______ it. 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3. </a:t>
            </a:r>
            <a:r>
              <a:rPr lang="en-US" altLang="zh-CN" sz="40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America ______________ by who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first? 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Text Box 5"/>
          <p:cNvSpPr txBox="1"/>
          <p:nvPr/>
        </p:nvSpPr>
        <p:spPr>
          <a:xfrm>
            <a:off x="4906645" y="1777577"/>
            <a:ext cx="299085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was invented</a:t>
            </a:r>
            <a:endParaRPr lang="en-US" altLang="zh-CN" sz="40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Text Box 6"/>
          <p:cNvSpPr txBox="1"/>
          <p:nvPr/>
        </p:nvSpPr>
        <p:spPr>
          <a:xfrm>
            <a:off x="9457267" y="3040592"/>
            <a:ext cx="1453515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found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3088640" y="4267835"/>
            <a:ext cx="365125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was discovered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Text Box 4"/>
          <p:cNvSpPr txBox="1"/>
          <p:nvPr/>
        </p:nvSpPr>
        <p:spPr>
          <a:xfrm>
            <a:off x="459317" y="1750484"/>
            <a:ext cx="11425767" cy="32918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30000"/>
              </a:lnSpc>
            </a:pP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4. —Thank you for taking me around your school.</a:t>
            </a:r>
            <a:br>
              <a:rPr lang="en-US" altLang="zh-CN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</a:b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    — _____</a:t>
            </a:r>
            <a:br>
              <a:rPr lang="en-US" altLang="zh-CN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</a:b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    A. Don’t mention it.            B. Never mind.  </a:t>
            </a:r>
            <a:endParaRPr lang="en-US" altLang="zh-CN" sz="4000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C. Of course not.                 D. No problem.</a:t>
            </a:r>
            <a:endParaRPr lang="en-US" altLang="zh-CN" sz="4000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1861609" y="2635251"/>
            <a:ext cx="54991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A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Summary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740535" y="1384300"/>
            <a:ext cx="9638665" cy="39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marL="0" marR="0" lvl="0" indent="0" algn="l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</a:t>
            </a:r>
            <a:r>
              <a:rPr kumimoji="0" lang="zh-CN" altLang="en-US" sz="3600" b="1" i="0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辨析 </a:t>
            </a:r>
            <a:r>
              <a:rPr kumimoji="0" lang="en-US" altLang="zh-CN" sz="3600" b="1" i="0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invent</a:t>
            </a: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, discover, find</a:t>
            </a:r>
            <a:r>
              <a:rPr kumimoji="0" lang="zh-CN" altLang="en-US" sz="3600" b="1" i="0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；</a:t>
            </a:r>
            <a:endParaRPr kumimoji="0" lang="zh-CN" altLang="en-US" sz="3600" b="1" i="0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fontAlgn="auto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2. </a:t>
            </a:r>
            <a:r>
              <a:rPr lang="zh-CN" altLang="en-US" sz="3600" b="1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一般过去时的被动语态的疑问句型</a:t>
            </a:r>
            <a:endParaRPr kumimoji="0" lang="en-US" altLang="zh-CN" sz="3600" b="1" kern="1200" cap="none" spc="0" normalizeH="0" baseline="0" noProof="0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fontAlgn="auto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zh-CN" altLang="en-US" sz="3600" b="1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① 一般疑问句：</a:t>
            </a:r>
            <a:endParaRPr kumimoji="0" lang="en-US" altLang="zh-CN" sz="3600" b="1" kern="1200" cap="none" spc="0" normalizeH="0" baseline="0" noProof="0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fontAlgn="auto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was/were+</a:t>
            </a:r>
            <a:r>
              <a:rPr lang="zh-CN" altLang="en-US" sz="3600" b="1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主语</a:t>
            </a:r>
            <a:r>
              <a:rPr lang="en-US" altLang="zh-CN" sz="3600" b="1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+</a:t>
            </a:r>
            <a:r>
              <a:rPr lang="zh-CN" altLang="en-US" sz="3600" b="1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过去分词</a:t>
            </a:r>
            <a:r>
              <a:rPr lang="en-US" altLang="zh-CN" sz="3600" b="1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+</a:t>
            </a:r>
            <a:r>
              <a:rPr lang="zh-CN" altLang="en-US" sz="3600" b="1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其他？</a:t>
            </a:r>
            <a:endParaRPr kumimoji="0" lang="en-US" altLang="zh-CN" sz="3600" b="1" kern="1200" cap="none" spc="0" normalizeH="0" baseline="0" noProof="0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fontAlgn="auto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zh-CN" altLang="en-US" sz="3600" b="1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② 特殊疑问句：</a:t>
            </a:r>
            <a:endParaRPr kumimoji="0" lang="en-US" altLang="zh-CN" sz="3600" b="1" kern="1200" cap="none" spc="0" normalizeH="0" baseline="0" noProof="0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algn="l" defTabSz="914400" rtl="0" fontAlgn="auto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特殊疑问词+was/were+主语+过去分词+其他？</a:t>
            </a:r>
            <a:endParaRPr kumimoji="0" lang="en-US" altLang="zh-CN" sz="3600" b="1" kern="1200" cap="none" spc="0" normalizeH="0" baseline="0" noProof="0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kumimoji="0" lang="en-US" altLang="zh-CN" sz="3600" b="1" i="0" strike="noStrike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3. mention</a:t>
            </a:r>
            <a:endParaRPr kumimoji="0" lang="en-US" altLang="zh-CN" sz="3600" b="1" i="0" strike="noStrike" kern="1200" cap="none" spc="0" normalizeH="0" baseline="0" noProof="0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0960" y="-22860"/>
            <a:ext cx="12276455" cy="69018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201035" y="1548946"/>
            <a:ext cx="5789930" cy="13989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u="none" strike="noStrike" kern="1200" cap="none" spc="10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r>
              <a:rPr lang="en-US" altLang="zh-CN" dirty="0">
                <a:latin typeface="Bahnschrift" panose="020B0502040204020203" charset="0"/>
                <a:cs typeface="Bahnschrift" panose="020B0502040204020203" charset="0"/>
              </a:rPr>
              <a:t>THANKS</a:t>
            </a:r>
            <a:endParaRPr lang="en-US" altLang="zh-CN" dirty="0">
              <a:latin typeface="Bahnschrift" panose="020B0502040204020203" charset="0"/>
              <a:cs typeface="Bahnschrift" panose="020B0502040204020203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8" descr="机械电视"/>
          <p:cNvPicPr>
            <a:picLocks noChangeAspect="1" noChangeArrowheads="1"/>
          </p:cNvPicPr>
          <p:nvPr/>
        </p:nvPicPr>
        <p:blipFill>
          <a:blip r:embed="rId1"/>
          <a:srcRect b="6667"/>
          <a:stretch>
            <a:fillRect/>
          </a:stretch>
        </p:blipFill>
        <p:spPr bwMode="auto">
          <a:xfrm>
            <a:off x="1771650" y="1640840"/>
            <a:ext cx="4269740" cy="3043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2662767" y="4816476"/>
            <a:ext cx="2350770" cy="74803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television</a:t>
            </a:r>
            <a:endParaRPr kumimoji="0" lang="zh-CN" altLang="en-US" sz="4265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617672" y="4816476"/>
            <a:ext cx="2411095" cy="74803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computer</a:t>
            </a:r>
            <a:endParaRPr kumimoji="0" lang="en-US" sz="4265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240" y="1640840"/>
            <a:ext cx="4253230" cy="29152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4" descr="http://img4.imgtn.bdimg.com/it/u=4054873108,3865690396&amp;fm=23&amp;gp=0.jpg"/>
          <p:cNvPicPr>
            <a:picLocks noChangeAspect="1" noChangeArrowheads="1"/>
          </p:cNvPicPr>
          <p:nvPr/>
        </p:nvPicPr>
        <p:blipFill rotWithShape="1">
          <a:blip r:embed="rId1"/>
          <a:srcRect t="-1" b="3460"/>
          <a:stretch>
            <a:fillRect/>
          </a:stretch>
        </p:blipFill>
        <p:spPr bwMode="auto">
          <a:xfrm>
            <a:off x="6527165" y="1471295"/>
            <a:ext cx="2733675" cy="3432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http://img2.imgtn.bdimg.com/it/u=1337858935,3645454229&amp;fm=23&amp;gp=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4660" y="1475740"/>
            <a:ext cx="3001010" cy="3326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/>
          <p:nvPr/>
        </p:nvSpPr>
        <p:spPr>
          <a:xfrm>
            <a:off x="1997922" y="4903893"/>
            <a:ext cx="2772833" cy="748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426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Karl Benz</a:t>
            </a:r>
            <a:endParaRPr lang="en-US" altLang="zh-CN" sz="426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Text Box 4"/>
          <p:cNvSpPr txBox="1"/>
          <p:nvPr/>
        </p:nvSpPr>
        <p:spPr>
          <a:xfrm>
            <a:off x="6162252" y="4904105"/>
            <a:ext cx="3748617" cy="748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426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Alexander Bell</a:t>
            </a:r>
            <a:endParaRPr lang="en-US" altLang="zh-CN" sz="426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8" descr="http://img0.imgtn.bdimg.com/it/u=3474534145,1622120025&amp;fm=23&amp;gp=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25463" y="1511512"/>
            <a:ext cx="2815167" cy="318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/>
          <p:nvPr/>
        </p:nvSpPr>
        <p:spPr>
          <a:xfrm>
            <a:off x="2376805" y="4699212"/>
            <a:ext cx="2772833" cy="748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426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J. L. Baird</a:t>
            </a:r>
            <a:endParaRPr lang="en-US" altLang="zh-CN" sz="426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460" y="1461770"/>
            <a:ext cx="2914015" cy="3339465"/>
          </a:xfrm>
          <a:prstGeom prst="rect">
            <a:avLst/>
          </a:prstGeom>
        </p:spPr>
      </p:pic>
      <p:sp>
        <p:nvSpPr>
          <p:cNvPr id="10" name="Text Box 4"/>
          <p:cNvSpPr txBox="1"/>
          <p:nvPr/>
        </p:nvSpPr>
        <p:spPr>
          <a:xfrm>
            <a:off x="5931535" y="4801235"/>
            <a:ext cx="5036185" cy="748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426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John von Neumann</a:t>
            </a:r>
            <a:endParaRPr lang="en-US" altLang="zh-CN" sz="426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290955" y="1075267"/>
            <a:ext cx="10047817" cy="470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一、辨析</a:t>
            </a: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invent, discover, find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invent  </a:t>
            </a:r>
            <a:r>
              <a:rPr kumimoji="0" lang="en-US" altLang="zh-CN" sz="40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v.</a:t>
            </a: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发明</a:t>
            </a: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endParaRPr kumimoji="0" lang="en-US" altLang="zh-CN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指经过认识和实践创造出前所未有的事物。</a:t>
            </a:r>
            <a:endParaRPr kumimoji="0" lang="en-US" altLang="zh-CN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invention   </a:t>
            </a: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名词，发明</a:t>
            </a:r>
            <a:endParaRPr kumimoji="0" lang="en-US" altLang="zh-CN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inventor    </a:t>
            </a: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名词，发明家</a:t>
            </a:r>
            <a:endParaRPr kumimoji="0" lang="en-US" altLang="zh-CN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Language points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28015" y="1725930"/>
            <a:ext cx="6118860" cy="304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000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Edison is an inventor. He </a:t>
            </a:r>
            <a:r>
              <a:rPr lang="en-US" altLang="zh-CN" sz="4000" b="1" kern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invented</a:t>
            </a:r>
            <a:r>
              <a:rPr lang="en-US" altLang="zh-CN" sz="4000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the light bulb and many other inventions.</a:t>
            </a:r>
            <a:endParaRPr kumimoji="0" lang="en-US" altLang="zh-CN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4365" y="1644650"/>
            <a:ext cx="4528185" cy="3387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3973" y="805392"/>
            <a:ext cx="11635317" cy="304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discover</a:t>
            </a: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发现</a:t>
            </a:r>
            <a:endParaRPr kumimoji="0" lang="en-US" altLang="zh-CN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</a:t>
            </a: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指</a:t>
            </a: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发现某种本来存在</a:t>
            </a: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，但</a:t>
            </a: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以前未被发现或未为人</a:t>
            </a:r>
            <a:endParaRPr kumimoji="0" lang="en-US" altLang="zh-CN" sz="4000" b="1" i="0" u="none" strike="noStrike" kern="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</a:t>
            </a: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所知的事物或现象</a:t>
            </a: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5692" y="3703320"/>
            <a:ext cx="11233151" cy="1999615"/>
          </a:xfrm>
          <a:prstGeom prst="rect">
            <a:avLst/>
          </a:prstGeom>
        </p:spPr>
        <p:txBody>
          <a:bodyPr>
            <a:spAutoFit/>
          </a:bodyPr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3. </a:t>
            </a: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find</a:t>
            </a: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  </a:t>
            </a: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找到；发现</a:t>
            </a:r>
            <a:endParaRPr kumimoji="0" lang="en-US" altLang="zh-CN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    </a:t>
            </a: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指</a:t>
            </a: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偶然发现或几乎没有困难地发现</a:t>
            </a:r>
            <a:endParaRPr kumimoji="0" lang="en-US" altLang="zh-CN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3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charRg st="13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9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charRg st="39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932930" y="1593850"/>
            <a:ext cx="4732655" cy="304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Columbus </a:t>
            </a: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discovered</a:t>
            </a: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the New World. </a:t>
            </a:r>
            <a:endParaRPr kumimoji="0" lang="en-US" altLang="zh-CN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8525" y="1503680"/>
            <a:ext cx="5765165" cy="3851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72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72" end="1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9"/>
  <p:tag name="KSO_WM_UNIT_HIGHLIGHT" val="0"/>
  <p:tag name="KSO_WM_UNIT_COMPATIBLE" val="0"/>
  <p:tag name="KSO_WM_UNIT_TYPE" val="a"/>
  <p:tag name="KSO_WM_UNIT_INDEX" val="1"/>
  <p:tag name="KSO_WM_UNIT_ID" val="custom20190933_1*a*1"/>
  <p:tag name="KSO_WM_TEMPLATE_CATEGORY" val="custom"/>
  <p:tag name="KSO_WM_TEMPLATE_INDEX" val="20190933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10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3.xml><?xml version="1.0" encoding="utf-8"?>
<p:tagLst xmlns:p="http://schemas.openxmlformats.org/presentationml/2006/main">
  <p:tag name="KSO_WM_UNIT_ISCONTENTS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THANKS"/>
  <p:tag name="KSO_WM_TEMPLATE_CATEGORY" val="custom"/>
  <p:tag name="KSO_WM_TEMPLATE_INDEX" val="20206112"/>
  <p:tag name="KSO_WM_UNIT_ID" val="custom20206112_23*a*1"/>
  <p:tag name="KSO_WM_UNIT_ISNUMDGMTITLE" val="0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2.xml><?xml version="1.0" encoding="utf-8"?>
<p:tagLst xmlns:p="http://schemas.openxmlformats.org/presentationml/2006/main">
  <p:tag name="KSO_WM_TEMPLATE_CATEGORY" val="custom"/>
  <p:tag name="KSO_WM_TEMPLATE_INDEX" val="20206112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5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6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7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8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9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heme/theme1.xml><?xml version="1.0" encoding="utf-8"?>
<a:theme xmlns:a="http://schemas.openxmlformats.org/drawingml/2006/main" name="1_空白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2140</Words>
  <Application>WPS 演示</Application>
  <PresentationFormat>宽屏</PresentationFormat>
  <Paragraphs>127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Arial</vt:lpstr>
      <vt:lpstr>宋体</vt:lpstr>
      <vt:lpstr>Wingdings</vt:lpstr>
      <vt:lpstr>Times New Roman</vt:lpstr>
      <vt:lpstr>楷体</vt:lpstr>
      <vt:lpstr>汉仪乐喵体W</vt:lpstr>
      <vt:lpstr>Calibri</vt:lpstr>
      <vt:lpstr>Times New Roman</vt:lpstr>
      <vt:lpstr>微软雅黑</vt:lpstr>
      <vt:lpstr>Arial Unicode MS</vt:lpstr>
      <vt:lpstr>Bahnschrift</vt:lpstr>
      <vt:lpstr>黑体</vt:lpstr>
      <vt:lpstr>1_空白设计模板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zhubai</dc:creator>
  <cp:lastModifiedBy>caozh</cp:lastModifiedBy>
  <cp:revision>11</cp:revision>
  <dcterms:created xsi:type="dcterms:W3CDTF">2019-09-19T02:01:00Z</dcterms:created>
  <dcterms:modified xsi:type="dcterms:W3CDTF">2020-10-26T03:06:04Z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