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3"/>
    <p:sldId id="263" r:id="rId4"/>
    <p:sldId id="274" r:id="rId5"/>
    <p:sldId id="275" r:id="rId6"/>
    <p:sldId id="262" r:id="rId7"/>
    <p:sldId id="261" r:id="rId8"/>
    <p:sldId id="257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60" r:id="rId17"/>
    <p:sldId id="283" r:id="rId18"/>
    <p:sldId id="258" r:id="rId19"/>
    <p:sldId id="284" r:id="rId20"/>
    <p:sldId id="264" r:id="rId21"/>
    <p:sldId id="265" r:id="rId22"/>
    <p:sldId id="266" r:id="rId23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 showGuide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9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1999" cy="719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2" name="Rectangle 4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8027827D-0322-4902-B1D8-03EFE8077F0D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450013" y="274638"/>
            <a:ext cx="2001837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44500" y="274638"/>
            <a:ext cx="5853113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71588"/>
            <a:ext cx="3919538" cy="4854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29138" y="1271588"/>
            <a:ext cx="3921125" cy="4854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rgbClr val="C7AF07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44500" y="274638"/>
            <a:ext cx="8007350" cy="8604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457200" y="1271588"/>
            <a:ext cx="7993063" cy="48545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Calibri" panose="020F0502020204030204" pitchFamily="34" charset="0"/>
          <a:ea typeface="微软雅黑" panose="020B0503020204020204" pitchFamily="34" charset="-122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Calibri" panose="020F0502020204030204" pitchFamily="34" charset="0"/>
          <a:ea typeface="微软雅黑" panose="020B0503020204020204" pitchFamily="34" charset="-122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Calibri" panose="020F0502020204030204" pitchFamily="34" charset="0"/>
          <a:ea typeface="微软雅黑" panose="020B0503020204020204" pitchFamily="34" charset="-122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Calibri" panose="020F0502020204030204" pitchFamily="34" charset="0"/>
          <a:ea typeface="微软雅黑" panose="020B0503020204020204" pitchFamily="34" charset="-122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Calibri" panose="020F0502020204030204" pitchFamily="34" charset="0"/>
          <a:ea typeface="微软雅黑" panose="020B0503020204020204" pitchFamily="34" charset="-122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Calibri" panose="020F0502020204030204" pitchFamily="34" charset="0"/>
          <a:ea typeface="微软雅黑" panose="020B0503020204020204" pitchFamily="34" charset="-122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Calibri" panose="020F0502020204030204" pitchFamily="34" charset="0"/>
          <a:ea typeface="微软雅黑" panose="020B0503020204020204" pitchFamily="34" charset="-122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Calibri" panose="020F0502020204030204" pitchFamily="34" charset="0"/>
          <a:ea typeface="微软雅黑" panose="020B0503020204020204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rgbClr val="C7AF0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rgbClr val="C7AF0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rgbClr val="C7AF0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>
          <a:solidFill>
            <a:srgbClr val="C7AF0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C7AF07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C7AF07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C7AF07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C7AF07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C7AF0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4.jpeg"/><Relationship Id="rId1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u5A_2d.swf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hyperlink" Target="U5A.swf" TargetMode="External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png"/><Relationship Id="rId2" Type="http://schemas.microsoft.com/office/2007/relationships/media" Target="file:///E:\&#19978;&#35838;&#35838;&#20214;\Unit%205\Section%20A%20&#31532;1&#35838;&#26102;&#65288;1a-2d)\U5%20Section%20A%201b.mp3" TargetMode="External"/><Relationship Id="rId1" Type="http://schemas.openxmlformats.org/officeDocument/2006/relationships/audio" Target="file:///E:\&#19978;&#35838;&#35838;&#20214;\Unit%205\Section%20A%20&#31532;1&#35838;&#26102;&#65288;1a-2d)\U5%20Section%20A%201b.mp3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9.png"/><Relationship Id="rId7" Type="http://schemas.microsoft.com/office/2007/relationships/media" Target="file:///E:\&#19978;&#35838;&#35838;&#20214;\Unit%205\Section%20A%20&#31532;1&#35838;&#26102;&#65288;1a-2d)\U5%20Section%20A%202a.mp3" TargetMode="External"/><Relationship Id="rId6" Type="http://schemas.openxmlformats.org/officeDocument/2006/relationships/audio" Target="file:///E:\&#19978;&#35838;&#35838;&#20214;\Unit%205\Section%20A%20&#31532;1&#35838;&#26102;&#65288;1a-2d)\U5%20Section%20A%202a.mp3" TargetMode="External"/><Relationship Id="rId5" Type="http://schemas.openxmlformats.org/officeDocument/2006/relationships/image" Target="../media/image14.jpeg"/><Relationship Id="rId4" Type="http://schemas.openxmlformats.org/officeDocument/2006/relationships/image" Target="../media/image13.jpeg"/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microsoft.com/office/2007/relationships/media" Target="file:///E:\&#19978;&#35838;&#35838;&#20214;\Unit%205\Section%20A%20&#31532;1&#35838;&#26102;&#65288;1a-2d)\U5%20Section%20A%202b.mp3" TargetMode="External"/><Relationship Id="rId4" Type="http://schemas.openxmlformats.org/officeDocument/2006/relationships/audio" Target="file:///E:\&#19978;&#35838;&#35838;&#20214;\Unit%205\Section%20A%20&#31532;1&#35838;&#26102;&#65288;1a-2d)\U5%20Section%20A%202b.mp3" TargetMode="External"/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3" name="Text Box 2"/>
          <p:cNvSpPr txBox="1"/>
          <p:nvPr/>
        </p:nvSpPr>
        <p:spPr>
          <a:xfrm>
            <a:off x="2820988" y="4256088"/>
            <a:ext cx="2389187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2000" b="1" dirty="0">
                <a:latin typeface="微软雅黑" panose="020B0503020204020204" pitchFamily="34" charset="-122"/>
                <a:ea typeface="宋体" panose="02010600030101010101" pitchFamily="2" charset="-122"/>
              </a:rPr>
              <a:t>R  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八年级下册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74" name="Text Box 3"/>
          <p:cNvSpPr txBox="1"/>
          <p:nvPr/>
        </p:nvSpPr>
        <p:spPr>
          <a:xfrm>
            <a:off x="244475" y="3187700"/>
            <a:ext cx="2576513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 typeface="Arial" panose="020B0604020202020204" pitchFamily="34" charset="0"/>
            </a:pP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Unit 5</a:t>
            </a:r>
            <a:endParaRPr lang="zh-CN" altLang="en-US" sz="40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5" name="Text Box 4"/>
          <p:cNvSpPr txBox="1"/>
          <p:nvPr/>
        </p:nvSpPr>
        <p:spPr>
          <a:xfrm>
            <a:off x="1905000" y="2846388"/>
            <a:ext cx="7239000" cy="14097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20000"/>
              </a:lnSpc>
              <a:buFont typeface="Arial" panose="020B0604020202020204" pitchFamily="34" charset="0"/>
            </a:pPr>
            <a:r>
              <a:rPr lang="en-US" altLang="zh-CN" sz="36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What were you doing when the rainstorm came?</a:t>
            </a:r>
            <a:endParaRPr lang="en-US" altLang="zh-CN" sz="36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6" name="Text Box 5"/>
          <p:cNvSpPr txBox="1"/>
          <p:nvPr/>
        </p:nvSpPr>
        <p:spPr>
          <a:xfrm>
            <a:off x="2468563" y="4652963"/>
            <a:ext cx="3325812" cy="676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20000"/>
              </a:lnSpc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Section A 1a-2d</a:t>
            </a:r>
            <a:endParaRPr lang="en-US" altLang="zh-CN" sz="3200" b="1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7" name="Line 6"/>
          <p:cNvSpPr/>
          <p:nvPr/>
        </p:nvSpPr>
        <p:spPr>
          <a:xfrm>
            <a:off x="244475" y="4206875"/>
            <a:ext cx="8615363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AutoShape 2"/>
          <p:cNvSpPr/>
          <p:nvPr/>
        </p:nvSpPr>
        <p:spPr>
          <a:xfrm>
            <a:off x="1377950" y="220663"/>
            <a:ext cx="1027113" cy="911225"/>
          </a:xfrm>
          <a:prstGeom prst="pentagon">
            <a:avLst/>
          </a:prstGeom>
          <a:solidFill>
            <a:srgbClr val="FFFF99"/>
          </a:solidFill>
          <a:ln w="76200" cap="flat" cmpd="sng">
            <a:solidFill>
              <a:srgbClr val="008000"/>
            </a:solidFill>
            <a:prstDash val="solid"/>
            <a:bevel/>
            <a:headEnd type="none" w="med" len="med"/>
            <a:tailEnd type="none" w="med" len="med"/>
          </a:ln>
        </p:spPr>
        <p:txBody>
          <a:bodyPr wrap="none" anchor="ctr"/>
          <a:p>
            <a:pPr algn="ctr">
              <a:buFont typeface="Arial" panose="020B0604020202020204" pitchFamily="34" charset="0"/>
            </a:pP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2b</a:t>
            </a:r>
            <a:endParaRPr lang="en-US" altLang="zh-CN" sz="36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12290" name="Picture 3" descr="u5A_2a04"/>
          <p:cNvPicPr>
            <a:picLocks noChangeAspect="1"/>
          </p:cNvPicPr>
          <p:nvPr/>
        </p:nvPicPr>
        <p:blipFill>
          <a:blip r:embed="rId1"/>
          <a:srcRect l="18639" t="7982" r="19501" b="8148"/>
          <a:stretch>
            <a:fillRect/>
          </a:stretch>
        </p:blipFill>
        <p:spPr>
          <a:xfrm>
            <a:off x="1196975" y="1458913"/>
            <a:ext cx="2692400" cy="27384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291" name="Picture 4" descr="u5A_2a05"/>
          <p:cNvPicPr>
            <a:picLocks noChangeAspect="1"/>
          </p:cNvPicPr>
          <p:nvPr/>
        </p:nvPicPr>
        <p:blipFill>
          <a:blip r:embed="rId2"/>
          <a:srcRect l="18500" t="8351" r="18777" b="8333"/>
          <a:stretch>
            <a:fillRect/>
          </a:stretch>
        </p:blipFill>
        <p:spPr>
          <a:xfrm>
            <a:off x="4784725" y="1460500"/>
            <a:ext cx="2787650" cy="27384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2" name="Text Box 5"/>
          <p:cNvSpPr txBox="1"/>
          <p:nvPr/>
        </p:nvSpPr>
        <p:spPr>
          <a:xfrm>
            <a:off x="768350" y="4198938"/>
            <a:ext cx="3273425" cy="23082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I ________________</a:t>
            </a:r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for the bus when it began to rain heavily.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293" name="Text Box 6"/>
          <p:cNvSpPr txBox="1"/>
          <p:nvPr/>
        </p:nvSpPr>
        <p:spPr>
          <a:xfrm>
            <a:off x="4784725" y="4367213"/>
            <a:ext cx="3321050" cy="20113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I _____ to the bus stop but I still missed the bus.</a:t>
            </a:r>
            <a:endParaRPr lang="en-US" altLang="zh-CN" sz="2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751" name="Text Box 7"/>
          <p:cNvSpPr txBox="1"/>
          <p:nvPr/>
        </p:nvSpPr>
        <p:spPr>
          <a:xfrm>
            <a:off x="1196975" y="4198938"/>
            <a:ext cx="2844800" cy="5175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was waiting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752" name="Text Box 8"/>
          <p:cNvSpPr txBox="1"/>
          <p:nvPr/>
        </p:nvSpPr>
        <p:spPr>
          <a:xfrm>
            <a:off x="5138738" y="4457700"/>
            <a:ext cx="1684337" cy="5175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ran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1" grpId="0" bldLvl="0"/>
      <p:bldP spid="31752" grpId="0" bldLvl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AutoShape 2"/>
          <p:cNvSpPr/>
          <p:nvPr/>
        </p:nvSpPr>
        <p:spPr>
          <a:xfrm>
            <a:off x="1471613" y="236538"/>
            <a:ext cx="7440612" cy="16510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76200" cap="flat" cmpd="sng">
            <a:solidFill>
              <a:srgbClr val="FF66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>
              <a:buFont typeface="Arial" panose="020B0604020202020204" pitchFamily="34" charset="0"/>
            </a:pP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2c.</a:t>
            </a: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Use the information in 2a to retell the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>
              <a:buFont typeface="Arial" panose="020B0604020202020204" pitchFamily="34" charset="0"/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story in a conversation between the 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>
              <a:buFont typeface="Arial" panose="020B0604020202020204" pitchFamily="34" charset="0"/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boy and a TV reporter.                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32771" name="Picture 3" descr="u=1478488798,2706103076&amp;fm=23&amp;gp=0"/>
          <p:cNvPicPr>
            <a:picLocks noChangeAspect="1"/>
          </p:cNvPicPr>
          <p:nvPr/>
        </p:nvPicPr>
        <p:blipFill>
          <a:blip r:embed="rId1"/>
          <a:srcRect t="23972"/>
          <a:stretch>
            <a:fillRect/>
          </a:stretch>
        </p:blipFill>
        <p:spPr>
          <a:xfrm>
            <a:off x="630238" y="4503738"/>
            <a:ext cx="7011987" cy="22939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2772" name="AutoShape 4"/>
          <p:cNvSpPr/>
          <p:nvPr/>
        </p:nvSpPr>
        <p:spPr>
          <a:xfrm>
            <a:off x="4840288" y="2500313"/>
            <a:ext cx="4073525" cy="1417637"/>
          </a:xfrm>
          <a:prstGeom prst="wedgeRoundRectCallout">
            <a:avLst>
              <a:gd name="adj1" fmla="val -39588"/>
              <a:gd name="adj2" fmla="val 83769"/>
              <a:gd name="adj3" fmla="val 16667"/>
            </a:avLst>
          </a:prstGeom>
          <a:solidFill>
            <a:srgbClr val="FFFF99"/>
          </a:solidFill>
          <a:ln w="76200" cap="flat" cmpd="sng">
            <a:solidFill>
              <a:srgbClr val="008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Tell us what happened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yesterday morning.    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2773" name="AutoShape 5"/>
          <p:cNvSpPr/>
          <p:nvPr/>
        </p:nvSpPr>
        <p:spPr>
          <a:xfrm>
            <a:off x="401638" y="2928938"/>
            <a:ext cx="2139950" cy="1327150"/>
          </a:xfrm>
          <a:prstGeom prst="cloudCallout">
            <a:avLst>
              <a:gd name="adj1" fmla="val 35903"/>
              <a:gd name="adj2" fmla="val 81755"/>
            </a:avLst>
          </a:prstGeom>
          <a:solidFill>
            <a:srgbClr val="FFCCFF"/>
          </a:solidFill>
          <a:ln w="508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.......</a:t>
            </a:r>
            <a:endParaRPr lang="en-US" altLang="zh-CN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bldLvl="0" animBg="1"/>
      <p:bldP spid="32772" grpId="0" bldLvl="0" animBg="1"/>
      <p:bldP spid="32773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AutoShape 2"/>
          <p:cNvSpPr/>
          <p:nvPr/>
        </p:nvSpPr>
        <p:spPr>
          <a:xfrm>
            <a:off x="1471613" y="236538"/>
            <a:ext cx="7440612" cy="16510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76200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>
              <a:buFont typeface="Arial" panose="020B0604020202020204" pitchFamily="34" charset="0"/>
            </a:pP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2c.</a:t>
            </a: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Use the information in 2a to retell the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>
              <a:buFont typeface="Arial" panose="020B0604020202020204" pitchFamily="34" charset="0"/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story in a conversation between the 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>
              <a:buFont typeface="Arial" panose="020B0604020202020204" pitchFamily="34" charset="0"/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boy and a TV reporter.                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33795" name="Picture 3" descr="u=1478488798,2706103076&amp;fm=23&amp;gp=0"/>
          <p:cNvPicPr>
            <a:picLocks noChangeAspect="1"/>
          </p:cNvPicPr>
          <p:nvPr/>
        </p:nvPicPr>
        <p:blipFill>
          <a:blip r:embed="rId1"/>
          <a:srcRect t="23972"/>
          <a:stretch>
            <a:fillRect/>
          </a:stretch>
        </p:blipFill>
        <p:spPr>
          <a:xfrm>
            <a:off x="630238" y="4503738"/>
            <a:ext cx="7011987" cy="22939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3796" name="AutoShape 4"/>
          <p:cNvSpPr/>
          <p:nvPr/>
        </p:nvSpPr>
        <p:spPr>
          <a:xfrm>
            <a:off x="4840288" y="2290763"/>
            <a:ext cx="4071937" cy="1627187"/>
          </a:xfrm>
          <a:prstGeom prst="wedgeRoundRectCallout">
            <a:avLst>
              <a:gd name="adj1" fmla="val -39588"/>
              <a:gd name="adj2" fmla="val 83769"/>
              <a:gd name="adj3" fmla="val 16667"/>
            </a:avLst>
          </a:prstGeom>
          <a:solidFill>
            <a:srgbClr val="FFFF99"/>
          </a:solidFill>
          <a:ln w="76200" cap="flat" cmpd="sng">
            <a:solidFill>
              <a:srgbClr val="008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>
              <a:lnSpc>
                <a:spcPct val="110000"/>
              </a:lnSpc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So, when the rainstorm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110000"/>
              </a:lnSpc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suddenly came, what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110000"/>
              </a:lnSpc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were you doing?    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797" name="AutoShape 5"/>
          <p:cNvSpPr/>
          <p:nvPr/>
        </p:nvSpPr>
        <p:spPr>
          <a:xfrm>
            <a:off x="401638" y="2928938"/>
            <a:ext cx="2139950" cy="1327150"/>
          </a:xfrm>
          <a:prstGeom prst="cloudCallout">
            <a:avLst>
              <a:gd name="adj1" fmla="val 35903"/>
              <a:gd name="adj2" fmla="val 81755"/>
            </a:avLst>
          </a:prstGeom>
          <a:solidFill>
            <a:srgbClr val="FFCCFF"/>
          </a:solidFill>
          <a:ln w="508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.......</a:t>
            </a:r>
            <a:endParaRPr lang="en-US" altLang="zh-CN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bldLvl="0" animBg="1"/>
      <p:bldP spid="33796" grpId="0" bldLvl="0" animBg="1"/>
      <p:bldP spid="33797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AutoShape 2"/>
          <p:cNvSpPr/>
          <p:nvPr/>
        </p:nvSpPr>
        <p:spPr>
          <a:xfrm>
            <a:off x="1601788" y="236538"/>
            <a:ext cx="6972300" cy="124777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76200" cap="flat" cmpd="sng">
            <a:solidFill>
              <a:srgbClr val="FF6600"/>
            </a:solidFill>
            <a:prstDash val="solid"/>
            <a:bevel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>
              <a:buFont typeface="Arial" panose="020B0604020202020204" pitchFamily="34" charset="0"/>
            </a:pP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2d. 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Role-play the conversation.  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5362" name="Text Box 3"/>
          <p:cNvSpPr txBox="1"/>
          <p:nvPr/>
        </p:nvSpPr>
        <p:spPr>
          <a:xfrm>
            <a:off x="1793875" y="2393950"/>
            <a:ext cx="5895975" cy="3667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 typeface="Arial" panose="020B0604020202020204" pitchFamily="34" charset="0"/>
            </a:pP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820" name="Text Box 4"/>
          <p:cNvSpPr txBox="1"/>
          <p:nvPr/>
        </p:nvSpPr>
        <p:spPr>
          <a:xfrm>
            <a:off x="714375" y="1743075"/>
            <a:ext cx="8054975" cy="45275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Mary: What were you doing last night, Linda? 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I called at seven and you didn't pick up.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Linda: Oh, I was in the kitchen helping my mom.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Mary: I see. I called again at eight and you didn't 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answer then either.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Linda: What was I doing at eight? Oh, I know. 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When you called, I was taking a shower.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Mary: But then I called again at nine.</a:t>
            </a:r>
            <a:endParaRPr lang="zh-CN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5364" name="AutoShape 5">
            <a:hlinkClick r:id="rId1" action="ppaction://hlinkfile"/>
          </p:cNvPr>
          <p:cNvSpPr/>
          <p:nvPr/>
        </p:nvSpPr>
        <p:spPr>
          <a:xfrm>
            <a:off x="8115300" y="1743075"/>
            <a:ext cx="917575" cy="1017588"/>
          </a:xfrm>
          <a:prstGeom prst="actionButtonForwardNext">
            <a:avLst/>
          </a:prstGeom>
          <a:solidFill>
            <a:srgbClr val="99CC00"/>
          </a:solidFill>
          <a:ln w="9525">
            <a:noFill/>
          </a:ln>
        </p:spPr>
        <p:txBody>
          <a:bodyPr wrap="none" anchor="ctr"/>
          <a:p>
            <a:pPr>
              <a:buFont typeface="Arial" panose="020B0604020202020204" pitchFamily="34" charset="0"/>
            </a:pP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.000000"/>
                                          </p:val>
                                        </p:tav>
                                        <p:tav tm="50000">
                                          <p:val>
                                            <p:fltVal val="0.95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ldLvl="0" animBg="1"/>
      <p:bldP spid="348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AutoShape 2"/>
          <p:cNvSpPr/>
          <p:nvPr/>
        </p:nvSpPr>
        <p:spPr>
          <a:xfrm>
            <a:off x="1598613" y="260350"/>
            <a:ext cx="950912" cy="885825"/>
          </a:xfrm>
          <a:prstGeom prst="star8">
            <a:avLst>
              <a:gd name="adj" fmla="val 38250"/>
            </a:avLst>
          </a:prstGeom>
          <a:solidFill>
            <a:srgbClr val="CCFFCC"/>
          </a:solidFill>
          <a:ln w="50800" cap="flat" cmpd="sng">
            <a:solidFill>
              <a:srgbClr val="FF66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>
              <a:buFont typeface="Arial" panose="020B0604020202020204" pitchFamily="34" charset="0"/>
            </a:pP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2d</a:t>
            </a:r>
            <a:endParaRPr lang="en-US" altLang="zh-CN" sz="36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843" name="Text Box 3"/>
          <p:cNvSpPr txBox="1"/>
          <p:nvPr/>
        </p:nvSpPr>
        <p:spPr>
          <a:xfrm>
            <a:off x="611188" y="1652588"/>
            <a:ext cx="7780337" cy="39719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Linda: Oh, I was sleeping at that time.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Mary: So early? That's strange.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Linda: Yeah, I was tired. Why did you call so 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many times?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Mary: I needed help with my homework. So while 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you were sleeping, I called Jenny and she 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helped me.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AutoShape 2"/>
          <p:cNvSpPr/>
          <p:nvPr/>
        </p:nvSpPr>
        <p:spPr>
          <a:xfrm>
            <a:off x="4362450" y="136525"/>
            <a:ext cx="4549775" cy="1190625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63500" cap="flat" cmpd="sng">
            <a:solidFill>
              <a:srgbClr val="008000"/>
            </a:solidFill>
            <a:prstDash val="solid"/>
            <a:bevel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>
              <a:buFont typeface="Arial" panose="020B0604020202020204" pitchFamily="34" charset="0"/>
            </a:pP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Language points</a:t>
            </a:r>
            <a:endParaRPr lang="en-US" altLang="zh-CN" sz="40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6867" name="Text Box 3"/>
          <p:cNvSpPr txBox="1"/>
          <p:nvPr/>
        </p:nvSpPr>
        <p:spPr>
          <a:xfrm>
            <a:off x="611188" y="1327150"/>
            <a:ext cx="8301037" cy="52546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1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1．---What was she doing at the time of the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    rainstorm?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---She was doing her homework.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What was she doing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是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过去进行时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的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特殊疑问句式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；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过去进行时表示在过去某一时刻或某一段时间内正在进行的动作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；过去进行时的特殊疑问句句型: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疑问词 + be 动词 +主语 +现在分词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如：---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What were you doing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at that time last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     night?昨晚那个时间你正在做什么？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 ---I was taking a shower.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    我正在洗澡。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0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36867">
                                            <p:txEl>
                                              <p:charRg st="0" end="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44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36867">
                                            <p:txEl>
                                              <p:charRg st="44" end="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66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36867">
                                            <p:txEl>
                                              <p:charRg st="66" end="10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104" end="2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1000"/>
                                        <p:tgtEl>
                                          <p:spTgt spid="36867">
                                            <p:txEl>
                                              <p:charRg st="104" end="20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202" end="2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867">
                                            <p:txEl>
                                              <p:charRg st="202" end="24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6867">
                                            <p:txEl>
                                              <p:charRg st="202" end="24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867">
                                            <p:txEl>
                                              <p:charRg st="202" end="24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867">
                                            <p:txEl>
                                              <p:charRg st="202" end="24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867">
                                            <p:txEl>
                                              <p:charRg st="202" end="24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247" end="2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867">
                                            <p:txEl>
                                              <p:charRg st="247" end="27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867">
                                            <p:txEl>
                                              <p:charRg st="247" end="27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867">
                                            <p:txEl>
                                              <p:charRg st="247" end="27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867">
                                            <p:txEl>
                                              <p:charRg st="247" end="27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6867">
                                            <p:txEl>
                                              <p:charRg st="247" end="27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278" end="3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867">
                                            <p:txEl>
                                              <p:charRg st="278" end="3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6867">
                                            <p:txEl>
                                              <p:charRg st="278" end="3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867">
                                            <p:txEl>
                                              <p:charRg st="278" end="3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867">
                                            <p:txEl>
                                              <p:charRg st="278" end="3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6867">
                                            <p:txEl>
                                              <p:charRg st="278" end="3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311" end="3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867">
                                            <p:txEl>
                                              <p:charRg st="311" end="32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6867">
                                            <p:txEl>
                                              <p:charRg st="311" end="32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6867">
                                            <p:txEl>
                                              <p:charRg st="311" end="3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6867">
                                            <p:txEl>
                                              <p:charRg st="311" end="3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6867">
                                            <p:txEl>
                                              <p:charRg st="311" end="3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AutoShape 2"/>
          <p:cNvSpPr/>
          <p:nvPr/>
        </p:nvSpPr>
        <p:spPr>
          <a:xfrm>
            <a:off x="4362450" y="136525"/>
            <a:ext cx="4549775" cy="1190625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63500" cap="flat" cmpd="sng">
            <a:solidFill>
              <a:srgbClr val="008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>
              <a:buFont typeface="Arial" panose="020B0604020202020204" pitchFamily="34" charset="0"/>
            </a:pP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Language points</a:t>
            </a:r>
            <a:endParaRPr lang="en-US" altLang="zh-CN" sz="40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7891" name="Text Box 3"/>
          <p:cNvSpPr txBox="1"/>
          <p:nvPr/>
        </p:nvSpPr>
        <p:spPr>
          <a:xfrm>
            <a:off x="909638" y="1498600"/>
            <a:ext cx="7716837" cy="45720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2.My alarm didn’t go off so I got up late.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（1）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alarm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是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名词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，意为“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闹钟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”。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如：My friend didn’t have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alarm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 我的朋友没有闹钟。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（2）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go off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在此指“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(闹钟)发出声响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”。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如：My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alarm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can’t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go off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,it doesn’t work.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 我的闹钟不能发出响声，它坏了。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charRg st="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37891">
                                            <p:txEl>
                                              <p:charRg st="0" end="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charRg st="43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1000"/>
                                        <p:tgtEl>
                                          <p:spTgt spid="37891">
                                            <p:txEl>
                                              <p:charRg st="43" end="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charRg st="63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891">
                                            <p:txEl>
                                              <p:charRg st="63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891">
                                            <p:txEl>
                                              <p:charRg st="63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charRg st="94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charRg st="94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charRg st="94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charRg st="111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7891">
                                            <p:txEl>
                                              <p:charRg st="111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7891">
                                            <p:txEl>
                                              <p:charRg st="111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7891">
                                            <p:txEl>
                                              <p:charRg st="111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891">
                                            <p:txEl>
                                              <p:charRg st="111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charRg st="135" end="1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891">
                                            <p:txEl>
                                              <p:charRg st="135" end="17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7891">
                                            <p:txEl>
                                              <p:charRg st="135" end="17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charRg st="177" end="2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891">
                                            <p:txEl>
                                              <p:charRg st="177" end="20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891">
                                            <p:txEl>
                                              <p:charRg st="177" end="20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7" name="AutoShape 2"/>
          <p:cNvSpPr/>
          <p:nvPr/>
        </p:nvSpPr>
        <p:spPr>
          <a:xfrm>
            <a:off x="4362450" y="136525"/>
            <a:ext cx="4549775" cy="1190625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63500" cap="flat" cmpd="sng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>
              <a:buFont typeface="Arial" panose="020B0604020202020204" pitchFamily="34" charset="0"/>
            </a:pP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Language points</a:t>
            </a:r>
            <a:endParaRPr lang="en-US" altLang="zh-CN" sz="40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8915" name="Text Box 3"/>
          <p:cNvSpPr txBox="1"/>
          <p:nvPr/>
        </p:nvSpPr>
        <p:spPr>
          <a:xfrm>
            <a:off x="1014413" y="1328738"/>
            <a:ext cx="7273925" cy="50927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3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3. So when the rainstorm suddenly came,what were you doing?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(1)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suddenly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是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副词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，意为“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突然；忽然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”。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如：We were talking on the phone when, 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suddenly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, the line went dead. 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我们正通着电话，突然电话断了。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The curtain was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suddenly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drawn and a bright light shone in.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突然窗帘拉了开来，一道强光照了进来。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charRg st="0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915">
                                            <p:txEl>
                                              <p:charRg st="0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5">
                                            <p:txEl>
                                              <p:charRg st="0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.000000"/>
                                          </p:val>
                                        </p:tav>
                                        <p:tav tm="50000">
                                          <p:val>
                                            <p:fltVal val="0.95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915">
                                            <p:txEl>
                                              <p:charRg st="0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8915">
                                            <p:txEl>
                                              <p:charRg st="0" end="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charRg st="62" end="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915">
                                            <p:txEl>
                                              <p:charRg st="62" end="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915">
                                            <p:txEl>
                                              <p:charRg st="62" end="8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.000000"/>
                                          </p:val>
                                        </p:tav>
                                        <p:tav tm="50000">
                                          <p:val>
                                            <p:fltVal val="0.95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915">
                                            <p:txEl>
                                              <p:charRg st="62" end="8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8915">
                                            <p:txEl>
                                              <p:charRg st="62" end="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charRg st="88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8915">
                                            <p:txEl>
                                              <p:charRg st="88" end="1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charRg st="126" end="1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8915">
                                            <p:txEl>
                                              <p:charRg st="126" end="16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charRg st="165" end="1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8915">
                                            <p:txEl>
                                              <p:charRg st="165" end="1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charRg st="188" end="2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8915">
                                            <p:txEl>
                                              <p:charRg st="188" end="25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8915">
                                            <p:txEl>
                                              <p:charRg st="188" end="25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charRg st="250" end="2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915">
                                            <p:txEl>
                                              <p:charRg st="250" end="26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915">
                                            <p:txEl>
                                              <p:charRg st="250" end="26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AutoShape 2"/>
          <p:cNvSpPr/>
          <p:nvPr/>
        </p:nvSpPr>
        <p:spPr>
          <a:xfrm>
            <a:off x="4362450" y="136525"/>
            <a:ext cx="4549775" cy="1190625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63500" cap="flat" cmpd="sng">
            <a:solidFill>
              <a:srgbClr val="008000"/>
            </a:solidFill>
            <a:prstDash val="solid"/>
            <a:bevel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>
              <a:buFont typeface="Arial" panose="020B0604020202020204" pitchFamily="34" charset="0"/>
            </a:pP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Language points</a:t>
            </a:r>
            <a:endParaRPr lang="en-US" altLang="zh-CN" sz="40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9939" name="Text Box 3"/>
          <p:cNvSpPr txBox="1"/>
          <p:nvPr/>
        </p:nvSpPr>
        <p:spPr>
          <a:xfrm>
            <a:off x="1195388" y="1497013"/>
            <a:ext cx="7105650" cy="46942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9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(2)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so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用在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口语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中时，表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达的是一种惊讶或领会对方意图的意思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，可翻译为“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的确，如此，那么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”。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如：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So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，what will you do then?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 那么，你再如何做呢？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☆ 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so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可做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连词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，意思是“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因此，所以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”，但不能和because 同时使用。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如：He was ill，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so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he didn’t come。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他生病了，所以没来。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☆ 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so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可做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副词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，意思是“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同样地，也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”。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如：She likes apples，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so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do I 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 她喜欢吃苹果，我也是。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0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charRg st="0" end="4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48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39">
                                            <p:txEl>
                                              <p:charRg st="48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charRg st="48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76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939">
                                            <p:txEl>
                                              <p:charRg st="76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939">
                                            <p:txEl>
                                              <p:charRg st="76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94" end="1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9939">
                                            <p:txEl>
                                              <p:charRg st="94" end="1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134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9939">
                                            <p:txEl>
                                              <p:charRg st="134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9939">
                                            <p:txEl>
                                              <p:charRg st="134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166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39">
                                            <p:txEl>
                                              <p:charRg st="166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39">
                                            <p:txEl>
                                              <p:charRg st="166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183" end="2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939">
                                            <p:txEl>
                                              <p:charRg st="183" end="20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939">
                                            <p:txEl>
                                              <p:charRg st="183" end="20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9939">
                                            <p:txEl>
                                              <p:charRg st="183" end="20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9939">
                                            <p:txEl>
                                              <p:charRg st="183" end="20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206" end="2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9939">
                                            <p:txEl>
                                              <p:charRg st="206" end="23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9939">
                                            <p:txEl>
                                              <p:charRg st="206" end="23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235" end="2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939">
                                            <p:txEl>
                                              <p:charRg st="235" end="25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939">
                                            <p:txEl>
                                              <p:charRg st="235" end="2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AutoShape 2"/>
          <p:cNvSpPr/>
          <p:nvPr/>
        </p:nvSpPr>
        <p:spPr>
          <a:xfrm>
            <a:off x="379413" y="163513"/>
            <a:ext cx="4549775" cy="1190625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63500" cap="flat" cmpd="sng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>
              <a:buFont typeface="Arial" panose="020B0604020202020204" pitchFamily="34" charset="0"/>
            </a:pP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Language points</a:t>
            </a:r>
            <a:endParaRPr lang="en-US" altLang="zh-CN" sz="40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0963" name="Text Box 3"/>
          <p:cNvSpPr txBox="1"/>
          <p:nvPr/>
        </p:nvSpPr>
        <p:spPr>
          <a:xfrm>
            <a:off x="661988" y="1354138"/>
            <a:ext cx="7704137" cy="52609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1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4. I called at seven and you didn’t pick up.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（1）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pick up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在此意为“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接电话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”。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如：Why doesn't he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pick up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?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为什么他不接电话？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（2）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pick up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意为“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捡起；收集；继续；得到；</a:t>
            </a:r>
            <a:endParaRPr lang="en-US" altLang="zh-CN" sz="28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接人；偶然结识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”。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如： He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picked up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the child and put her on 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 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his shoulders.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  他抱起孩子让她骑在自己的肩膀上。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  He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picked up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news from all sources.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  他从各种渠道收集消息。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0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40963">
                                            <p:txEl>
                                              <p:charRg st="0" end="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46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1000"/>
                                        <p:tgtEl>
                                          <p:spTgt spid="40963">
                                            <p:txEl>
                                              <p:charRg st="46" end="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67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0963">
                                            <p:txEl>
                                              <p:charRg st="67" end="9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93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0963">
                                            <p:txEl>
                                              <p:charRg st="93" end="10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109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963">
                                            <p:txEl>
                                              <p:charRg st="109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0963">
                                            <p:txEl>
                                              <p:charRg st="109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charRg st="109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charRg st="109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963">
                                            <p:txEl>
                                              <p:charRg st="109" end="1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135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963">
                                            <p:txEl>
                                              <p:charRg st="135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963">
                                            <p:txEl>
                                              <p:charRg st="135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963">
                                            <p:txEl>
                                              <p:charRg st="135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0963">
                                            <p:txEl>
                                              <p:charRg st="135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963">
                                            <p:txEl>
                                              <p:charRg st="135" end="1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154" end="1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0963">
                                            <p:txEl>
                                              <p:charRg st="154" end="19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0963">
                                            <p:txEl>
                                              <p:charRg st="154" end="19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196" end="2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0963">
                                            <p:txEl>
                                              <p:charRg st="196" end="2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0963">
                                            <p:txEl>
                                              <p:charRg st="196" end="2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219" end="2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963">
                                            <p:txEl>
                                              <p:charRg st="219" end="24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963">
                                            <p:txEl>
                                              <p:charRg st="219" end="24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244" end="2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963">
                                            <p:txEl>
                                              <p:charRg st="244" end="28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963">
                                            <p:txEl>
                                              <p:charRg st="244" end="28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288" end="3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0963">
                                            <p:txEl>
                                              <p:charRg st="288" end="30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0963">
                                            <p:txEl>
                                              <p:charRg st="288" end="30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3554" name="Group 2"/>
          <p:cNvGrpSpPr/>
          <p:nvPr/>
        </p:nvGrpSpPr>
        <p:grpSpPr>
          <a:xfrm>
            <a:off x="28575" y="1068388"/>
            <a:ext cx="5356225" cy="5845175"/>
            <a:chOff x="0" y="0"/>
            <a:chExt cx="8436" cy="9205"/>
          </a:xfrm>
        </p:grpSpPr>
        <p:pic>
          <p:nvPicPr>
            <p:cNvPr id="4098" name="Picture 3" descr="u=3224599126,3402759595&amp;fm=23&amp;gp=0"/>
            <p:cNvPicPr>
              <a:picLocks noChangeAspect="1"/>
            </p:cNvPicPr>
            <p:nvPr/>
          </p:nvPicPr>
          <p:blipFill>
            <a:blip r:embed="rId1"/>
            <a:srcRect r="45911"/>
            <a:stretch>
              <a:fillRect/>
            </a:stretch>
          </p:blipFill>
          <p:spPr>
            <a:xfrm>
              <a:off x="0" y="999"/>
              <a:ext cx="5548" cy="820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4099" name="AutoShape 4"/>
            <p:cNvSpPr/>
            <p:nvPr/>
          </p:nvSpPr>
          <p:spPr>
            <a:xfrm>
              <a:off x="3682" y="0"/>
              <a:ext cx="4754" cy="2097"/>
            </a:xfrm>
            <a:prstGeom prst="wedgeEllipseCallout">
              <a:avLst>
                <a:gd name="adj1" fmla="val -43750"/>
                <a:gd name="adj2" fmla="val 70000"/>
              </a:avLst>
            </a:prstGeom>
            <a:solidFill>
              <a:srgbClr val="FFFF99"/>
            </a:solidFill>
            <a:ln w="76200" cap="flat" cmpd="sng">
              <a:solidFill>
                <a:srgbClr val="008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lIns="90170" tIns="46990" rIns="90170" bIns="46990" anchor="ctr"/>
            <a:p>
              <a:pPr algn="ctr">
                <a:buFont typeface="Arial" panose="020B0604020202020204" pitchFamily="34" charset="0"/>
              </a:pPr>
              <a:r>
                <a:rPr lang="en-US" altLang="zh-CN" sz="32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Where are you?</a:t>
              </a:r>
              <a:endPara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3557" name="Group 5"/>
          <p:cNvGrpSpPr/>
          <p:nvPr/>
        </p:nvGrpSpPr>
        <p:grpSpPr>
          <a:xfrm>
            <a:off x="5137150" y="2400300"/>
            <a:ext cx="3502025" cy="4319588"/>
            <a:chOff x="0" y="0"/>
            <a:chExt cx="5514" cy="6803"/>
          </a:xfrm>
        </p:grpSpPr>
        <p:pic>
          <p:nvPicPr>
            <p:cNvPr id="4101" name="Picture 6" descr="图片111"/>
            <p:cNvPicPr>
              <a:picLocks noChangeAspect="1"/>
            </p:cNvPicPr>
            <p:nvPr/>
          </p:nvPicPr>
          <p:blipFill>
            <a:blip r:embed="rId2"/>
            <a:srcRect l="48505"/>
            <a:stretch>
              <a:fillRect/>
            </a:stretch>
          </p:blipFill>
          <p:spPr>
            <a:xfrm>
              <a:off x="0" y="2493"/>
              <a:ext cx="3693" cy="4311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4102" name="AutoShape 7"/>
            <p:cNvSpPr/>
            <p:nvPr/>
          </p:nvSpPr>
          <p:spPr>
            <a:xfrm>
              <a:off x="1334" y="0"/>
              <a:ext cx="4181" cy="2042"/>
            </a:xfrm>
            <a:prstGeom prst="wedgeRoundRectCallout">
              <a:avLst>
                <a:gd name="adj1" fmla="val -43750"/>
                <a:gd name="adj2" fmla="val 70000"/>
                <a:gd name="adj3" fmla="val 16667"/>
              </a:avLst>
            </a:prstGeom>
            <a:solidFill>
              <a:srgbClr val="CCFFCC"/>
            </a:solidFill>
            <a:ln w="76200" cap="flat" cmpd="sng">
              <a:solidFill>
                <a:srgbClr val="80008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lIns="90170" tIns="46990" rIns="90170" bIns="46990" anchor="ctr"/>
            <a:p>
              <a:pPr algn="ctr">
                <a:lnSpc>
                  <a:spcPct val="110000"/>
                </a:lnSpc>
                <a:buFont typeface="Arial" panose="020B0604020202020204" pitchFamily="34" charset="0"/>
              </a:pPr>
              <a:r>
                <a:rPr lang="en-US" altLang="zh-CN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I am in the </a:t>
              </a:r>
              <a:endPara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algn="ctr">
                <a:lnSpc>
                  <a:spcPct val="110000"/>
                </a:lnSpc>
                <a:buFont typeface="Arial" panose="020B0604020202020204" pitchFamily="34" charset="0"/>
              </a:pPr>
              <a:r>
                <a:rPr lang="en-US" altLang="zh-CN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classroom.</a:t>
              </a:r>
              <a:endPara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2529" name="矩形 6"/>
          <p:cNvPicPr/>
          <p:nvPr/>
        </p:nvPicPr>
        <p:blipFill>
          <a:blip r:embed="rId1"/>
          <a:stretch>
            <a:fillRect/>
          </a:stretch>
        </p:blipFill>
        <p:spPr>
          <a:xfrm>
            <a:off x="3108325" y="484188"/>
            <a:ext cx="3381375" cy="8604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530" name="Text Box 3"/>
          <p:cNvSpPr txBox="1"/>
          <p:nvPr/>
        </p:nvSpPr>
        <p:spPr>
          <a:xfrm>
            <a:off x="504825" y="1344613"/>
            <a:ext cx="7899400" cy="48799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4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单项选择。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  <a:buFont typeface="Arial" panose="020B0604020202020204" pitchFamily="34" charset="0"/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1. What ____ you ____ at this time yesterday?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  <a:buFont typeface="Arial" panose="020B0604020202020204" pitchFamily="34" charset="0"/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A. did; do                            B. are; doing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  <a:buFont typeface="Arial" panose="020B0604020202020204" pitchFamily="34" charset="0"/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C. were; doing                    D. is; do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  <a:buFont typeface="Arial" panose="020B0604020202020204" pitchFamily="34" charset="0"/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2. ____ Tom was playing computer games, 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  <a:buFont typeface="Arial" panose="020B0604020202020204" pitchFamily="34" charset="0"/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his father came in.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  <a:buFont typeface="Arial" panose="020B0604020202020204" pitchFamily="34" charset="0"/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A. When      B. While     C. Until      D. After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988" name="Text Box 4"/>
          <p:cNvSpPr txBox="1"/>
          <p:nvPr/>
        </p:nvSpPr>
        <p:spPr>
          <a:xfrm>
            <a:off x="2209800" y="1982788"/>
            <a:ext cx="469900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989" name="Text Box 5"/>
          <p:cNvSpPr txBox="1"/>
          <p:nvPr/>
        </p:nvSpPr>
        <p:spPr>
          <a:xfrm>
            <a:off x="1117600" y="4451350"/>
            <a:ext cx="468313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bldLvl="0"/>
      <p:bldP spid="41989" grpId="0" bldLvl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3553" name="矩形 6"/>
          <p:cNvPicPr/>
          <p:nvPr/>
        </p:nvPicPr>
        <p:blipFill>
          <a:blip r:embed="rId1"/>
          <a:stretch>
            <a:fillRect/>
          </a:stretch>
        </p:blipFill>
        <p:spPr>
          <a:xfrm>
            <a:off x="3108325" y="701675"/>
            <a:ext cx="3381375" cy="8604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3554" name="Text Box 3"/>
          <p:cNvSpPr txBox="1"/>
          <p:nvPr/>
        </p:nvSpPr>
        <p:spPr>
          <a:xfrm>
            <a:off x="584200" y="1379538"/>
            <a:ext cx="7962900" cy="46974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8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连词成句。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80000"/>
              </a:lnSpc>
              <a:buFont typeface="Arial" panose="020B0604020202020204" pitchFamily="34" charset="0"/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1. time, why, sister, you, did, call, many, your, 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80000"/>
              </a:lnSpc>
              <a:buFont typeface="Arial" panose="020B0604020202020204" pitchFamily="34" charset="0"/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so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80000"/>
              </a:lnSpc>
              <a:buFont typeface="Arial" panose="020B0604020202020204" pitchFamily="34" charset="0"/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_____________________________________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80000"/>
              </a:lnSpc>
              <a:buFont typeface="Arial" panose="020B0604020202020204" pitchFamily="34" charset="0"/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2. late, my, up, alarm, off, got, go, didn't, so, I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80000"/>
              </a:lnSpc>
              <a:buFont typeface="Arial" panose="020B0604020202020204" pitchFamily="34" charset="0"/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_____________________________________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3012" name="Text Box 4"/>
          <p:cNvSpPr txBox="1"/>
          <p:nvPr/>
        </p:nvSpPr>
        <p:spPr>
          <a:xfrm>
            <a:off x="584200" y="3833813"/>
            <a:ext cx="7962900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Why did you call your sister so many times?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3013" name="Text Box 5"/>
          <p:cNvSpPr txBox="1"/>
          <p:nvPr/>
        </p:nvSpPr>
        <p:spPr>
          <a:xfrm>
            <a:off x="754063" y="5387975"/>
            <a:ext cx="7561262" cy="5175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My alarm didn't go off so I got up late.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bldLvl="0"/>
      <p:bldP spid="43012" grpId="1" bldLvl="0"/>
      <p:bldP spid="43013" grpId="0" bldLvl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4578" name="Group 2"/>
          <p:cNvGrpSpPr/>
          <p:nvPr/>
        </p:nvGrpSpPr>
        <p:grpSpPr>
          <a:xfrm>
            <a:off x="3175" y="908050"/>
            <a:ext cx="5759450" cy="6005513"/>
            <a:chOff x="0" y="0"/>
            <a:chExt cx="9070" cy="9456"/>
          </a:xfrm>
        </p:grpSpPr>
        <p:pic>
          <p:nvPicPr>
            <p:cNvPr id="5122" name="Picture 3" descr="u=3224599126,3402759595&amp;fm=23&amp;gp=0"/>
            <p:cNvPicPr>
              <a:picLocks noChangeAspect="1"/>
            </p:cNvPicPr>
            <p:nvPr/>
          </p:nvPicPr>
          <p:blipFill>
            <a:blip r:embed="rId1"/>
            <a:srcRect r="45911"/>
            <a:stretch>
              <a:fillRect/>
            </a:stretch>
          </p:blipFill>
          <p:spPr>
            <a:xfrm>
              <a:off x="0" y="1250"/>
              <a:ext cx="5548" cy="820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5123" name="AutoShape 4"/>
            <p:cNvSpPr/>
            <p:nvPr/>
          </p:nvSpPr>
          <p:spPr>
            <a:xfrm>
              <a:off x="3600" y="0"/>
              <a:ext cx="5471" cy="2500"/>
            </a:xfrm>
            <a:prstGeom prst="cloudCallout">
              <a:avLst>
                <a:gd name="adj1" fmla="val -48245"/>
                <a:gd name="adj2" fmla="val 83120"/>
              </a:avLst>
            </a:prstGeom>
            <a:solidFill>
              <a:srgbClr val="FFFFFF"/>
            </a:solidFill>
            <a:ln w="76200" cap="flat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lIns="90170" tIns="46990" rIns="90170" bIns="46990" anchor="ctr"/>
            <a:p>
              <a:pPr algn="ctr">
                <a:lnSpc>
                  <a:spcPct val="120000"/>
                </a:lnSpc>
                <a:buFont typeface="Arial" panose="020B0604020202020204" pitchFamily="34" charset="0"/>
              </a:pPr>
              <a:r>
                <a:rPr lang="en-US" altLang="zh-CN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  What are you </a:t>
              </a:r>
              <a:endPara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algn="ctr">
                <a:lnSpc>
                  <a:spcPct val="120000"/>
                </a:lnSpc>
                <a:buFont typeface="Arial" panose="020B0604020202020204" pitchFamily="34" charset="0"/>
              </a:pPr>
              <a:r>
                <a:rPr lang="en-US" altLang="zh-CN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doing?</a:t>
              </a:r>
              <a:endPara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4581" name="Group 5"/>
          <p:cNvGrpSpPr/>
          <p:nvPr/>
        </p:nvGrpSpPr>
        <p:grpSpPr>
          <a:xfrm>
            <a:off x="5137150" y="2235200"/>
            <a:ext cx="3813175" cy="4484688"/>
            <a:chOff x="0" y="0"/>
            <a:chExt cx="6005" cy="7061"/>
          </a:xfrm>
        </p:grpSpPr>
        <p:pic>
          <p:nvPicPr>
            <p:cNvPr id="5125" name="Picture 6" descr="图片111"/>
            <p:cNvPicPr>
              <a:picLocks noChangeAspect="1"/>
            </p:cNvPicPr>
            <p:nvPr/>
          </p:nvPicPr>
          <p:blipFill>
            <a:blip r:embed="rId2"/>
            <a:srcRect l="48505"/>
            <a:stretch>
              <a:fillRect/>
            </a:stretch>
          </p:blipFill>
          <p:spPr>
            <a:xfrm>
              <a:off x="0" y="2751"/>
              <a:ext cx="3693" cy="4311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5126" name="AutoShape 7"/>
            <p:cNvSpPr/>
            <p:nvPr/>
          </p:nvSpPr>
          <p:spPr>
            <a:xfrm>
              <a:off x="1025" y="0"/>
              <a:ext cx="4980" cy="2074"/>
            </a:xfrm>
            <a:prstGeom prst="wedgeRoundRectCallout">
              <a:avLst>
                <a:gd name="adj1" fmla="val -44560"/>
                <a:gd name="adj2" fmla="val 80856"/>
                <a:gd name="adj3" fmla="val 16667"/>
              </a:avLst>
            </a:prstGeom>
            <a:solidFill>
              <a:srgbClr val="FFFFFF"/>
            </a:solidFill>
            <a:ln w="76200" cap="flat" cmpd="sng">
              <a:solidFill>
                <a:srgbClr val="FF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lIns="90170" tIns="46990" rIns="90170" bIns="46990" anchor="ctr"/>
            <a:p>
              <a:pPr algn="ctr">
                <a:lnSpc>
                  <a:spcPct val="120000"/>
                </a:lnSpc>
                <a:buFont typeface="Arial" panose="020B0604020202020204" pitchFamily="34" charset="0"/>
              </a:pPr>
              <a:r>
                <a:rPr lang="en-US" altLang="zh-CN" sz="32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I am answering</a:t>
              </a:r>
              <a:endPara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algn="ctr">
                <a:lnSpc>
                  <a:spcPct val="120000"/>
                </a:lnSpc>
                <a:buFont typeface="Arial" panose="020B0604020202020204" pitchFamily="34" charset="0"/>
              </a:pPr>
              <a:r>
                <a:rPr lang="en-US" altLang="zh-CN" sz="32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your questions.</a:t>
              </a:r>
              <a:endPara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24584" name="AutoShape 8"/>
          <p:cNvSpPr/>
          <p:nvPr/>
        </p:nvSpPr>
        <p:spPr>
          <a:xfrm>
            <a:off x="2457450" y="4789488"/>
            <a:ext cx="2679700" cy="1665287"/>
          </a:xfrm>
          <a:prstGeom prst="wedgeRoundRectCallout">
            <a:avLst>
              <a:gd name="adj1" fmla="val -39361"/>
              <a:gd name="adj2" fmla="val -71384"/>
              <a:gd name="adj3" fmla="val 16667"/>
            </a:avLst>
          </a:prstGeom>
          <a:solidFill>
            <a:schemeClr val="bg1"/>
          </a:solidFill>
          <a:ln w="76200" cap="flat" cmpd="sng">
            <a:solidFill>
              <a:srgbClr val="FF66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>
              <a:buFont typeface="Arial" panose="020B0604020202020204" pitchFamily="34" charset="0"/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What were you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>
              <a:buFont typeface="Arial" panose="020B0604020202020204" pitchFamily="34" charset="0"/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doing when I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>
              <a:buFont typeface="Arial" panose="020B0604020202020204" pitchFamily="34" charset="0"/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came in?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AutoShape 2"/>
          <p:cNvSpPr/>
          <p:nvPr/>
        </p:nvSpPr>
        <p:spPr>
          <a:xfrm>
            <a:off x="657225" y="312738"/>
            <a:ext cx="8289925" cy="150971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76200" cap="flat" cmpd="sng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1a. 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Where were the people at the time of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rainstorm?</a:t>
            </a:r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Match the statements with the people in the picture.</a:t>
            </a: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25603" name="Group 3"/>
          <p:cNvGrpSpPr/>
          <p:nvPr/>
        </p:nvGrpSpPr>
        <p:grpSpPr>
          <a:xfrm>
            <a:off x="185738" y="2014538"/>
            <a:ext cx="8440737" cy="4779962"/>
            <a:chOff x="0" y="0"/>
            <a:chExt cx="13292" cy="7528"/>
          </a:xfrm>
        </p:grpSpPr>
        <p:pic>
          <p:nvPicPr>
            <p:cNvPr id="6147" name="Picture 4" descr="u5A01"/>
            <p:cNvPicPr>
              <a:picLocks noChangeAspect="1"/>
            </p:cNvPicPr>
            <p:nvPr/>
          </p:nvPicPr>
          <p:blipFill>
            <a:blip r:embed="rId1"/>
            <a:srcRect l="17223" t="12148" r="17361" b="12129"/>
            <a:stretch>
              <a:fillRect/>
            </a:stretch>
          </p:blipFill>
          <p:spPr>
            <a:xfrm>
              <a:off x="4092" y="0"/>
              <a:ext cx="4423" cy="384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6148" name="Picture 5" descr="u5A02"/>
            <p:cNvPicPr>
              <a:picLocks noChangeAspect="1"/>
            </p:cNvPicPr>
            <p:nvPr/>
          </p:nvPicPr>
          <p:blipFill>
            <a:blip r:embed="rId2"/>
            <a:srcRect l="15652" t="13481" r="16222" b="13852"/>
            <a:stretch>
              <a:fillRect/>
            </a:stretch>
          </p:blipFill>
          <p:spPr>
            <a:xfrm>
              <a:off x="4093" y="3840"/>
              <a:ext cx="4423" cy="368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6149" name="Picture 6" descr="u5A03"/>
            <p:cNvPicPr>
              <a:picLocks noChangeAspect="1"/>
            </p:cNvPicPr>
            <p:nvPr/>
          </p:nvPicPr>
          <p:blipFill>
            <a:blip r:embed="rId3"/>
            <a:srcRect l="14806" t="10834" r="15222" b="11000"/>
            <a:stretch>
              <a:fillRect/>
            </a:stretch>
          </p:blipFill>
          <p:spPr>
            <a:xfrm>
              <a:off x="8572" y="0"/>
              <a:ext cx="4582" cy="384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6150" name="Picture 7" descr="u5A04"/>
            <p:cNvPicPr>
              <a:picLocks noChangeAspect="1"/>
            </p:cNvPicPr>
            <p:nvPr/>
          </p:nvPicPr>
          <p:blipFill>
            <a:blip r:embed="rId4"/>
            <a:srcRect l="13806" t="12907" r="13945" b="12907"/>
            <a:stretch>
              <a:fillRect/>
            </a:stretch>
          </p:blipFill>
          <p:spPr>
            <a:xfrm>
              <a:off x="8517" y="3842"/>
              <a:ext cx="4639" cy="3687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6151" name="Picture 8" descr="u5A05"/>
            <p:cNvPicPr>
              <a:picLocks noChangeAspect="1"/>
            </p:cNvPicPr>
            <p:nvPr/>
          </p:nvPicPr>
          <p:blipFill>
            <a:blip r:embed="rId5"/>
            <a:srcRect l="18361" t="13852" r="18639" b="14037"/>
            <a:stretch>
              <a:fillRect/>
            </a:stretch>
          </p:blipFill>
          <p:spPr>
            <a:xfrm>
              <a:off x="0" y="1852"/>
              <a:ext cx="4092" cy="397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6152" name="Oval 9"/>
            <p:cNvSpPr/>
            <p:nvPr/>
          </p:nvSpPr>
          <p:spPr>
            <a:xfrm>
              <a:off x="4093" y="0"/>
              <a:ext cx="838" cy="784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 algn="ctr">
                <a:buFont typeface="Arial" panose="020B0604020202020204" pitchFamily="34" charset="0"/>
              </a:pPr>
              <a:r>
                <a:rPr lang="en-US" altLang="zh-CN" sz="3600" b="1" dirty="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a</a:t>
              </a:r>
              <a:endParaRPr lang="en-US" altLang="zh-CN" sz="3600" b="1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153" name="Oval 10"/>
            <p:cNvSpPr/>
            <p:nvPr/>
          </p:nvSpPr>
          <p:spPr>
            <a:xfrm>
              <a:off x="4093" y="3840"/>
              <a:ext cx="838" cy="784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wrap="none" anchor="ctr"/>
            <a:p>
              <a:pPr algn="ctr">
                <a:buFont typeface="Arial" panose="020B0604020202020204" pitchFamily="34" charset="0"/>
              </a:pPr>
              <a:r>
                <a:rPr lang="en-US" altLang="zh-CN" sz="3600" b="1" dirty="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b</a:t>
              </a:r>
              <a:endParaRPr lang="en-US" altLang="zh-CN" sz="3600" b="1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154" name="Oval 11"/>
            <p:cNvSpPr/>
            <p:nvPr/>
          </p:nvSpPr>
          <p:spPr>
            <a:xfrm>
              <a:off x="12454" y="0"/>
              <a:ext cx="838" cy="784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wrap="none" anchor="ctr"/>
            <a:p>
              <a:pPr algn="ctr">
                <a:buFont typeface="Arial" panose="020B0604020202020204" pitchFamily="34" charset="0"/>
              </a:pPr>
              <a:r>
                <a:rPr lang="en-US" altLang="zh-CN" sz="3600" b="1" dirty="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c</a:t>
              </a:r>
              <a:endParaRPr lang="en-US" altLang="zh-CN" sz="3600" b="1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155" name="Oval 12"/>
            <p:cNvSpPr/>
            <p:nvPr/>
          </p:nvSpPr>
          <p:spPr>
            <a:xfrm>
              <a:off x="12316" y="3840"/>
              <a:ext cx="838" cy="784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wrap="none" anchor="ctr"/>
            <a:p>
              <a:pPr algn="ctr">
                <a:buFont typeface="Arial" panose="020B0604020202020204" pitchFamily="34" charset="0"/>
              </a:pPr>
              <a:r>
                <a:rPr lang="en-US" altLang="zh-CN" sz="3600" b="1" dirty="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d</a:t>
              </a:r>
              <a:endParaRPr lang="en-US" altLang="zh-CN" sz="3600" b="1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6156" name="AutoShape 13">
            <a:hlinkClick r:id="rId6" action="ppaction://hlinkfile"/>
          </p:cNvPr>
          <p:cNvSpPr/>
          <p:nvPr/>
        </p:nvSpPr>
        <p:spPr>
          <a:xfrm>
            <a:off x="962025" y="2014538"/>
            <a:ext cx="1235075" cy="809625"/>
          </a:xfrm>
          <a:prstGeom prst="actionButtonForwardNext">
            <a:avLst/>
          </a:prstGeom>
          <a:solidFill>
            <a:schemeClr val="accent1"/>
          </a:solidFill>
          <a:ln w="9525">
            <a:noFill/>
          </a:ln>
        </p:spPr>
        <p:txBody>
          <a:bodyPr wrap="none" anchor="ctr"/>
          <a:p>
            <a:pPr>
              <a:buFont typeface="Arial" panose="020B0604020202020204" pitchFamily="34" charset="0"/>
            </a:pP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AutoShape 2"/>
          <p:cNvSpPr/>
          <p:nvPr/>
        </p:nvSpPr>
        <p:spPr>
          <a:xfrm>
            <a:off x="595313" y="234950"/>
            <a:ext cx="1028700" cy="911225"/>
          </a:xfrm>
          <a:prstGeom prst="pentagon">
            <a:avLst/>
          </a:prstGeom>
          <a:solidFill>
            <a:srgbClr val="FFFF99"/>
          </a:solidFill>
          <a:ln w="76200" cap="flat" cmpd="sng">
            <a:solidFill>
              <a:srgbClr val="008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>
              <a:buFont typeface="Arial" panose="020B0604020202020204" pitchFamily="34" charset="0"/>
            </a:pP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1a</a:t>
            </a:r>
            <a:endParaRPr lang="en-US" altLang="zh-CN" sz="36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70" name="Text Box 3"/>
          <p:cNvSpPr txBox="1"/>
          <p:nvPr/>
        </p:nvSpPr>
        <p:spPr>
          <a:xfrm>
            <a:off x="2289175" y="819150"/>
            <a:ext cx="6454775" cy="4578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230000"/>
              </a:lnSpc>
              <a:buFont typeface="Arial" panose="020B0604020202020204" pitchFamily="34" charset="0"/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1. _____ I was in the library.</a:t>
            </a:r>
            <a:endParaRPr lang="en-US" altLang="zh-CN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230000"/>
              </a:lnSpc>
              <a:buFont typeface="Arial" panose="020B0604020202020204" pitchFamily="34" charset="0"/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2. _____ I was in my house.</a:t>
            </a:r>
            <a:endParaRPr lang="en-US" altLang="zh-CN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230000"/>
              </a:lnSpc>
              <a:buFont typeface="Arial" panose="020B0604020202020204" pitchFamily="34" charset="0"/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3. _____ I was on the street.</a:t>
            </a:r>
            <a:endParaRPr lang="en-US" altLang="zh-CN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230000"/>
              </a:lnSpc>
              <a:buFont typeface="Arial" panose="020B0604020202020204" pitchFamily="34" charset="0"/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4. _____ I was at the bus stop.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628" name="Text Box 4"/>
          <p:cNvSpPr txBox="1"/>
          <p:nvPr/>
        </p:nvSpPr>
        <p:spPr>
          <a:xfrm>
            <a:off x="3121025" y="1146175"/>
            <a:ext cx="663575" cy="5778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629" name="Text Box 5"/>
          <p:cNvSpPr txBox="1"/>
          <p:nvPr/>
        </p:nvSpPr>
        <p:spPr>
          <a:xfrm>
            <a:off x="3121025" y="2314575"/>
            <a:ext cx="663575" cy="5778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630" name="Text Box 6"/>
          <p:cNvSpPr txBox="1"/>
          <p:nvPr/>
        </p:nvSpPr>
        <p:spPr>
          <a:xfrm>
            <a:off x="3121025" y="3498850"/>
            <a:ext cx="663575" cy="5778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d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631" name="Text Box 7"/>
          <p:cNvSpPr txBox="1"/>
          <p:nvPr/>
        </p:nvSpPr>
        <p:spPr>
          <a:xfrm>
            <a:off x="3121025" y="4603750"/>
            <a:ext cx="663575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6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bldLvl="0"/>
      <p:bldP spid="26628" grpId="1" bldLvl="0"/>
      <p:bldP spid="26629" grpId="0" bldLvl="0"/>
      <p:bldP spid="26630" grpId="0" bldLvl="0"/>
      <p:bldP spid="26630" grpId="1" bldLvl="0"/>
      <p:bldP spid="26631" grpId="0" bldLvl="0"/>
      <p:bldP spid="26631" grpId="1" bldLvl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Text Box 2"/>
          <p:cNvSpPr txBox="1"/>
          <p:nvPr/>
        </p:nvSpPr>
        <p:spPr>
          <a:xfrm>
            <a:off x="688975" y="2082800"/>
            <a:ext cx="7769225" cy="39925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200000"/>
              </a:lnSpc>
              <a:buFont typeface="Arial" panose="020B0604020202020204" pitchFamily="34" charset="0"/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a. doing my homework  /  studying</a:t>
            </a:r>
            <a:endParaRPr lang="en-US" altLang="zh-CN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200000"/>
              </a:lnSpc>
              <a:buFont typeface="Arial" panose="020B0604020202020204" pitchFamily="34" charset="0"/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b. playing basketball    /   reading</a:t>
            </a:r>
            <a:endParaRPr lang="en-US" altLang="zh-CN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200000"/>
              </a:lnSpc>
              <a:buFont typeface="Arial" panose="020B0604020202020204" pitchFamily="34" charset="0"/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c. going to work   /  waiting for the bus</a:t>
            </a:r>
            <a:endParaRPr lang="en-US" altLang="zh-CN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200000"/>
              </a:lnSpc>
              <a:buFont typeface="Arial" panose="020B0604020202020204" pitchFamily="34" charset="0"/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d. walking home  /   shopping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8194" name="Group 12"/>
          <p:cNvGrpSpPr/>
          <p:nvPr/>
        </p:nvGrpSpPr>
        <p:grpSpPr>
          <a:xfrm>
            <a:off x="501650" y="312738"/>
            <a:ext cx="8289925" cy="1508125"/>
            <a:chOff x="212" y="197"/>
            <a:chExt cx="5222" cy="950"/>
          </a:xfrm>
        </p:grpSpPr>
        <p:grpSp>
          <p:nvGrpSpPr>
            <p:cNvPr id="8195" name="Group 3"/>
            <p:cNvGrpSpPr/>
            <p:nvPr/>
          </p:nvGrpSpPr>
          <p:grpSpPr>
            <a:xfrm>
              <a:off x="212" y="197"/>
              <a:ext cx="5222" cy="950"/>
              <a:chOff x="0" y="0"/>
              <a:chExt cx="13054" cy="2376"/>
            </a:xfrm>
          </p:grpSpPr>
          <p:sp>
            <p:nvSpPr>
              <p:cNvPr id="8196" name="AutoShape 4"/>
              <p:cNvSpPr/>
              <p:nvPr/>
            </p:nvSpPr>
            <p:spPr>
              <a:xfrm>
                <a:off x="0" y="0"/>
                <a:ext cx="13054" cy="2377"/>
              </a:xfrm>
              <a:prstGeom prst="roundRect">
                <a:avLst>
                  <a:gd name="adj" fmla="val 16667"/>
                </a:avLst>
              </a:prstGeom>
              <a:solidFill>
                <a:srgbClr val="FFCCFF"/>
              </a:solidFill>
              <a:ln w="76200" cap="flat" cmpd="sng">
                <a:solidFill>
                  <a:srgbClr val="008000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 wrap="none" lIns="90170" tIns="46990" rIns="90170" bIns="46990" anchor="ctr"/>
              <a:p>
                <a:pPr algn="ctr">
                  <a:lnSpc>
                    <a:spcPct val="130000"/>
                  </a:lnSpc>
                  <a:buFont typeface="Arial" panose="020B0604020202020204" pitchFamily="34" charset="0"/>
                </a:pPr>
                <a:r>
                  <a:rPr lang="en-US" altLang="zh-CN" sz="3600" b="1" dirty="0">
                    <a:solidFill>
                      <a:srgbClr val="FF0000"/>
                    </a:solidFill>
                    <a:latin typeface="Arial" panose="020B0604020202020204" pitchFamily="34" charset="0"/>
                    <a:ea typeface="宋体" panose="02010600030101010101" pitchFamily="2" charset="-122"/>
                  </a:rPr>
                  <a:t>1b. </a:t>
                </a:r>
                <a:r>
                  <a:rPr lang="en-US" altLang="zh-CN" sz="3200" b="1" dirty="0">
                    <a:solidFill>
                      <a:srgbClr val="0000FF"/>
                    </a:solidFill>
                    <a:latin typeface="Arial" panose="020B0604020202020204" pitchFamily="34" charset="0"/>
                    <a:ea typeface="宋体" panose="02010600030101010101" pitchFamily="2" charset="-122"/>
                  </a:rPr>
                  <a:t>Listen to the TV report and circle the </a:t>
                </a:r>
                <a:endParaRPr lang="en-US" altLang="zh-CN" sz="3200" b="1" dirty="0">
                  <a:solidFill>
                    <a:srgbClr val="0000FF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  <a:p>
                <a:pPr algn="ctr">
                  <a:lnSpc>
                    <a:spcPct val="130000"/>
                  </a:lnSpc>
                  <a:buFont typeface="Arial" panose="020B0604020202020204" pitchFamily="34" charset="0"/>
                </a:pPr>
                <a:r>
                  <a:rPr lang="en-US" altLang="zh-CN" sz="3200" b="1" dirty="0">
                    <a:solidFill>
                      <a:srgbClr val="0000FF"/>
                    </a:solidFill>
                    <a:latin typeface="Arial" panose="020B0604020202020204" pitchFamily="34" charset="0"/>
                    <a:ea typeface="宋体" panose="02010600030101010101" pitchFamily="2" charset="-122"/>
                  </a:rPr>
                  <a:t>correct responses.   </a:t>
                </a:r>
                <a:r>
                  <a:rPr lang="en-US" altLang="zh-CN" sz="3200" b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                        </a:t>
                </a:r>
                <a:endParaRPr lang="zh-CN" altLang="en-US" sz="3200" b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197" name="Oval 5"/>
              <p:cNvSpPr/>
              <p:nvPr/>
            </p:nvSpPr>
            <p:spPr>
              <a:xfrm>
                <a:off x="9816" y="410"/>
                <a:ext cx="1742" cy="881"/>
              </a:xfrm>
              <a:prstGeom prst="ellipse">
                <a:avLst/>
              </a:prstGeom>
              <a:noFill/>
              <a:ln w="508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ctr"/>
              <a:p>
                <a:pPr>
                  <a:buFont typeface="Arial" panose="020B0604020202020204" pitchFamily="34" charset="0"/>
                </a:pPr>
                <a:endParaRPr lang="zh-CN" altLang="en-US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8198" name="Oval 6"/>
            <p:cNvSpPr/>
            <p:nvPr/>
          </p:nvSpPr>
          <p:spPr>
            <a:xfrm>
              <a:off x="4138" y="361"/>
              <a:ext cx="697" cy="352"/>
            </a:xfrm>
            <a:prstGeom prst="ellipse">
              <a:avLst/>
            </a:prstGeom>
            <a:noFill/>
            <a:ln w="50800" cap="flat" cmpd="sng">
              <a:solidFill>
                <a:srgbClr val="FF0000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ctr"/>
            <a:p>
              <a:pPr>
                <a:buFont typeface="Arial" panose="020B0604020202020204" pitchFamily="34" charset="0"/>
              </a:pPr>
              <a:endParaRPr lang="zh-CN" altLang="en-US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27655" name="Oval 7"/>
          <p:cNvSpPr/>
          <p:nvPr/>
        </p:nvSpPr>
        <p:spPr>
          <a:xfrm>
            <a:off x="1139825" y="2365375"/>
            <a:ext cx="4179888" cy="862013"/>
          </a:xfrm>
          <a:prstGeom prst="ellipse">
            <a:avLst/>
          </a:prstGeom>
          <a:noFill/>
          <a:ln w="50800" cap="flat" cmpd="sng">
            <a:solidFill>
              <a:srgbClr val="FF0000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ctr"/>
          <a:p>
            <a:pPr>
              <a:buFont typeface="Arial" panose="020B0604020202020204" pitchFamily="34" charset="0"/>
            </a:pP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56" name="Oval 8"/>
          <p:cNvSpPr/>
          <p:nvPr/>
        </p:nvSpPr>
        <p:spPr>
          <a:xfrm>
            <a:off x="5476875" y="3422650"/>
            <a:ext cx="1847850" cy="830263"/>
          </a:xfrm>
          <a:prstGeom prst="ellipse">
            <a:avLst/>
          </a:prstGeom>
          <a:noFill/>
          <a:ln w="508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p>
            <a:pPr>
              <a:buFont typeface="Arial" panose="020B0604020202020204" pitchFamily="34" charset="0"/>
            </a:pP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57" name="Oval 9"/>
          <p:cNvSpPr/>
          <p:nvPr/>
        </p:nvSpPr>
        <p:spPr>
          <a:xfrm>
            <a:off x="4445000" y="4413250"/>
            <a:ext cx="4013200" cy="685800"/>
          </a:xfrm>
          <a:prstGeom prst="ellipse">
            <a:avLst/>
          </a:prstGeom>
          <a:noFill/>
          <a:ln w="508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p>
            <a:pPr>
              <a:buFont typeface="Arial" panose="020B0604020202020204" pitchFamily="34" charset="0"/>
            </a:pP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58" name="Oval 10"/>
          <p:cNvSpPr/>
          <p:nvPr/>
        </p:nvSpPr>
        <p:spPr>
          <a:xfrm>
            <a:off x="1139825" y="5349875"/>
            <a:ext cx="2997200" cy="727075"/>
          </a:xfrm>
          <a:prstGeom prst="ellipse">
            <a:avLst/>
          </a:prstGeom>
          <a:noFill/>
          <a:ln w="508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p>
            <a:pPr>
              <a:buFont typeface="Arial" panose="020B0604020202020204" pitchFamily="34" charset="0"/>
            </a:pP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7659" name="U5 Section A 1b.mp3" descr="U5 Section A 1b">
            <a:hlinkClick r:id="" action="ppaction://media"/>
          </p:cNvPr>
          <p:cNvPicPr>
            <a:picLocks noRot="1"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7675563" y="1131888"/>
            <a:ext cx="900112" cy="90011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.000000"/>
                                          </p:val>
                                        </p:tav>
                                        <p:tav tm="50000">
                                          <p:val>
                                            <p:fltVal val="0.95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659"/>
                </p:tgtEl>
              </p:cMediaNode>
            </p:audio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276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59455" fill="hold"/>
                                        <p:tgtEl>
                                          <p:spTgt spid="2765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659"/>
                  </p:tgtEl>
                </p:cond>
              </p:nextCondLst>
            </p:seq>
          </p:childTnLst>
        </p:cTn>
      </p:par>
    </p:tnLst>
    <p:bldLst>
      <p:bldP spid="27650" grpId="0" bldLvl="0"/>
      <p:bldP spid="27650" grpId="1" bldLvl="0"/>
      <p:bldP spid="27655" grpId="0" animBg="1"/>
      <p:bldP spid="27656" grpId="0" animBg="1"/>
      <p:bldP spid="27657" grpId="0" animBg="1"/>
      <p:bldP spid="2765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AutoShape 2"/>
          <p:cNvSpPr/>
          <p:nvPr/>
        </p:nvSpPr>
        <p:spPr>
          <a:xfrm>
            <a:off x="1470025" y="247650"/>
            <a:ext cx="7508875" cy="1509713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76200" cap="flat" cmpd="sng">
            <a:solidFill>
              <a:srgbClr val="FF6600"/>
            </a:solidFill>
            <a:prstDash val="solid"/>
            <a:bevel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1c.</a:t>
            </a: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Talk about what the people in 1a were 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doing at the time of the rainstorm.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28675" name="Group 3"/>
          <p:cNvGrpSpPr/>
          <p:nvPr/>
        </p:nvGrpSpPr>
        <p:grpSpPr>
          <a:xfrm>
            <a:off x="149225" y="2200275"/>
            <a:ext cx="4745038" cy="4646613"/>
            <a:chOff x="0" y="0"/>
            <a:chExt cx="7474" cy="7318"/>
          </a:xfrm>
        </p:grpSpPr>
        <p:pic>
          <p:nvPicPr>
            <p:cNvPr id="9219" name="Picture 4" descr="图片111"/>
            <p:cNvPicPr>
              <a:picLocks noChangeAspect="1"/>
            </p:cNvPicPr>
            <p:nvPr/>
          </p:nvPicPr>
          <p:blipFill>
            <a:blip r:embed="rId1"/>
            <a:srcRect r="49319"/>
            <a:stretch>
              <a:fillRect/>
            </a:stretch>
          </p:blipFill>
          <p:spPr>
            <a:xfrm>
              <a:off x="3412" y="2500"/>
              <a:ext cx="4062" cy="481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9220" name="AutoShape 5"/>
            <p:cNvSpPr/>
            <p:nvPr/>
          </p:nvSpPr>
          <p:spPr>
            <a:xfrm>
              <a:off x="0" y="0"/>
              <a:ext cx="5440" cy="2500"/>
            </a:xfrm>
            <a:prstGeom prst="wedgeRoundRectCallout">
              <a:avLst>
                <a:gd name="adj1" fmla="val 39505"/>
                <a:gd name="adj2" fmla="val 61801"/>
                <a:gd name="adj3" fmla="val 16667"/>
              </a:avLst>
            </a:prstGeom>
            <a:solidFill>
              <a:srgbClr val="FFFFFF"/>
            </a:solidFill>
            <a:ln w="76200" cap="flat" cmpd="sng">
              <a:solidFill>
                <a:srgbClr val="008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lIns="90170" tIns="46990" rIns="90170" bIns="46990" anchor="ctr"/>
            <a:p>
              <a:pPr algn="ctr">
                <a:lnSpc>
                  <a:spcPct val="110000"/>
                </a:lnSpc>
                <a:buFont typeface="Arial" panose="020B0604020202020204" pitchFamily="34" charset="0"/>
              </a:pPr>
              <a:r>
                <a:rPr lang="en-US" altLang="zh-CN" sz="2800" b="1" dirty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What was the girl </a:t>
              </a:r>
              <a:endPara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algn="ctr">
                <a:lnSpc>
                  <a:spcPct val="110000"/>
                </a:lnSpc>
                <a:buFont typeface="Arial" panose="020B0604020202020204" pitchFamily="34" charset="0"/>
              </a:pPr>
              <a:r>
                <a:rPr lang="en-US" altLang="zh-CN" sz="2800" b="1" dirty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doing at the time </a:t>
              </a:r>
              <a:endPara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algn="ctr">
                <a:lnSpc>
                  <a:spcPct val="110000"/>
                </a:lnSpc>
                <a:buFont typeface="Arial" panose="020B0604020202020204" pitchFamily="34" charset="0"/>
              </a:pPr>
              <a:r>
                <a:rPr lang="en-US" altLang="zh-CN" sz="2800" b="1" dirty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of the rainstorm?</a:t>
              </a:r>
              <a:endPara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8678" name="Group 6"/>
          <p:cNvGrpSpPr/>
          <p:nvPr/>
        </p:nvGrpSpPr>
        <p:grpSpPr>
          <a:xfrm>
            <a:off x="4892675" y="2200275"/>
            <a:ext cx="3819525" cy="4646613"/>
            <a:chOff x="0" y="0"/>
            <a:chExt cx="6016" cy="7318"/>
          </a:xfrm>
        </p:grpSpPr>
        <p:pic>
          <p:nvPicPr>
            <p:cNvPr id="9222" name="Picture 7" descr="图片111"/>
            <p:cNvPicPr>
              <a:picLocks noChangeAspect="1"/>
            </p:cNvPicPr>
            <p:nvPr/>
          </p:nvPicPr>
          <p:blipFill>
            <a:blip r:embed="rId1"/>
            <a:srcRect l="50642"/>
            <a:stretch>
              <a:fillRect/>
            </a:stretch>
          </p:blipFill>
          <p:spPr>
            <a:xfrm>
              <a:off x="0" y="2500"/>
              <a:ext cx="3956" cy="481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9223" name="AutoShape 8"/>
            <p:cNvSpPr/>
            <p:nvPr/>
          </p:nvSpPr>
          <p:spPr>
            <a:xfrm>
              <a:off x="1896" y="0"/>
              <a:ext cx="4121" cy="1988"/>
            </a:xfrm>
            <a:prstGeom prst="wedgeEllipseCallout">
              <a:avLst>
                <a:gd name="adj1" fmla="val -43750"/>
                <a:gd name="adj2" fmla="val 70000"/>
              </a:avLst>
            </a:prstGeom>
            <a:solidFill>
              <a:schemeClr val="bg1"/>
            </a:solidFill>
            <a:ln w="76200" cap="flat" cmpd="sng">
              <a:solidFill>
                <a:srgbClr val="FF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lIns="90170" tIns="46990" rIns="90170" bIns="46990" anchor="ctr"/>
            <a:p>
              <a:pPr algn="ctr">
                <a:buFont typeface="Arial" panose="020B0604020202020204" pitchFamily="34" charset="0"/>
              </a:pPr>
              <a:r>
                <a:rPr lang="en-US" altLang="zh-CN" sz="2800" b="1" dirty="0">
                  <a:solidFill>
                    <a:srgbClr val="0000FF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She was...</a:t>
              </a:r>
              <a:endPara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AutoShape 2"/>
          <p:cNvSpPr/>
          <p:nvPr/>
        </p:nvSpPr>
        <p:spPr>
          <a:xfrm>
            <a:off x="1471613" y="236538"/>
            <a:ext cx="7402512" cy="1117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76200" cap="flat" cmpd="sng">
            <a:solidFill>
              <a:srgbClr val="008000"/>
            </a:solidFill>
            <a:prstDash val="solid"/>
            <a:bevel/>
            <a:headEnd type="none" w="med" len="med"/>
            <a:tailEnd type="none" w="med" len="med"/>
          </a:ln>
        </p:spPr>
        <p:txBody>
          <a:bodyPr wrap="none" anchor="ctr"/>
          <a:p>
            <a:pPr algn="ctr"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2a.</a:t>
            </a: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Listen and number the pictures [1-5].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29699" name="Group 3"/>
          <p:cNvGrpSpPr/>
          <p:nvPr/>
        </p:nvGrpSpPr>
        <p:grpSpPr>
          <a:xfrm>
            <a:off x="311150" y="1533525"/>
            <a:ext cx="8562975" cy="5172075"/>
            <a:chOff x="0" y="0"/>
            <a:chExt cx="13487" cy="8146"/>
          </a:xfrm>
        </p:grpSpPr>
        <p:pic>
          <p:nvPicPr>
            <p:cNvPr id="10243" name="Picture 4" descr="u5A_2a01"/>
            <p:cNvPicPr>
              <a:picLocks noChangeAspect="1"/>
            </p:cNvPicPr>
            <p:nvPr/>
          </p:nvPicPr>
          <p:blipFill>
            <a:blip r:embed="rId1"/>
            <a:srcRect l="18639" t="7982" r="18639" b="8148"/>
            <a:stretch>
              <a:fillRect/>
            </a:stretch>
          </p:blipFill>
          <p:spPr>
            <a:xfrm>
              <a:off x="431" y="0"/>
              <a:ext cx="4112" cy="412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0244" name="Picture 5" descr="u5A_2a02"/>
            <p:cNvPicPr>
              <a:picLocks noChangeAspect="1"/>
            </p:cNvPicPr>
            <p:nvPr/>
          </p:nvPicPr>
          <p:blipFill>
            <a:blip r:embed="rId2"/>
            <a:srcRect l="19499" t="8167" r="19778" b="8148"/>
            <a:stretch>
              <a:fillRect/>
            </a:stretch>
          </p:blipFill>
          <p:spPr>
            <a:xfrm>
              <a:off x="5133" y="0"/>
              <a:ext cx="4111" cy="412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0245" name="Picture 6" descr="u5A_2a03"/>
            <p:cNvPicPr>
              <a:picLocks noChangeAspect="1"/>
            </p:cNvPicPr>
            <p:nvPr/>
          </p:nvPicPr>
          <p:blipFill>
            <a:blip r:embed="rId3"/>
            <a:srcRect l="18930" t="8167" r="19485" b="9482"/>
            <a:stretch>
              <a:fillRect/>
            </a:stretch>
          </p:blipFill>
          <p:spPr>
            <a:xfrm>
              <a:off x="9677" y="0"/>
              <a:ext cx="3810" cy="412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0246" name="Picture 7" descr="u5A_2a04"/>
            <p:cNvPicPr>
              <a:picLocks noChangeAspect="1"/>
            </p:cNvPicPr>
            <p:nvPr/>
          </p:nvPicPr>
          <p:blipFill>
            <a:blip r:embed="rId4"/>
            <a:srcRect l="18639" t="7982" r="19501" b="8148"/>
            <a:stretch>
              <a:fillRect/>
            </a:stretch>
          </p:blipFill>
          <p:spPr>
            <a:xfrm>
              <a:off x="2850" y="4124"/>
              <a:ext cx="3951" cy="401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0247" name="Picture 8" descr="u5A_2a05"/>
            <p:cNvPicPr>
              <a:picLocks noChangeAspect="1"/>
            </p:cNvPicPr>
            <p:nvPr/>
          </p:nvPicPr>
          <p:blipFill>
            <a:blip r:embed="rId5"/>
            <a:srcRect l="18500" t="8351" r="18777" b="8333"/>
            <a:stretch>
              <a:fillRect/>
            </a:stretch>
          </p:blipFill>
          <p:spPr>
            <a:xfrm>
              <a:off x="7659" y="4124"/>
              <a:ext cx="4037" cy="402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248" name="AutoShape 9"/>
            <p:cNvSpPr/>
            <p:nvPr/>
          </p:nvSpPr>
          <p:spPr>
            <a:xfrm>
              <a:off x="0" y="0"/>
              <a:ext cx="922" cy="864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38100" cap="flat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/>
            <a:p>
              <a:pPr>
                <a:buFont typeface="Arial" panose="020B0604020202020204" pitchFamily="34" charset="0"/>
              </a:pPr>
              <a:endParaRPr lang="zh-CN" altLang="en-US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249" name="AutoShape 10"/>
            <p:cNvSpPr/>
            <p:nvPr/>
          </p:nvSpPr>
          <p:spPr>
            <a:xfrm>
              <a:off x="4543" y="0"/>
              <a:ext cx="922" cy="864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38100" cap="flat" cmpd="sng">
              <a:solidFill>
                <a:srgbClr val="008000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ctr"/>
            <a:p>
              <a:pPr>
                <a:buFont typeface="Arial" panose="020B0604020202020204" pitchFamily="34" charset="0"/>
              </a:pPr>
              <a:endParaRPr lang="zh-CN" altLang="en-US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250" name="AutoShape 11"/>
            <p:cNvSpPr/>
            <p:nvPr/>
          </p:nvSpPr>
          <p:spPr>
            <a:xfrm>
              <a:off x="9216" y="0"/>
              <a:ext cx="922" cy="864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38100" cap="flat" cmpd="sng">
              <a:solidFill>
                <a:srgbClr val="008000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ctr"/>
            <a:p>
              <a:pPr>
                <a:buFont typeface="Arial" panose="020B0604020202020204" pitchFamily="34" charset="0"/>
              </a:pPr>
              <a:endParaRPr lang="zh-CN" altLang="en-US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251" name="AutoShape 12"/>
            <p:cNvSpPr/>
            <p:nvPr/>
          </p:nvSpPr>
          <p:spPr>
            <a:xfrm>
              <a:off x="6340" y="4124"/>
              <a:ext cx="922" cy="864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38100" cap="flat" cmpd="sng">
              <a:solidFill>
                <a:srgbClr val="008000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ctr"/>
            <a:p>
              <a:pPr>
                <a:buFont typeface="Arial" panose="020B0604020202020204" pitchFamily="34" charset="0"/>
              </a:pPr>
              <a:endParaRPr lang="zh-CN" altLang="en-US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252" name="AutoShape 13"/>
            <p:cNvSpPr/>
            <p:nvPr/>
          </p:nvSpPr>
          <p:spPr>
            <a:xfrm>
              <a:off x="11696" y="4124"/>
              <a:ext cx="922" cy="864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38100" cap="flat" cmpd="sng">
              <a:solidFill>
                <a:srgbClr val="008000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ctr"/>
            <a:p>
              <a:pPr>
                <a:buFont typeface="Arial" panose="020B0604020202020204" pitchFamily="34" charset="0"/>
              </a:pPr>
              <a:endParaRPr lang="zh-CN" altLang="en-US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29710" name="Text Box 14"/>
          <p:cNvSpPr txBox="1"/>
          <p:nvPr/>
        </p:nvSpPr>
        <p:spPr>
          <a:xfrm>
            <a:off x="311150" y="1533525"/>
            <a:ext cx="390525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9711" name="Text Box 15"/>
          <p:cNvSpPr txBox="1"/>
          <p:nvPr/>
        </p:nvSpPr>
        <p:spPr>
          <a:xfrm>
            <a:off x="3260725" y="1533525"/>
            <a:ext cx="390525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9712" name="Text Box 16"/>
          <p:cNvSpPr txBox="1"/>
          <p:nvPr/>
        </p:nvSpPr>
        <p:spPr>
          <a:xfrm>
            <a:off x="6254750" y="1533525"/>
            <a:ext cx="390525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5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9713" name="Text Box 17"/>
          <p:cNvSpPr txBox="1"/>
          <p:nvPr/>
        </p:nvSpPr>
        <p:spPr>
          <a:xfrm>
            <a:off x="4457700" y="4067175"/>
            <a:ext cx="390525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9714" name="Text Box 18"/>
          <p:cNvSpPr txBox="1"/>
          <p:nvPr/>
        </p:nvSpPr>
        <p:spPr>
          <a:xfrm>
            <a:off x="7867650" y="4067175"/>
            <a:ext cx="390525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9715" name="U5 Section A 2a.mp3" descr="U5 Section A 2a">
            <a:hlinkClick r:id="" action="ppaction://media"/>
          </p:cNvPr>
          <p:cNvPicPr>
            <a:picLocks noRot="1"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link="rId7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65175" y="4646613"/>
            <a:ext cx="706438" cy="7064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715"/>
                </p:tgtEl>
              </p:cMediaNode>
            </p:audio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97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8" dur="64079" fill="hold"/>
                                        <p:tgtEl>
                                          <p:spTgt spid="297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15"/>
                  </p:tgtEl>
                </p:cond>
              </p:nextCondLst>
            </p:seq>
          </p:childTnLst>
        </p:cTn>
      </p:par>
    </p:tnLst>
    <p:bldLst>
      <p:bldP spid="29698" grpId="0" bldLvl="0" animBg="1"/>
      <p:bldP spid="29710" grpId="0" bldLvl="0"/>
      <p:bldP spid="29711" grpId="0" bldLvl="0"/>
      <p:bldP spid="29712" grpId="0" bldLvl="0"/>
      <p:bldP spid="29713" grpId="0" bldLvl="0"/>
      <p:bldP spid="29714" grpId="0" bldLvl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265" name="Picture 2" descr="u5A_2a01"/>
          <p:cNvPicPr>
            <a:picLocks noChangeAspect="1"/>
          </p:cNvPicPr>
          <p:nvPr/>
        </p:nvPicPr>
        <p:blipFill>
          <a:blip r:embed="rId1"/>
          <a:srcRect l="18639" t="7982" r="18639" b="8148"/>
          <a:stretch>
            <a:fillRect/>
          </a:stretch>
        </p:blipFill>
        <p:spPr>
          <a:xfrm>
            <a:off x="311150" y="1533525"/>
            <a:ext cx="2457450" cy="24669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66" name="Picture 3" descr="u5A_2a02"/>
          <p:cNvPicPr>
            <a:picLocks noChangeAspect="1"/>
          </p:cNvPicPr>
          <p:nvPr/>
        </p:nvPicPr>
        <p:blipFill>
          <a:blip r:embed="rId2"/>
          <a:srcRect l="19499" t="8167" r="19778" b="8148"/>
          <a:stretch>
            <a:fillRect/>
          </a:stretch>
        </p:blipFill>
        <p:spPr>
          <a:xfrm>
            <a:off x="3260725" y="1535113"/>
            <a:ext cx="2459038" cy="24653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67" name="Picture 4" descr="u5A_2a03"/>
          <p:cNvPicPr>
            <a:picLocks noChangeAspect="1"/>
          </p:cNvPicPr>
          <p:nvPr/>
        </p:nvPicPr>
        <p:blipFill>
          <a:blip r:embed="rId3"/>
          <a:srcRect l="18930" t="8167" r="19485" b="9482"/>
          <a:stretch>
            <a:fillRect/>
          </a:stretch>
        </p:blipFill>
        <p:spPr>
          <a:xfrm>
            <a:off x="5957888" y="1535113"/>
            <a:ext cx="2420937" cy="24939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8" name="AutoShape 5"/>
          <p:cNvSpPr/>
          <p:nvPr/>
        </p:nvSpPr>
        <p:spPr>
          <a:xfrm>
            <a:off x="388938" y="396875"/>
            <a:ext cx="8755062" cy="773113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76200" cap="flat" cmpd="sng">
            <a:solidFill>
              <a:srgbClr val="008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2b.</a:t>
            </a: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Listen again. Fill in the blanks in the sentences in 2a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1269" name="Text Box 6"/>
          <p:cNvSpPr txBox="1"/>
          <p:nvPr/>
        </p:nvSpPr>
        <p:spPr>
          <a:xfrm>
            <a:off x="311150" y="4000500"/>
            <a:ext cx="2667000" cy="26495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20000"/>
              </a:lnSpc>
              <a:buFont typeface="Arial" panose="020B0604020202020204" pitchFamily="34" charset="0"/>
            </a:pP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I _____ so busy ________ the umbrella that I didn't see a car coming.</a:t>
            </a: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1270" name="Text Box 7"/>
          <p:cNvSpPr txBox="1"/>
          <p:nvPr/>
        </p:nvSpPr>
        <p:spPr>
          <a:xfrm>
            <a:off x="3498850" y="4029075"/>
            <a:ext cx="2459038" cy="21383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20000"/>
              </a:lnSpc>
              <a:buFont typeface="Arial" panose="020B0604020202020204" pitchFamily="34" charset="0"/>
            </a:pP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My alarm didn't go off </a:t>
            </a:r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</a:pP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so I _______ up late.</a:t>
            </a:r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1271" name="Text Box 8"/>
          <p:cNvSpPr txBox="1"/>
          <p:nvPr/>
        </p:nvSpPr>
        <p:spPr>
          <a:xfrm>
            <a:off x="6151563" y="4000500"/>
            <a:ext cx="2228850" cy="21383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20000"/>
              </a:lnSpc>
              <a:buFont typeface="Arial" panose="020B0604020202020204" pitchFamily="34" charset="0"/>
            </a:pP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I took a hot shower and</a:t>
            </a:r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</a:pP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_____ some warm food.</a:t>
            </a:r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729" name="Text Box 9"/>
          <p:cNvSpPr txBox="1"/>
          <p:nvPr/>
        </p:nvSpPr>
        <p:spPr>
          <a:xfrm>
            <a:off x="609600" y="4111625"/>
            <a:ext cx="949325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was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30" name="Text Box 10"/>
          <p:cNvSpPr txBox="1"/>
          <p:nvPr/>
        </p:nvSpPr>
        <p:spPr>
          <a:xfrm>
            <a:off x="311150" y="4630738"/>
            <a:ext cx="1684338" cy="5175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looking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31" name="Text Box 11"/>
          <p:cNvSpPr txBox="1"/>
          <p:nvPr/>
        </p:nvSpPr>
        <p:spPr>
          <a:xfrm>
            <a:off x="4211638" y="5148263"/>
            <a:ext cx="1239837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woke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32" name="Text Box 12"/>
          <p:cNvSpPr txBox="1"/>
          <p:nvPr/>
        </p:nvSpPr>
        <p:spPr>
          <a:xfrm>
            <a:off x="6319838" y="5148263"/>
            <a:ext cx="949325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ate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30733" name="U5 Section A 2b.mp3" descr="U5 Section A 2b">
            <a:hlinkClick r:id="" action="ppaction://media"/>
          </p:cNvPr>
          <p:cNvPicPr>
            <a:picLocks noRot="1"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5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80413" y="1301750"/>
            <a:ext cx="704850" cy="7064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.000000"/>
                                          </p:val>
                                        </p:tav>
                                        <p:tav tm="50000">
                                          <p:val>
                                            <p:fltVal val="0.95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0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733"/>
                </p:tgtEl>
              </p:cMediaNode>
            </p:audio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07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" dur="65542" fill="hold"/>
                                        <p:tgtEl>
                                          <p:spTgt spid="307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33"/>
                  </p:tgtEl>
                </p:cond>
              </p:nextCondLst>
            </p:seq>
          </p:childTnLst>
        </p:cTn>
      </p:par>
    </p:tnLst>
    <p:bldLst>
      <p:bldP spid="30729" grpId="0" bldLvl="0"/>
      <p:bldP spid="30730" grpId="0" bldLvl="0"/>
      <p:bldP spid="30731" grpId="0" bldLvl="0"/>
      <p:bldP spid="30732" grpId="0" bldLvl="0"/>
    </p:bldLst>
  </p:timing>
</p:sld>
</file>

<file path=ppt/theme/theme1.xml><?xml version="1.0" encoding="utf-8"?>
<a:theme xmlns:a="http://schemas.openxmlformats.org/drawingml/2006/main" name="PPT彩色条纹模板静态">
  <a:themeElements>
    <a:clrScheme name="PPT彩色条纹模板静态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PPT彩色条纹模板静态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PPT彩色条纹模板静态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4156</Words>
  <Application>WPS 演示</Application>
  <PresentationFormat>全屏显示(4:3)</PresentationFormat>
  <Paragraphs>227</Paragraphs>
  <Slides>21</Slides>
  <Notes>0</Notes>
  <HiddenSlides>0</HiddenSlides>
  <MMClips>3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9" baseType="lpstr">
      <vt:lpstr>Arial</vt:lpstr>
      <vt:lpstr>宋体</vt:lpstr>
      <vt:lpstr>Wingdings</vt:lpstr>
      <vt:lpstr>Calibri</vt:lpstr>
      <vt:lpstr>微软雅黑</vt:lpstr>
      <vt:lpstr>Times New Roman</vt:lpstr>
      <vt:lpstr>Arial Unicode MS</vt:lpstr>
      <vt:lpstr>PPT彩色条纹模板静态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daidai</dc:creator>
  <cp:lastModifiedBy>海派甜心</cp:lastModifiedBy>
  <cp:revision>19</cp:revision>
  <dcterms:created xsi:type="dcterms:W3CDTF">2013-01-25T01:44:32Z</dcterms:created>
  <dcterms:modified xsi:type="dcterms:W3CDTF">2021-05-01T02:02:48Z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