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23"/>
  </p:handoutMasterIdLst>
  <p:sldIdLst>
    <p:sldId id="310" r:id="rId3"/>
    <p:sldId id="411" r:id="rId4"/>
    <p:sldId id="417" r:id="rId5"/>
    <p:sldId id="432" r:id="rId6"/>
    <p:sldId id="433" r:id="rId7"/>
    <p:sldId id="452" r:id="rId8"/>
    <p:sldId id="453" r:id="rId9"/>
    <p:sldId id="434" r:id="rId11"/>
    <p:sldId id="438" r:id="rId12"/>
    <p:sldId id="439" r:id="rId13"/>
    <p:sldId id="398" r:id="rId14"/>
    <p:sldId id="440" r:id="rId15"/>
    <p:sldId id="445" r:id="rId16"/>
    <p:sldId id="446" r:id="rId17"/>
    <p:sldId id="447" r:id="rId18"/>
    <p:sldId id="448" r:id="rId19"/>
    <p:sldId id="394" r:id="rId20"/>
    <p:sldId id="412" r:id="rId21"/>
    <p:sldId id="311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085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.xml"/><Relationship Id="rId7" Type="http://schemas.openxmlformats.org/officeDocument/2006/relationships/image" Target="file:///E:\400px_tools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4.xml"/><Relationship Id="rId4" Type="http://schemas.openxmlformats.org/officeDocument/2006/relationships/image" Target="file:///E:\400px_tools/pic_temp/0_pic_quater_left_u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8.xml"/><Relationship Id="rId7" Type="http://schemas.openxmlformats.org/officeDocument/2006/relationships/image" Target="file:///E:\400px_tools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7.xml"/><Relationship Id="rId4" Type="http://schemas.openxmlformats.org/officeDocument/2006/relationships/image" Target="file:///E:\400px_tools/pic_temp/0_pic_quater_left_u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1.xml"/><Relationship Id="rId7" Type="http://schemas.openxmlformats.org/officeDocument/2006/relationships/image" Target="file:///E:\400px_tools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0.xml"/><Relationship Id="rId4" Type="http://schemas.openxmlformats.org/officeDocument/2006/relationships/image" Target="file:///E:\400px_tools/pic_temp/0_pic_quater_left_u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39140" y="1083310"/>
            <a:ext cx="1028319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marR="0" algn="ctr" defTabSz="914400" eaLnBrk="1" hangingPunct="1">
              <a:buClrTx/>
              <a:buFontTx/>
              <a:buNone/>
              <a:defRPr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10 You’re supposed to shake hands.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第二课时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720850" y="717550"/>
            <a:ext cx="5924550" cy="158432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We don’t usually have to make plans to meet our friends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in 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Colombia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723640" y="2474595"/>
            <a:ext cx="6852285" cy="192468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>
              <a:spcBef>
                <a:spcPct val="50000"/>
              </a:spcBef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In 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Switzerland,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we almost always make plans to see friends.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15" y="2134870"/>
            <a:ext cx="3540125" cy="3540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2465" y="1400175"/>
            <a:ext cx="2406015" cy="4057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 flipH="1">
            <a:off x="2383155" y="831215"/>
            <a:ext cx="7305675" cy="3542665"/>
            <a:chOff x="2175029" y="989903"/>
            <a:chExt cx="6120680" cy="3232542"/>
          </a:xfrm>
        </p:grpSpPr>
        <p:sp>
          <p:nvSpPr>
            <p:cNvPr id="2" name="思想气泡: 云 1"/>
            <p:cNvSpPr/>
            <p:nvPr/>
          </p:nvSpPr>
          <p:spPr>
            <a:xfrm rot="420000">
              <a:off x="2175029" y="989903"/>
              <a:ext cx="6120680" cy="3232542"/>
            </a:xfrm>
            <a:prstGeom prst="cloudCallout">
              <a:avLst>
                <a:gd name="adj1" fmla="val -49058"/>
                <a:gd name="adj2" fmla="val 36296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7173" name="矩形 4"/>
            <p:cNvSpPr/>
            <p:nvPr/>
          </p:nvSpPr>
          <p:spPr>
            <a:xfrm>
              <a:off x="2416683" y="1555822"/>
              <a:ext cx="4914292" cy="21826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How much do you know about </a:t>
              </a:r>
              <a:r>
                <a:rPr lang="en-US" altLang="zh-CN" sz="3735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table manners</a:t>
              </a:r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 around the world? Now take the following quiz.</a:t>
              </a:r>
              <a:endPara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4595" y="1993265"/>
            <a:ext cx="3689350" cy="3697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4475" y="1697355"/>
            <a:ext cx="6148070" cy="328422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6760" y="2808605"/>
            <a:ext cx="4396317" cy="1241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talk when your food is in the mouth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2" name="Picture 22" descr="t014129534c619885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611" y="2929256"/>
            <a:ext cx="1151467" cy="11514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13"/>
          <p:cNvSpPr/>
          <p:nvPr/>
        </p:nvSpPr>
        <p:spPr bwMode="auto">
          <a:xfrm>
            <a:off x="1849120" y="1037590"/>
            <a:ext cx="5885180" cy="108204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It is impolite to 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talk when your food is in the mouth.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5" name="圆角矩形标注 13"/>
          <p:cNvSpPr/>
          <p:nvPr/>
        </p:nvSpPr>
        <p:spPr bwMode="auto">
          <a:xfrm>
            <a:off x="3432810" y="2730500"/>
            <a:ext cx="6433185" cy="108204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should not 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talk when your food is in the mouth.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6" name="圆角矩形标注 13"/>
          <p:cNvSpPr/>
          <p:nvPr/>
        </p:nvSpPr>
        <p:spPr bwMode="auto">
          <a:xfrm>
            <a:off x="3690620" y="4603115"/>
            <a:ext cx="7529830" cy="108204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are not supposed/expected to 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talk when your food is in the mouth.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2560" y="1747520"/>
            <a:ext cx="5304155" cy="353631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6760" y="2808605"/>
            <a:ext cx="4396317" cy="1238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put your napkin on legs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3" name="Picture 23" descr="{E773FC8C-BF45-4D71-8E77-935FD485FBA9}_副本"/>
          <p:cNvPicPr>
            <a:picLocks noChangeAspect="1"/>
          </p:cNvPicPr>
          <p:nvPr/>
        </p:nvPicPr>
        <p:blipFill>
          <a:blip r:embed="rId2"/>
          <a:srcRect r="50874" b="70232"/>
          <a:stretch>
            <a:fillRect/>
          </a:stretch>
        </p:blipFill>
        <p:spPr>
          <a:xfrm>
            <a:off x="3869690" y="2844800"/>
            <a:ext cx="1755775" cy="141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13"/>
          <p:cNvSpPr/>
          <p:nvPr/>
        </p:nvSpPr>
        <p:spPr bwMode="auto">
          <a:xfrm>
            <a:off x="1849120" y="1037590"/>
            <a:ext cx="5885180" cy="108204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It is polite to 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put your napkin on legs.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5" name="圆角矩形标注 13"/>
          <p:cNvSpPr/>
          <p:nvPr/>
        </p:nvSpPr>
        <p:spPr bwMode="auto">
          <a:xfrm>
            <a:off x="3767455" y="2567940"/>
            <a:ext cx="6433185" cy="108204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should 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put your napkin on legs.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6" name="圆角矩形标注 13"/>
          <p:cNvSpPr/>
          <p:nvPr/>
        </p:nvSpPr>
        <p:spPr bwMode="auto">
          <a:xfrm>
            <a:off x="3690620" y="4603115"/>
            <a:ext cx="7529830" cy="108204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are supposed/expected to 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put your napkin on legs.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2560" y="1747520"/>
            <a:ext cx="5304155" cy="353631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6760" y="2808605"/>
            <a:ext cx="4396317" cy="1238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put your hands on the table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3" name="Picture 23" descr="{E773FC8C-BF45-4D71-8E77-935FD485FBA9}_副本"/>
          <p:cNvPicPr>
            <a:picLocks noChangeAspect="1"/>
          </p:cNvPicPr>
          <p:nvPr/>
        </p:nvPicPr>
        <p:blipFill>
          <a:blip r:embed="rId2"/>
          <a:srcRect r="50874" b="70232"/>
          <a:stretch>
            <a:fillRect/>
          </a:stretch>
        </p:blipFill>
        <p:spPr>
          <a:xfrm>
            <a:off x="3869690" y="2844800"/>
            <a:ext cx="1755775" cy="141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13"/>
          <p:cNvSpPr/>
          <p:nvPr/>
        </p:nvSpPr>
        <p:spPr bwMode="auto">
          <a:xfrm>
            <a:off x="1849120" y="1037590"/>
            <a:ext cx="5885180" cy="108204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It is polite to 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put your hands on the table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5" name="圆角矩形标注 13"/>
          <p:cNvSpPr/>
          <p:nvPr/>
        </p:nvSpPr>
        <p:spPr bwMode="auto">
          <a:xfrm>
            <a:off x="3432810" y="2730500"/>
            <a:ext cx="6433185" cy="108204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should 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put your hands on the table.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6" name="圆角矩形标注 13"/>
          <p:cNvSpPr/>
          <p:nvPr/>
        </p:nvSpPr>
        <p:spPr bwMode="auto">
          <a:xfrm>
            <a:off x="3690620" y="4603115"/>
            <a:ext cx="7529830" cy="108204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are supposed/expected to 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put your hands on the table.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3240" y="1591945"/>
            <a:ext cx="5546725" cy="367474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6760" y="2808605"/>
            <a:ext cx="4396317" cy="1238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fork in left knife in right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3" name="Picture 23" descr="{E773FC8C-BF45-4D71-8E77-935FD485FBA9}_副本"/>
          <p:cNvPicPr>
            <a:picLocks noChangeAspect="1"/>
          </p:cNvPicPr>
          <p:nvPr/>
        </p:nvPicPr>
        <p:blipFill>
          <a:blip r:embed="rId2"/>
          <a:srcRect r="50874" b="70232"/>
          <a:stretch>
            <a:fillRect/>
          </a:stretch>
        </p:blipFill>
        <p:spPr>
          <a:xfrm>
            <a:off x="3869690" y="2844800"/>
            <a:ext cx="1755775" cy="1416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13"/>
          <p:cNvSpPr/>
          <p:nvPr/>
        </p:nvSpPr>
        <p:spPr bwMode="auto">
          <a:xfrm>
            <a:off x="1849120" y="1037590"/>
            <a:ext cx="5885180" cy="108204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It is polite to 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fork in left knife in right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5" name="圆角矩形标注 13"/>
          <p:cNvSpPr/>
          <p:nvPr/>
        </p:nvSpPr>
        <p:spPr bwMode="auto">
          <a:xfrm>
            <a:off x="4066540" y="2667000"/>
            <a:ext cx="6433185" cy="108204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should 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fork in left knife in right.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6" name="圆角矩形标注 13"/>
          <p:cNvSpPr/>
          <p:nvPr/>
        </p:nvSpPr>
        <p:spPr bwMode="auto">
          <a:xfrm>
            <a:off x="3690620" y="4603115"/>
            <a:ext cx="7529830" cy="108204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are supposed/expected to 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fork in left knife in right.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6210" y="1136015"/>
            <a:ext cx="5694680" cy="427101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6760" y="2808605"/>
            <a:ext cx="4396317" cy="664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shake legs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2" name="Picture 22" descr="t014129534c619885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611" y="2929256"/>
            <a:ext cx="1151467" cy="11514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13"/>
          <p:cNvSpPr/>
          <p:nvPr/>
        </p:nvSpPr>
        <p:spPr bwMode="auto">
          <a:xfrm>
            <a:off x="1849120" y="1037590"/>
            <a:ext cx="5885180" cy="108204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It is impolite to 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shake legs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5" name="圆角矩形标注 13"/>
          <p:cNvSpPr/>
          <p:nvPr/>
        </p:nvSpPr>
        <p:spPr bwMode="auto">
          <a:xfrm>
            <a:off x="3432810" y="2730500"/>
            <a:ext cx="6433185" cy="108204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should not 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shake legs.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6" name="圆角矩形标注 13"/>
          <p:cNvSpPr/>
          <p:nvPr/>
        </p:nvSpPr>
        <p:spPr bwMode="auto">
          <a:xfrm>
            <a:off x="4330065" y="4603115"/>
            <a:ext cx="6890385" cy="1071880"/>
          </a:xfrm>
          <a:prstGeom prst="wedgeRoundRectCallout">
            <a:avLst>
              <a:gd name="adj1" fmla="val 40828"/>
              <a:gd name="adj2" fmla="val 693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are not supposed/expected to </a:t>
            </a:r>
            <a:r>
              <a:rPr lang="en-US" altLang="zh-CN" sz="372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shake legs.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7" name="Text Box 8"/>
          <p:cNvSpPr txBox="1"/>
          <p:nvPr/>
        </p:nvSpPr>
        <p:spPr>
          <a:xfrm>
            <a:off x="2417657" y="1147022"/>
            <a:ext cx="7357533" cy="3989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ts val="1200"/>
              </a:spcBef>
              <a:buAutoNum type="arabicPeriod"/>
            </a:pPr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读书是有用的。</a:t>
            </a:r>
            <a:endParaRPr lang="zh-CN" altLang="en-US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endParaRPr lang="zh-CN" altLang="en-US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每天跑步是健康的。</a:t>
            </a:r>
            <a:endParaRPr lang="zh-CN" altLang="en-US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endParaRPr lang="zh-CN" altLang="en-US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迟到是糟糕的。</a:t>
            </a:r>
            <a:endParaRPr lang="zh-CN" altLang="en-US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2802043" y="1841077"/>
            <a:ext cx="5329767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is useful to read.</a:t>
            </a:r>
            <a:endParaRPr lang="en-US" altLang="zh-CN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 Box 10"/>
          <p:cNvSpPr txBox="1"/>
          <p:nvPr/>
        </p:nvSpPr>
        <p:spPr>
          <a:xfrm>
            <a:off x="2802043" y="3404447"/>
            <a:ext cx="76327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is healthy to run every day.</a:t>
            </a:r>
            <a:endParaRPr lang="en-US" altLang="zh-CN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 Box 11"/>
          <p:cNvSpPr txBox="1"/>
          <p:nvPr/>
        </p:nvSpPr>
        <p:spPr>
          <a:xfrm>
            <a:off x="2802255" y="5005705"/>
            <a:ext cx="9205595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is bad to be late for school.</a:t>
            </a:r>
            <a:endParaRPr lang="en-US" altLang="zh-CN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0345" y="1352550"/>
            <a:ext cx="10027285" cy="313690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形式主语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—Is it impolite to keep others waiting?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—Yes, it's very impolite to keep others waiting.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In China, it's impolite to use your chopsticks to    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hit an empty bowl.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ea typeface="楷体" panose="02010609060101010101" charset="-122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ea typeface="楷体" panose="02010609060101010101" charset="-122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340" y="1932305"/>
            <a:ext cx="3802380" cy="274320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Look and guess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87010" y="1779905"/>
            <a:ext cx="5982335" cy="304800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They are supposed to kiss 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when they meet for the first time.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圆角矩形标注 13"/>
          <p:cNvSpPr/>
          <p:nvPr/>
        </p:nvSpPr>
        <p:spPr bwMode="auto">
          <a:xfrm>
            <a:off x="212090" y="3765550"/>
            <a:ext cx="5006975" cy="1251585"/>
          </a:xfrm>
          <a:prstGeom prst="wedgeRoundRectCallout">
            <a:avLst>
              <a:gd name="adj1" fmla="val -30715"/>
              <a:gd name="adj2" fmla="val 7116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They are from Brazil.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405" y="2069465"/>
            <a:ext cx="4624705" cy="3127375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87010" y="1779905"/>
            <a:ext cx="5982335" cy="304800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They are expected to shake hands 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when they meet for the first time.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圆角矩形标注 13"/>
          <p:cNvSpPr/>
          <p:nvPr/>
        </p:nvSpPr>
        <p:spPr bwMode="auto">
          <a:xfrm>
            <a:off x="212090" y="3765550"/>
            <a:ext cx="5685155" cy="1560195"/>
          </a:xfrm>
          <a:prstGeom prst="wedgeRoundRectCallout">
            <a:avLst>
              <a:gd name="adj1" fmla="val -30715"/>
              <a:gd name="adj2" fmla="val 7116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They are from </a:t>
            </a:r>
            <a:r>
              <a:rPr lang="en-US" altLang="zh-CN" sz="3725" b="1" dirty="0">
                <a:ln>
                  <a:noFill/>
                </a:ln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United  States or Mexico</a:t>
            </a: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335" y="1619250"/>
            <a:ext cx="4084955" cy="3499485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27320" y="1969770"/>
            <a:ext cx="6410960" cy="206248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They should bow 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when they meet for the first time.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圆角矩形标注 13"/>
          <p:cNvSpPr/>
          <p:nvPr/>
        </p:nvSpPr>
        <p:spPr bwMode="auto">
          <a:xfrm>
            <a:off x="321945" y="3383915"/>
            <a:ext cx="4538345" cy="1560195"/>
          </a:xfrm>
          <a:prstGeom prst="wedgeRoundRectCallout">
            <a:avLst>
              <a:gd name="adj1" fmla="val -30715"/>
              <a:gd name="adj2" fmla="val 711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30" b="1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They are from Japan or Korea. </a:t>
            </a:r>
            <a:endParaRPr kumimoji="0" lang="en-US" altLang="zh-CN" sz="373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924685" y="1859915"/>
            <a:ext cx="8077200" cy="206248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manners do you know about time? 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think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760" y="2904490"/>
            <a:ext cx="4288155" cy="25730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6067425" y="219837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933190" y="1734820"/>
            <a:ext cx="1851025" cy="417258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633095" y="1245235"/>
            <a:ext cx="4540250" cy="1608455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In 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Colombia, w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e’re 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pretty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relaxed about time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6769100" y="1221317"/>
            <a:ext cx="4607984" cy="1534584"/>
          </a:xfrm>
          <a:prstGeom prst="wedgeRoundRectCallout">
            <a:avLst>
              <a:gd name="adj1" fmla="val -29654"/>
              <a:gd name="adj2" fmla="val 7193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It’s very important to be on time in 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Switzerland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3249084" y="1316567"/>
            <a:ext cx="5581650" cy="829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It’s+ adj. + to do sth.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618067" y="2660651"/>
            <a:ext cx="10953751" cy="24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为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形式主语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，而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不定式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作为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真正主语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被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后置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r>
              <a:rPr lang="zh-CN" altLang="en-US" sz="426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不定式做主语时，常用代词 </a:t>
            </a:r>
            <a:r>
              <a:rPr lang="en-US" altLang="zh-CN" sz="426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it</a:t>
            </a:r>
            <a:r>
              <a:rPr lang="zh-CN" altLang="en-US" sz="426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来代替不定式结构。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164878" y="3711364"/>
            <a:ext cx="5473700" cy="768351"/>
          </a:xfrm>
          <a:prstGeom prst="ellipse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65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149985" y="3673475"/>
            <a:ext cx="771525" cy="768350"/>
          </a:xfrm>
          <a:prstGeom prst="ellipse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65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435475" y="2541694"/>
            <a:ext cx="3321051" cy="768351"/>
          </a:xfrm>
          <a:prstGeom prst="ellipse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65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130300" y="2541905"/>
            <a:ext cx="810895" cy="768350"/>
          </a:xfrm>
          <a:prstGeom prst="ellipse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265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1"/>
          <p:cNvSpPr/>
          <p:nvPr/>
        </p:nvSpPr>
        <p:spPr>
          <a:xfrm>
            <a:off x="1275292" y="3673263"/>
            <a:ext cx="964120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is very impolite </a:t>
            </a: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 keep 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others waiting.</a:t>
            </a:r>
            <a:endParaRPr lang="zh-CN" altLang="en-US" sz="4265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1275081" y="2552277"/>
            <a:ext cx="682498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is important </a:t>
            </a: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 be 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on time.</a:t>
            </a:r>
            <a:endParaRPr lang="zh-CN" altLang="en-US" sz="4265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239097" y="1676401"/>
            <a:ext cx="3073400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0" dirty="0">
                <a:solidFill>
                  <a:srgbClr val="CC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形式主语</a:t>
            </a:r>
            <a:endParaRPr kumimoji="0" lang="zh-CN" altLang="en-US" sz="4265" b="1" kern="1200" cap="none" spc="0" normalizeH="0" baseline="0" noProof="0" dirty="0">
              <a:solidFill>
                <a:srgbClr val="CC00FF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665047" y="1676401"/>
            <a:ext cx="2774951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真正主语</a:t>
            </a:r>
            <a:endParaRPr kumimoji="0" lang="zh-CN" altLang="en-US" sz="4265" b="1" kern="1200" cap="none" spc="0" normalizeH="0" baseline="0" noProof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6067425" y="219837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332605" y="1834515"/>
            <a:ext cx="1851025" cy="417258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384175" y="1046480"/>
            <a:ext cx="5576570" cy="1807210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In 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Colombia, w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e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often just drop by our friends’ homes if we have time.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6182995" y="1221105"/>
            <a:ext cx="5843270" cy="1435100"/>
          </a:xfrm>
          <a:prstGeom prst="wedgeRoundRectCallout">
            <a:avLst>
              <a:gd name="adj1" fmla="val -29654"/>
              <a:gd name="adj2" fmla="val 7193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In 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Switzerland, w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 never visit a friend’s house without calling first.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4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15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6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9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2135</Words>
  <Application>WPS 演示</Application>
  <PresentationFormat>宽屏</PresentationFormat>
  <Paragraphs>116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楷体</vt:lpstr>
      <vt:lpstr>汉仪乐喵体W</vt:lpstr>
      <vt:lpstr>Calibri</vt:lpstr>
      <vt:lpstr>Bahnschrift</vt:lpstr>
      <vt:lpstr>微软雅黑</vt:lpstr>
      <vt:lpstr>Arial Unicode MS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2020-10-27T11:26:49Z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