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3"/>
    <p:sldId id="279" r:id="rId4"/>
    <p:sldId id="290" r:id="rId5"/>
    <p:sldId id="257" r:id="rId6"/>
    <p:sldId id="281" r:id="rId7"/>
    <p:sldId id="283" r:id="rId8"/>
    <p:sldId id="285" r:id="rId9"/>
    <p:sldId id="262" r:id="rId10"/>
    <p:sldId id="282" r:id="rId11"/>
    <p:sldId id="261" r:id="rId12"/>
    <p:sldId id="287" r:id="rId13"/>
    <p:sldId id="263" r:id="rId14"/>
    <p:sldId id="274" r:id="rId15"/>
    <p:sldId id="268" r:id="rId16"/>
    <p:sldId id="291" r:id="rId17"/>
    <p:sldId id="271" r:id="rId18"/>
    <p:sldId id="277" r:id="rId19"/>
    <p:sldId id="288" r:id="rId20"/>
    <p:sldId id="289" r:id="rId21"/>
    <p:sldId id="272" r:id="rId22"/>
    <p:sldId id="278" r:id="rId23"/>
    <p:sldId id="292" r:id="rId24"/>
    <p:sldId id="280" r:id="rId2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99FF33"/>
    <a:srgbClr val="FFCC66"/>
    <a:srgbClr val="CC66FF"/>
    <a:srgbClr val="3333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10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联机映像占位符 3"/>
          <p:cNvSpPr>
            <a:spLocks noGrp="1"/>
          </p:cNvSpPr>
          <p:nvPr>
            <p:ph type="clipArt"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0" name="文本框 22529"/>
          <p:cNvSpPr txBox="1"/>
          <p:nvPr/>
        </p:nvSpPr>
        <p:spPr>
          <a:xfrm>
            <a:off x="4114800" y="914400"/>
            <a:ext cx="2971800" cy="996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5400" b="1">
                <a:solidFill>
                  <a:srgbClr val="3333FF"/>
                </a:solidFill>
                <a:latin typeface="Times New Roman" panose="02020603050405020304" pitchFamily="18" charset="0"/>
              </a:rPr>
              <a:t>Unit 11</a:t>
            </a:r>
            <a:endParaRPr lang="en-US" altLang="zh-CN" sz="5400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4" name="文本框 10243"/>
          <p:cNvSpPr txBox="1"/>
          <p:nvPr/>
        </p:nvSpPr>
        <p:spPr>
          <a:xfrm>
            <a:off x="1905000" y="838200"/>
            <a:ext cx="1200150" cy="54530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</a:rPr>
              <a:t>go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come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get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ride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do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is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are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have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eat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buy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 see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10245" name="矩形 10244"/>
          <p:cNvSpPr/>
          <p:nvPr/>
        </p:nvSpPr>
        <p:spPr>
          <a:xfrm>
            <a:off x="228600" y="152400"/>
            <a:ext cx="8610600" cy="696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记住下列不规则动词的过去式：</a:t>
            </a:r>
            <a:endParaRPr lang="zh-CN" altLang="en-US" sz="36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7" name="文本框 10246"/>
          <p:cNvSpPr txBox="1"/>
          <p:nvPr/>
        </p:nvSpPr>
        <p:spPr>
          <a:xfrm>
            <a:off x="4648200" y="838200"/>
            <a:ext cx="1706563" cy="54530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went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came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got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rode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did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was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were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had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ate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bought 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saw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6866" name="文本占位符 36865"/>
          <p:cNvSpPr>
            <a:spLocks noGrp="1"/>
          </p:cNvSpPr>
          <p:nvPr>
            <p:ph type="body" sz="half" idx="1"/>
          </p:nvPr>
        </p:nvSpPr>
        <p:spPr>
          <a:xfrm>
            <a:off x="381000" y="1143000"/>
            <a:ext cx="8305800" cy="4953000"/>
          </a:xfrm>
          <a:solidFill>
            <a:srgbClr val="66FFFF">
              <a:alpha val="50000"/>
            </a:srgbClr>
          </a:solidFill>
          <a:ln/>
        </p:spPr>
        <p:txBody>
          <a:bodyPr/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动词一般过去时，表示过去发生事；</a:t>
            </a:r>
            <a:endParaRPr lang="zh-CN" altLang="en-US" sz="36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be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用</a:t>
            </a:r>
            <a:r>
              <a:rPr lang="en-US" altLang="zh-CN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was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或用</a:t>
            </a:r>
            <a:r>
              <a:rPr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were, have, has</a:t>
            </a:r>
            <a:r>
              <a:rPr lang="zh-CN" altLang="en-US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变</a:t>
            </a:r>
            <a:r>
              <a:rPr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had</a:t>
            </a:r>
            <a:r>
              <a:rPr lang="zh-CN" altLang="en-US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；</a:t>
            </a:r>
            <a:endParaRPr lang="zh-CN" altLang="en-US" sz="3600" b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谓语动词过去式，过去时间坐标志；</a:t>
            </a:r>
            <a:endParaRPr lang="zh-CN" altLang="en-US" sz="36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一般动词加</a:t>
            </a:r>
            <a:r>
              <a:rPr lang="en-US" altLang="zh-CN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-ed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，若是特殊得硬记。</a:t>
            </a:r>
            <a:endParaRPr lang="zh-CN" altLang="en-US" sz="36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否定句很简单，主语之后</a:t>
            </a:r>
            <a:r>
              <a:rPr lang="en-US" altLang="zh-CN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didn’t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添；</a:t>
            </a:r>
            <a:endParaRPr lang="zh-CN" altLang="en-US" sz="36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疑问句也不难，</a:t>
            </a:r>
            <a:r>
              <a:rPr lang="en-US" altLang="zh-CN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did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放在主语前；</a:t>
            </a:r>
            <a:endParaRPr lang="zh-CN" altLang="en-US" sz="36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如果谓语之前有</a:t>
            </a:r>
            <a:r>
              <a:rPr lang="en-US" altLang="zh-CN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did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，谓语动词需还原；</a:t>
            </a:r>
            <a:endParaRPr lang="zh-CN" altLang="en-US" sz="36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动词若是</a:t>
            </a:r>
            <a:r>
              <a:rPr lang="en-US" altLang="zh-CN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was, were, 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否定就把</a:t>
            </a:r>
            <a:r>
              <a:rPr lang="en-US" altLang="zh-CN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not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添。</a:t>
            </a:r>
            <a:endParaRPr lang="zh-CN" altLang="en-US" sz="36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文本框 36866"/>
          <p:cNvSpPr txBox="1"/>
          <p:nvPr/>
        </p:nvSpPr>
        <p:spPr>
          <a:xfrm>
            <a:off x="2438400" y="228600"/>
            <a:ext cx="4114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 dirty="0">
                <a:latin typeface="Times New Roman" panose="02020603050405020304" pitchFamily="18" charset="0"/>
              </a:rPr>
              <a:t> </a:t>
            </a:r>
            <a:r>
              <a:rPr lang="zh-CN" altLang="en-US" sz="4000" b="1" dirty="0">
                <a:latin typeface="Times New Roman" panose="02020603050405020304" pitchFamily="18" charset="0"/>
              </a:rPr>
              <a:t>巧记一般过去时</a:t>
            </a:r>
            <a:endParaRPr lang="zh-CN" altLang="en-US" sz="40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矩形 12289"/>
          <p:cNvSpPr/>
          <p:nvPr/>
        </p:nvSpPr>
        <p:spPr>
          <a:xfrm>
            <a:off x="228600" y="152400"/>
            <a:ext cx="8305800" cy="19065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600" b="1">
                <a:solidFill>
                  <a:srgbClr val="FF3300"/>
                </a:solidFill>
                <a:latin typeface="Arial" panose="020B0604020202020204" pitchFamily="34" charset="0"/>
              </a:rPr>
              <a:t>3a</a:t>
            </a:r>
            <a:r>
              <a:rPr lang="en-US" altLang="zh-CN" sz="3600" b="1">
                <a:latin typeface="Arial" panose="020B0604020202020204" pitchFamily="34" charset="0"/>
              </a:rPr>
              <a:t> </a:t>
            </a:r>
            <a:r>
              <a:rPr lang="en-US" altLang="zh-CN" sz="3600" b="1">
                <a:solidFill>
                  <a:srgbClr val="3333FF"/>
                </a:solidFill>
                <a:latin typeface="Arial" panose="020B0604020202020204" pitchFamily="34" charset="0"/>
              </a:rPr>
              <a:t>Here is Jim’s and Bill’s letters. </a:t>
            </a:r>
            <a:endParaRPr lang="en-US" altLang="zh-CN" sz="3600" b="1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600" b="1">
                <a:solidFill>
                  <a:srgbClr val="3333FF"/>
                </a:solidFill>
                <a:latin typeface="Arial" panose="020B0604020202020204" pitchFamily="34" charset="0"/>
              </a:rPr>
              <a:t>     Let’s help them to complete the </a:t>
            </a:r>
            <a:endParaRPr lang="en-US" altLang="zh-CN" sz="3600" b="1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600" b="1">
                <a:solidFill>
                  <a:srgbClr val="3333FF"/>
                </a:solidFill>
                <a:latin typeface="Arial" panose="020B0604020202020204" pitchFamily="34" charset="0"/>
              </a:rPr>
              <a:t>     letters.</a:t>
            </a:r>
            <a:endParaRPr lang="en-US" altLang="zh-CN" sz="3600" b="1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矩形 12291"/>
          <p:cNvSpPr/>
          <p:nvPr/>
        </p:nvSpPr>
        <p:spPr>
          <a:xfrm>
            <a:off x="381000" y="2057400"/>
            <a:ext cx="8431213" cy="4486275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latin typeface="Times New Roman" panose="02020603050405020304" pitchFamily="18" charset="0"/>
              </a:rPr>
              <a:t>Dear Bill,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r>
              <a:rPr lang="en-US" altLang="zh-CN" sz="3600" b="1">
                <a:latin typeface="Times New Roman" panose="02020603050405020304" pitchFamily="18" charset="0"/>
              </a:rPr>
              <a:t>How ___ (is) your school trip yesterday? ___ (Do) you ___ (go) to the zoo? ___ (do) you take any photos? ___ (Do) you ___ (see) any interesting animals? I ____ (go) to the zoo last year and it ____ (is) a lot of fun.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r>
              <a:rPr lang="en-US" altLang="zh-CN" sz="3600" b="1">
                <a:latin typeface="Times New Roman" panose="02020603050405020304" pitchFamily="18" charset="0"/>
              </a:rPr>
              <a:t>                                                         Jim 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pic>
        <p:nvPicPr>
          <p:cNvPr id="12295" name="图片 12294" descr="u=1091522315,838715000&amp;fm=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304800"/>
            <a:ext cx="1676400" cy="954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6" name="文本框 12295"/>
          <p:cNvSpPr txBox="1"/>
          <p:nvPr/>
        </p:nvSpPr>
        <p:spPr>
          <a:xfrm>
            <a:off x="1371600" y="2590800"/>
            <a:ext cx="92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7" name="文本框 12296"/>
          <p:cNvSpPr txBox="1"/>
          <p:nvPr/>
        </p:nvSpPr>
        <p:spPr>
          <a:xfrm>
            <a:off x="228600" y="3173413"/>
            <a:ext cx="1123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Did 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8" name="文本框 12297"/>
          <p:cNvSpPr txBox="1"/>
          <p:nvPr/>
        </p:nvSpPr>
        <p:spPr>
          <a:xfrm>
            <a:off x="3048000" y="3124200"/>
            <a:ext cx="641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go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9" name="文本框 12298"/>
          <p:cNvSpPr txBox="1"/>
          <p:nvPr/>
        </p:nvSpPr>
        <p:spPr>
          <a:xfrm>
            <a:off x="6858000" y="3168650"/>
            <a:ext cx="895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Did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0" name="文本框 12299"/>
          <p:cNvSpPr txBox="1"/>
          <p:nvPr/>
        </p:nvSpPr>
        <p:spPr>
          <a:xfrm>
            <a:off x="4648200" y="3733800"/>
            <a:ext cx="895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Did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1" name="文本框 12300"/>
          <p:cNvSpPr txBox="1"/>
          <p:nvPr/>
        </p:nvSpPr>
        <p:spPr>
          <a:xfrm>
            <a:off x="7239000" y="3733800"/>
            <a:ext cx="768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see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2" name="文本框 12301"/>
          <p:cNvSpPr txBox="1"/>
          <p:nvPr/>
        </p:nvSpPr>
        <p:spPr>
          <a:xfrm>
            <a:off x="6629400" y="4267200"/>
            <a:ext cx="1071563" cy="6096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400" b="1">
                <a:solidFill>
                  <a:srgbClr val="FF0000"/>
                </a:solidFill>
                <a:latin typeface="Times New Roman" panose="02020603050405020304" pitchFamily="18" charset="0"/>
              </a:rPr>
              <a:t>went</a:t>
            </a:r>
            <a:endParaRPr lang="en-US" altLang="zh-CN" sz="3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3" name="文本框 12302"/>
          <p:cNvSpPr txBox="1"/>
          <p:nvPr/>
        </p:nvSpPr>
        <p:spPr>
          <a:xfrm>
            <a:off x="5486400" y="4800600"/>
            <a:ext cx="92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7" grpId="0"/>
      <p:bldP spid="12298" grpId="0"/>
      <p:bldP spid="12299" grpId="0"/>
      <p:bldP spid="12300" grpId="0"/>
      <p:bldP spid="12301" grpId="0"/>
      <p:bldP spid="12302" grpId="0"/>
      <p:bldP spid="1230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3554" name="矩形 23553"/>
          <p:cNvSpPr/>
          <p:nvPr/>
        </p:nvSpPr>
        <p:spPr>
          <a:xfrm>
            <a:off x="152400" y="152400"/>
            <a:ext cx="8763000" cy="6361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Dear Jim,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My school trip ___ (is) great! We ___ (have) so much fun! We ____ (go) to Green Park. We _______ (climb) the mountains there and ____ (see) a lot of flowers. We ___ (eat) our lunch under some trees and ______ (play) some games after that. But at about two o’clock, it ____ (get) very cloudy and we _______ (worry) it would rain. Luckily, it ______ (do not), and the sun _____ (come) out again!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                                                 Bill</a:t>
            </a:r>
            <a:endParaRPr lang="en-US" altLang="zh-CN" sz="3400" b="1">
              <a:latin typeface="Times New Roman" panose="02020603050405020304" pitchFamily="18" charset="0"/>
            </a:endParaRPr>
          </a:p>
        </p:txBody>
      </p:sp>
      <p:sp>
        <p:nvSpPr>
          <p:cNvPr id="23555" name="文本框 23554"/>
          <p:cNvSpPr txBox="1"/>
          <p:nvPr/>
        </p:nvSpPr>
        <p:spPr>
          <a:xfrm>
            <a:off x="2895600" y="685800"/>
            <a:ext cx="92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6" name="文本框 23555"/>
          <p:cNvSpPr txBox="1"/>
          <p:nvPr/>
        </p:nvSpPr>
        <p:spPr>
          <a:xfrm>
            <a:off x="6172200" y="730250"/>
            <a:ext cx="10350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had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7" name="文本框 23556"/>
          <p:cNvSpPr txBox="1"/>
          <p:nvPr/>
        </p:nvSpPr>
        <p:spPr>
          <a:xfrm>
            <a:off x="3352800" y="1295400"/>
            <a:ext cx="1123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went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8" name="文本框 23557"/>
          <p:cNvSpPr txBox="1"/>
          <p:nvPr/>
        </p:nvSpPr>
        <p:spPr>
          <a:xfrm>
            <a:off x="76200" y="1905000"/>
            <a:ext cx="18478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climbed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9" name="文本框 23558"/>
          <p:cNvSpPr txBox="1"/>
          <p:nvPr/>
        </p:nvSpPr>
        <p:spPr>
          <a:xfrm>
            <a:off x="7842250" y="1873250"/>
            <a:ext cx="92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saw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0" name="文本框 23559"/>
          <p:cNvSpPr txBox="1"/>
          <p:nvPr/>
        </p:nvSpPr>
        <p:spPr>
          <a:xfrm>
            <a:off x="4794250" y="2482850"/>
            <a:ext cx="768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ate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1" name="文本框 23560"/>
          <p:cNvSpPr txBox="1"/>
          <p:nvPr/>
        </p:nvSpPr>
        <p:spPr>
          <a:xfrm>
            <a:off x="4191000" y="2971800"/>
            <a:ext cx="1479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played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2" name="文本框 23561"/>
          <p:cNvSpPr txBox="1"/>
          <p:nvPr/>
        </p:nvSpPr>
        <p:spPr>
          <a:xfrm>
            <a:off x="228600" y="4114800"/>
            <a:ext cx="793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got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3" name="文本框 23562"/>
          <p:cNvSpPr txBox="1"/>
          <p:nvPr/>
        </p:nvSpPr>
        <p:spPr>
          <a:xfrm>
            <a:off x="5734050" y="4114800"/>
            <a:ext cx="1733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worried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4" name="文本框 23563"/>
          <p:cNvSpPr txBox="1"/>
          <p:nvPr/>
        </p:nvSpPr>
        <p:spPr>
          <a:xfrm>
            <a:off x="4794250" y="4724400"/>
            <a:ext cx="1377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didn’t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5" name="文本框 23564"/>
          <p:cNvSpPr txBox="1"/>
          <p:nvPr/>
        </p:nvSpPr>
        <p:spPr>
          <a:xfrm>
            <a:off x="1619250" y="5257800"/>
            <a:ext cx="1200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came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  <p:bldP spid="23557" grpId="0"/>
      <p:bldP spid="23558" grpId="0"/>
      <p:bldP spid="23559" grpId="0"/>
      <p:bldP spid="23560" grpId="0"/>
      <p:bldP spid="23561" grpId="0"/>
      <p:bldP spid="23562" grpId="0"/>
      <p:bldP spid="23563" grpId="0"/>
      <p:bldP spid="23564" grpId="0"/>
      <p:bldP spid="235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1" name="矩形 17410"/>
          <p:cNvSpPr/>
          <p:nvPr/>
        </p:nvSpPr>
        <p:spPr>
          <a:xfrm>
            <a:off x="2667000" y="304800"/>
            <a:ext cx="3240088" cy="69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Groupwork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2" name="文本框 17411"/>
          <p:cNvSpPr txBox="1"/>
          <p:nvPr/>
        </p:nvSpPr>
        <p:spPr>
          <a:xfrm>
            <a:off x="304800" y="2895600"/>
            <a:ext cx="7467600" cy="2838450"/>
          </a:xfrm>
          <a:prstGeom prst="rect">
            <a:avLst/>
          </a:prstGeom>
          <a:noFill/>
          <a:ln w="76200">
            <a:noFill/>
          </a:ln>
        </p:spPr>
        <p:txBody>
          <a:bodyPr>
            <a:spAutoFit/>
          </a:bodyPr>
          <a:p>
            <a:r>
              <a:rPr lang="en-US" altLang="zh-CN" sz="3600" b="1">
                <a:latin typeface="Times New Roman" panose="02020603050405020304" pitchFamily="18" charset="0"/>
              </a:rPr>
              <a:t>Last week I visited my aunt’s house.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r>
              <a:rPr lang="en-US" altLang="zh-CN" sz="3600" b="1">
                <a:latin typeface="Times New Roman" panose="02020603050405020304" pitchFamily="18" charset="0"/>
              </a:rPr>
              <a:t>_______________________________</a:t>
            </a:r>
            <a:br>
              <a:rPr lang="en-US" altLang="zh-CN" sz="3600" b="1">
                <a:latin typeface="Times New Roman" panose="02020603050405020304" pitchFamily="18" charset="0"/>
              </a:rPr>
            </a:br>
            <a:r>
              <a:rPr lang="en-US" altLang="zh-CN" sz="3600" b="1">
                <a:latin typeface="Times New Roman" panose="02020603050405020304" pitchFamily="18" charset="0"/>
              </a:rPr>
              <a:t>_______________________________</a:t>
            </a:r>
            <a:br>
              <a:rPr lang="en-US" altLang="zh-CN" sz="3600" b="1">
                <a:latin typeface="Times New Roman" panose="02020603050405020304" pitchFamily="18" charset="0"/>
              </a:rPr>
            </a:br>
            <a:r>
              <a:rPr lang="en-US" altLang="zh-CN" sz="3600" b="1">
                <a:latin typeface="Times New Roman" panose="02020603050405020304" pitchFamily="18" charset="0"/>
              </a:rPr>
              <a:t>_______________________________</a:t>
            </a:r>
            <a:br>
              <a:rPr lang="en-US" altLang="zh-CN" sz="3600" b="1">
                <a:latin typeface="Times New Roman" panose="02020603050405020304" pitchFamily="18" charset="0"/>
              </a:rPr>
            </a:br>
            <a:r>
              <a:rPr lang="en-US" altLang="zh-CN" sz="3600" b="1">
                <a:latin typeface="Times New Roman" panose="02020603050405020304" pitchFamily="18" charset="0"/>
              </a:rPr>
              <a:t>_______________________________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17413" name="文本框 17412"/>
          <p:cNvSpPr txBox="1"/>
          <p:nvPr/>
        </p:nvSpPr>
        <p:spPr>
          <a:xfrm>
            <a:off x="304800" y="1143000"/>
            <a:ext cx="8305800" cy="1409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>
                <a:solidFill>
                  <a:srgbClr val="3333FF"/>
                </a:solidFill>
                <a:latin typeface="Arial" panose="020B0604020202020204" pitchFamily="34" charset="0"/>
              </a:rPr>
              <a:t>Make up a story. Each student adds a sentence. </a:t>
            </a:r>
            <a:endParaRPr lang="en-US" altLang="zh-CN" sz="3600" b="1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7414" name="文本框 17413"/>
          <p:cNvSpPr txBox="1"/>
          <p:nvPr/>
        </p:nvSpPr>
        <p:spPr>
          <a:xfrm>
            <a:off x="381000" y="3429000"/>
            <a:ext cx="6019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</a:rPr>
              <a:t>The weather was beautiful.</a:t>
            </a:r>
            <a:endParaRPr lang="en-US" altLang="zh-CN" sz="3600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5" name="文本框 17414"/>
          <p:cNvSpPr txBox="1"/>
          <p:nvPr/>
        </p:nvSpPr>
        <p:spPr>
          <a:xfrm>
            <a:off x="457200" y="4038600"/>
            <a:ext cx="6019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</a:rPr>
              <a:t>We went fishing.</a:t>
            </a:r>
            <a:endParaRPr lang="en-US" altLang="zh-CN" sz="3600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62" name="文本框 40961"/>
          <p:cNvSpPr txBox="1"/>
          <p:nvPr/>
        </p:nvSpPr>
        <p:spPr>
          <a:xfrm>
            <a:off x="228600" y="1468438"/>
            <a:ext cx="8610600" cy="4703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lnSpc>
                <a:spcPct val="120000"/>
              </a:lnSpc>
            </a:pPr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写出下列单词的过去式。</a:t>
            </a:r>
            <a:endParaRPr lang="zh-CN" altLang="en-US" sz="36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1. am _______     2. is _______ 3. are _____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4. play _______     5. go _______ 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6. worry _______ 7. do _______ 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8. have _______  9. stop _______ 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10. eat _______   11. buy _______ 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12. study _______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40964" name="文本框 40963"/>
          <p:cNvSpPr txBox="1"/>
          <p:nvPr/>
        </p:nvSpPr>
        <p:spPr>
          <a:xfrm>
            <a:off x="1600200" y="2230438"/>
            <a:ext cx="92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5" name="文本框 40964"/>
          <p:cNvSpPr txBox="1"/>
          <p:nvPr/>
        </p:nvSpPr>
        <p:spPr>
          <a:xfrm>
            <a:off x="4953000" y="2840038"/>
            <a:ext cx="1123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went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6" name="文本框 40965"/>
          <p:cNvSpPr txBox="1"/>
          <p:nvPr/>
        </p:nvSpPr>
        <p:spPr>
          <a:xfrm>
            <a:off x="1752600" y="4211638"/>
            <a:ext cx="92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had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7" name="文本框 40966"/>
          <p:cNvSpPr txBox="1"/>
          <p:nvPr/>
        </p:nvSpPr>
        <p:spPr>
          <a:xfrm>
            <a:off x="5105400" y="3525838"/>
            <a:ext cx="914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did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8" name="文本框 40967"/>
          <p:cNvSpPr txBox="1"/>
          <p:nvPr/>
        </p:nvSpPr>
        <p:spPr>
          <a:xfrm>
            <a:off x="1828800" y="2840038"/>
            <a:ext cx="1479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played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9" name="矩形 40968"/>
          <p:cNvSpPr/>
          <p:nvPr/>
        </p:nvSpPr>
        <p:spPr>
          <a:xfrm>
            <a:off x="2779713" y="533400"/>
            <a:ext cx="3240087" cy="69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3333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小试身手</a:t>
            </a:r>
            <a:endParaRPr lang="zh-CN" altLang="en-US" sz="3600" b="1">
              <a:ln w="12700" cap="flat" cmpd="sng">
                <a:solidFill>
                  <a:srgbClr val="3333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970" name="文本框 40969"/>
          <p:cNvSpPr txBox="1"/>
          <p:nvPr/>
        </p:nvSpPr>
        <p:spPr>
          <a:xfrm>
            <a:off x="4953000" y="2230438"/>
            <a:ext cx="92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71" name="文本框 40970"/>
          <p:cNvSpPr txBox="1"/>
          <p:nvPr/>
        </p:nvSpPr>
        <p:spPr>
          <a:xfrm>
            <a:off x="7467600" y="2230438"/>
            <a:ext cx="1123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were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72" name="文本框 40971"/>
          <p:cNvSpPr txBox="1"/>
          <p:nvPr/>
        </p:nvSpPr>
        <p:spPr>
          <a:xfrm>
            <a:off x="2057400" y="3525838"/>
            <a:ext cx="1733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worried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73" name="文本框 40972"/>
          <p:cNvSpPr txBox="1"/>
          <p:nvPr/>
        </p:nvSpPr>
        <p:spPr>
          <a:xfrm>
            <a:off x="5029200" y="4211638"/>
            <a:ext cx="170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stopped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74" name="文本框 40973"/>
          <p:cNvSpPr txBox="1"/>
          <p:nvPr/>
        </p:nvSpPr>
        <p:spPr>
          <a:xfrm>
            <a:off x="1670050" y="4897438"/>
            <a:ext cx="768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ate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75" name="文本框 40974"/>
          <p:cNvSpPr txBox="1"/>
          <p:nvPr/>
        </p:nvSpPr>
        <p:spPr>
          <a:xfrm>
            <a:off x="5105400" y="4897438"/>
            <a:ext cx="1555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bought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76" name="文本框 40975"/>
          <p:cNvSpPr txBox="1"/>
          <p:nvPr/>
        </p:nvSpPr>
        <p:spPr>
          <a:xfrm>
            <a:off x="2203450" y="5507038"/>
            <a:ext cx="1606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studied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7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7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8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6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72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6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966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973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97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975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97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build="p"/>
      <p:bldP spid="40965" grpId="0" build="p"/>
      <p:bldP spid="40966" grpId="0" build="p"/>
      <p:bldP spid="40967" grpId="0" build="p"/>
      <p:bldP spid="40968" grpId="0" build="p"/>
      <p:bldP spid="40970" grpId="0" build="p"/>
      <p:bldP spid="40971" grpId="0" build="p"/>
      <p:bldP spid="40972" grpId="0" build="p"/>
      <p:bldP spid="40973" grpId="0" build="p"/>
      <p:bldP spid="40974" grpId="0" build="p"/>
      <p:bldP spid="40975" grpId="0" build="p"/>
      <p:bldP spid="4097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482" name="文本框 20481"/>
          <p:cNvSpPr txBox="1"/>
          <p:nvPr/>
        </p:nvSpPr>
        <p:spPr>
          <a:xfrm>
            <a:off x="152400" y="1447800"/>
            <a:ext cx="8610600" cy="4703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1. She often ____ (go) to the park on 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weekends, but yesterday she ____ (go) to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the zoo.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2. Last week she ___ (have) fun on a farm.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3. What ___ they __ (do) on the school trip?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They ____ (ride) horses and _______ 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(climb) the mountains.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20483" name="文本框 20482"/>
          <p:cNvSpPr txBox="1"/>
          <p:nvPr/>
        </p:nvSpPr>
        <p:spPr>
          <a:xfrm>
            <a:off x="228600" y="838200"/>
            <a:ext cx="4689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填入适当的词。</a:t>
            </a:r>
            <a:endParaRPr lang="zh-CN" altLang="en-US" sz="36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5" name="文本框 20484"/>
          <p:cNvSpPr txBox="1"/>
          <p:nvPr/>
        </p:nvSpPr>
        <p:spPr>
          <a:xfrm>
            <a:off x="2438400" y="1524000"/>
            <a:ext cx="11366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goes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6" name="文本框 20485"/>
          <p:cNvSpPr txBox="1"/>
          <p:nvPr/>
        </p:nvSpPr>
        <p:spPr>
          <a:xfrm>
            <a:off x="6191250" y="2209800"/>
            <a:ext cx="1123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went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7" name="文本框 20486"/>
          <p:cNvSpPr txBox="1"/>
          <p:nvPr/>
        </p:nvSpPr>
        <p:spPr>
          <a:xfrm>
            <a:off x="3429000" y="3505200"/>
            <a:ext cx="92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had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8" name="文本框 20487"/>
          <p:cNvSpPr txBox="1"/>
          <p:nvPr/>
        </p:nvSpPr>
        <p:spPr>
          <a:xfrm>
            <a:off x="1828800" y="4191000"/>
            <a:ext cx="2444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did          do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9" name="文本框 20488"/>
          <p:cNvSpPr txBox="1"/>
          <p:nvPr/>
        </p:nvSpPr>
        <p:spPr>
          <a:xfrm>
            <a:off x="1752600" y="4845050"/>
            <a:ext cx="61658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rode                               climbed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8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9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/>
      <p:bldP spid="20486" grpId="0" build="p"/>
      <p:bldP spid="20487" grpId="0" build="p"/>
      <p:bldP spid="20488" grpId="0" build="p"/>
      <p:bldP spid="2048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6626" name="矩形 26625"/>
          <p:cNvSpPr/>
          <p:nvPr/>
        </p:nvSpPr>
        <p:spPr>
          <a:xfrm>
            <a:off x="1371600" y="850900"/>
            <a:ext cx="6705600" cy="5092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lnSpc>
                <a:spcPct val="13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4. How ____ their school trip?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It ___ interesting.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 ___ she __ (go) fishing? </a:t>
            </a:r>
            <a:br>
              <a:rPr lang="en-US" altLang="zh-CN" sz="3600" b="1">
                <a:latin typeface="Times New Roman" panose="02020603050405020304" pitchFamily="18" charset="0"/>
              </a:rPr>
            </a:br>
            <a:r>
              <a:rPr lang="en-US" altLang="zh-CN" sz="3600" b="1">
                <a:latin typeface="Times New Roman" panose="02020603050405020304" pitchFamily="18" charset="0"/>
              </a:rPr>
              <a:t>Yes, she did.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5. ___ Li Ming ____ (pick) any strawberries?</a:t>
            </a:r>
            <a:br>
              <a:rPr lang="en-US" altLang="zh-CN" sz="3600" b="1">
                <a:latin typeface="Times New Roman" panose="02020603050405020304" pitchFamily="18" charset="0"/>
              </a:rPr>
            </a:br>
            <a:r>
              <a:rPr lang="en-US" altLang="zh-CN" sz="3600" b="1">
                <a:latin typeface="Times New Roman" panose="02020603050405020304" pitchFamily="18" charset="0"/>
              </a:rPr>
              <a:t>No, he didn’t.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26627" name="文本框 26626"/>
          <p:cNvSpPr txBox="1"/>
          <p:nvPr/>
        </p:nvSpPr>
        <p:spPr>
          <a:xfrm>
            <a:off x="2819400" y="838200"/>
            <a:ext cx="1066800" cy="806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文本框 26627"/>
          <p:cNvSpPr txBox="1"/>
          <p:nvPr/>
        </p:nvSpPr>
        <p:spPr>
          <a:xfrm>
            <a:off x="1828800" y="2438400"/>
            <a:ext cx="2266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Did       go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9" name="文本框 26628"/>
          <p:cNvSpPr txBox="1"/>
          <p:nvPr/>
        </p:nvSpPr>
        <p:spPr>
          <a:xfrm>
            <a:off x="1752600" y="3886200"/>
            <a:ext cx="36766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Did                pick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1" name="文本框 26630"/>
          <p:cNvSpPr txBox="1"/>
          <p:nvPr/>
        </p:nvSpPr>
        <p:spPr>
          <a:xfrm>
            <a:off x="2133600" y="1555750"/>
            <a:ext cx="1066800" cy="806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was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8" grpId="0" build="p"/>
      <p:bldP spid="26629" grpId="0"/>
      <p:bldP spid="266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7890" name="文本框 37889"/>
          <p:cNvSpPr txBox="1"/>
          <p:nvPr/>
        </p:nvSpPr>
        <p:spPr>
          <a:xfrm>
            <a:off x="323850" y="1252538"/>
            <a:ext cx="8610600" cy="4378325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>
            <a:spAutoFit/>
          </a:bodyPr>
          <a:p>
            <a:pPr>
              <a:lnSpc>
                <a:spcPct val="13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1. Lucy did her homework at home.</a:t>
            </a:r>
            <a:br>
              <a:rPr lang="en-US" altLang="zh-CN" sz="3600" b="1" dirty="0">
                <a:latin typeface="Times New Roman" panose="02020603050405020304" pitchFamily="18" charset="0"/>
              </a:rPr>
            </a:br>
            <a:r>
              <a:rPr lang="zh-CN" altLang="en-US" sz="3600" b="1" dirty="0">
                <a:latin typeface="Times New Roman" panose="02020603050405020304" pitchFamily="18" charset="0"/>
              </a:rPr>
              <a:t>（改否定句）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3600" b="1">
                <a:latin typeface="Times New Roman" panose="02020603050405020304" pitchFamily="18" charset="0"/>
              </a:rPr>
              <a:t>   </a:t>
            </a:r>
            <a:r>
              <a:rPr lang="en-US" altLang="zh-CN" sz="3600" b="1">
                <a:latin typeface="Times New Roman" panose="02020603050405020304" pitchFamily="18" charset="0"/>
              </a:rPr>
              <a:t>Lucy ______ __ her homework at home.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2. His father worked all day last Monday.</a:t>
            </a:r>
            <a:r>
              <a:rPr lang="zh-CN" altLang="en-US" sz="3600" b="1" dirty="0">
                <a:latin typeface="Times New Roman" panose="02020603050405020304" pitchFamily="18" charset="0"/>
              </a:rPr>
              <a:t>（改一般疑问句）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3600" b="1"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latin typeface="Times New Roman" panose="02020603050405020304" pitchFamily="18" charset="0"/>
              </a:rPr>
              <a:t>____ his father _____ all day last Monday? 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37891" name="文本框 37890"/>
          <p:cNvSpPr txBox="1"/>
          <p:nvPr/>
        </p:nvSpPr>
        <p:spPr>
          <a:xfrm>
            <a:off x="1828800" y="2863850"/>
            <a:ext cx="2159000" cy="64135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didn’t  do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2" name="文本框 37891"/>
          <p:cNvSpPr txBox="1"/>
          <p:nvPr/>
        </p:nvSpPr>
        <p:spPr>
          <a:xfrm>
            <a:off x="508000" y="4997450"/>
            <a:ext cx="49498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Did                   work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3" name="文本框 37892"/>
          <p:cNvSpPr txBox="1"/>
          <p:nvPr/>
        </p:nvSpPr>
        <p:spPr>
          <a:xfrm>
            <a:off x="533400" y="609600"/>
            <a:ext cx="4689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完成下列句子。</a:t>
            </a:r>
            <a:endParaRPr lang="zh-CN" altLang="en-US" sz="36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3789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8914" name="矩形 38913"/>
          <p:cNvSpPr/>
          <p:nvPr/>
        </p:nvSpPr>
        <p:spPr>
          <a:xfrm>
            <a:off x="611188" y="692150"/>
            <a:ext cx="7991475" cy="509270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>
            <a:spAutoFit/>
          </a:bodyPr>
          <a:p>
            <a:pPr>
              <a:lnSpc>
                <a:spcPct val="13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3. I was very busy last week. </a:t>
            </a:r>
            <a:r>
              <a:rPr lang="zh-CN" altLang="en-US" sz="3600" b="1" dirty="0">
                <a:latin typeface="Times New Roman" panose="02020603050405020304" pitchFamily="18" charset="0"/>
              </a:rPr>
              <a:t>（改否定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3600" b="1" dirty="0">
                <a:latin typeface="Times New Roman" panose="02020603050405020304" pitchFamily="18" charset="0"/>
              </a:rPr>
              <a:t>   句和一般疑问句）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3600" b="1">
                <a:latin typeface="Times New Roman" panose="02020603050405020304" pitchFamily="18" charset="0"/>
              </a:rPr>
              <a:t>    </a:t>
            </a:r>
            <a:r>
              <a:rPr lang="en-US" altLang="zh-CN" sz="3600" b="1">
                <a:latin typeface="Times New Roman" panose="02020603050405020304" pitchFamily="18" charset="0"/>
              </a:rPr>
              <a:t>I ______ very busy last week.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 _____ you very busy last week?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4. There was some orange in the cup.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</a:t>
            </a:r>
            <a:r>
              <a:rPr lang="zh-CN" altLang="en-US" sz="3600" b="1" dirty="0">
                <a:latin typeface="Times New Roman" panose="02020603050405020304" pitchFamily="18" charset="0"/>
              </a:rPr>
              <a:t>（变一般疑问句</a:t>
            </a:r>
            <a:r>
              <a:rPr lang="en-US" altLang="zh-CN" sz="3600" b="1">
                <a:latin typeface="Times New Roman" panose="02020603050405020304" pitchFamily="18" charset="0"/>
              </a:rPr>
              <a:t>)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_____ there ____ orange in the cup? 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38915" name="文本框 38914"/>
          <p:cNvSpPr txBox="1"/>
          <p:nvPr/>
        </p:nvSpPr>
        <p:spPr>
          <a:xfrm>
            <a:off x="1306513" y="2254250"/>
            <a:ext cx="1512887" cy="64135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wasn’t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6" name="文本框 38915"/>
          <p:cNvSpPr txBox="1"/>
          <p:nvPr/>
        </p:nvSpPr>
        <p:spPr>
          <a:xfrm>
            <a:off x="1149350" y="2995613"/>
            <a:ext cx="1441450" cy="64135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Were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7" name="文本框 38916"/>
          <p:cNvSpPr txBox="1"/>
          <p:nvPr/>
        </p:nvSpPr>
        <p:spPr>
          <a:xfrm>
            <a:off x="1143000" y="5149850"/>
            <a:ext cx="1217613" cy="64135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Was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8" name="文本框 38917"/>
          <p:cNvSpPr txBox="1"/>
          <p:nvPr/>
        </p:nvSpPr>
        <p:spPr>
          <a:xfrm>
            <a:off x="3581400" y="5105400"/>
            <a:ext cx="1308100" cy="64135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any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  <p:bldP spid="38917" grpId="0"/>
      <p:bldP spid="389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8674" name="矩形 28673"/>
          <p:cNvSpPr/>
          <p:nvPr/>
        </p:nvSpPr>
        <p:spPr>
          <a:xfrm>
            <a:off x="381000" y="2514600"/>
            <a:ext cx="83058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FF33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ea typeface="Times New Roman" panose="02020603050405020304" pitchFamily="18" charset="0"/>
              </a:rPr>
              <a:t>Unit 11</a:t>
            </a:r>
            <a:endParaRPr lang="zh-CN" altLang="en-US" sz="3600" b="1">
              <a:ln w="12700" cap="flat" cmpd="sng">
                <a:solidFill>
                  <a:srgbClr val="FF33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zh-CN" altLang="en-US" sz="3600" b="1">
                <a:ln w="12700" cap="flat" cmpd="sng">
                  <a:solidFill>
                    <a:srgbClr val="FF33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ea typeface="Times New Roman" panose="02020603050405020304" pitchFamily="18" charset="0"/>
              </a:rPr>
              <a:t> How was your school trip?</a:t>
            </a:r>
            <a:endParaRPr lang="zh-CN" altLang="en-US" sz="3600" b="1">
              <a:ln w="12700" cap="flat" cmpd="sng">
                <a:solidFill>
                  <a:srgbClr val="FF33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1507" name="文本框 21506"/>
          <p:cNvSpPr txBox="1"/>
          <p:nvPr/>
        </p:nvSpPr>
        <p:spPr>
          <a:xfrm>
            <a:off x="685800" y="457200"/>
            <a:ext cx="8153400" cy="1301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根据对话内容，从方框中选出恰当的选项补全对话。</a:t>
            </a:r>
            <a:endParaRPr lang="zh-CN" altLang="en-US" sz="36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1524" name="表格 21523"/>
          <p:cNvGraphicFramePr/>
          <p:nvPr/>
        </p:nvGraphicFramePr>
        <p:xfrm>
          <a:off x="990600" y="1905000"/>
          <a:ext cx="7315200" cy="3719513"/>
        </p:xfrm>
        <a:graphic>
          <a:graphicData uri="http://schemas.openxmlformats.org/drawingml/2006/table">
            <a:tbl>
              <a:tblPr/>
              <a:tblGrid>
                <a:gridCol w="7315200"/>
              </a:tblGrid>
              <a:tr h="3719513">
                <a:tc>
                  <a:txBody>
                    <a:bodyPr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A. We also watered flowers.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eaLnBrk="0" hangingPunct="0">
                        <a:lnSpc>
                          <a:spcPct val="110000"/>
                        </a:lnSpc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B. We took the school bus there.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eaLnBrk="0" hangingPunct="0">
                        <a:lnSpc>
                          <a:spcPct val="110000"/>
                        </a:lnSpc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C. How was your school trip?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eaLnBrk="0" hangingPunct="0">
                        <a:lnSpc>
                          <a:spcPct val="110000"/>
                        </a:lnSpc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D. But we’ll have one next month.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eaLnBrk="0" hangingPunct="0">
                        <a:lnSpc>
                          <a:spcPct val="110000"/>
                        </a:lnSpc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E. Sounds like you really had a </a:t>
                      </a:r>
                      <a:endParaRPr lang="en-US" altLang="zh-CN" sz="3600" b="1">
                        <a:latin typeface="Times New Roman" panose="02020603050405020304" pitchFamily="18" charset="0"/>
                      </a:endParaRPr>
                    </a:p>
                    <a:p>
                      <a:pPr eaLnBrk="0" hangingPunct="0">
                        <a:lnSpc>
                          <a:spcPct val="110000"/>
                        </a:lnSpc>
                      </a:pPr>
                      <a:r>
                        <a:rPr lang="en-US" altLang="zh-CN" sz="3600" b="1">
                          <a:latin typeface="Times New Roman" panose="02020603050405020304" pitchFamily="18" charset="0"/>
                        </a:rPr>
                        <a:t>     good time on the farm.</a:t>
                      </a:r>
                      <a:endParaRPr lang="zh-CN" altLang="en-US" sz="3600" b="1"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7650" name="矩形 27649"/>
          <p:cNvSpPr/>
          <p:nvPr/>
        </p:nvSpPr>
        <p:spPr>
          <a:xfrm>
            <a:off x="381000" y="268288"/>
            <a:ext cx="8458200" cy="6361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A: Hello, Peter. Did you have a school trip 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     last Sunday?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B: Yes, we did.  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A: (1) ____________________________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B: It was excellent. We visited a farm near 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     our school.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A: How did you get there?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B: (2) _________________________ 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A: What did you do there?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B: We picked strawberries and apples. (3) 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     _________________________</a:t>
            </a:r>
            <a:endParaRPr lang="en-US" altLang="zh-CN" sz="3400" b="1">
              <a:latin typeface="Times New Roman" panose="02020603050405020304" pitchFamily="18" charset="0"/>
            </a:endParaRPr>
          </a:p>
        </p:txBody>
      </p:sp>
      <p:sp>
        <p:nvSpPr>
          <p:cNvPr id="27652" name="矩形 27651"/>
          <p:cNvSpPr/>
          <p:nvPr/>
        </p:nvSpPr>
        <p:spPr>
          <a:xfrm>
            <a:off x="1600200" y="2022475"/>
            <a:ext cx="5310188" cy="6286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>
              <a:lnSpc>
                <a:spcPct val="110000"/>
              </a:lnSpc>
            </a:pP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</a:rPr>
              <a:t>C. How was your school trip?</a:t>
            </a:r>
            <a:endParaRPr lang="en-US" altLang="zh-CN" sz="32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3" name="矩形 27652"/>
          <p:cNvSpPr/>
          <p:nvPr/>
        </p:nvSpPr>
        <p:spPr>
          <a:xfrm>
            <a:off x="1447800" y="4308475"/>
            <a:ext cx="5761038" cy="6286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>
              <a:lnSpc>
                <a:spcPct val="110000"/>
              </a:lnSpc>
            </a:pP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</a:rPr>
              <a:t>B. We took the school bus there.</a:t>
            </a:r>
            <a:endParaRPr lang="en-US" altLang="zh-CN" sz="32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4" name="矩形 27653"/>
          <p:cNvSpPr/>
          <p:nvPr/>
        </p:nvSpPr>
        <p:spPr>
          <a:xfrm>
            <a:off x="1066800" y="5984875"/>
            <a:ext cx="5018088" cy="6286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</a:rPr>
              <a:t>A. We also watered flowers.</a:t>
            </a:r>
            <a:endParaRPr lang="en-US" altLang="zh-CN" sz="32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  <p:bldP spid="276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1986" name="矩形 41985"/>
          <p:cNvSpPr/>
          <p:nvPr/>
        </p:nvSpPr>
        <p:spPr>
          <a:xfrm>
            <a:off x="304800" y="1219200"/>
            <a:ext cx="8458200" cy="4044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A: (4) ______________________________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       ______________________________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B: You’re right. Did you have a school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 trip?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A: No, we didn’t. (5)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 _________________________________</a:t>
            </a:r>
            <a:r>
              <a:rPr lang="en-US" altLang="zh-CN" sz="3600">
                <a:latin typeface="Times New Roman" panose="02020603050405020304" pitchFamily="18" charset="0"/>
              </a:rPr>
              <a:t> </a:t>
            </a:r>
            <a:endParaRPr lang="en-US" altLang="zh-CN" sz="3600" dirty="0">
              <a:latin typeface="Times New Roman" panose="02020603050405020304" pitchFamily="18" charset="0"/>
            </a:endParaRPr>
          </a:p>
        </p:txBody>
      </p:sp>
      <p:sp>
        <p:nvSpPr>
          <p:cNvPr id="41987" name="矩形 41986"/>
          <p:cNvSpPr/>
          <p:nvPr/>
        </p:nvSpPr>
        <p:spPr>
          <a:xfrm>
            <a:off x="1676400" y="1257300"/>
            <a:ext cx="6172200" cy="1409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E. Sounds like you really had a good time on the farm.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8" name="矩形 41987"/>
          <p:cNvSpPr/>
          <p:nvPr/>
        </p:nvSpPr>
        <p:spPr>
          <a:xfrm>
            <a:off x="990600" y="4656138"/>
            <a:ext cx="678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D. But we’ll have one next month.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4198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9940" name="矩形 39939"/>
          <p:cNvSpPr/>
          <p:nvPr/>
        </p:nvSpPr>
        <p:spPr>
          <a:xfrm>
            <a:off x="733425" y="1676400"/>
            <a:ext cx="7419975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FF33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Section A 2 </a:t>
            </a:r>
            <a:endParaRPr lang="zh-CN" altLang="en-US" sz="3600" b="1">
              <a:ln w="12700" cap="flat" cmpd="sng">
                <a:solidFill>
                  <a:srgbClr val="FF33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zh-CN" altLang="en-US" sz="3600" b="1">
                <a:ln w="12700" cap="flat" cmpd="sng">
                  <a:solidFill>
                    <a:srgbClr val="FF33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Grammar focus - 3b</a:t>
            </a:r>
            <a:endParaRPr lang="zh-CN" altLang="en-US" sz="3600" b="1">
              <a:ln w="12700" cap="flat" cmpd="sng">
                <a:solidFill>
                  <a:srgbClr val="FF33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矩形 6145"/>
          <p:cNvSpPr/>
          <p:nvPr/>
        </p:nvSpPr>
        <p:spPr>
          <a:xfrm>
            <a:off x="76200" y="76200"/>
            <a:ext cx="1997075" cy="6096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400" b="1">
                <a:solidFill>
                  <a:srgbClr val="FF3300"/>
                </a:solidFill>
                <a:latin typeface="Times New Roman" panose="02020603050405020304" pitchFamily="18" charset="0"/>
              </a:rPr>
              <a:t>Free talk:</a:t>
            </a:r>
            <a:endParaRPr lang="en-US" altLang="zh-CN" sz="3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矩形 6146"/>
          <p:cNvSpPr/>
          <p:nvPr/>
        </p:nvSpPr>
        <p:spPr>
          <a:xfrm>
            <a:off x="1979613" y="0"/>
            <a:ext cx="7164387" cy="1644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400" b="1">
                <a:solidFill>
                  <a:srgbClr val="3333FF"/>
                </a:solidFill>
                <a:latin typeface="Times New Roman" panose="02020603050405020304" pitchFamily="18" charset="0"/>
              </a:rPr>
              <a:t>Ask your partner: What did Carol do on her school trip? Then fill in the following chart and give a report.</a:t>
            </a:r>
            <a:endParaRPr lang="en-US" altLang="zh-CN" sz="3400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190" name="内容占位符 6189"/>
          <p:cNvGraphicFramePr/>
          <p:nvPr>
            <p:ph idx="4294967295"/>
          </p:nvPr>
        </p:nvGraphicFramePr>
        <p:xfrm>
          <a:off x="685800" y="1752600"/>
          <a:ext cx="6938963" cy="2566988"/>
        </p:xfrm>
        <a:graphic>
          <a:graphicData uri="http://schemas.openxmlformats.org/drawingml/2006/table">
            <a:tbl>
              <a:tblPr/>
              <a:tblGrid>
                <a:gridCol w="6938963"/>
              </a:tblGrid>
              <a:tr h="6413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</a:rPr>
                        <a:t>What did Carol do on her school trip?</a:t>
                      </a:r>
                      <a:endParaRPr lang="zh-CN" altLang="en-US" sz="3200" b="1">
                        <a:solidFill>
                          <a:srgbClr val="3333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dirty="0"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3200" b="1">
                          <a:solidFill>
                            <a:srgbClr val="FF3300"/>
                          </a:solidFill>
                          <a:latin typeface="Times New Roman" panose="02020603050405020304" pitchFamily="18" charset="0"/>
                        </a:rPr>
                        <a:t>went to a farm</a:t>
                      </a:r>
                      <a:endParaRPr lang="zh-CN" altLang="en-US" sz="3200" b="1">
                        <a:solidFill>
                          <a:srgbClr val="FF33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 dirty="0"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3200" b="1">
                          <a:solidFill>
                            <a:srgbClr val="FF3300"/>
                          </a:solidFill>
                          <a:latin typeface="Times New Roman" panose="02020603050405020304" pitchFamily="18" charset="0"/>
                        </a:rPr>
                        <a:t>milked a cow</a:t>
                      </a:r>
                      <a:endParaRPr lang="zh-CN" altLang="en-US" sz="3200" b="1" dirty="0">
                        <a:solidFill>
                          <a:srgbClr val="FF33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talked with a farmer</a:t>
                      </a:r>
                      <a:endParaRPr lang="zh-CN" alt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0" name="文本框 6179"/>
          <p:cNvSpPr txBox="1"/>
          <p:nvPr/>
        </p:nvSpPr>
        <p:spPr>
          <a:xfrm>
            <a:off x="304800" y="4648200"/>
            <a:ext cx="8388350" cy="1739900"/>
          </a:xfrm>
          <a:prstGeom prst="rect">
            <a:avLst/>
          </a:prstGeom>
          <a:solidFill>
            <a:srgbClr val="33CCCC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latin typeface="Times New Roman" panose="02020603050405020304" pitchFamily="18" charset="0"/>
              </a:rPr>
              <a:t>Last week, Carol and her classmates had a school trip. They went to a farm. She milked a cow. …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30737" name="组合 30736"/>
          <p:cNvGrpSpPr/>
          <p:nvPr/>
        </p:nvGrpSpPr>
        <p:grpSpPr>
          <a:xfrm>
            <a:off x="26988" y="1752600"/>
            <a:ext cx="2640012" cy="3960813"/>
            <a:chOff x="113" y="1117"/>
            <a:chExt cx="1361" cy="2495"/>
          </a:xfrm>
        </p:grpSpPr>
        <p:sp>
          <p:nvSpPr>
            <p:cNvPr id="30738" name="矩形 30737"/>
            <p:cNvSpPr/>
            <p:nvPr/>
          </p:nvSpPr>
          <p:spPr>
            <a:xfrm>
              <a:off x="113" y="1979"/>
              <a:ext cx="1104" cy="288"/>
            </a:xfrm>
            <a:prstGeom prst="rect">
              <a:avLst/>
            </a:prstGeom>
            <a:noFill/>
            <a:ln w="9525">
              <a:noFill/>
            </a:ln>
            <a:scene3d>
              <a:camera prst="legacyPerspectiveTop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lang="zh-CN" altLang="en-US" sz="3000" b="1" dirty="0">
                  <a:solidFill>
                    <a:srgbClr val="3333FF"/>
                  </a:solidFill>
                  <a:latin typeface="Times New Roman" panose="02020603050405020304" pitchFamily="18" charset="0"/>
                </a:rPr>
                <a:t>一般过去时</a:t>
              </a:r>
              <a:endParaRPr lang="zh-CN" altLang="en-US" sz="3000" b="1" dirty="0">
                <a:solidFill>
                  <a:srgbClr val="3333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39" name="直接连接符 30738"/>
            <p:cNvSpPr/>
            <p:nvPr/>
          </p:nvSpPr>
          <p:spPr>
            <a:xfrm>
              <a:off x="1247" y="1117"/>
              <a:ext cx="0" cy="249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740" name="直接连接符 30739"/>
            <p:cNvSpPr/>
            <p:nvPr/>
          </p:nvSpPr>
          <p:spPr>
            <a:xfrm>
              <a:off x="1247" y="1117"/>
              <a:ext cx="227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741" name="直接连接符 30740"/>
            <p:cNvSpPr/>
            <p:nvPr/>
          </p:nvSpPr>
          <p:spPr>
            <a:xfrm>
              <a:off x="1247" y="2160"/>
              <a:ext cx="227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742" name="直接连接符 30741"/>
            <p:cNvSpPr/>
            <p:nvPr/>
          </p:nvSpPr>
          <p:spPr>
            <a:xfrm>
              <a:off x="1247" y="3612"/>
              <a:ext cx="227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0723" name="矩形 30722"/>
          <p:cNvSpPr/>
          <p:nvPr/>
        </p:nvSpPr>
        <p:spPr>
          <a:xfrm>
            <a:off x="3657600" y="304800"/>
            <a:ext cx="3505200" cy="838200"/>
          </a:xfrm>
          <a:prstGeom prst="rect">
            <a:avLst/>
          </a:prstGeom>
          <a:solidFill>
            <a:srgbClr val="FFFFCC"/>
          </a:solidFill>
          <a:ln w="9525">
            <a:noFill/>
          </a:ln>
          <a:effectLst>
            <a:outerShdw sy="50000" rotWithShape="0">
              <a:schemeClr val="bg2"/>
            </a:outerShdw>
          </a:effectLst>
        </p:spPr>
        <p:txBody>
          <a:bodyPr wrap="none" anchor="ctr"/>
          <a:p>
            <a:pPr algn="ctr"/>
            <a:r>
              <a:rPr lang="zh-CN" altLang="en-US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知识结构</a:t>
            </a:r>
            <a:endParaRPr lang="zh-CN" altLang="en-US" sz="40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0745" name="组合 30744"/>
          <p:cNvGrpSpPr/>
          <p:nvPr/>
        </p:nvGrpSpPr>
        <p:grpSpPr>
          <a:xfrm>
            <a:off x="2438400" y="1524000"/>
            <a:ext cx="1871663" cy="457200"/>
            <a:chOff x="1536" y="960"/>
            <a:chExt cx="1179" cy="288"/>
          </a:xfrm>
        </p:grpSpPr>
        <p:sp>
          <p:nvSpPr>
            <p:cNvPr id="30725" name="流程图: 终止 30724" descr="花束">
              <a:hlinkClick r:id="" action="ppaction://noaction"/>
            </p:cNvPr>
            <p:cNvSpPr/>
            <p:nvPr/>
          </p:nvSpPr>
          <p:spPr>
            <a:xfrm>
              <a:off x="1536" y="960"/>
              <a:ext cx="864" cy="288"/>
            </a:xfrm>
            <a:prstGeom prst="flowChartTerminator">
              <a:avLst/>
            </a:prstGeom>
            <a:blipFill rotWithShape="0">
              <a:blip r:embed="rId2"/>
            </a:blipFill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3200" b="1" dirty="0">
                  <a:solidFill>
                    <a:srgbClr val="6537F9"/>
                  </a:solidFill>
                  <a:latin typeface="Times New Roman" panose="02020603050405020304" pitchFamily="18" charset="0"/>
                </a:rPr>
                <a:t>构成</a:t>
              </a:r>
              <a:endParaRPr lang="zh-CN" altLang="en-US" sz="3200" b="1" dirty="0">
                <a:solidFill>
                  <a:srgbClr val="6537F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26" name="右箭头 30725"/>
            <p:cNvSpPr/>
            <p:nvPr/>
          </p:nvSpPr>
          <p:spPr>
            <a:xfrm>
              <a:off x="2400" y="1008"/>
              <a:ext cx="315" cy="192"/>
            </a:xfrm>
            <a:prstGeom prst="rightArrow">
              <a:avLst>
                <a:gd name="adj1" fmla="val 50000"/>
                <a:gd name="adj2" fmla="val 41015"/>
              </a:avLst>
            </a:prstGeom>
            <a:solidFill>
              <a:schemeClr val="accent1"/>
            </a:solidFill>
            <a:ln w="9525" cap="flat" cmpd="sng">
              <a:solidFill>
                <a:srgbClr val="3333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30744" name="组合 30743"/>
          <p:cNvGrpSpPr/>
          <p:nvPr/>
        </p:nvGrpSpPr>
        <p:grpSpPr>
          <a:xfrm>
            <a:off x="2362200" y="3141663"/>
            <a:ext cx="1835150" cy="457200"/>
            <a:chOff x="1488" y="1979"/>
            <a:chExt cx="1156" cy="288"/>
          </a:xfrm>
        </p:grpSpPr>
        <p:sp>
          <p:nvSpPr>
            <p:cNvPr id="30728" name="流程图: 终止 30727" descr="花束">
              <a:hlinkClick r:id="" action="ppaction://noaction"/>
            </p:cNvPr>
            <p:cNvSpPr/>
            <p:nvPr/>
          </p:nvSpPr>
          <p:spPr>
            <a:xfrm>
              <a:off x="1488" y="1979"/>
              <a:ext cx="816" cy="288"/>
            </a:xfrm>
            <a:prstGeom prst="flowChartTerminator">
              <a:avLst/>
            </a:prstGeom>
            <a:blipFill rotWithShape="0">
              <a:blip r:embed="rId2"/>
            </a:blipFill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3200" b="1" dirty="0">
                  <a:solidFill>
                    <a:srgbClr val="6537F9"/>
                  </a:solidFill>
                  <a:latin typeface="Times New Roman" panose="02020603050405020304" pitchFamily="18" charset="0"/>
                </a:rPr>
                <a:t>用法</a:t>
              </a:r>
              <a:endParaRPr lang="zh-CN" altLang="en-US" sz="3200" b="1" dirty="0">
                <a:solidFill>
                  <a:srgbClr val="6537F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29" name="右箭头 30728"/>
            <p:cNvSpPr/>
            <p:nvPr/>
          </p:nvSpPr>
          <p:spPr>
            <a:xfrm>
              <a:off x="2310" y="2027"/>
              <a:ext cx="334" cy="192"/>
            </a:xfrm>
            <a:prstGeom prst="rightArrow">
              <a:avLst>
                <a:gd name="adj1" fmla="val 50000"/>
                <a:gd name="adj2" fmla="val 43489"/>
              </a:avLst>
            </a:prstGeom>
            <a:solidFill>
              <a:schemeClr val="accent1"/>
            </a:solidFill>
            <a:ln w="9525" cap="flat" cmpd="sng">
              <a:solidFill>
                <a:srgbClr val="3333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30743" name="组合 30742"/>
          <p:cNvGrpSpPr/>
          <p:nvPr/>
        </p:nvGrpSpPr>
        <p:grpSpPr>
          <a:xfrm>
            <a:off x="2370138" y="5445125"/>
            <a:ext cx="2444750" cy="539750"/>
            <a:chOff x="1493" y="3430"/>
            <a:chExt cx="1540" cy="340"/>
          </a:xfrm>
        </p:grpSpPr>
        <p:sp>
          <p:nvSpPr>
            <p:cNvPr id="30731" name="流程图: 终止 30730" descr="花束">
              <a:hlinkClick r:id="" action="ppaction://noaction"/>
            </p:cNvPr>
            <p:cNvSpPr/>
            <p:nvPr/>
          </p:nvSpPr>
          <p:spPr>
            <a:xfrm>
              <a:off x="1493" y="3430"/>
              <a:ext cx="1243" cy="340"/>
            </a:xfrm>
            <a:prstGeom prst="flowChartTerminator">
              <a:avLst/>
            </a:prstGeom>
            <a:blipFill rotWithShape="0">
              <a:blip r:embed="rId2"/>
            </a:blipFill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3200" b="1" dirty="0">
                  <a:solidFill>
                    <a:srgbClr val="6537F9"/>
                  </a:solidFill>
                  <a:latin typeface="Times New Roman" panose="02020603050405020304" pitchFamily="18" charset="0"/>
                </a:rPr>
                <a:t>常用时间</a:t>
              </a:r>
              <a:endParaRPr lang="zh-CN" altLang="en-US" sz="3200" b="1" dirty="0">
                <a:solidFill>
                  <a:srgbClr val="6537F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32" name="右箭头 30731"/>
            <p:cNvSpPr/>
            <p:nvPr/>
          </p:nvSpPr>
          <p:spPr>
            <a:xfrm>
              <a:off x="2736" y="3504"/>
              <a:ext cx="297" cy="192"/>
            </a:xfrm>
            <a:prstGeom prst="rightArrow">
              <a:avLst>
                <a:gd name="adj1" fmla="val 50000"/>
                <a:gd name="adj2" fmla="val 38671"/>
              </a:avLst>
            </a:prstGeom>
            <a:solidFill>
              <a:schemeClr val="accent1"/>
            </a:solidFill>
            <a:ln w="9525" cap="flat" cmpd="sng">
              <a:solidFill>
                <a:srgbClr val="3333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30733" name="矩形 30732"/>
          <p:cNvSpPr/>
          <p:nvPr/>
        </p:nvSpPr>
        <p:spPr>
          <a:xfrm>
            <a:off x="4343400" y="1455738"/>
            <a:ext cx="2976563" cy="533400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 wrap="none" anchor="ctr"/>
          <a:p>
            <a:r>
              <a:rPr lang="zh-CN" altLang="en-US" sz="33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动词的过去式</a:t>
            </a:r>
            <a:endParaRPr lang="zh-CN" altLang="en-US" sz="3300"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4" name="矩形 30733"/>
          <p:cNvSpPr/>
          <p:nvPr/>
        </p:nvSpPr>
        <p:spPr>
          <a:xfrm>
            <a:off x="4267200" y="2286000"/>
            <a:ext cx="4572000" cy="2087563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 wrap="none" anchor="ctr"/>
          <a:p>
            <a:r>
              <a:rPr lang="en-US" altLang="zh-CN" sz="32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1. </a:t>
            </a:r>
            <a:r>
              <a:rPr lang="zh-CN" altLang="en-US" sz="32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表示过去某个时间发</a:t>
            </a:r>
            <a:endParaRPr lang="zh-CN" altLang="en-US" sz="3200"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r>
              <a:rPr lang="zh-CN" altLang="en-US" sz="32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生的动作或存在的状态。</a:t>
            </a:r>
            <a:endParaRPr lang="zh-CN" altLang="en-US" sz="3200"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2. </a:t>
            </a:r>
            <a:r>
              <a:rPr lang="zh-CN" altLang="en-US" sz="32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表示过去经常或</a:t>
            </a:r>
            <a:endParaRPr lang="zh-CN" altLang="en-US" sz="3200"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r>
              <a:rPr lang="zh-CN" altLang="en-US" sz="32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反复发生的动作。</a:t>
            </a:r>
            <a:endParaRPr lang="zh-CN" altLang="en-US" sz="3200"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5" name="矩形 30734"/>
          <p:cNvSpPr/>
          <p:nvPr/>
        </p:nvSpPr>
        <p:spPr>
          <a:xfrm>
            <a:off x="4876800" y="4508500"/>
            <a:ext cx="3911600" cy="2016125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 wrap="none" anchor="ctr"/>
          <a:p>
            <a:r>
              <a:rPr lang="en-US" altLang="zh-CN" sz="3200" b="1">
                <a:solidFill>
                  <a:srgbClr val="6600FF"/>
                </a:solidFill>
                <a:latin typeface="Times New Roman" panose="02020603050405020304" pitchFamily="18" charset="0"/>
              </a:rPr>
              <a:t>yesterday</a:t>
            </a:r>
            <a:endParaRPr lang="en-US" altLang="zh-CN" sz="3200" b="1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6600FF"/>
                </a:solidFill>
                <a:latin typeface="Times New Roman" panose="02020603050405020304" pitchFamily="18" charset="0"/>
              </a:rPr>
              <a:t>last night/week/ time..</a:t>
            </a:r>
            <a:endParaRPr lang="en-US" altLang="zh-CN" sz="3200" b="1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6600FF"/>
                </a:solidFill>
                <a:latin typeface="Times New Roman" panose="02020603050405020304" pitchFamily="18" charset="0"/>
              </a:rPr>
              <a:t>… days ago</a:t>
            </a:r>
            <a:endParaRPr lang="en-US" altLang="zh-CN" sz="3200" b="1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6600FF"/>
                </a:solidFill>
                <a:latin typeface="Times New Roman" panose="02020603050405020304" pitchFamily="18" charset="0"/>
              </a:rPr>
              <a:t>On Sunday morning</a:t>
            </a:r>
            <a:endParaRPr lang="en-US" altLang="zh-CN" sz="3200" b="1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36" name="矩形 30735"/>
          <p:cNvSpPr/>
          <p:nvPr/>
        </p:nvSpPr>
        <p:spPr>
          <a:xfrm>
            <a:off x="304800" y="228600"/>
            <a:ext cx="2971800" cy="70167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chemeClr val="tx2"/>
                </a:solidFill>
                <a:latin typeface="Arial" panose="020B0604020202020204" pitchFamily="34" charset="0"/>
              </a:rPr>
              <a:t>一般过去时</a:t>
            </a:r>
            <a:endParaRPr lang="zh-CN" altLang="en-US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3" grpId="0" animBg="1"/>
      <p:bldP spid="30734" grpId="0" animBg="1"/>
      <p:bldP spid="307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2770" name="文本框 32769"/>
          <p:cNvSpPr txBox="1"/>
          <p:nvPr/>
        </p:nvSpPr>
        <p:spPr>
          <a:xfrm>
            <a:off x="1600200" y="1371600"/>
            <a:ext cx="2590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2771" name="文本框 32770"/>
          <p:cNvSpPr txBox="1"/>
          <p:nvPr/>
        </p:nvSpPr>
        <p:spPr>
          <a:xfrm>
            <a:off x="609600" y="1905000"/>
            <a:ext cx="7848600" cy="3386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 am(is) →was           are →were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18" charset="0"/>
              </a:rPr>
              <a:t>陈述句：</a:t>
            </a:r>
            <a:r>
              <a:rPr lang="en-US" altLang="zh-CN" sz="3600" b="1">
                <a:latin typeface="Times New Roman" panose="02020603050405020304" pitchFamily="18" charset="0"/>
              </a:rPr>
              <a:t>He was at home yesterday.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18" charset="0"/>
              </a:rPr>
              <a:t>否定句：</a:t>
            </a:r>
            <a:r>
              <a:rPr lang="en-US" altLang="zh-CN" sz="3600" b="1">
                <a:latin typeface="Times New Roman" panose="02020603050405020304" pitchFamily="18" charset="0"/>
              </a:rPr>
              <a:t>He wasn’t at home yesterday.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18" charset="0"/>
              </a:rPr>
              <a:t>疑问句：</a:t>
            </a:r>
            <a:r>
              <a:rPr lang="en-US" altLang="zh-CN" sz="3600" b="1">
                <a:latin typeface="Times New Roman" panose="02020603050405020304" pitchFamily="18" charset="0"/>
              </a:rPr>
              <a:t>Was he at home yesterday?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            Yes, he was./No, he wasn’t.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32773" name="矩形 32772"/>
          <p:cNvSpPr/>
          <p:nvPr/>
        </p:nvSpPr>
        <p:spPr>
          <a:xfrm>
            <a:off x="2362200" y="914400"/>
            <a:ext cx="41243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9933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ea typeface="Times New Roman" panose="02020603050405020304" pitchFamily="18" charset="0"/>
              </a:rPr>
              <a:t>系动词be的过去时：</a:t>
            </a:r>
            <a:endParaRPr lang="zh-CN" altLang="en-US" sz="3600" b="1">
              <a:ln w="12700" cap="flat" cmpd="sng">
                <a:solidFill>
                  <a:srgbClr val="9933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33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2771">
                                            <p:txEl>
                                              <p:charRg st="33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63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charRg st="63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96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charRg st="96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126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charRg st="126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4818" name="文本框 34817"/>
          <p:cNvSpPr txBox="1"/>
          <p:nvPr/>
        </p:nvSpPr>
        <p:spPr>
          <a:xfrm>
            <a:off x="152400" y="1066800"/>
            <a:ext cx="8991600" cy="5221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陈述句：主语</a:t>
            </a:r>
            <a:r>
              <a:rPr lang="en-US" altLang="zh-CN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动词过去式</a:t>
            </a:r>
            <a:r>
              <a:rPr lang="en-US" altLang="zh-CN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其它</a:t>
            </a:r>
            <a:endParaRPr lang="zh-CN" altLang="en-US" sz="3400" b="1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I go to the movie. →I went to the movie.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否定句：主语</a:t>
            </a:r>
            <a:r>
              <a:rPr lang="en-US" altLang="zh-CN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助动词</a:t>
            </a:r>
            <a:r>
              <a:rPr lang="en-US" altLang="zh-CN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didn’t+</a:t>
            </a: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动词原形</a:t>
            </a:r>
            <a:r>
              <a:rPr lang="en-US" altLang="zh-CN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其它</a:t>
            </a:r>
            <a:endParaRPr lang="zh-CN" altLang="en-US" sz="34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I don’t go to school today. →I didn’t go to school.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一般疑问句：</a:t>
            </a:r>
            <a:r>
              <a:rPr lang="en-US" altLang="zh-CN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Did +</a:t>
            </a: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主语</a:t>
            </a:r>
            <a:r>
              <a:rPr lang="en-US" altLang="zh-CN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动词原形</a:t>
            </a:r>
            <a:r>
              <a:rPr lang="en-US" altLang="zh-CN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其它</a:t>
            </a:r>
            <a:r>
              <a:rPr lang="en-US" altLang="zh-CN" sz="3400" b="1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  <a:endParaRPr lang="en-US" altLang="zh-CN" sz="3400" b="1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Do you have breakfast? →Did you have breakfast?</a:t>
            </a:r>
            <a:endParaRPr lang="en-US" altLang="zh-CN" sz="34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400" b="1">
                <a:latin typeface="Times New Roman" panose="02020603050405020304" pitchFamily="18" charset="0"/>
              </a:rPr>
              <a:t>Yes, I do./No, I don’t.   Yes, I did./No, I didn’t.</a:t>
            </a:r>
            <a:endParaRPr lang="en-US" altLang="zh-CN" sz="3400">
              <a:latin typeface="Times New Roman" panose="02020603050405020304" pitchFamily="18" charset="0"/>
            </a:endParaRPr>
          </a:p>
        </p:txBody>
      </p:sp>
      <p:sp>
        <p:nvSpPr>
          <p:cNvPr id="34819" name="矩形 34818"/>
          <p:cNvSpPr/>
          <p:nvPr/>
        </p:nvSpPr>
        <p:spPr>
          <a:xfrm>
            <a:off x="1219200" y="152400"/>
            <a:ext cx="5975350" cy="809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9933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行为动词的一般过去时:</a:t>
            </a:r>
            <a:endParaRPr lang="zh-CN" altLang="en-US" sz="3600" b="1">
              <a:ln w="12700" cap="flat" cmpd="sng">
                <a:solidFill>
                  <a:srgbClr val="9933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16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4818">
                                            <p:txEl>
                                              <p:charRg st="16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57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4818">
                                            <p:txEl>
                                              <p:charRg st="57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82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818">
                                            <p:txEl>
                                              <p:charRg st="82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134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4818">
                                            <p:txEl>
                                              <p:charRg st="134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157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818">
                                            <p:txEl>
                                              <p:charRg st="157" end="2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205" end="2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818">
                                            <p:txEl>
                                              <p:charRg st="205" end="2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11304" name="表格 11303"/>
          <p:cNvGraphicFramePr/>
          <p:nvPr/>
        </p:nvGraphicFramePr>
        <p:xfrm>
          <a:off x="304800" y="1423988"/>
          <a:ext cx="8534400" cy="4879975"/>
        </p:xfrm>
        <a:graphic>
          <a:graphicData uri="http://schemas.openxmlformats.org/drawingml/2006/table">
            <a:tbl>
              <a:tblPr/>
              <a:tblGrid>
                <a:gridCol w="4800600"/>
                <a:gridCol w="1524000"/>
                <a:gridCol w="2209800"/>
              </a:tblGrid>
              <a:tr h="4873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构成规则</a:t>
                      </a:r>
                      <a:endParaRPr lang="zh-CN" altLang="en-US" sz="32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原形</a:t>
                      </a:r>
                      <a:endParaRPr lang="zh-CN" altLang="en-US" sz="32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过 去 式</a:t>
                      </a:r>
                      <a:endParaRPr lang="zh-CN" altLang="en-US" sz="32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一般在动词原形末尾加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-ed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work</a:t>
                      </a:r>
                      <a:endParaRPr lang="en-US" altLang="zh-CN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play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work</a:t>
                      </a:r>
                      <a:r>
                        <a:rPr lang="en-US" altLang="zh-CN" sz="32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ed</a:t>
                      </a:r>
                      <a:endParaRPr lang="en-US" altLang="zh-CN" sz="32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play</a:t>
                      </a:r>
                      <a:r>
                        <a:rPr lang="en-US" altLang="zh-CN" sz="32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ed</a:t>
                      </a:r>
                      <a:endParaRPr lang="zh-CN" altLang="en-US" sz="32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结尾是</a:t>
                      </a:r>
                      <a:r>
                        <a:rPr lang="en-US" altLang="zh-CN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e</a:t>
                      </a: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的动词加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-d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hope</a:t>
                      </a:r>
                      <a:endParaRPr lang="en-US" altLang="zh-CN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live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hope</a:t>
                      </a:r>
                      <a:r>
                        <a:rPr lang="en-US" altLang="zh-CN" sz="32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d</a:t>
                      </a:r>
                      <a:endParaRPr lang="en-US" altLang="zh-CN" sz="32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live</a:t>
                      </a:r>
                      <a:r>
                        <a:rPr lang="en-US" altLang="zh-CN" sz="32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d</a:t>
                      </a:r>
                      <a:endParaRPr lang="zh-CN" altLang="en-US" sz="32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0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末尾只有一个辅音字母的重读闭音节词，先双写这个辅音字母，再加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-ed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stop</a:t>
                      </a:r>
                      <a:endParaRPr lang="en-US" altLang="zh-CN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trip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stop</a:t>
                      </a:r>
                      <a:r>
                        <a:rPr lang="en-US" altLang="zh-CN" sz="32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ped</a:t>
                      </a:r>
                      <a:endParaRPr lang="en-US" altLang="zh-CN" sz="32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trip</a:t>
                      </a:r>
                      <a:r>
                        <a:rPr lang="en-US" altLang="zh-CN" sz="32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ped</a:t>
                      </a:r>
                      <a:endParaRPr lang="zh-CN" altLang="en-US" sz="32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结尾是“辅音字母</a:t>
                      </a:r>
                      <a:r>
                        <a:rPr lang="en-US" altLang="zh-CN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+y”</a:t>
                      </a: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的动词，先变“</a:t>
                      </a:r>
                      <a:r>
                        <a:rPr lang="en-US" altLang="zh-CN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y”</a:t>
                      </a: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为“ </a:t>
                      </a:r>
                      <a:r>
                        <a:rPr lang="en-US" altLang="zh-CN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i”</a:t>
                      </a:r>
                      <a:r>
                        <a:rPr lang="zh-CN" alt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再加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-ed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study</a:t>
                      </a:r>
                      <a:endParaRPr lang="en-US" altLang="zh-CN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worry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 stud</a:t>
                      </a:r>
                      <a:r>
                        <a:rPr lang="en-US" altLang="zh-CN" sz="32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ied</a:t>
                      </a:r>
                      <a:endParaRPr lang="en-US" altLang="zh-CN" sz="32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worr</a:t>
                      </a:r>
                      <a:r>
                        <a:rPr lang="en-US" altLang="zh-CN" sz="3200" b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</a:rPr>
                        <a:t>ied</a:t>
                      </a:r>
                      <a:endParaRPr lang="zh-CN" altLang="en-US" sz="32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2" name="矩形 11301"/>
          <p:cNvSpPr/>
          <p:nvPr/>
        </p:nvSpPr>
        <p:spPr>
          <a:xfrm>
            <a:off x="2057400" y="457200"/>
            <a:ext cx="477202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规则动词过去式的构成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1746" name="标题 31745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838200"/>
          </a:xfrm>
          <a:ln/>
        </p:spPr>
        <p:txBody>
          <a:bodyPr anchor="ctr"/>
          <a:p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规则动词过去式词尾</a:t>
            </a:r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-ed</a:t>
            </a:r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的读音</a:t>
            </a:r>
            <a:endParaRPr lang="zh-CN" altLang="en-US" sz="36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1770" name="表格 31769"/>
          <p:cNvGraphicFramePr/>
          <p:nvPr/>
        </p:nvGraphicFramePr>
        <p:xfrm>
          <a:off x="457200" y="1066800"/>
          <a:ext cx="8305800" cy="3937000"/>
        </p:xfrm>
        <a:graphic>
          <a:graphicData uri="http://schemas.openxmlformats.org/drawingml/2006/table">
            <a:tbl>
              <a:tblPr/>
              <a:tblGrid>
                <a:gridCol w="2824163"/>
                <a:gridCol w="1778000"/>
                <a:gridCol w="3703637"/>
              </a:tblGrid>
              <a:tr h="5175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400" b="1" dirty="0">
                          <a:latin typeface="Times New Roman" panose="02020603050405020304" pitchFamily="18" charset="0"/>
                        </a:rPr>
                        <a:t>读音规则</a:t>
                      </a:r>
                      <a:endParaRPr lang="zh-CN" altLang="en-US" sz="3400" b="1" dirty="0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400" b="1" dirty="0">
                          <a:latin typeface="Times New Roman" panose="02020603050405020304" pitchFamily="18" charset="0"/>
                        </a:rPr>
                        <a:t>读       音</a:t>
                      </a:r>
                      <a:endParaRPr lang="zh-CN" altLang="en-US" sz="3400" b="1" dirty="0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400" b="1" dirty="0">
                          <a:latin typeface="Times New Roman" panose="02020603050405020304" pitchFamily="18" charset="0"/>
                        </a:rPr>
                        <a:t>例      词</a:t>
                      </a:r>
                      <a:endParaRPr lang="zh-CN" altLang="en-US" sz="3400" b="1" dirty="0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17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400" b="1" dirty="0">
                          <a:latin typeface="Times New Roman" panose="02020603050405020304" pitchFamily="18" charset="0"/>
                        </a:rPr>
                        <a:t>在浊辅音和元音后面</a:t>
                      </a:r>
                      <a:endParaRPr lang="zh-CN" altLang="en-US" sz="3400" b="1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3400" b="1">
                          <a:latin typeface="Times New Roman" panose="02020603050405020304" pitchFamily="18" charset="0"/>
                        </a:rPr>
                        <a:t> /d/</a:t>
                      </a:r>
                      <a:endParaRPr lang="zh-CN" altLang="en-US" sz="3400" b="1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3400" b="1" err="1">
                          <a:latin typeface="Times New Roman" panose="02020603050405020304" pitchFamily="18" charset="0"/>
                        </a:rPr>
                        <a:t> moved /mu:vd</a:t>
                      </a:r>
                      <a:r>
                        <a:rPr lang="en-US" altLang="zh-CN" sz="3400" b="1">
                          <a:latin typeface="Times New Roman" panose="02020603050405020304" pitchFamily="18" charset="0"/>
                        </a:rPr>
                        <a:t>/</a:t>
                      </a:r>
                      <a:endParaRPr lang="en-US" altLang="zh-CN" sz="3400" b="1"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altLang="zh-CN" sz="3400" b="1">
                          <a:latin typeface="Times New Roman" panose="02020603050405020304" pitchFamily="18" charset="0"/>
                        </a:rPr>
                        <a:t> </a:t>
                      </a:r>
                      <a:endParaRPr lang="zh-CN" altLang="en-US" sz="3400" b="1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400" b="1" dirty="0">
                          <a:latin typeface="Times New Roman" panose="02020603050405020304" pitchFamily="18" charset="0"/>
                        </a:rPr>
                        <a:t>在清辅音后面</a:t>
                      </a:r>
                      <a:endParaRPr lang="zh-CN" altLang="en-US" sz="3400" b="1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3400" b="1">
                          <a:latin typeface="Times New Roman" panose="02020603050405020304" pitchFamily="18" charset="0"/>
                        </a:rPr>
                        <a:t>/t/</a:t>
                      </a:r>
                      <a:endParaRPr lang="zh-CN" altLang="en-US" sz="3400" b="1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3400" b="1" err="1">
                          <a:latin typeface="Times New Roman" panose="02020603050405020304" pitchFamily="18" charset="0"/>
                        </a:rPr>
                        <a:t> passed /pa:st</a:t>
                      </a:r>
                      <a:r>
                        <a:rPr lang="en-US" altLang="zh-CN" sz="3400" b="1">
                          <a:latin typeface="Times New Roman" panose="02020603050405020304" pitchFamily="18" charset="0"/>
                        </a:rPr>
                        <a:t>/</a:t>
                      </a:r>
                      <a:endParaRPr lang="zh-CN" altLang="en-US" sz="3400" b="1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82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400" b="1" dirty="0">
                          <a:latin typeface="Times New Roman" panose="02020603050405020304" pitchFamily="18" charset="0"/>
                        </a:rPr>
                        <a:t>在</a:t>
                      </a:r>
                      <a:r>
                        <a:rPr lang="en-US" altLang="zh-CN" sz="3400" b="1" dirty="0">
                          <a:latin typeface="Times New Roman" panose="02020603050405020304" pitchFamily="18" charset="0"/>
                        </a:rPr>
                        <a:t>t, d </a:t>
                      </a:r>
                      <a:r>
                        <a:rPr lang="zh-CN" altLang="en-US" sz="3400" b="1" dirty="0">
                          <a:latin typeface="Times New Roman" panose="02020603050405020304" pitchFamily="18" charset="0"/>
                        </a:rPr>
                        <a:t>后面</a:t>
                      </a:r>
                      <a:endParaRPr lang="zh-CN" altLang="en-US" sz="3400" b="1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3400" b="1">
                          <a:latin typeface="Times New Roman" panose="02020603050405020304" pitchFamily="18" charset="0"/>
                        </a:rPr>
                        <a:t>/ it / </a:t>
                      </a:r>
                      <a:endParaRPr lang="en-US" altLang="zh-CN" sz="3400" b="1">
                        <a:latin typeface="Times New Roman" panose="02020603050405020304" pitchFamily="18" charset="0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altLang="zh-CN" sz="3400" b="1">
                          <a:latin typeface="Times New Roman" panose="02020603050405020304" pitchFamily="18" charset="0"/>
                        </a:rPr>
                        <a:t>/id/</a:t>
                      </a:r>
                      <a:endParaRPr lang="zh-CN" altLang="en-US" sz="3400" b="1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3400" b="1">
                          <a:latin typeface="Times New Roman" panose="02020603050405020304" pitchFamily="18" charset="0"/>
                        </a:rPr>
                        <a:t>needed /</a:t>
                      </a:r>
                      <a:r>
                        <a:rPr lang="en-US" altLang="zh-CN" sz="3400" b="1"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altLang="zh-CN" sz="3400" b="1" err="1">
                          <a:latin typeface="Times New Roman" panose="02020603050405020304" pitchFamily="18" charset="0"/>
                        </a:rPr>
                        <a:t>ni:did</a:t>
                      </a:r>
                      <a:r>
                        <a:rPr lang="en-US" altLang="zh-CN" sz="3400" b="1">
                          <a:latin typeface="Times New Roman" panose="02020603050405020304" pitchFamily="18" charset="0"/>
                        </a:rPr>
                        <a:t>/</a:t>
                      </a:r>
                      <a:endParaRPr lang="zh-CN" altLang="en-US" sz="3400" b="1"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69" name="矩形 31768"/>
          <p:cNvSpPr/>
          <p:nvPr/>
        </p:nvSpPr>
        <p:spPr>
          <a:xfrm>
            <a:off x="5537200" y="5334000"/>
            <a:ext cx="3165475" cy="1311275"/>
          </a:xfrm>
          <a:prstGeom prst="rect">
            <a:avLst/>
          </a:prstGeom>
          <a:solidFill>
            <a:srgbClr val="44EC6C"/>
          </a:solidFill>
          <a:ln w="9525"/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44EC6C"/>
            </a:extrusionClr>
          </a:sp3d>
        </p:spPr>
        <p:txBody>
          <a:bodyPr wrap="none" lIns="90000" tIns="46800" rIns="90000" bIns="46800" anchor="ctr">
            <a:spAutoFit/>
            <a:flatTx/>
          </a:bodyPr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清念 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/t/, </a:t>
            </a:r>
            <a:r>
              <a:rPr lang="zh-CN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元浊</a:t>
            </a:r>
            <a:r>
              <a:rPr lang="en-US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/d/; </a:t>
            </a:r>
            <a:endParaRPr lang="en-US" altLang="zh-CN" sz="32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/t/ /d/ </a:t>
            </a:r>
            <a:r>
              <a:rPr lang="zh-CN" altLang="en-US" sz="3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之后念</a:t>
            </a:r>
            <a:r>
              <a:rPr lang="en-US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/id/</a:t>
            </a:r>
            <a:endParaRPr lang="en-US" altLang="zh-CN" sz="32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4861</Words>
  <Application>WPS 演示</Application>
  <PresentationFormat>在屏幕上显示</PresentationFormat>
  <Paragraphs>365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海派甜心</cp:lastModifiedBy>
  <cp:revision>64</cp:revision>
  <dcterms:created xsi:type="dcterms:W3CDTF">2021-05-18T03:26:16Z</dcterms:created>
  <dcterms:modified xsi:type="dcterms:W3CDTF">2021-05-18T03:26:32Z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2052-11.1.0.10132</vt:lpwstr>
  </property>
</Properties>
</file>