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1"/>
  </p:sldMasterIdLst>
  <p:notesMasterIdLst>
    <p:notesMasterId r:id="rId33"/>
  </p:notesMasterIdLst>
  <p:sldIdLst>
    <p:sldId id="329" r:id="rId2"/>
    <p:sldId id="469" r:id="rId3"/>
    <p:sldId id="471" r:id="rId4"/>
    <p:sldId id="474" r:id="rId5"/>
    <p:sldId id="475" r:id="rId6"/>
    <p:sldId id="476" r:id="rId7"/>
    <p:sldId id="477" r:id="rId8"/>
    <p:sldId id="478" r:id="rId9"/>
    <p:sldId id="479" r:id="rId10"/>
    <p:sldId id="480" r:id="rId11"/>
    <p:sldId id="481" r:id="rId12"/>
    <p:sldId id="483" r:id="rId13"/>
    <p:sldId id="486" r:id="rId14"/>
    <p:sldId id="487" r:id="rId15"/>
    <p:sldId id="500" r:id="rId16"/>
    <p:sldId id="502" r:id="rId17"/>
    <p:sldId id="504" r:id="rId18"/>
    <p:sldId id="505" r:id="rId19"/>
    <p:sldId id="510" r:id="rId20"/>
    <p:sldId id="506" r:id="rId21"/>
    <p:sldId id="511" r:id="rId22"/>
    <p:sldId id="507" r:id="rId23"/>
    <p:sldId id="512" r:id="rId24"/>
    <p:sldId id="518" r:id="rId25"/>
    <p:sldId id="484" r:id="rId26"/>
    <p:sldId id="493" r:id="rId27"/>
    <p:sldId id="494" r:id="rId28"/>
    <p:sldId id="496" r:id="rId29"/>
    <p:sldId id="498" r:id="rId30"/>
    <p:sldId id="499" r:id="rId31"/>
    <p:sldId id="330" r:id="rId32"/>
  </p:sldIdLst>
  <p:sldSz cx="12192000" cy="6858000"/>
  <p:notesSz cx="7104063" cy="10234613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DEFA"/>
    <a:srgbClr val="648BAE"/>
    <a:srgbClr val="C1DEF6"/>
    <a:srgbClr val="C0504D"/>
    <a:srgbClr val="EA6E7E"/>
    <a:srgbClr val="EFA0A7"/>
    <a:srgbClr val="F3EFEE"/>
    <a:srgbClr val="F5F1EE"/>
    <a:srgbClr val="FCF8F7"/>
    <a:srgbClr val="F1E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8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2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2019/11/22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3879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44476"/>
            <a:ext cx="11184467" cy="5851525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F6A80487-8396-40C6-BC09-6FD83893D56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ransition spd="slow" advTm="3000">
    <p:random/>
    <p:sndAc>
      <p:stSnd>
        <p:snd r:embed="rId15" name="chimes.wav"/>
      </p:stSnd>
    </p:sndAc>
  </p:transition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B96A66E7-EA0D-4C2B-B039-5C13CCBC21F8}"/>
              </a:ext>
            </a:extLst>
          </p:cNvPr>
          <p:cNvSpPr txBox="1"/>
          <p:nvPr/>
        </p:nvSpPr>
        <p:spPr>
          <a:xfrm>
            <a:off x="9658648" y="138072"/>
            <a:ext cx="25333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</a:rPr>
              <a:t>人教版必修</a:t>
            </a:r>
            <a:r>
              <a:rPr lang="zh-CN" altLang="en-US" b="1" dirty="0" smtClean="0">
                <a:solidFill>
                  <a:schemeClr val="accent1"/>
                </a:solidFill>
              </a:rPr>
              <a:t>第二册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75357D3-E604-4AFB-953D-902558EF8087}"/>
              </a:ext>
            </a:extLst>
          </p:cNvPr>
          <p:cNvSpPr/>
          <p:nvPr/>
        </p:nvSpPr>
        <p:spPr>
          <a:xfrm>
            <a:off x="3725710" y="2610570"/>
            <a:ext cx="89683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Unit 1 Cultural Heritage</a:t>
            </a:r>
          </a:p>
          <a:p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                    Review</a:t>
            </a:r>
            <a:endParaRPr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547406366"/>
      </p:ext>
    </p:extLst>
  </p:cSld>
  <p:clrMapOvr>
    <a:masterClrMapping/>
  </p:clrMapOvr>
  <p:transition spd="med">
    <p:pull dir="u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18565" y="1135736"/>
            <a:ext cx="10744200" cy="5042806"/>
          </a:xfrm>
          <a:prstGeom prst="rect">
            <a:avLst/>
          </a:prstGeom>
          <a:solidFill>
            <a:srgbClr val="B4DE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17235" tIns="58618" rIns="117235" bIns="58618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pPr fontAlgn="t"/>
            <a:r>
              <a:rPr lang="en-US" altLang="zh-CN" sz="40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However, big challenges can sometimes lead </a:t>
            </a:r>
            <a:r>
              <a:rPr lang="en-US" altLang="zh-CN" sz="4000" b="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3)__ great solutions. In the 1950s, the Egyptian </a:t>
            </a:r>
            <a:r>
              <a:rPr lang="en-US" altLang="zh-CN" sz="4000" b="0" dirty="0" smtClean="0">
                <a:latin typeface="Times New Roman" pitchFamily="18" charset="0"/>
                <a:cs typeface="Times New Roman" pitchFamily="18" charset="0"/>
              </a:rPr>
              <a:t>government </a:t>
            </a:r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wanted to build a new dam, which </a:t>
            </a:r>
            <a:r>
              <a:rPr lang="en-US" altLang="zh-CN" sz="4000" b="0" dirty="0" smtClean="0">
                <a:latin typeface="Times New Roman" pitchFamily="18" charset="0"/>
                <a:cs typeface="Times New Roman" pitchFamily="18" charset="0"/>
              </a:rPr>
              <a:t>would </a:t>
            </a:r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be likely (4) _________(damage) a number of </a:t>
            </a:r>
            <a:r>
              <a:rPr lang="en-US" altLang="zh-CN" sz="4000" b="0" dirty="0" smtClean="0">
                <a:latin typeface="Times New Roman" pitchFamily="18" charset="0"/>
                <a:cs typeface="Times New Roman" pitchFamily="18" charset="0"/>
              </a:rPr>
              <a:t>cultural  </a:t>
            </a:r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relics. In 1959, the government turned to the UN </a:t>
            </a:r>
            <a:r>
              <a:rPr lang="en-US" altLang="zh-CN" sz="4000" b="0" dirty="0" smtClean="0">
                <a:latin typeface="Times New Roman" pitchFamily="18" charset="0"/>
                <a:cs typeface="Times New Roman" pitchFamily="18" charset="0"/>
              </a:rPr>
              <a:t>for  </a:t>
            </a:r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help. A committee (5) ______________(establish) to </a:t>
            </a:r>
            <a:r>
              <a:rPr lang="en-US" altLang="zh-CN" sz="4000" b="0" dirty="0" smtClean="0">
                <a:latin typeface="Times New Roman" pitchFamily="18" charset="0"/>
                <a:cs typeface="Times New Roman" pitchFamily="18" charset="0"/>
              </a:rPr>
              <a:t> limit </a:t>
            </a:r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damage to the old buildings and prevent the loss </a:t>
            </a:r>
          </a:p>
        </p:txBody>
      </p:sp>
      <p:sp>
        <p:nvSpPr>
          <p:cNvPr id="1840131" name="Text Box 3"/>
          <p:cNvSpPr txBox="1">
            <a:spLocks noChangeArrowheads="1"/>
          </p:cNvSpPr>
          <p:nvPr/>
        </p:nvSpPr>
        <p:spPr bwMode="auto">
          <a:xfrm>
            <a:off x="1031066" y="1562538"/>
            <a:ext cx="842433" cy="672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sz="3600" dirty="0">
                <a:solidFill>
                  <a:srgbClr val="FF0000"/>
                </a:solidFill>
              </a:rPr>
              <a:t>to</a:t>
            </a:r>
          </a:p>
        </p:txBody>
      </p:sp>
      <p:sp>
        <p:nvSpPr>
          <p:cNvPr id="1840132" name="Text Box 4"/>
          <p:cNvSpPr txBox="1">
            <a:spLocks noChangeArrowheads="1"/>
          </p:cNvSpPr>
          <p:nvPr/>
        </p:nvSpPr>
        <p:spPr bwMode="auto">
          <a:xfrm>
            <a:off x="4687951" y="2910847"/>
            <a:ext cx="3064933" cy="672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sz="3600" dirty="0">
                <a:solidFill>
                  <a:srgbClr val="FF0000"/>
                </a:solidFill>
              </a:rPr>
              <a:t>to damage</a:t>
            </a:r>
          </a:p>
        </p:txBody>
      </p:sp>
      <p:sp>
        <p:nvSpPr>
          <p:cNvPr id="1840133" name="Text Box 5"/>
          <p:cNvSpPr txBox="1">
            <a:spLocks noChangeArrowheads="1"/>
          </p:cNvSpPr>
          <p:nvPr/>
        </p:nvSpPr>
        <p:spPr bwMode="auto">
          <a:xfrm>
            <a:off x="234662" y="4725978"/>
            <a:ext cx="4411133" cy="672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sz="3600" dirty="0">
                <a:solidFill>
                  <a:srgbClr val="FF0000"/>
                </a:solidFill>
              </a:rPr>
              <a:t>was established</a:t>
            </a:r>
          </a:p>
        </p:txBody>
      </p:sp>
    </p:spTree>
    <p:extLst>
      <p:ext uri="{BB962C8B-B14F-4D97-AF65-F5344CB8AC3E}">
        <p14:creationId xmlns:p14="http://schemas.microsoft.com/office/powerpoint/2010/main" val="3287453173"/>
      </p:ext>
    </p:extLst>
  </p:cSld>
  <p:clrMapOvr>
    <a:masterClrMapping/>
  </p:clrMapOvr>
  <p:transition spd="slow" advTm="3000">
    <p:cove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0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4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40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0131" grpId="0" autoUpdateAnimBg="0"/>
      <p:bldP spid="1840132" grpId="0" autoUpdateAnimBg="0"/>
      <p:bldP spid="184013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57737" y="1038514"/>
            <a:ext cx="11777382" cy="5461382"/>
          </a:xfrm>
          <a:prstGeom prst="rect">
            <a:avLst/>
          </a:prstGeom>
          <a:solidFill>
            <a:srgbClr val="B4DEFA"/>
          </a:solidFill>
          <a:ln>
            <a:solidFill>
              <a:srgbClr val="B4DEFA"/>
            </a:solidFill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17235" tIns="58618" rIns="117235" bIns="58618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pPr fontAlgn="t">
              <a:lnSpc>
                <a:spcPct val="140000"/>
              </a:lnSpc>
            </a:pPr>
            <a:r>
              <a:rPr lang="en-US" altLang="zh-CN" b="0" dirty="0">
                <a:latin typeface="Times New Roman" pitchFamily="18" charset="0"/>
                <a:cs typeface="Times New Roman" pitchFamily="18" charset="0"/>
              </a:rPr>
              <a:t>of cultural relics. In 1960, the work began. </a:t>
            </a:r>
            <a:r>
              <a:rPr lang="en-US" altLang="zh-CN" b="0" dirty="0" smtClean="0">
                <a:latin typeface="Times New Roman" pitchFamily="18" charset="0"/>
                <a:cs typeface="Times New Roman" pitchFamily="18" charset="0"/>
              </a:rPr>
              <a:t>Temples  </a:t>
            </a:r>
            <a:r>
              <a:rPr lang="en-US" altLang="zh-CN" b="0" dirty="0">
                <a:latin typeface="Times New Roman" pitchFamily="18" charset="0"/>
                <a:cs typeface="Times New Roman" pitchFamily="18" charset="0"/>
              </a:rPr>
              <a:t>and other cultural (6</a:t>
            </a:r>
            <a:r>
              <a:rPr lang="en-US" altLang="zh-CN" b="0" dirty="0" smtClean="0">
                <a:latin typeface="Times New Roman" pitchFamily="18" charset="0"/>
                <a:cs typeface="Times New Roman" pitchFamily="18" charset="0"/>
              </a:rPr>
              <a:t>)____</a:t>
            </a:r>
          </a:p>
          <a:p>
            <a:pPr fontAlgn="t">
              <a:lnSpc>
                <a:spcPct val="140000"/>
              </a:lnSpc>
            </a:pPr>
            <a:r>
              <a:rPr lang="en-US" altLang="zh-CN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0" dirty="0">
                <a:latin typeface="Times New Roman" pitchFamily="18" charset="0"/>
                <a:cs typeface="Times New Roman" pitchFamily="18" charset="0"/>
              </a:rPr>
              <a:t>(site) were taken down </a:t>
            </a:r>
            <a:r>
              <a:rPr lang="en-US" altLang="zh-CN" b="0" dirty="0" smtClean="0">
                <a:latin typeface="Times New Roman" pitchFamily="18" charset="0"/>
                <a:cs typeface="Times New Roman" pitchFamily="18" charset="0"/>
              </a:rPr>
              <a:t> piece </a:t>
            </a:r>
            <a:r>
              <a:rPr lang="en-US" altLang="zh-CN" b="0" dirty="0">
                <a:latin typeface="Times New Roman" pitchFamily="18" charset="0"/>
                <a:cs typeface="Times New Roman" pitchFamily="18" charset="0"/>
              </a:rPr>
              <a:t>by piece, and then put back together again in a </a:t>
            </a:r>
          </a:p>
          <a:p>
            <a:pPr fontAlgn="t">
              <a:lnSpc>
                <a:spcPct val="140000"/>
              </a:lnSpc>
            </a:pPr>
            <a:r>
              <a:rPr lang="en-US" altLang="zh-CN" b="0" dirty="0">
                <a:latin typeface="Times New Roman" pitchFamily="18" charset="0"/>
                <a:cs typeface="Times New Roman" pitchFamily="18" charset="0"/>
              </a:rPr>
              <a:t>place (7)______ they were safe from the water. In 1961, German engineers moved the first temple and over </a:t>
            </a:r>
            <a:r>
              <a:rPr lang="en-US" altLang="zh-CN" b="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altLang="zh-CN" b="0" dirty="0">
                <a:latin typeface="Times New Roman" pitchFamily="18" charset="0"/>
                <a:cs typeface="Times New Roman" pitchFamily="18" charset="0"/>
              </a:rPr>
              <a:t>next 20 years, countless cultural relics were </a:t>
            </a:r>
          </a:p>
          <a:p>
            <a:pPr fontAlgn="t">
              <a:lnSpc>
                <a:spcPct val="140000"/>
              </a:lnSpc>
            </a:pPr>
            <a:r>
              <a:rPr lang="en-US" altLang="zh-CN" b="0" dirty="0">
                <a:latin typeface="Times New Roman" pitchFamily="18" charset="0"/>
                <a:cs typeface="Times New Roman" pitchFamily="18" charset="0"/>
              </a:rPr>
              <a:t>rescued. The project ended in 1980, which was </a:t>
            </a:r>
            <a:r>
              <a:rPr lang="en-US" altLang="zh-CN" b="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zh-CN" b="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altLang="zh-CN" b="0" dirty="0" smtClean="0">
                <a:latin typeface="Times New Roman" pitchFamily="18" charset="0"/>
                <a:cs typeface="Times New Roman" pitchFamily="18" charset="0"/>
              </a:rPr>
              <a:t>)_______ </a:t>
            </a:r>
            <a:r>
              <a:rPr lang="en-US" altLang="zh-CN" b="0" dirty="0">
                <a:latin typeface="Times New Roman" pitchFamily="18" charset="0"/>
                <a:cs typeface="Times New Roman" pitchFamily="18" charset="0"/>
              </a:rPr>
              <a:t>great success.  </a:t>
            </a:r>
            <a:endParaRPr lang="en-US" altLang="zh-CN" b="0" dirty="0" smtClean="0"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en-US" altLang="zh-CN" dirty="0" smtClean="0"/>
              <a:t>  The spirit of Aswan Dam project is still alive today. </a:t>
            </a:r>
          </a:p>
          <a:p>
            <a:pPr fontAlgn="t"/>
            <a:r>
              <a:rPr lang="en-US" altLang="zh-CN" dirty="0" smtClean="0"/>
              <a:t>The (9)______ (globe) community can sometimes </a:t>
            </a:r>
          </a:p>
          <a:p>
            <a:pPr fontAlgn="t"/>
            <a:r>
              <a:rPr lang="en-US" altLang="zh-CN" dirty="0" smtClean="0"/>
              <a:t>provide a (10)_______ (solve) to the problems which </a:t>
            </a:r>
          </a:p>
          <a:p>
            <a:pPr fontAlgn="t"/>
            <a:r>
              <a:rPr lang="en-US" altLang="zh-CN" dirty="0" smtClean="0"/>
              <a:t>seem too difficult for a single nation. </a:t>
            </a:r>
          </a:p>
          <a:p>
            <a:pPr fontAlgn="t">
              <a:lnSpc>
                <a:spcPct val="140000"/>
              </a:lnSpc>
            </a:pPr>
            <a:endParaRPr lang="en-US" altLang="zh-CN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1155" name="Text Box 3"/>
          <p:cNvSpPr txBox="1">
            <a:spLocks noChangeArrowheads="1"/>
          </p:cNvSpPr>
          <p:nvPr/>
        </p:nvSpPr>
        <p:spPr bwMode="auto">
          <a:xfrm>
            <a:off x="9885267" y="1046004"/>
            <a:ext cx="3107267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sites</a:t>
            </a:r>
          </a:p>
        </p:txBody>
      </p:sp>
      <p:sp>
        <p:nvSpPr>
          <p:cNvPr id="1841156" name="Text Box 4"/>
          <p:cNvSpPr txBox="1">
            <a:spLocks noChangeArrowheads="1"/>
          </p:cNvSpPr>
          <p:nvPr/>
        </p:nvSpPr>
        <p:spPr bwMode="auto">
          <a:xfrm>
            <a:off x="96370" y="2210152"/>
            <a:ext cx="4131733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where</a:t>
            </a:r>
          </a:p>
        </p:txBody>
      </p:sp>
      <p:sp>
        <p:nvSpPr>
          <p:cNvPr id="1841157" name="Text Box 5"/>
          <p:cNvSpPr txBox="1">
            <a:spLocks noChangeArrowheads="1"/>
          </p:cNvSpPr>
          <p:nvPr/>
        </p:nvSpPr>
        <p:spPr bwMode="auto">
          <a:xfrm>
            <a:off x="7587946" y="3397814"/>
            <a:ext cx="13462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932584" y="4317177"/>
            <a:ext cx="26035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global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142357" y="4795193"/>
            <a:ext cx="32512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solution</a:t>
            </a:r>
          </a:p>
        </p:txBody>
      </p:sp>
    </p:spTree>
    <p:extLst>
      <p:ext uri="{BB962C8B-B14F-4D97-AF65-F5344CB8AC3E}">
        <p14:creationId xmlns:p14="http://schemas.microsoft.com/office/powerpoint/2010/main" val="2928909755"/>
      </p:ext>
    </p:extLst>
  </p:cSld>
  <p:clrMapOvr>
    <a:masterClrMapping/>
  </p:clrMapOvr>
  <p:transition spd="slow" advTm="3000">
    <p:cove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1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41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41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1155" grpId="0" autoUpdateAnimBg="0"/>
      <p:bldP spid="1841156" grpId="0" autoUpdateAnimBg="0"/>
      <p:bldP spid="1841157" grpId="0" autoUpdateAnimBg="0"/>
      <p:bldP spid="6" grpId="0" autoUpdateAnimBg="0"/>
      <p:bldP spid="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4" name="Group 228"/>
          <p:cNvGrpSpPr>
            <a:grpSpLocks noGrp="1"/>
          </p:cNvGrpSpPr>
          <p:nvPr/>
        </p:nvGrpSpPr>
        <p:grpSpPr bwMode="auto">
          <a:xfrm>
            <a:off x="581000" y="1600200"/>
            <a:ext cx="11001400" cy="4525963"/>
            <a:chOff x="1196" y="1434"/>
            <a:chExt cx="2308" cy="327"/>
          </a:xfrm>
        </p:grpSpPr>
        <p:sp>
          <p:nvSpPr>
            <p:cNvPr id="5" name="AutoShape 229"/>
            <p:cNvSpPr>
              <a:spLocks noChangeArrowheads="1"/>
            </p:cNvSpPr>
            <p:nvPr/>
          </p:nvSpPr>
          <p:spPr bwMode="auto">
            <a:xfrm>
              <a:off x="1196" y="1434"/>
              <a:ext cx="2245" cy="2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8575" cap="rnd" algn="ctr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b="0"/>
                <a:t>		</a:t>
              </a:r>
            </a:p>
          </p:txBody>
        </p:sp>
        <p:grpSp>
          <p:nvGrpSpPr>
            <p:cNvPr id="6" name="Group 230"/>
            <p:cNvGrpSpPr>
              <a:grpSpLocks/>
            </p:cNvGrpSpPr>
            <p:nvPr/>
          </p:nvGrpSpPr>
          <p:grpSpPr bwMode="auto">
            <a:xfrm rot="-1705272">
              <a:off x="3220" y="1570"/>
              <a:ext cx="284" cy="191"/>
              <a:chOff x="1270" y="1366"/>
              <a:chExt cx="284" cy="191"/>
            </a:xfrm>
          </p:grpSpPr>
          <p:grpSp>
            <p:nvGrpSpPr>
              <p:cNvPr id="7" name="Group 231"/>
              <p:cNvGrpSpPr>
                <a:grpSpLocks/>
              </p:cNvGrpSpPr>
              <p:nvPr/>
            </p:nvGrpSpPr>
            <p:grpSpPr bwMode="auto">
              <a:xfrm rot="-3920841">
                <a:off x="1292" y="1367"/>
                <a:ext cx="148" cy="191"/>
                <a:chOff x="2825" y="3007"/>
                <a:chExt cx="229" cy="242"/>
              </a:xfrm>
            </p:grpSpPr>
            <p:sp>
              <p:nvSpPr>
                <p:cNvPr id="11" name="Freeform 232"/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2" name="Freeform 233"/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  <p:grpSp>
            <p:nvGrpSpPr>
              <p:cNvPr id="8" name="Group 234"/>
              <p:cNvGrpSpPr>
                <a:grpSpLocks/>
              </p:cNvGrpSpPr>
              <p:nvPr/>
            </p:nvGrpSpPr>
            <p:grpSpPr bwMode="auto">
              <a:xfrm rot="-10500000">
                <a:off x="1406" y="1366"/>
                <a:ext cx="148" cy="191"/>
                <a:chOff x="2825" y="3007"/>
                <a:chExt cx="229" cy="242"/>
              </a:xfrm>
            </p:grpSpPr>
            <p:sp>
              <p:nvSpPr>
                <p:cNvPr id="9" name="Freeform 235"/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0" name="Freeform 236"/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</p:grpSp>
      </p:grpSp>
      <p:sp>
        <p:nvSpPr>
          <p:cNvPr id="14" name="矩形 13"/>
          <p:cNvSpPr/>
          <p:nvPr/>
        </p:nvSpPr>
        <p:spPr>
          <a:xfrm>
            <a:off x="3204158" y="2686678"/>
            <a:ext cx="43588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核心</a:t>
            </a:r>
            <a:r>
              <a:rPr lang="zh-CN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词汇复习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2282840"/>
      </p:ext>
    </p:extLst>
  </p:cSld>
  <p:clrMapOvr>
    <a:masterClrMapping/>
  </p:clrMapOvr>
  <p:transition spd="slow" advTm="3000">
    <p:cove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8"/>
          <p:cNvGrpSpPr>
            <a:grpSpLocks noGrp="1"/>
          </p:cNvGrpSpPr>
          <p:nvPr/>
        </p:nvGrpSpPr>
        <p:grpSpPr bwMode="auto">
          <a:xfrm>
            <a:off x="559295" y="551327"/>
            <a:ext cx="11177765" cy="6499768"/>
            <a:chOff x="1196" y="1434"/>
            <a:chExt cx="2345" cy="302"/>
          </a:xfrm>
        </p:grpSpPr>
        <p:sp>
          <p:nvSpPr>
            <p:cNvPr id="5" name="AutoShape 229"/>
            <p:cNvSpPr>
              <a:spLocks noChangeArrowheads="1"/>
            </p:cNvSpPr>
            <p:nvPr/>
          </p:nvSpPr>
          <p:spPr bwMode="auto">
            <a:xfrm>
              <a:off x="1196" y="1434"/>
              <a:ext cx="2245" cy="2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8575" cap="rnd" algn="ctr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b="0"/>
                <a:t>		</a:t>
              </a:r>
            </a:p>
          </p:txBody>
        </p:sp>
        <p:grpSp>
          <p:nvGrpSpPr>
            <p:cNvPr id="6" name="Group 230"/>
            <p:cNvGrpSpPr>
              <a:grpSpLocks/>
            </p:cNvGrpSpPr>
            <p:nvPr/>
          </p:nvGrpSpPr>
          <p:grpSpPr bwMode="auto">
            <a:xfrm rot="-1705272">
              <a:off x="3333" y="1617"/>
              <a:ext cx="208" cy="119"/>
              <a:chOff x="1368" y="1447"/>
              <a:chExt cx="208" cy="119"/>
            </a:xfrm>
          </p:grpSpPr>
          <p:grpSp>
            <p:nvGrpSpPr>
              <p:cNvPr id="7" name="Group 231"/>
              <p:cNvGrpSpPr>
                <a:grpSpLocks/>
              </p:cNvGrpSpPr>
              <p:nvPr/>
            </p:nvGrpSpPr>
            <p:grpSpPr bwMode="auto">
              <a:xfrm rot="-3920841">
                <a:off x="1418" y="1442"/>
                <a:ext cx="74" cy="173"/>
                <a:chOff x="2834" y="3153"/>
                <a:chExt cx="114" cy="219"/>
              </a:xfrm>
            </p:grpSpPr>
            <p:sp>
              <p:nvSpPr>
                <p:cNvPr id="11" name="Freeform 232"/>
                <p:cNvSpPr>
                  <a:spLocks/>
                </p:cNvSpPr>
                <p:nvPr/>
              </p:nvSpPr>
              <p:spPr bwMode="auto">
                <a:xfrm>
                  <a:off x="2857" y="3202"/>
                  <a:ext cx="91" cy="47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2" name="Freeform 233"/>
                <p:cNvSpPr>
                  <a:spLocks/>
                </p:cNvSpPr>
                <p:nvPr/>
              </p:nvSpPr>
              <p:spPr bwMode="auto">
                <a:xfrm rot="3996341" flipH="1">
                  <a:off x="2772" y="3215"/>
                  <a:ext cx="219" cy="96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  <p:grpSp>
            <p:nvGrpSpPr>
              <p:cNvPr id="8" name="Group 234"/>
              <p:cNvGrpSpPr>
                <a:grpSpLocks/>
              </p:cNvGrpSpPr>
              <p:nvPr/>
            </p:nvGrpSpPr>
            <p:grpSpPr bwMode="auto">
              <a:xfrm rot="-10500000">
                <a:off x="1437" y="1447"/>
                <a:ext cx="139" cy="103"/>
                <a:chOff x="2786" y="3007"/>
                <a:chExt cx="215" cy="130"/>
              </a:xfrm>
            </p:grpSpPr>
            <p:sp>
              <p:nvSpPr>
                <p:cNvPr id="9" name="Freeform 235"/>
                <p:cNvSpPr>
                  <a:spLocks/>
                </p:cNvSpPr>
                <p:nvPr/>
              </p:nvSpPr>
              <p:spPr bwMode="auto">
                <a:xfrm>
                  <a:off x="2803" y="3007"/>
                  <a:ext cx="198" cy="127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0" name="Freeform 236"/>
                <p:cNvSpPr>
                  <a:spLocks/>
                </p:cNvSpPr>
                <p:nvPr/>
              </p:nvSpPr>
              <p:spPr bwMode="auto">
                <a:xfrm rot="3996341" flipH="1">
                  <a:off x="2827" y="3018"/>
                  <a:ext cx="78" cy="160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</p:grpSp>
      </p:grpSp>
      <p:sp>
        <p:nvSpPr>
          <p:cNvPr id="2" name="矩形 1"/>
          <p:cNvSpPr/>
          <p:nvPr/>
        </p:nvSpPr>
        <p:spPr>
          <a:xfrm>
            <a:off x="963706" y="780852"/>
            <a:ext cx="10748682" cy="651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/>
              <a:t>1. creative </a:t>
            </a:r>
            <a:r>
              <a:rPr lang="en-US" altLang="zh-CN" sz="3200" i="1" dirty="0"/>
              <a:t>adj. </a:t>
            </a:r>
            <a:r>
              <a:rPr lang="zh-CN" altLang="en-US" sz="3200" dirty="0"/>
              <a:t>创造性的</a:t>
            </a:r>
            <a:r>
              <a:rPr lang="en-US" altLang="zh-CN" sz="3200" dirty="0"/>
              <a:t>; </a:t>
            </a:r>
            <a:r>
              <a:rPr lang="zh-CN" altLang="en-US" sz="3200" dirty="0"/>
              <a:t>有创造力的</a:t>
            </a:r>
            <a:r>
              <a:rPr lang="en-US" altLang="zh-CN" sz="3200" dirty="0"/>
              <a:t>; </a:t>
            </a:r>
            <a:r>
              <a:rPr lang="zh-CN" altLang="en-US" sz="3200" dirty="0"/>
              <a:t>有创意的</a:t>
            </a:r>
          </a:p>
          <a:p>
            <a:r>
              <a:rPr lang="en-US" altLang="zh-CN" sz="3200" dirty="0" smtClean="0"/>
              <a:t>For </a:t>
            </a:r>
            <a:r>
              <a:rPr lang="en-US" altLang="zh-CN" sz="3200" dirty="0"/>
              <a:t>Western designers, China and its rich culture have long been an inspiration for Western </a:t>
            </a:r>
            <a:r>
              <a:rPr lang="en-US" altLang="zh-CN" sz="3200" dirty="0">
                <a:solidFill>
                  <a:srgbClr val="0000FF"/>
                </a:solidFill>
              </a:rPr>
              <a:t>creative</a:t>
            </a:r>
            <a:r>
              <a:rPr lang="en-US" altLang="zh-CN" sz="3200" dirty="0"/>
              <a:t>. </a:t>
            </a:r>
          </a:p>
          <a:p>
            <a:r>
              <a:rPr lang="zh-CN" altLang="en-US" sz="3200" dirty="0"/>
              <a:t>对西方设计者来说</a:t>
            </a:r>
            <a:r>
              <a:rPr lang="en-US" altLang="zh-CN" sz="3200" dirty="0"/>
              <a:t>, </a:t>
            </a:r>
            <a:r>
              <a:rPr lang="zh-CN" altLang="en-US" sz="3200" dirty="0"/>
              <a:t>中国和其丰富的文化给了西方的很多创作提供了启发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r>
              <a:rPr lang="en-US" altLang="zh-CN" sz="3200" dirty="0"/>
              <a:t>A city is the product of the human hand and mind, reflecting man’s intelligence and </a:t>
            </a:r>
            <a:r>
              <a:rPr lang="en-US" altLang="zh-CN" sz="3200" dirty="0">
                <a:solidFill>
                  <a:srgbClr val="0000FF"/>
                </a:solidFill>
              </a:rPr>
              <a:t>creativity</a:t>
            </a:r>
            <a:r>
              <a:rPr lang="en-US" altLang="zh-CN" sz="3200" dirty="0"/>
              <a:t>. </a:t>
            </a:r>
          </a:p>
          <a:p>
            <a:r>
              <a:rPr lang="zh-CN" altLang="en-US" sz="3200" dirty="0"/>
              <a:t>城市是人类的</a:t>
            </a:r>
            <a:r>
              <a:rPr lang="en-US" altLang="zh-CN" sz="3200" dirty="0"/>
              <a:t>(</a:t>
            </a:r>
            <a:r>
              <a:rPr lang="zh-CN" altLang="en-US" sz="3200" dirty="0"/>
              <a:t>双手</a:t>
            </a:r>
            <a:r>
              <a:rPr lang="en-US" altLang="zh-CN" sz="3200" dirty="0"/>
              <a:t>)</a:t>
            </a:r>
            <a:r>
              <a:rPr lang="zh-CN" altLang="en-US" sz="3200" dirty="0"/>
              <a:t>和思想的产物</a:t>
            </a:r>
            <a:r>
              <a:rPr lang="en-US" altLang="zh-CN" sz="3200" dirty="0"/>
              <a:t>, </a:t>
            </a:r>
            <a:r>
              <a:rPr lang="zh-CN" altLang="en-US" sz="3200" dirty="0"/>
              <a:t>反映了人的智慧和创造力。</a:t>
            </a:r>
          </a:p>
          <a:p>
            <a:pPr fontAlgn="t">
              <a:lnSpc>
                <a:spcPct val="140000"/>
              </a:lnSpc>
            </a:pPr>
            <a:r>
              <a:rPr lang="en-US" altLang="zh-CN" sz="2400" dirty="0" smtClean="0">
                <a:solidFill>
                  <a:srgbClr val="FF0000"/>
                </a:solidFill>
              </a:rPr>
              <a:t>【</a:t>
            </a:r>
            <a:r>
              <a:rPr lang="zh-CN" altLang="en-US" sz="2400" dirty="0">
                <a:solidFill>
                  <a:srgbClr val="FF0000"/>
                </a:solidFill>
              </a:rPr>
              <a:t>拓展</a:t>
            </a:r>
            <a:r>
              <a:rPr lang="en-US" altLang="zh-CN" sz="2400" dirty="0" smtClean="0">
                <a:solidFill>
                  <a:srgbClr val="FF0000"/>
                </a:solidFill>
              </a:rPr>
              <a:t>】</a:t>
            </a:r>
            <a:endParaRPr lang="en-US" altLang="zh-CN" sz="2400" dirty="0">
              <a:solidFill>
                <a:srgbClr val="FF0000"/>
              </a:solidFill>
            </a:endParaRPr>
          </a:p>
          <a:p>
            <a:r>
              <a:rPr lang="en-US" altLang="zh-CN" sz="2400" dirty="0">
                <a:solidFill>
                  <a:srgbClr val="FF0000"/>
                </a:solidFill>
              </a:rPr>
              <a:t>create</a:t>
            </a:r>
            <a:r>
              <a:rPr lang="zh-CN" altLang="en-US" sz="2400" dirty="0">
                <a:solidFill>
                  <a:srgbClr val="FF0000"/>
                </a:solidFill>
              </a:rPr>
              <a:t>　　</a:t>
            </a:r>
            <a:r>
              <a:rPr lang="zh-CN" altLang="en-US" sz="2400" dirty="0" smtClean="0">
                <a:solidFill>
                  <a:srgbClr val="FF0000"/>
                </a:solidFill>
              </a:rPr>
              <a:t>                    </a:t>
            </a:r>
            <a:r>
              <a:rPr lang="en-US" altLang="zh-CN" sz="2400" i="1" dirty="0" err="1" smtClean="0">
                <a:solidFill>
                  <a:srgbClr val="FF0000"/>
                </a:solidFill>
              </a:rPr>
              <a:t>vt</a:t>
            </a:r>
            <a:r>
              <a:rPr lang="en-US" altLang="zh-CN" sz="2400" i="1" dirty="0" err="1">
                <a:solidFill>
                  <a:srgbClr val="FF0000"/>
                </a:solidFill>
              </a:rPr>
              <a:t>.</a:t>
            </a:r>
            <a:r>
              <a:rPr lang="en-US" altLang="zh-CN" sz="2400" i="1" dirty="0">
                <a:solidFill>
                  <a:srgbClr val="FF0000"/>
                </a:solidFill>
              </a:rPr>
              <a:t> </a:t>
            </a:r>
            <a:r>
              <a:rPr lang="zh-CN" altLang="en-US" sz="2400" dirty="0">
                <a:solidFill>
                  <a:srgbClr val="FF0000"/>
                </a:solidFill>
              </a:rPr>
              <a:t>创造</a:t>
            </a:r>
            <a:r>
              <a:rPr lang="en-US" altLang="zh-CN" sz="2400" dirty="0">
                <a:solidFill>
                  <a:srgbClr val="FF0000"/>
                </a:solidFill>
              </a:rPr>
              <a:t>; </a:t>
            </a:r>
            <a:r>
              <a:rPr lang="zh-CN" altLang="en-US" sz="2400" dirty="0">
                <a:solidFill>
                  <a:srgbClr val="FF0000"/>
                </a:solidFill>
              </a:rPr>
              <a:t>创作</a:t>
            </a:r>
            <a:r>
              <a:rPr lang="en-US" altLang="zh-CN" sz="2400" dirty="0">
                <a:solidFill>
                  <a:srgbClr val="FF0000"/>
                </a:solidFill>
              </a:rPr>
              <a:t>; </a:t>
            </a:r>
            <a:r>
              <a:rPr lang="zh-CN" altLang="en-US" sz="2400" dirty="0">
                <a:solidFill>
                  <a:srgbClr val="FF0000"/>
                </a:solidFill>
              </a:rPr>
              <a:t>造成</a:t>
            </a:r>
          </a:p>
          <a:p>
            <a:r>
              <a:rPr lang="en-US" altLang="zh-CN" sz="2400" dirty="0">
                <a:solidFill>
                  <a:srgbClr val="FF0000"/>
                </a:solidFill>
              </a:rPr>
              <a:t>creation		</a:t>
            </a:r>
            <a:r>
              <a:rPr lang="en-US" altLang="zh-CN" sz="2400" i="1" dirty="0">
                <a:solidFill>
                  <a:srgbClr val="FF0000"/>
                </a:solidFill>
              </a:rPr>
              <a:t>n. </a:t>
            </a:r>
            <a:r>
              <a:rPr lang="zh-CN" altLang="en-US" sz="2400" dirty="0" smtClean="0">
                <a:solidFill>
                  <a:srgbClr val="FF0000"/>
                </a:solidFill>
              </a:rPr>
              <a:t>创造              </a:t>
            </a:r>
            <a:endParaRPr lang="en-US" altLang="zh-CN" sz="2400" dirty="0" smtClean="0">
              <a:solidFill>
                <a:srgbClr val="FF0000"/>
              </a:solidFill>
            </a:endParaRPr>
          </a:p>
          <a:p>
            <a:r>
              <a:rPr lang="en-US" altLang="zh-CN" sz="2400" dirty="0" smtClean="0">
                <a:solidFill>
                  <a:srgbClr val="FF0000"/>
                </a:solidFill>
              </a:rPr>
              <a:t>creativity</a:t>
            </a:r>
            <a:r>
              <a:rPr lang="en-US" altLang="zh-CN" sz="2400" dirty="0">
                <a:solidFill>
                  <a:srgbClr val="FF0000"/>
                </a:solidFill>
              </a:rPr>
              <a:t>		</a:t>
            </a:r>
            <a:r>
              <a:rPr lang="en-US" altLang="zh-CN" sz="2400" i="1" dirty="0">
                <a:solidFill>
                  <a:srgbClr val="FF0000"/>
                </a:solidFill>
              </a:rPr>
              <a:t>n. </a:t>
            </a:r>
            <a:r>
              <a:rPr lang="zh-CN" altLang="en-US" sz="2400" dirty="0">
                <a:solidFill>
                  <a:srgbClr val="FF0000"/>
                </a:solidFill>
              </a:rPr>
              <a:t>创造力</a:t>
            </a:r>
            <a:r>
              <a:rPr lang="en-US" altLang="zh-CN" sz="2400" dirty="0">
                <a:solidFill>
                  <a:srgbClr val="FF0000"/>
                </a:solidFill>
              </a:rPr>
              <a:t>; </a:t>
            </a:r>
            <a:r>
              <a:rPr lang="zh-CN" altLang="en-US" sz="2400" dirty="0">
                <a:solidFill>
                  <a:srgbClr val="FF0000"/>
                </a:solidFill>
              </a:rPr>
              <a:t>创造性</a:t>
            </a:r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18667804"/>
      </p:ext>
    </p:extLst>
  </p:cSld>
  <p:clrMapOvr>
    <a:masterClrMapping/>
  </p:clrMapOvr>
  <p:transition spd="slow" advTm="3000">
    <p:cove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8"/>
          <p:cNvGrpSpPr>
            <a:grpSpLocks noGrp="1"/>
          </p:cNvGrpSpPr>
          <p:nvPr/>
        </p:nvGrpSpPr>
        <p:grpSpPr bwMode="auto">
          <a:xfrm>
            <a:off x="559295" y="551327"/>
            <a:ext cx="11177765" cy="6499768"/>
            <a:chOff x="1196" y="1434"/>
            <a:chExt cx="2345" cy="302"/>
          </a:xfrm>
        </p:grpSpPr>
        <p:sp>
          <p:nvSpPr>
            <p:cNvPr id="5" name="AutoShape 229"/>
            <p:cNvSpPr>
              <a:spLocks noChangeArrowheads="1"/>
            </p:cNvSpPr>
            <p:nvPr/>
          </p:nvSpPr>
          <p:spPr bwMode="auto">
            <a:xfrm>
              <a:off x="1196" y="1434"/>
              <a:ext cx="2245" cy="2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8575" cap="rnd" algn="ctr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b="0"/>
                <a:t>		</a:t>
              </a:r>
            </a:p>
          </p:txBody>
        </p:sp>
        <p:grpSp>
          <p:nvGrpSpPr>
            <p:cNvPr id="6" name="Group 230"/>
            <p:cNvGrpSpPr>
              <a:grpSpLocks/>
            </p:cNvGrpSpPr>
            <p:nvPr/>
          </p:nvGrpSpPr>
          <p:grpSpPr bwMode="auto">
            <a:xfrm rot="-1705272">
              <a:off x="3333" y="1617"/>
              <a:ext cx="208" cy="119"/>
              <a:chOff x="1368" y="1447"/>
              <a:chExt cx="208" cy="119"/>
            </a:xfrm>
          </p:grpSpPr>
          <p:grpSp>
            <p:nvGrpSpPr>
              <p:cNvPr id="7" name="Group 231"/>
              <p:cNvGrpSpPr>
                <a:grpSpLocks/>
              </p:cNvGrpSpPr>
              <p:nvPr/>
            </p:nvGrpSpPr>
            <p:grpSpPr bwMode="auto">
              <a:xfrm rot="-3920841">
                <a:off x="1418" y="1442"/>
                <a:ext cx="74" cy="173"/>
                <a:chOff x="2834" y="3153"/>
                <a:chExt cx="114" cy="219"/>
              </a:xfrm>
            </p:grpSpPr>
            <p:sp>
              <p:nvSpPr>
                <p:cNvPr id="11" name="Freeform 232"/>
                <p:cNvSpPr>
                  <a:spLocks/>
                </p:cNvSpPr>
                <p:nvPr/>
              </p:nvSpPr>
              <p:spPr bwMode="auto">
                <a:xfrm>
                  <a:off x="2857" y="3202"/>
                  <a:ext cx="91" cy="47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2" name="Freeform 233"/>
                <p:cNvSpPr>
                  <a:spLocks/>
                </p:cNvSpPr>
                <p:nvPr/>
              </p:nvSpPr>
              <p:spPr bwMode="auto">
                <a:xfrm rot="3996341" flipH="1">
                  <a:off x="2772" y="3215"/>
                  <a:ext cx="219" cy="96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  <p:grpSp>
            <p:nvGrpSpPr>
              <p:cNvPr id="8" name="Group 234"/>
              <p:cNvGrpSpPr>
                <a:grpSpLocks/>
              </p:cNvGrpSpPr>
              <p:nvPr/>
            </p:nvGrpSpPr>
            <p:grpSpPr bwMode="auto">
              <a:xfrm rot="-10500000">
                <a:off x="1437" y="1447"/>
                <a:ext cx="139" cy="103"/>
                <a:chOff x="2786" y="3007"/>
                <a:chExt cx="215" cy="130"/>
              </a:xfrm>
            </p:grpSpPr>
            <p:sp>
              <p:nvSpPr>
                <p:cNvPr id="9" name="Freeform 235"/>
                <p:cNvSpPr>
                  <a:spLocks/>
                </p:cNvSpPr>
                <p:nvPr/>
              </p:nvSpPr>
              <p:spPr bwMode="auto">
                <a:xfrm>
                  <a:off x="2803" y="3007"/>
                  <a:ext cx="198" cy="127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0" name="Freeform 236"/>
                <p:cNvSpPr>
                  <a:spLocks/>
                </p:cNvSpPr>
                <p:nvPr/>
              </p:nvSpPr>
              <p:spPr bwMode="auto">
                <a:xfrm rot="3996341" flipH="1">
                  <a:off x="2827" y="3018"/>
                  <a:ext cx="78" cy="160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</p:grpSp>
      </p:grpSp>
      <p:sp>
        <p:nvSpPr>
          <p:cNvPr id="2" name="矩形 1"/>
          <p:cNvSpPr/>
          <p:nvPr/>
        </p:nvSpPr>
        <p:spPr>
          <a:xfrm>
            <a:off x="963706" y="780852"/>
            <a:ext cx="1074868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/>
              <a:t>2. preserve </a:t>
            </a:r>
            <a:r>
              <a:rPr lang="en-US" altLang="zh-CN" sz="3200" i="1" dirty="0" err="1"/>
              <a:t>vt.</a:t>
            </a:r>
            <a:r>
              <a:rPr lang="en-US" altLang="zh-CN" sz="3200" i="1" dirty="0"/>
              <a:t> </a:t>
            </a:r>
            <a:r>
              <a:rPr lang="zh-CN" altLang="en-US" sz="3200" dirty="0"/>
              <a:t>保存</a:t>
            </a:r>
            <a:r>
              <a:rPr lang="en-US" altLang="zh-CN" sz="3200" dirty="0"/>
              <a:t>; </a:t>
            </a:r>
            <a:r>
              <a:rPr lang="zh-CN" altLang="en-US" sz="3200" dirty="0"/>
              <a:t>保护</a:t>
            </a:r>
            <a:r>
              <a:rPr lang="en-US" altLang="zh-CN" sz="3200" dirty="0"/>
              <a:t>; </a:t>
            </a:r>
            <a:r>
              <a:rPr lang="zh-CN" altLang="en-US" sz="3200" dirty="0"/>
              <a:t>维持 </a:t>
            </a:r>
            <a:r>
              <a:rPr lang="en-US" altLang="zh-CN" sz="3200" i="1" dirty="0"/>
              <a:t>n. </a:t>
            </a:r>
            <a:r>
              <a:rPr lang="zh-CN" altLang="en-US" sz="3200" dirty="0"/>
              <a:t>保护区</a:t>
            </a:r>
          </a:p>
          <a:p>
            <a:r>
              <a:rPr lang="en-US" altLang="zh-CN" sz="3200" dirty="0" smtClean="0"/>
              <a:t>His </a:t>
            </a:r>
            <a:r>
              <a:rPr lang="en-US" altLang="zh-CN" sz="3200" dirty="0"/>
              <a:t>music deserved to be preserved in the family. </a:t>
            </a:r>
            <a:r>
              <a:rPr lang="zh-CN" altLang="en-US" sz="3200" dirty="0"/>
              <a:t>他的音乐值得家庭收藏。</a:t>
            </a:r>
          </a:p>
          <a:p>
            <a:r>
              <a:rPr lang="en-US" altLang="zh-CN" sz="3200" dirty="0" smtClean="0"/>
              <a:t>Many </a:t>
            </a:r>
            <a:r>
              <a:rPr lang="en-US" altLang="zh-CN" sz="3200" dirty="0"/>
              <a:t>people are working hard to preserve these cultural relics. </a:t>
            </a:r>
          </a:p>
          <a:p>
            <a:r>
              <a:rPr lang="zh-CN" altLang="en-US" sz="3200" dirty="0"/>
              <a:t>很多人努力工作来保护这些文化遗迹。</a:t>
            </a:r>
          </a:p>
          <a:p>
            <a:r>
              <a:rPr lang="en-US" altLang="zh-CN" sz="3200" dirty="0" smtClean="0"/>
              <a:t>【</a:t>
            </a:r>
            <a:r>
              <a:rPr lang="zh-CN" altLang="en-US" sz="3200" dirty="0" smtClean="0"/>
              <a:t>拓展</a:t>
            </a:r>
            <a:r>
              <a:rPr lang="en-US" altLang="zh-CN" sz="3200" dirty="0" smtClean="0"/>
              <a:t>】</a:t>
            </a:r>
            <a:endParaRPr lang="en-US" altLang="zh-CN" sz="3200" dirty="0"/>
          </a:p>
          <a:p>
            <a:r>
              <a:rPr lang="en-US" altLang="zh-CN" sz="3200" dirty="0"/>
              <a:t>preserve. . . from. . . </a:t>
            </a:r>
            <a:r>
              <a:rPr lang="zh-CN" altLang="en-US" sz="3200" dirty="0"/>
              <a:t>　　　　保护</a:t>
            </a:r>
            <a:r>
              <a:rPr lang="en-US" altLang="zh-CN" sz="3200" dirty="0"/>
              <a:t>……</a:t>
            </a:r>
            <a:r>
              <a:rPr lang="zh-CN" altLang="en-US" sz="3200" dirty="0"/>
              <a:t>免受</a:t>
            </a:r>
            <a:r>
              <a:rPr lang="en-US" altLang="zh-CN" sz="3200" dirty="0"/>
              <a:t>……</a:t>
            </a:r>
          </a:p>
          <a:p>
            <a:r>
              <a:rPr lang="en-US" altLang="zh-CN" sz="3200" dirty="0"/>
              <a:t>preservation	</a:t>
            </a:r>
            <a:r>
              <a:rPr lang="en-US" altLang="zh-CN" sz="3200" i="1" dirty="0"/>
              <a:t>n. </a:t>
            </a:r>
            <a:r>
              <a:rPr lang="zh-CN" altLang="en-US" sz="3200" dirty="0"/>
              <a:t>保护</a:t>
            </a:r>
          </a:p>
          <a:p>
            <a:r>
              <a:rPr lang="en-US" altLang="zh-CN" sz="3200" dirty="0"/>
              <a:t>preserved	</a:t>
            </a:r>
            <a:r>
              <a:rPr lang="en-US" altLang="zh-CN" sz="3200" i="1" dirty="0"/>
              <a:t>adj. </a:t>
            </a:r>
            <a:r>
              <a:rPr lang="zh-CN" altLang="en-US" sz="3200" dirty="0"/>
              <a:t>保藏的</a:t>
            </a:r>
            <a:r>
              <a:rPr lang="en-US" altLang="zh-CN" sz="3200" dirty="0"/>
              <a:t>; </a:t>
            </a:r>
            <a:r>
              <a:rPr lang="zh-CN" altLang="en-US" sz="3200" dirty="0"/>
              <a:t>腌制的</a:t>
            </a:r>
          </a:p>
          <a:p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601679590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28"/>
          <p:cNvGrpSpPr>
            <a:grpSpLocks noGrp="1"/>
          </p:cNvGrpSpPr>
          <p:nvPr/>
        </p:nvGrpSpPr>
        <p:grpSpPr bwMode="auto">
          <a:xfrm>
            <a:off x="559295" y="551327"/>
            <a:ext cx="11177765" cy="6499768"/>
            <a:chOff x="1196" y="1434"/>
            <a:chExt cx="2345" cy="302"/>
          </a:xfrm>
        </p:grpSpPr>
        <p:sp>
          <p:nvSpPr>
            <p:cNvPr id="5" name="AutoShape 229"/>
            <p:cNvSpPr>
              <a:spLocks noChangeArrowheads="1"/>
            </p:cNvSpPr>
            <p:nvPr/>
          </p:nvSpPr>
          <p:spPr bwMode="auto">
            <a:xfrm>
              <a:off x="1196" y="1434"/>
              <a:ext cx="2245" cy="2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8575" cap="rnd" algn="ctr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b="0"/>
                <a:t>		</a:t>
              </a:r>
            </a:p>
          </p:txBody>
        </p:sp>
        <p:grpSp>
          <p:nvGrpSpPr>
            <p:cNvPr id="4" name="Group 230"/>
            <p:cNvGrpSpPr>
              <a:grpSpLocks/>
            </p:cNvGrpSpPr>
            <p:nvPr/>
          </p:nvGrpSpPr>
          <p:grpSpPr bwMode="auto">
            <a:xfrm rot="-1705272">
              <a:off x="3333" y="1617"/>
              <a:ext cx="208" cy="119"/>
              <a:chOff x="1368" y="1447"/>
              <a:chExt cx="208" cy="119"/>
            </a:xfrm>
          </p:grpSpPr>
          <p:grpSp>
            <p:nvGrpSpPr>
              <p:cNvPr id="6" name="Group 231"/>
              <p:cNvGrpSpPr>
                <a:grpSpLocks/>
              </p:cNvGrpSpPr>
              <p:nvPr/>
            </p:nvGrpSpPr>
            <p:grpSpPr bwMode="auto">
              <a:xfrm rot="-3920841">
                <a:off x="1418" y="1442"/>
                <a:ext cx="74" cy="173"/>
                <a:chOff x="2834" y="3153"/>
                <a:chExt cx="114" cy="219"/>
              </a:xfrm>
            </p:grpSpPr>
            <p:sp>
              <p:nvSpPr>
                <p:cNvPr id="11" name="Freeform 232"/>
                <p:cNvSpPr>
                  <a:spLocks/>
                </p:cNvSpPr>
                <p:nvPr/>
              </p:nvSpPr>
              <p:spPr bwMode="auto">
                <a:xfrm>
                  <a:off x="2857" y="3202"/>
                  <a:ext cx="91" cy="47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2" name="Freeform 233"/>
                <p:cNvSpPr>
                  <a:spLocks/>
                </p:cNvSpPr>
                <p:nvPr/>
              </p:nvSpPr>
              <p:spPr bwMode="auto">
                <a:xfrm rot="3996341" flipH="1">
                  <a:off x="2772" y="3215"/>
                  <a:ext cx="219" cy="96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  <p:grpSp>
            <p:nvGrpSpPr>
              <p:cNvPr id="7" name="Group 234"/>
              <p:cNvGrpSpPr>
                <a:grpSpLocks/>
              </p:cNvGrpSpPr>
              <p:nvPr/>
            </p:nvGrpSpPr>
            <p:grpSpPr bwMode="auto">
              <a:xfrm rot="-10500000">
                <a:off x="1437" y="1447"/>
                <a:ext cx="139" cy="103"/>
                <a:chOff x="2786" y="3007"/>
                <a:chExt cx="215" cy="130"/>
              </a:xfrm>
            </p:grpSpPr>
            <p:sp>
              <p:nvSpPr>
                <p:cNvPr id="9" name="Freeform 235"/>
                <p:cNvSpPr>
                  <a:spLocks/>
                </p:cNvSpPr>
                <p:nvPr/>
              </p:nvSpPr>
              <p:spPr bwMode="auto">
                <a:xfrm>
                  <a:off x="2803" y="3007"/>
                  <a:ext cx="198" cy="127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0" name="Freeform 236"/>
                <p:cNvSpPr>
                  <a:spLocks/>
                </p:cNvSpPr>
                <p:nvPr/>
              </p:nvSpPr>
              <p:spPr bwMode="auto">
                <a:xfrm rot="3996341" flipH="1">
                  <a:off x="2827" y="3018"/>
                  <a:ext cx="78" cy="160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</p:grpSp>
      </p:grpSp>
      <p:sp>
        <p:nvSpPr>
          <p:cNvPr id="2" name="矩形 1"/>
          <p:cNvSpPr/>
          <p:nvPr/>
        </p:nvSpPr>
        <p:spPr>
          <a:xfrm>
            <a:off x="963706" y="780852"/>
            <a:ext cx="10748682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/>
              <a:t>3.balance </a:t>
            </a:r>
            <a:r>
              <a:rPr lang="en-US" altLang="zh-CN" sz="3200" i="1" dirty="0" smtClean="0"/>
              <a:t>n. </a:t>
            </a:r>
            <a:r>
              <a:rPr lang="zh-CN" altLang="en-US" sz="3200" dirty="0" smtClean="0"/>
              <a:t>平衡</a:t>
            </a:r>
            <a:r>
              <a:rPr lang="en-US" altLang="zh-CN" sz="3200" dirty="0" smtClean="0"/>
              <a:t>; </a:t>
            </a:r>
            <a:r>
              <a:rPr lang="zh-CN" altLang="en-US" sz="3200" dirty="0" smtClean="0"/>
              <a:t>均匀 </a:t>
            </a:r>
            <a:r>
              <a:rPr lang="en-US" altLang="zh-CN" sz="3200" i="1" dirty="0" err="1" smtClean="0"/>
              <a:t>vt</a:t>
            </a:r>
            <a:r>
              <a:rPr lang="en-US" altLang="zh-CN" sz="3200" i="1" dirty="0" smtClean="0"/>
              <a:t>. </a:t>
            </a:r>
            <a:r>
              <a:rPr lang="zh-CN" altLang="en-US" sz="3200" dirty="0" smtClean="0"/>
              <a:t>使平衡</a:t>
            </a:r>
          </a:p>
          <a:p>
            <a:r>
              <a:rPr lang="en-US" altLang="zh-CN" sz="3200" smtClean="0"/>
              <a:t>These actions have greatly affected the ecological </a:t>
            </a:r>
            <a:r>
              <a:rPr lang="en-US" altLang="zh-CN" sz="3200" smtClean="0">
                <a:solidFill>
                  <a:srgbClr val="0000FF"/>
                </a:solidFill>
              </a:rPr>
              <a:t>balance</a:t>
            </a:r>
            <a:r>
              <a:rPr lang="en-US" altLang="zh-CN" sz="3200" smtClean="0"/>
              <a:t>. </a:t>
            </a:r>
          </a:p>
          <a:p>
            <a:r>
              <a:rPr lang="zh-CN" altLang="en-US" sz="3200" smtClean="0"/>
              <a:t>这些行为极大地影响了生态平衡。</a:t>
            </a:r>
          </a:p>
          <a:p>
            <a:r>
              <a:rPr lang="en-US" altLang="zh-CN" sz="3200" smtClean="0"/>
              <a:t>He cut down on coffee and cigarettes, and ate a </a:t>
            </a:r>
            <a:r>
              <a:rPr lang="en-US" altLang="zh-CN" sz="3200" smtClean="0">
                <a:solidFill>
                  <a:srgbClr val="0000FF"/>
                </a:solidFill>
              </a:rPr>
              <a:t>balanced</a:t>
            </a:r>
            <a:r>
              <a:rPr lang="en-US" altLang="zh-CN" sz="3200" smtClean="0"/>
              <a:t> diet. </a:t>
            </a:r>
          </a:p>
          <a:p>
            <a:r>
              <a:rPr lang="zh-CN" altLang="en-US" sz="3200" smtClean="0"/>
              <a:t>他喝咖啡和吸烟都比以前少了</a:t>
            </a:r>
            <a:r>
              <a:rPr lang="en-US" altLang="zh-CN" sz="3200" smtClean="0"/>
              <a:t>, </a:t>
            </a:r>
            <a:r>
              <a:rPr lang="zh-CN" altLang="en-US" sz="3200" smtClean="0"/>
              <a:t>饮食也均衡了。</a:t>
            </a:r>
            <a:endParaRPr lang="en-US" altLang="zh-CN" sz="3200" smtClean="0"/>
          </a:p>
          <a:p>
            <a:pPr fontAlgn="t"/>
            <a:r>
              <a:rPr lang="en-US" altLang="zh-CN" sz="3200" smtClean="0">
                <a:solidFill>
                  <a:srgbClr val="FF0000"/>
                </a:solidFill>
              </a:rPr>
              <a:t>【</a:t>
            </a:r>
            <a:r>
              <a:rPr lang="zh-CN" altLang="en-US" sz="3200" smtClean="0">
                <a:solidFill>
                  <a:srgbClr val="FF0000"/>
                </a:solidFill>
              </a:rPr>
              <a:t>活用</a:t>
            </a:r>
            <a:r>
              <a:rPr lang="en-US" altLang="zh-CN" sz="3200" smtClean="0">
                <a:solidFill>
                  <a:srgbClr val="FF0000"/>
                </a:solidFill>
              </a:rPr>
              <a:t>】</a:t>
            </a:r>
            <a:endParaRPr lang="en-US" altLang="zh-CN" sz="3200" smtClean="0"/>
          </a:p>
          <a:p>
            <a:pPr fontAlgn="t"/>
            <a:r>
              <a:rPr lang="en-US" altLang="zh-CN" sz="3200" smtClean="0"/>
              <a:t>(1)The state has got to ____________________________these </a:t>
            </a:r>
          </a:p>
          <a:p>
            <a:pPr fontAlgn="t"/>
            <a:r>
              <a:rPr lang="en-US" altLang="zh-CN" sz="3200" smtClean="0"/>
              <a:t>two needs. </a:t>
            </a:r>
          </a:p>
          <a:p>
            <a:pPr fontAlgn="t"/>
            <a:r>
              <a:rPr lang="zh-CN" altLang="en-US" sz="3200" smtClean="0"/>
              <a:t>国家必须找到平衡这两种需求的方法。</a:t>
            </a:r>
          </a:p>
          <a:p>
            <a:pPr fontAlgn="t"/>
            <a:r>
              <a:rPr lang="en-US" altLang="zh-CN" sz="3200" smtClean="0"/>
              <a:t>(2)It is believed that ____________________________is </a:t>
            </a:r>
          </a:p>
          <a:p>
            <a:pPr fontAlgn="t"/>
            <a:r>
              <a:rPr lang="en-US" altLang="zh-CN" sz="3200" smtClean="0"/>
              <a:t>beneficial to our health. </a:t>
            </a:r>
          </a:p>
          <a:p>
            <a:pPr fontAlgn="t"/>
            <a:r>
              <a:rPr lang="zh-CN" altLang="en-US" sz="3200" smtClean="0"/>
              <a:t>大家都认为保持均衡的饮食对健康很有好处。</a:t>
            </a:r>
          </a:p>
          <a:p>
            <a:endParaRPr lang="zh-CN" altLang="en-US" sz="3200" dirty="0" smtClean="0"/>
          </a:p>
          <a:p>
            <a:endParaRPr lang="zh-CN" altLang="en-US" sz="3200" dirty="0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4680675" y="3573752"/>
            <a:ext cx="5718647" cy="6108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17235" tIns="58618" rIns="117235" bIns="58618" anchor="b" anchorCtr="1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find some way to balance</a:t>
            </a:r>
            <a:endParaRPr lang="en-US" altLang="zh-CN" sz="3200" dirty="0">
              <a:solidFill>
                <a:srgbClr val="FF0000"/>
              </a:solidFill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763228" y="5079985"/>
            <a:ext cx="4499526" cy="6108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17235" tIns="58618" rIns="117235" bIns="58618" anchor="b" anchorCtr="1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Keeping a balanced diet</a:t>
            </a:r>
            <a:endParaRPr lang="en-US" altLang="zh-CN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679590"/>
      </p:ext>
    </p:extLst>
  </p:cSld>
  <p:clrMapOvr>
    <a:masterClrMapping/>
  </p:clrMapOvr>
  <p:transition spd="slow" advTm="3000"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28"/>
          <p:cNvGrpSpPr>
            <a:grpSpLocks noGrp="1"/>
          </p:cNvGrpSpPr>
          <p:nvPr/>
        </p:nvGrpSpPr>
        <p:grpSpPr bwMode="auto">
          <a:xfrm>
            <a:off x="547420" y="358232"/>
            <a:ext cx="11177765" cy="6499768"/>
            <a:chOff x="1196" y="1434"/>
            <a:chExt cx="2345" cy="302"/>
          </a:xfrm>
        </p:grpSpPr>
        <p:sp>
          <p:nvSpPr>
            <p:cNvPr id="5" name="AutoShape 229"/>
            <p:cNvSpPr>
              <a:spLocks noChangeArrowheads="1"/>
            </p:cNvSpPr>
            <p:nvPr/>
          </p:nvSpPr>
          <p:spPr bwMode="auto">
            <a:xfrm>
              <a:off x="1196" y="1434"/>
              <a:ext cx="2245" cy="2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8575" cap="rnd" algn="ctr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b="0"/>
                <a:t>		</a:t>
              </a:r>
            </a:p>
          </p:txBody>
        </p:sp>
        <p:grpSp>
          <p:nvGrpSpPr>
            <p:cNvPr id="4" name="Group 230"/>
            <p:cNvGrpSpPr>
              <a:grpSpLocks/>
            </p:cNvGrpSpPr>
            <p:nvPr/>
          </p:nvGrpSpPr>
          <p:grpSpPr bwMode="auto">
            <a:xfrm rot="-1705272">
              <a:off x="3333" y="1617"/>
              <a:ext cx="208" cy="119"/>
              <a:chOff x="1368" y="1447"/>
              <a:chExt cx="208" cy="119"/>
            </a:xfrm>
          </p:grpSpPr>
          <p:grpSp>
            <p:nvGrpSpPr>
              <p:cNvPr id="6" name="Group 231"/>
              <p:cNvGrpSpPr>
                <a:grpSpLocks/>
              </p:cNvGrpSpPr>
              <p:nvPr/>
            </p:nvGrpSpPr>
            <p:grpSpPr bwMode="auto">
              <a:xfrm rot="-3920841">
                <a:off x="1418" y="1442"/>
                <a:ext cx="74" cy="173"/>
                <a:chOff x="2834" y="3153"/>
                <a:chExt cx="114" cy="219"/>
              </a:xfrm>
            </p:grpSpPr>
            <p:sp>
              <p:nvSpPr>
                <p:cNvPr id="11" name="Freeform 232"/>
                <p:cNvSpPr>
                  <a:spLocks/>
                </p:cNvSpPr>
                <p:nvPr/>
              </p:nvSpPr>
              <p:spPr bwMode="auto">
                <a:xfrm>
                  <a:off x="2857" y="3202"/>
                  <a:ext cx="91" cy="47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2" name="Freeform 233"/>
                <p:cNvSpPr>
                  <a:spLocks/>
                </p:cNvSpPr>
                <p:nvPr/>
              </p:nvSpPr>
              <p:spPr bwMode="auto">
                <a:xfrm rot="3996341" flipH="1">
                  <a:off x="2772" y="3215"/>
                  <a:ext cx="219" cy="96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  <p:grpSp>
            <p:nvGrpSpPr>
              <p:cNvPr id="7" name="Group 234"/>
              <p:cNvGrpSpPr>
                <a:grpSpLocks/>
              </p:cNvGrpSpPr>
              <p:nvPr/>
            </p:nvGrpSpPr>
            <p:grpSpPr bwMode="auto">
              <a:xfrm rot="-10500000">
                <a:off x="1437" y="1447"/>
                <a:ext cx="139" cy="103"/>
                <a:chOff x="2786" y="3007"/>
                <a:chExt cx="215" cy="130"/>
              </a:xfrm>
            </p:grpSpPr>
            <p:sp>
              <p:nvSpPr>
                <p:cNvPr id="9" name="Freeform 235"/>
                <p:cNvSpPr>
                  <a:spLocks/>
                </p:cNvSpPr>
                <p:nvPr/>
              </p:nvSpPr>
              <p:spPr bwMode="auto">
                <a:xfrm>
                  <a:off x="2803" y="3007"/>
                  <a:ext cx="198" cy="127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0" name="Freeform 236"/>
                <p:cNvSpPr>
                  <a:spLocks/>
                </p:cNvSpPr>
                <p:nvPr/>
              </p:nvSpPr>
              <p:spPr bwMode="auto">
                <a:xfrm rot="3996341" flipH="1">
                  <a:off x="2827" y="3018"/>
                  <a:ext cx="78" cy="160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</p:grpSp>
      </p:grpSp>
      <p:sp>
        <p:nvSpPr>
          <p:cNvPr id="2" name="矩形 1"/>
          <p:cNvSpPr/>
          <p:nvPr/>
        </p:nvSpPr>
        <p:spPr>
          <a:xfrm>
            <a:off x="963706" y="780852"/>
            <a:ext cx="1074868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/>
              <a:t>4. proposal </a:t>
            </a:r>
            <a:r>
              <a:rPr lang="en-US" altLang="zh-CN" sz="3200" i="1" dirty="0" smtClean="0"/>
              <a:t>n. </a:t>
            </a:r>
            <a:r>
              <a:rPr lang="zh-CN" altLang="en-US" sz="3200" dirty="0" smtClean="0"/>
              <a:t>提议</a:t>
            </a:r>
            <a:r>
              <a:rPr lang="en-US" altLang="zh-CN" sz="3200" dirty="0" smtClean="0"/>
              <a:t>; </a:t>
            </a:r>
            <a:r>
              <a:rPr lang="zh-CN" altLang="en-US" sz="3200" dirty="0" smtClean="0"/>
              <a:t>建议</a:t>
            </a:r>
          </a:p>
          <a:p>
            <a:r>
              <a:rPr lang="en-US" altLang="zh-CN" sz="3200" dirty="0" smtClean="0"/>
              <a:t>In four months, he put forward a </a:t>
            </a:r>
            <a:r>
              <a:rPr lang="en-US" altLang="zh-CN" sz="3200" dirty="0" smtClean="0">
                <a:solidFill>
                  <a:srgbClr val="0000FF"/>
                </a:solidFill>
              </a:rPr>
              <a:t>proposal</a:t>
            </a:r>
            <a:r>
              <a:rPr lang="en-US" altLang="zh-CN" sz="3200" dirty="0" smtClean="0"/>
              <a:t> to set up China’s Aerospace Industry. </a:t>
            </a:r>
          </a:p>
          <a:p>
            <a:r>
              <a:rPr lang="en-US" altLang="zh-CN" sz="3200" dirty="0" smtClean="0"/>
              <a:t>4</a:t>
            </a:r>
            <a:r>
              <a:rPr lang="zh-CN" altLang="en-US" sz="3200" dirty="0" smtClean="0"/>
              <a:t>个月后</a:t>
            </a:r>
            <a:r>
              <a:rPr lang="en-US" altLang="zh-CN" sz="3200" dirty="0" smtClean="0"/>
              <a:t>, </a:t>
            </a:r>
            <a:r>
              <a:rPr lang="zh-CN" altLang="en-US" sz="3200" dirty="0" smtClean="0"/>
              <a:t>他就提出了建设中国航天工业的建议。</a:t>
            </a:r>
          </a:p>
          <a:p>
            <a:r>
              <a:rPr lang="en-US" altLang="zh-CN" sz="3200" dirty="0" smtClean="0"/>
              <a:t>His</a:t>
            </a:r>
            <a:r>
              <a:rPr lang="en-US" altLang="zh-CN" sz="3200" dirty="0" smtClean="0">
                <a:solidFill>
                  <a:srgbClr val="0000FF"/>
                </a:solidFill>
              </a:rPr>
              <a:t> proposal</a:t>
            </a:r>
            <a:r>
              <a:rPr lang="en-US" altLang="zh-CN" sz="3200" dirty="0" smtClean="0"/>
              <a:t> that the system </a:t>
            </a:r>
            <a:r>
              <a:rPr lang="en-US" altLang="zh-CN" sz="3200" dirty="0" smtClean="0">
                <a:solidFill>
                  <a:srgbClr val="0000FF"/>
                </a:solidFill>
              </a:rPr>
              <a:t>should</a:t>
            </a:r>
            <a:r>
              <a:rPr lang="en-US" altLang="zh-CN" sz="3200" dirty="0" smtClean="0"/>
              <a:t> be changed was accepted. </a:t>
            </a:r>
          </a:p>
          <a:p>
            <a:r>
              <a:rPr lang="zh-CN" altLang="en-US" sz="3200" dirty="0" smtClean="0"/>
              <a:t>他提的关于修改制度的建议被接受了。</a:t>
            </a:r>
            <a:endParaRPr lang="en-US" altLang="zh-CN" sz="3200" dirty="0" smtClean="0"/>
          </a:p>
          <a:p>
            <a:r>
              <a:rPr lang="en-US" altLang="zh-CN" sz="3200" dirty="0" smtClean="0"/>
              <a:t>We </a:t>
            </a:r>
            <a:r>
              <a:rPr lang="en-US" altLang="zh-CN" sz="3200" dirty="0" smtClean="0">
                <a:solidFill>
                  <a:srgbClr val="0000FF"/>
                </a:solidFill>
              </a:rPr>
              <a:t>propose</a:t>
            </a:r>
            <a:r>
              <a:rPr lang="en-US" altLang="zh-CN" sz="3200" dirty="0" smtClean="0"/>
              <a:t> that changes (should) be made in the arrangements. </a:t>
            </a:r>
            <a:r>
              <a:rPr lang="zh-CN" altLang="en-US" sz="3200" dirty="0" smtClean="0"/>
              <a:t>我们建议对安排做些变动。</a:t>
            </a:r>
          </a:p>
          <a:p>
            <a:pPr fontAlgn="t"/>
            <a:r>
              <a:rPr lang="en-US" altLang="zh-CN" sz="3200" dirty="0" smtClean="0">
                <a:solidFill>
                  <a:srgbClr val="FF0000"/>
                </a:solidFill>
              </a:rPr>
              <a:t>【</a:t>
            </a:r>
            <a:r>
              <a:rPr lang="zh-CN" altLang="en-US" sz="3200" dirty="0" smtClean="0">
                <a:solidFill>
                  <a:srgbClr val="FF0000"/>
                </a:solidFill>
              </a:rPr>
              <a:t>拓展</a:t>
            </a:r>
            <a:r>
              <a:rPr lang="en-US" altLang="zh-CN" sz="3200" dirty="0" smtClean="0">
                <a:solidFill>
                  <a:srgbClr val="FF0000"/>
                </a:solidFill>
              </a:rPr>
              <a:t>】</a:t>
            </a:r>
          </a:p>
          <a:p>
            <a:r>
              <a:rPr lang="en-US" altLang="zh-CN" sz="3200" dirty="0" smtClean="0"/>
              <a:t>propose				</a:t>
            </a:r>
            <a:r>
              <a:rPr lang="en-US" altLang="zh-CN" sz="3200" i="1" dirty="0" err="1" smtClean="0"/>
              <a:t>vt</a:t>
            </a:r>
            <a:r>
              <a:rPr lang="en-US" altLang="zh-CN" sz="3200" i="1" dirty="0" smtClean="0"/>
              <a:t>. </a:t>
            </a:r>
            <a:r>
              <a:rPr lang="zh-CN" altLang="en-US" sz="3200" dirty="0" smtClean="0"/>
              <a:t>提议</a:t>
            </a:r>
            <a:r>
              <a:rPr lang="en-US" altLang="zh-CN" sz="3200" dirty="0" smtClean="0"/>
              <a:t>; </a:t>
            </a:r>
            <a:r>
              <a:rPr lang="zh-CN" altLang="en-US" sz="3200" dirty="0" smtClean="0"/>
              <a:t>提出</a:t>
            </a:r>
            <a:r>
              <a:rPr lang="en-US" altLang="zh-CN" sz="3200" dirty="0" smtClean="0"/>
              <a:t>; </a:t>
            </a:r>
            <a:r>
              <a:rPr lang="zh-CN" altLang="en-US" sz="3200" dirty="0" smtClean="0"/>
              <a:t>建议</a:t>
            </a:r>
          </a:p>
          <a:p>
            <a:r>
              <a:rPr lang="en-US" altLang="zh-CN" sz="3200" dirty="0" smtClean="0"/>
              <a:t>propose doing </a:t>
            </a:r>
            <a:r>
              <a:rPr lang="en-US" altLang="zh-CN" sz="3200" dirty="0" err="1" smtClean="0"/>
              <a:t>sth</a:t>
            </a:r>
            <a:r>
              <a:rPr lang="en-US" altLang="zh-CN" sz="3200" dirty="0" smtClean="0"/>
              <a:t>. 		</a:t>
            </a:r>
            <a:r>
              <a:rPr lang="zh-CN" altLang="en-US" sz="3200" dirty="0" smtClean="0"/>
              <a:t>提议做某事</a:t>
            </a:r>
          </a:p>
          <a:p>
            <a:r>
              <a:rPr lang="en-US" altLang="zh-CN" sz="3200" dirty="0" smtClean="0"/>
              <a:t>propose that. . . (should)+do	</a:t>
            </a:r>
            <a:r>
              <a:rPr lang="zh-CN" altLang="en-US" sz="3200" dirty="0" smtClean="0"/>
              <a:t>提议</a:t>
            </a:r>
          </a:p>
          <a:p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601679590"/>
      </p:ext>
    </p:extLst>
  </p:cSld>
  <p:clrMapOvr>
    <a:masterClrMapping/>
  </p:clrMapOvr>
  <p:transition spd="slow" advTm="3000"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28"/>
          <p:cNvGrpSpPr>
            <a:grpSpLocks noGrp="1"/>
          </p:cNvGrpSpPr>
          <p:nvPr/>
        </p:nvGrpSpPr>
        <p:grpSpPr bwMode="auto">
          <a:xfrm>
            <a:off x="559295" y="551327"/>
            <a:ext cx="11177765" cy="6499768"/>
            <a:chOff x="1196" y="1434"/>
            <a:chExt cx="2345" cy="302"/>
          </a:xfrm>
        </p:grpSpPr>
        <p:sp>
          <p:nvSpPr>
            <p:cNvPr id="5" name="AutoShape 229"/>
            <p:cNvSpPr>
              <a:spLocks noChangeArrowheads="1"/>
            </p:cNvSpPr>
            <p:nvPr/>
          </p:nvSpPr>
          <p:spPr bwMode="auto">
            <a:xfrm>
              <a:off x="1196" y="1434"/>
              <a:ext cx="2245" cy="2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8575" cap="rnd" algn="ctr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b="0"/>
                <a:t>		</a:t>
              </a:r>
            </a:p>
          </p:txBody>
        </p:sp>
        <p:grpSp>
          <p:nvGrpSpPr>
            <p:cNvPr id="4" name="Group 230"/>
            <p:cNvGrpSpPr>
              <a:grpSpLocks/>
            </p:cNvGrpSpPr>
            <p:nvPr/>
          </p:nvGrpSpPr>
          <p:grpSpPr bwMode="auto">
            <a:xfrm rot="-1705272">
              <a:off x="3333" y="1617"/>
              <a:ext cx="208" cy="119"/>
              <a:chOff x="1368" y="1447"/>
              <a:chExt cx="208" cy="119"/>
            </a:xfrm>
          </p:grpSpPr>
          <p:grpSp>
            <p:nvGrpSpPr>
              <p:cNvPr id="6" name="Group 231"/>
              <p:cNvGrpSpPr>
                <a:grpSpLocks/>
              </p:cNvGrpSpPr>
              <p:nvPr/>
            </p:nvGrpSpPr>
            <p:grpSpPr bwMode="auto">
              <a:xfrm rot="-3920841">
                <a:off x="1418" y="1442"/>
                <a:ext cx="74" cy="173"/>
                <a:chOff x="2834" y="3153"/>
                <a:chExt cx="114" cy="219"/>
              </a:xfrm>
            </p:grpSpPr>
            <p:sp>
              <p:nvSpPr>
                <p:cNvPr id="11" name="Freeform 232"/>
                <p:cNvSpPr>
                  <a:spLocks/>
                </p:cNvSpPr>
                <p:nvPr/>
              </p:nvSpPr>
              <p:spPr bwMode="auto">
                <a:xfrm>
                  <a:off x="2857" y="3202"/>
                  <a:ext cx="91" cy="47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2" name="Freeform 233"/>
                <p:cNvSpPr>
                  <a:spLocks/>
                </p:cNvSpPr>
                <p:nvPr/>
              </p:nvSpPr>
              <p:spPr bwMode="auto">
                <a:xfrm rot="3996341" flipH="1">
                  <a:off x="2772" y="3215"/>
                  <a:ext cx="219" cy="96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  <p:grpSp>
            <p:nvGrpSpPr>
              <p:cNvPr id="7" name="Group 234"/>
              <p:cNvGrpSpPr>
                <a:grpSpLocks/>
              </p:cNvGrpSpPr>
              <p:nvPr/>
            </p:nvGrpSpPr>
            <p:grpSpPr bwMode="auto">
              <a:xfrm rot="-10500000">
                <a:off x="1437" y="1447"/>
                <a:ext cx="139" cy="103"/>
                <a:chOff x="2786" y="3007"/>
                <a:chExt cx="215" cy="130"/>
              </a:xfrm>
            </p:grpSpPr>
            <p:sp>
              <p:nvSpPr>
                <p:cNvPr id="9" name="Freeform 235"/>
                <p:cNvSpPr>
                  <a:spLocks/>
                </p:cNvSpPr>
                <p:nvPr/>
              </p:nvSpPr>
              <p:spPr bwMode="auto">
                <a:xfrm>
                  <a:off x="2803" y="3007"/>
                  <a:ext cx="198" cy="127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0" name="Freeform 236"/>
                <p:cNvSpPr>
                  <a:spLocks/>
                </p:cNvSpPr>
                <p:nvPr/>
              </p:nvSpPr>
              <p:spPr bwMode="auto">
                <a:xfrm rot="3996341" flipH="1">
                  <a:off x="2827" y="3018"/>
                  <a:ext cx="78" cy="160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</p:grpSp>
      </p:grpSp>
      <p:sp>
        <p:nvSpPr>
          <p:cNvPr id="2" name="矩形 1"/>
          <p:cNvSpPr/>
          <p:nvPr/>
        </p:nvSpPr>
        <p:spPr>
          <a:xfrm>
            <a:off x="963706" y="780852"/>
            <a:ext cx="1074868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/>
              <a:t>5.likely </a:t>
            </a:r>
            <a:r>
              <a:rPr lang="en-US" altLang="zh-CN" sz="3200" i="1" dirty="0" smtClean="0"/>
              <a:t>adj. </a:t>
            </a:r>
            <a:r>
              <a:rPr lang="zh-CN" altLang="en-US" sz="3200" dirty="0" smtClean="0"/>
              <a:t>可能的 </a:t>
            </a:r>
            <a:r>
              <a:rPr lang="en-US" altLang="zh-CN" sz="3200" i="1" dirty="0" smtClean="0"/>
              <a:t>adv. </a:t>
            </a:r>
            <a:r>
              <a:rPr lang="zh-CN" altLang="en-US" sz="3200" dirty="0" smtClean="0"/>
              <a:t>可能地</a:t>
            </a:r>
          </a:p>
          <a:p>
            <a:r>
              <a:rPr lang="en-US" altLang="zh-CN" sz="3200" dirty="0" smtClean="0"/>
              <a:t>These developments </a:t>
            </a:r>
            <a:r>
              <a:rPr lang="en-US" altLang="zh-CN" sz="3200" dirty="0" smtClean="0">
                <a:solidFill>
                  <a:srgbClr val="0000FF"/>
                </a:solidFill>
              </a:rPr>
              <a:t>are likely to</a:t>
            </a:r>
            <a:r>
              <a:rPr lang="en-US" altLang="zh-CN" sz="3200" dirty="0" smtClean="0"/>
              <a:t> make our current problems with </a:t>
            </a:r>
            <a:r>
              <a:rPr lang="en-US" altLang="zh-CN" sz="3200" dirty="0" err="1" smtClean="0"/>
              <a:t>robocalls</a:t>
            </a:r>
            <a:r>
              <a:rPr lang="en-US" altLang="zh-CN" sz="3200" dirty="0" smtClean="0"/>
              <a:t> much worse. </a:t>
            </a:r>
          </a:p>
          <a:p>
            <a:r>
              <a:rPr lang="zh-CN" altLang="en-US" sz="3200" dirty="0" smtClean="0"/>
              <a:t>这些发展很可能使得当前语音电话的问题更加糟糕。</a:t>
            </a:r>
            <a:endParaRPr lang="en-US" altLang="zh-CN" sz="3200" dirty="0" smtClean="0"/>
          </a:p>
          <a:p>
            <a:r>
              <a:rPr lang="en-US" altLang="zh-CN" sz="3200" dirty="0" smtClean="0">
                <a:solidFill>
                  <a:srgbClr val="0000FF"/>
                </a:solidFill>
              </a:rPr>
              <a:t>It’s more likely that</a:t>
            </a:r>
            <a:r>
              <a:rPr lang="en-US" altLang="zh-CN" sz="3200" dirty="0" smtClean="0"/>
              <a:t> none of us start a conversation because it’s awkward and challenging. </a:t>
            </a:r>
          </a:p>
          <a:p>
            <a:r>
              <a:rPr lang="zh-CN" altLang="en-US" sz="3200" dirty="0" smtClean="0"/>
              <a:t>很可能因为太尴尬、太难了</a:t>
            </a:r>
            <a:r>
              <a:rPr lang="en-US" altLang="zh-CN" sz="3200" dirty="0" smtClean="0"/>
              <a:t>, </a:t>
            </a:r>
            <a:r>
              <a:rPr lang="zh-CN" altLang="en-US" sz="3200" dirty="0" smtClean="0"/>
              <a:t>我们很可能不主动开始交谈。</a:t>
            </a:r>
          </a:p>
          <a:p>
            <a:r>
              <a:rPr lang="en-US" altLang="zh-CN" sz="3200" dirty="0" smtClean="0"/>
              <a:t>The former headmaster concluded that the project seemed </a:t>
            </a:r>
            <a:r>
              <a:rPr lang="en-US" altLang="zh-CN" sz="3200" dirty="0" smtClean="0">
                <a:solidFill>
                  <a:srgbClr val="0000FF"/>
                </a:solidFill>
              </a:rPr>
              <a:t>unlikely</a:t>
            </a:r>
            <a:r>
              <a:rPr lang="en-US" altLang="zh-CN" sz="3200" dirty="0" smtClean="0"/>
              <a:t> to succeed. </a:t>
            </a:r>
          </a:p>
          <a:p>
            <a:r>
              <a:rPr lang="zh-CN" altLang="en-US" sz="3200" dirty="0" smtClean="0"/>
              <a:t>前任校长推断说这个项目似乎难以成功。</a:t>
            </a:r>
          </a:p>
          <a:p>
            <a:endParaRPr lang="zh-CN" altLang="en-US" sz="3200" dirty="0" smtClean="0"/>
          </a:p>
          <a:p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601679590"/>
      </p:ext>
    </p:extLst>
  </p:cSld>
  <p:clrMapOvr>
    <a:masterClrMapping/>
  </p:clrMapOvr>
  <p:transition spd="slow" advTm="3000"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28"/>
          <p:cNvGrpSpPr>
            <a:grpSpLocks noGrp="1"/>
          </p:cNvGrpSpPr>
          <p:nvPr/>
        </p:nvGrpSpPr>
        <p:grpSpPr bwMode="auto">
          <a:xfrm>
            <a:off x="583046" y="539452"/>
            <a:ext cx="11177765" cy="6499768"/>
            <a:chOff x="1196" y="1434"/>
            <a:chExt cx="2345" cy="302"/>
          </a:xfrm>
        </p:grpSpPr>
        <p:sp>
          <p:nvSpPr>
            <p:cNvPr id="5" name="AutoShape 229"/>
            <p:cNvSpPr>
              <a:spLocks noChangeArrowheads="1"/>
            </p:cNvSpPr>
            <p:nvPr/>
          </p:nvSpPr>
          <p:spPr bwMode="auto">
            <a:xfrm>
              <a:off x="1196" y="1434"/>
              <a:ext cx="2245" cy="2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8575" cap="rnd" algn="ctr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b="0"/>
                <a:t>		</a:t>
              </a:r>
            </a:p>
          </p:txBody>
        </p:sp>
        <p:grpSp>
          <p:nvGrpSpPr>
            <p:cNvPr id="4" name="Group 230"/>
            <p:cNvGrpSpPr>
              <a:grpSpLocks/>
            </p:cNvGrpSpPr>
            <p:nvPr/>
          </p:nvGrpSpPr>
          <p:grpSpPr bwMode="auto">
            <a:xfrm rot="-1705272">
              <a:off x="3333" y="1617"/>
              <a:ext cx="208" cy="119"/>
              <a:chOff x="1368" y="1447"/>
              <a:chExt cx="208" cy="119"/>
            </a:xfrm>
          </p:grpSpPr>
          <p:grpSp>
            <p:nvGrpSpPr>
              <p:cNvPr id="6" name="Group 231"/>
              <p:cNvGrpSpPr>
                <a:grpSpLocks/>
              </p:cNvGrpSpPr>
              <p:nvPr/>
            </p:nvGrpSpPr>
            <p:grpSpPr bwMode="auto">
              <a:xfrm rot="-3920841">
                <a:off x="1418" y="1442"/>
                <a:ext cx="74" cy="173"/>
                <a:chOff x="2834" y="3153"/>
                <a:chExt cx="114" cy="219"/>
              </a:xfrm>
            </p:grpSpPr>
            <p:sp>
              <p:nvSpPr>
                <p:cNvPr id="11" name="Freeform 232"/>
                <p:cNvSpPr>
                  <a:spLocks/>
                </p:cNvSpPr>
                <p:nvPr/>
              </p:nvSpPr>
              <p:spPr bwMode="auto">
                <a:xfrm>
                  <a:off x="2857" y="3202"/>
                  <a:ext cx="91" cy="47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2" name="Freeform 233"/>
                <p:cNvSpPr>
                  <a:spLocks/>
                </p:cNvSpPr>
                <p:nvPr/>
              </p:nvSpPr>
              <p:spPr bwMode="auto">
                <a:xfrm rot="3996341" flipH="1">
                  <a:off x="2772" y="3215"/>
                  <a:ext cx="219" cy="96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  <p:grpSp>
            <p:nvGrpSpPr>
              <p:cNvPr id="7" name="Group 234"/>
              <p:cNvGrpSpPr>
                <a:grpSpLocks/>
              </p:cNvGrpSpPr>
              <p:nvPr/>
            </p:nvGrpSpPr>
            <p:grpSpPr bwMode="auto">
              <a:xfrm rot="-10500000">
                <a:off x="1437" y="1447"/>
                <a:ext cx="139" cy="103"/>
                <a:chOff x="2786" y="3007"/>
                <a:chExt cx="215" cy="130"/>
              </a:xfrm>
            </p:grpSpPr>
            <p:sp>
              <p:nvSpPr>
                <p:cNvPr id="9" name="Freeform 235"/>
                <p:cNvSpPr>
                  <a:spLocks/>
                </p:cNvSpPr>
                <p:nvPr/>
              </p:nvSpPr>
              <p:spPr bwMode="auto">
                <a:xfrm>
                  <a:off x="2803" y="3007"/>
                  <a:ext cx="198" cy="127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0" name="Freeform 236"/>
                <p:cNvSpPr>
                  <a:spLocks/>
                </p:cNvSpPr>
                <p:nvPr/>
              </p:nvSpPr>
              <p:spPr bwMode="auto">
                <a:xfrm rot="3996341" flipH="1">
                  <a:off x="2827" y="3018"/>
                  <a:ext cx="78" cy="160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</p:grpSp>
      </p:grpSp>
      <p:sp>
        <p:nvSpPr>
          <p:cNvPr id="2" name="矩形 1"/>
          <p:cNvSpPr/>
          <p:nvPr/>
        </p:nvSpPr>
        <p:spPr>
          <a:xfrm>
            <a:off x="963706" y="780852"/>
            <a:ext cx="1074868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altLang="zh-CN" sz="3200" dirty="0" smtClean="0">
                <a:solidFill>
                  <a:srgbClr val="FF0000"/>
                </a:solidFill>
              </a:rPr>
              <a:t>【</a:t>
            </a:r>
            <a:r>
              <a:rPr lang="zh-CN" altLang="en-US" sz="3200" dirty="0" smtClean="0">
                <a:solidFill>
                  <a:srgbClr val="FF0000"/>
                </a:solidFill>
              </a:rPr>
              <a:t>拓展</a:t>
            </a:r>
            <a:r>
              <a:rPr lang="en-US" altLang="zh-CN" sz="3200" dirty="0" smtClean="0">
                <a:solidFill>
                  <a:srgbClr val="FF0000"/>
                </a:solidFill>
              </a:rPr>
              <a:t>】</a:t>
            </a:r>
          </a:p>
          <a:p>
            <a:r>
              <a:rPr lang="en-US" altLang="zh-CN" sz="3200" dirty="0" smtClean="0"/>
              <a:t>(1)be likely to do</a:t>
            </a:r>
            <a:r>
              <a:rPr lang="zh-CN" altLang="en-US" sz="3200" dirty="0" smtClean="0"/>
              <a:t>　　可能做某事</a:t>
            </a:r>
          </a:p>
          <a:p>
            <a:r>
              <a:rPr lang="en-US" altLang="zh-CN" sz="3200" dirty="0" smtClean="0"/>
              <a:t>It’s likely that 	</a:t>
            </a:r>
            <a:r>
              <a:rPr lang="zh-CN" altLang="en-US" sz="3200" dirty="0" smtClean="0"/>
              <a:t>很可能</a:t>
            </a:r>
          </a:p>
          <a:p>
            <a:r>
              <a:rPr lang="en-US" altLang="zh-CN" sz="3200" dirty="0" smtClean="0"/>
              <a:t>(2)alike	</a:t>
            </a:r>
            <a:r>
              <a:rPr lang="en-US" altLang="zh-CN" sz="3200" i="1" dirty="0" smtClean="0"/>
              <a:t>adj. </a:t>
            </a:r>
            <a:r>
              <a:rPr lang="zh-CN" altLang="en-US" sz="3200" dirty="0" smtClean="0"/>
              <a:t>相似的</a:t>
            </a:r>
          </a:p>
          <a:p>
            <a:r>
              <a:rPr lang="en-US" altLang="zh-CN" sz="3200" dirty="0" smtClean="0"/>
              <a:t>(3)unlikely	</a:t>
            </a:r>
            <a:r>
              <a:rPr lang="en-US" altLang="zh-CN" sz="3200" i="1" dirty="0" smtClean="0"/>
              <a:t>adj. </a:t>
            </a:r>
            <a:r>
              <a:rPr lang="zh-CN" altLang="en-US" sz="3200" dirty="0" smtClean="0"/>
              <a:t>不可能的</a:t>
            </a:r>
          </a:p>
          <a:p>
            <a:endParaRPr lang="zh-CN" altLang="en-US" sz="3200" dirty="0" smtClean="0"/>
          </a:p>
          <a:p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601679590"/>
      </p:ext>
    </p:extLst>
  </p:cSld>
  <p:clrMapOvr>
    <a:masterClrMapping/>
  </p:clrMapOvr>
  <p:transition spd="slow" advTm="3000"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28"/>
          <p:cNvGrpSpPr>
            <a:grpSpLocks noGrp="1"/>
          </p:cNvGrpSpPr>
          <p:nvPr/>
        </p:nvGrpSpPr>
        <p:grpSpPr bwMode="auto">
          <a:xfrm>
            <a:off x="381166" y="527576"/>
            <a:ext cx="11177765" cy="6499768"/>
            <a:chOff x="1196" y="1434"/>
            <a:chExt cx="2345" cy="302"/>
          </a:xfrm>
        </p:grpSpPr>
        <p:sp>
          <p:nvSpPr>
            <p:cNvPr id="5" name="AutoShape 229"/>
            <p:cNvSpPr>
              <a:spLocks noChangeArrowheads="1"/>
            </p:cNvSpPr>
            <p:nvPr/>
          </p:nvSpPr>
          <p:spPr bwMode="auto">
            <a:xfrm>
              <a:off x="1196" y="1434"/>
              <a:ext cx="2245" cy="2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8575" cap="rnd" algn="ctr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b="0"/>
                <a:t>		</a:t>
              </a:r>
            </a:p>
          </p:txBody>
        </p:sp>
        <p:grpSp>
          <p:nvGrpSpPr>
            <p:cNvPr id="4" name="Group 230"/>
            <p:cNvGrpSpPr>
              <a:grpSpLocks/>
            </p:cNvGrpSpPr>
            <p:nvPr/>
          </p:nvGrpSpPr>
          <p:grpSpPr bwMode="auto">
            <a:xfrm rot="-1705272">
              <a:off x="3333" y="1617"/>
              <a:ext cx="208" cy="119"/>
              <a:chOff x="1368" y="1447"/>
              <a:chExt cx="208" cy="119"/>
            </a:xfrm>
          </p:grpSpPr>
          <p:grpSp>
            <p:nvGrpSpPr>
              <p:cNvPr id="6" name="Group 231"/>
              <p:cNvGrpSpPr>
                <a:grpSpLocks/>
              </p:cNvGrpSpPr>
              <p:nvPr/>
            </p:nvGrpSpPr>
            <p:grpSpPr bwMode="auto">
              <a:xfrm rot="-3920841">
                <a:off x="1418" y="1442"/>
                <a:ext cx="74" cy="173"/>
                <a:chOff x="2834" y="3153"/>
                <a:chExt cx="114" cy="219"/>
              </a:xfrm>
            </p:grpSpPr>
            <p:sp>
              <p:nvSpPr>
                <p:cNvPr id="11" name="Freeform 232"/>
                <p:cNvSpPr>
                  <a:spLocks/>
                </p:cNvSpPr>
                <p:nvPr/>
              </p:nvSpPr>
              <p:spPr bwMode="auto">
                <a:xfrm>
                  <a:off x="2857" y="3202"/>
                  <a:ext cx="91" cy="47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2" name="Freeform 233"/>
                <p:cNvSpPr>
                  <a:spLocks/>
                </p:cNvSpPr>
                <p:nvPr/>
              </p:nvSpPr>
              <p:spPr bwMode="auto">
                <a:xfrm rot="3996341" flipH="1">
                  <a:off x="2772" y="3215"/>
                  <a:ext cx="219" cy="96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  <p:grpSp>
            <p:nvGrpSpPr>
              <p:cNvPr id="7" name="Group 234"/>
              <p:cNvGrpSpPr>
                <a:grpSpLocks/>
              </p:cNvGrpSpPr>
              <p:nvPr/>
            </p:nvGrpSpPr>
            <p:grpSpPr bwMode="auto">
              <a:xfrm rot="-10500000">
                <a:off x="1437" y="1447"/>
                <a:ext cx="139" cy="103"/>
                <a:chOff x="2786" y="3007"/>
                <a:chExt cx="215" cy="130"/>
              </a:xfrm>
            </p:grpSpPr>
            <p:sp>
              <p:nvSpPr>
                <p:cNvPr id="9" name="Freeform 235"/>
                <p:cNvSpPr>
                  <a:spLocks/>
                </p:cNvSpPr>
                <p:nvPr/>
              </p:nvSpPr>
              <p:spPr bwMode="auto">
                <a:xfrm>
                  <a:off x="2803" y="3007"/>
                  <a:ext cx="198" cy="127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0" name="Freeform 236"/>
                <p:cNvSpPr>
                  <a:spLocks/>
                </p:cNvSpPr>
                <p:nvPr/>
              </p:nvSpPr>
              <p:spPr bwMode="auto">
                <a:xfrm rot="3996341" flipH="1">
                  <a:off x="2827" y="3018"/>
                  <a:ext cx="78" cy="160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</p:grpSp>
      </p:grpSp>
      <p:sp>
        <p:nvSpPr>
          <p:cNvPr id="2" name="矩形 1"/>
          <p:cNvSpPr/>
          <p:nvPr/>
        </p:nvSpPr>
        <p:spPr>
          <a:xfrm>
            <a:off x="559945" y="856357"/>
            <a:ext cx="1074868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/>
              <a:t>6. contribution </a:t>
            </a:r>
            <a:r>
              <a:rPr lang="en-US" altLang="zh-CN" sz="3200" i="1" dirty="0" smtClean="0"/>
              <a:t>n. </a:t>
            </a:r>
            <a:r>
              <a:rPr lang="zh-CN" altLang="en-US" sz="3200" dirty="0" smtClean="0"/>
              <a:t>捐款</a:t>
            </a:r>
            <a:r>
              <a:rPr lang="en-US" altLang="zh-CN" sz="3200" dirty="0" smtClean="0"/>
              <a:t>; </a:t>
            </a:r>
            <a:r>
              <a:rPr lang="zh-CN" altLang="en-US" sz="3200" dirty="0" smtClean="0"/>
              <a:t>贡献</a:t>
            </a:r>
            <a:r>
              <a:rPr lang="en-US" altLang="zh-CN" sz="3200" dirty="0" smtClean="0"/>
              <a:t>; </a:t>
            </a:r>
            <a:r>
              <a:rPr lang="zh-CN" altLang="en-US" sz="3200" dirty="0" smtClean="0"/>
              <a:t>捐赠</a:t>
            </a:r>
          </a:p>
          <a:p>
            <a:r>
              <a:rPr lang="zh-CN" altLang="en-US" sz="3200" dirty="0" smtClean="0"/>
              <a:t> </a:t>
            </a:r>
            <a:r>
              <a:rPr lang="en-US" altLang="zh-CN" sz="3200" dirty="0" smtClean="0"/>
              <a:t>How much did he offer to </a:t>
            </a:r>
            <a:r>
              <a:rPr lang="en-US" altLang="zh-CN" sz="3200" dirty="0" smtClean="0">
                <a:solidFill>
                  <a:srgbClr val="0000FF"/>
                </a:solidFill>
              </a:rPr>
              <a:t>contribute to</a:t>
            </a:r>
            <a:r>
              <a:rPr lang="en-US" altLang="zh-CN" sz="3200" dirty="0" smtClean="0"/>
              <a:t> the Red Cross? </a:t>
            </a:r>
          </a:p>
          <a:p>
            <a:r>
              <a:rPr lang="zh-CN" altLang="en-US" sz="3200" dirty="0" smtClean="0"/>
              <a:t>他主动给红十字会捐了多少钱</a:t>
            </a:r>
            <a:r>
              <a:rPr lang="en-US" altLang="zh-CN" sz="3200" dirty="0" smtClean="0"/>
              <a:t>? </a:t>
            </a:r>
          </a:p>
          <a:p>
            <a:r>
              <a:rPr lang="en-US" altLang="zh-CN" sz="3200" dirty="0" smtClean="0"/>
              <a:t>No doubt the theater has </a:t>
            </a:r>
            <a:r>
              <a:rPr lang="en-US" altLang="zh-CN" sz="3200" dirty="0" smtClean="0">
                <a:solidFill>
                  <a:srgbClr val="0000FF"/>
                </a:solidFill>
              </a:rPr>
              <a:t>contributed to</a:t>
            </a:r>
            <a:r>
              <a:rPr lang="en-US" altLang="zh-CN" sz="3200" dirty="0" smtClean="0"/>
              <a:t> the area’s development and economic growth. </a:t>
            </a:r>
          </a:p>
          <a:p>
            <a:r>
              <a:rPr lang="zh-CN" altLang="en-US" sz="3200" dirty="0" smtClean="0"/>
              <a:t>毫无疑问</a:t>
            </a:r>
            <a:r>
              <a:rPr lang="en-US" altLang="zh-CN" sz="3200" dirty="0" smtClean="0"/>
              <a:t>, </a:t>
            </a:r>
            <a:r>
              <a:rPr lang="zh-CN" altLang="en-US" sz="3200" dirty="0" smtClean="0"/>
              <a:t>剧院有助于地区的发展和经济的增长。</a:t>
            </a:r>
            <a:endParaRPr lang="en-US" altLang="zh-CN" sz="3200" dirty="0" smtClean="0"/>
          </a:p>
          <a:p>
            <a:r>
              <a:rPr lang="en-US" altLang="zh-CN" sz="3200" dirty="0" smtClean="0"/>
              <a:t>China ought to </a:t>
            </a:r>
            <a:r>
              <a:rPr lang="en-US" altLang="zh-CN" sz="3200" dirty="0" smtClean="0">
                <a:solidFill>
                  <a:srgbClr val="0000FF"/>
                </a:solidFill>
              </a:rPr>
              <a:t>make a</a:t>
            </a:r>
            <a:r>
              <a:rPr lang="en-US" altLang="zh-CN" sz="3200" dirty="0" smtClean="0"/>
              <a:t> greater </a:t>
            </a:r>
            <a:r>
              <a:rPr lang="en-US" altLang="zh-CN" sz="3200" dirty="0" smtClean="0">
                <a:solidFill>
                  <a:srgbClr val="0000FF"/>
                </a:solidFill>
              </a:rPr>
              <a:t>contribution</a:t>
            </a:r>
            <a:r>
              <a:rPr lang="en-US" altLang="zh-CN" sz="3200" dirty="0" smtClean="0"/>
              <a:t> to humanity. </a:t>
            </a:r>
            <a:r>
              <a:rPr lang="zh-CN" altLang="en-US" sz="3200" dirty="0" smtClean="0"/>
              <a:t>中国应当对人类做出较大贡献。</a:t>
            </a:r>
          </a:p>
          <a:p>
            <a:r>
              <a:rPr lang="en-US" altLang="zh-CN" sz="3200" dirty="0" smtClean="0"/>
              <a:t>He </a:t>
            </a:r>
            <a:r>
              <a:rPr lang="en-US" altLang="zh-CN" sz="3200" dirty="0" smtClean="0">
                <a:solidFill>
                  <a:srgbClr val="0000FF"/>
                </a:solidFill>
              </a:rPr>
              <a:t>contributes </a:t>
            </a:r>
            <a:r>
              <a:rPr lang="en-US" altLang="zh-CN" sz="3200" dirty="0" smtClean="0"/>
              <a:t>regularly </a:t>
            </a:r>
            <a:r>
              <a:rPr lang="en-US" altLang="zh-CN" sz="3200" dirty="0" smtClean="0">
                <a:solidFill>
                  <a:srgbClr val="0000FF"/>
                </a:solidFill>
              </a:rPr>
              <a:t>to </a:t>
            </a:r>
            <a:r>
              <a:rPr lang="en-US" altLang="zh-CN" sz="3200" dirty="0" smtClean="0"/>
              <a:t>the magazine to express his </a:t>
            </a:r>
            <a:r>
              <a:rPr lang="en-US" altLang="zh-CN" sz="3200" u="sng" dirty="0" smtClean="0"/>
              <a:t>opinions</a:t>
            </a:r>
            <a:r>
              <a:rPr lang="en-US" altLang="zh-CN" sz="3200" dirty="0" smtClean="0"/>
              <a:t> about hot </a:t>
            </a:r>
            <a:r>
              <a:rPr lang="en-US" altLang="zh-CN" sz="3200" u="sng" dirty="0" smtClean="0"/>
              <a:t>issues</a:t>
            </a:r>
            <a:r>
              <a:rPr lang="en-US" altLang="zh-CN" sz="3200" dirty="0" smtClean="0"/>
              <a:t>. </a:t>
            </a:r>
            <a:r>
              <a:rPr lang="zh-CN" altLang="en-US" sz="3200" dirty="0" smtClean="0"/>
              <a:t>词汇复现</a:t>
            </a:r>
          </a:p>
          <a:p>
            <a:r>
              <a:rPr lang="zh-CN" altLang="en-US" sz="3200" dirty="0" smtClean="0"/>
              <a:t>他定期给这个杂志投稿</a:t>
            </a:r>
            <a:r>
              <a:rPr lang="en-US" altLang="zh-CN" sz="3200" dirty="0" smtClean="0"/>
              <a:t>, </a:t>
            </a:r>
            <a:r>
              <a:rPr lang="zh-CN" altLang="en-US" sz="3200" dirty="0" smtClean="0"/>
              <a:t>来表达他对热点问题的看法。</a:t>
            </a:r>
          </a:p>
          <a:p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601679590"/>
      </p:ext>
    </p:extLst>
  </p:cSld>
  <p:clrMapOvr>
    <a:masterClrMapping/>
  </p:clrMapOvr>
  <p:transition spd="slow" advTm="3000"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332"/>
          <p:cNvSpPr txBox="1">
            <a:spLocks noChangeArrowheads="1"/>
          </p:cNvSpPr>
          <p:nvPr/>
        </p:nvSpPr>
        <p:spPr bwMode="auto">
          <a:xfrm>
            <a:off x="308759" y="1726715"/>
            <a:ext cx="11269133" cy="5719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/>
              <a:t>Ⅰ. </a:t>
            </a:r>
            <a:r>
              <a:rPr lang="zh-CN" altLang="en-US" dirty="0"/>
              <a:t>根据语境及汉语提示写出正确的单词</a:t>
            </a:r>
          </a:p>
          <a:p>
            <a:r>
              <a:rPr lang="en-US" altLang="zh-CN" dirty="0"/>
              <a:t>1. cultural _______(</a:t>
            </a:r>
            <a:r>
              <a:rPr lang="zh-CN" altLang="en-US" dirty="0"/>
              <a:t>遗产</a:t>
            </a:r>
            <a:r>
              <a:rPr lang="en-US" altLang="zh-CN" dirty="0"/>
              <a:t>)</a:t>
            </a:r>
          </a:p>
          <a:p>
            <a:r>
              <a:rPr lang="en-US" altLang="zh-CN" dirty="0"/>
              <a:t>2. </a:t>
            </a:r>
            <a:r>
              <a:rPr lang="en-US" altLang="zh-CN" dirty="0" smtClean="0"/>
              <a:t>work____________________(</a:t>
            </a:r>
            <a:r>
              <a:rPr lang="zh-CN" altLang="en-US" dirty="0"/>
              <a:t>创造性地</a:t>
            </a:r>
            <a:r>
              <a:rPr lang="en-US" altLang="zh-CN" dirty="0"/>
              <a:t>)</a:t>
            </a:r>
          </a:p>
          <a:p>
            <a:r>
              <a:rPr lang="en-US" altLang="zh-CN" dirty="0"/>
              <a:t>3</a:t>
            </a:r>
            <a:r>
              <a:rPr lang="en-US" altLang="zh-CN" dirty="0" smtClean="0"/>
              <a:t>. _________(</a:t>
            </a:r>
            <a:r>
              <a:rPr lang="zh-CN" altLang="en-US" dirty="0" smtClean="0"/>
              <a:t>消失</a:t>
            </a:r>
            <a:r>
              <a:rPr lang="en-US" altLang="zh-CN" dirty="0" smtClean="0"/>
              <a:t>) in a hurry</a:t>
            </a:r>
            <a:endParaRPr lang="en-US" altLang="zh-CN" dirty="0"/>
          </a:p>
          <a:p>
            <a:r>
              <a:rPr lang="en-US" altLang="zh-CN" dirty="0"/>
              <a:t>4. protect cultural _____(</a:t>
            </a:r>
            <a:r>
              <a:rPr lang="zh-CN" altLang="en-US" dirty="0"/>
              <a:t>遗迹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5.a __________(</a:t>
            </a:r>
            <a:r>
              <a:rPr lang="zh-CN" altLang="en-US" dirty="0" smtClean="0"/>
              <a:t>值得做的</a:t>
            </a:r>
            <a:r>
              <a:rPr lang="en-US" altLang="zh-CN" dirty="0" smtClean="0"/>
              <a:t>) cause</a:t>
            </a:r>
          </a:p>
          <a:p>
            <a:r>
              <a:rPr lang="en-US" altLang="zh-CN" dirty="0" smtClean="0"/>
              <a:t>6</a:t>
            </a:r>
            <a:r>
              <a:rPr lang="en-US" altLang="zh-CN" dirty="0"/>
              <a:t>. discover a ____(</a:t>
            </a:r>
            <a:r>
              <a:rPr lang="zh-CN" altLang="en-US" dirty="0"/>
              <a:t>线索</a:t>
            </a:r>
            <a:r>
              <a:rPr lang="en-US" altLang="zh-CN" dirty="0"/>
              <a:t>)</a:t>
            </a:r>
          </a:p>
          <a:p>
            <a:r>
              <a:rPr lang="en-US" altLang="zh-CN" dirty="0"/>
              <a:t>7. ________(</a:t>
            </a:r>
            <a:r>
              <a:rPr lang="zh-CN" altLang="en-US" dirty="0"/>
              <a:t>保护</a:t>
            </a:r>
            <a:r>
              <a:rPr lang="en-US" altLang="zh-CN" dirty="0"/>
              <a:t>) the forest</a:t>
            </a:r>
          </a:p>
          <a:p>
            <a:r>
              <a:rPr lang="en-US" altLang="zh-CN" dirty="0"/>
              <a:t>8. ________(</a:t>
            </a:r>
            <a:r>
              <a:rPr lang="zh-CN" altLang="en-US" dirty="0"/>
              <a:t>促进</a:t>
            </a:r>
            <a:r>
              <a:rPr lang="en-US" altLang="zh-CN" dirty="0"/>
              <a:t>) economic growth</a:t>
            </a:r>
          </a:p>
          <a:p>
            <a:r>
              <a:rPr lang="en-US" altLang="zh-CN" dirty="0"/>
              <a:t>9. a job __________(</a:t>
            </a:r>
            <a:r>
              <a:rPr lang="zh-CN" altLang="en-US" dirty="0"/>
              <a:t>申请</a:t>
            </a:r>
            <a:r>
              <a:rPr lang="en-US" altLang="zh-CN" dirty="0"/>
              <a:t>) letter</a:t>
            </a:r>
          </a:p>
          <a:p>
            <a:r>
              <a:rPr lang="en-US" altLang="zh-CN" dirty="0"/>
              <a:t>10. a good sense of _______(</a:t>
            </a:r>
            <a:r>
              <a:rPr lang="zh-CN" altLang="en-US" dirty="0"/>
              <a:t>平衡</a:t>
            </a:r>
            <a:r>
              <a:rPr lang="en-US" altLang="zh-CN" dirty="0"/>
              <a:t>)</a:t>
            </a:r>
          </a:p>
          <a:p>
            <a:endParaRPr lang="en-US" altLang="zh-CN" dirty="0" smtClean="0"/>
          </a:p>
          <a:p>
            <a:endParaRPr lang="en-US" altLang="zh-CN" dirty="0"/>
          </a:p>
        </p:txBody>
      </p:sp>
      <p:sp>
        <p:nvSpPr>
          <p:cNvPr id="377165" name="Text Box 333"/>
          <p:cNvSpPr txBox="1">
            <a:spLocks noChangeArrowheads="1"/>
          </p:cNvSpPr>
          <p:nvPr/>
        </p:nvSpPr>
        <p:spPr bwMode="auto">
          <a:xfrm>
            <a:off x="1465669" y="2105610"/>
            <a:ext cx="33274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heritage</a:t>
            </a:r>
          </a:p>
        </p:txBody>
      </p:sp>
      <p:sp>
        <p:nvSpPr>
          <p:cNvPr id="377166" name="Text Box 334"/>
          <p:cNvSpPr txBox="1">
            <a:spLocks noChangeArrowheads="1"/>
          </p:cNvSpPr>
          <p:nvPr/>
        </p:nvSpPr>
        <p:spPr bwMode="auto">
          <a:xfrm>
            <a:off x="1727131" y="2509731"/>
            <a:ext cx="38735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creatively</a:t>
            </a:r>
          </a:p>
        </p:txBody>
      </p:sp>
      <p:sp>
        <p:nvSpPr>
          <p:cNvPr id="377167" name="Text Box 335"/>
          <p:cNvSpPr txBox="1">
            <a:spLocks noChangeArrowheads="1"/>
          </p:cNvSpPr>
          <p:nvPr/>
        </p:nvSpPr>
        <p:spPr bwMode="auto">
          <a:xfrm>
            <a:off x="235678" y="2913211"/>
            <a:ext cx="2823633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 smtClean="0">
                <a:solidFill>
                  <a:srgbClr val="FF0000"/>
                </a:solidFill>
              </a:rPr>
              <a:t>disappear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377168" name="Text Box 336"/>
          <p:cNvSpPr txBox="1">
            <a:spLocks noChangeArrowheads="1"/>
          </p:cNvSpPr>
          <p:nvPr/>
        </p:nvSpPr>
        <p:spPr bwMode="auto">
          <a:xfrm>
            <a:off x="3267602" y="3338636"/>
            <a:ext cx="2307167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relics</a:t>
            </a:r>
          </a:p>
        </p:txBody>
      </p:sp>
      <p:sp>
        <p:nvSpPr>
          <p:cNvPr id="2" name="矩形 1"/>
          <p:cNvSpPr/>
          <p:nvPr/>
        </p:nvSpPr>
        <p:spPr>
          <a:xfrm>
            <a:off x="3002838" y="479629"/>
            <a:ext cx="57502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单元核心词块复习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2297338" y="4196662"/>
            <a:ext cx="19304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clue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659904" y="5437097"/>
            <a:ext cx="45720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application</a:t>
            </a: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3011192" y="5916983"/>
            <a:ext cx="3272367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balance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-207930" y="4491670"/>
            <a:ext cx="3602567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preserve</a:t>
            </a: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-207930" y="5022633"/>
            <a:ext cx="3564467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promote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-190005" y="3782606"/>
            <a:ext cx="44958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worthwhile</a:t>
            </a:r>
          </a:p>
        </p:txBody>
      </p:sp>
    </p:spTree>
    <p:extLst>
      <p:ext uri="{BB962C8B-B14F-4D97-AF65-F5344CB8AC3E}">
        <p14:creationId xmlns:p14="http://schemas.microsoft.com/office/powerpoint/2010/main" val="1227682413"/>
      </p:ext>
    </p:extLst>
  </p:cSld>
  <p:clrMapOvr>
    <a:masterClrMapping/>
  </p:clrMapOvr>
  <p:transition spd="slow" advTm="3000">
    <p:blinds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7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7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77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7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165" grpId="0"/>
      <p:bldP spid="377166" grpId="0"/>
      <p:bldP spid="377167" grpId="0"/>
      <p:bldP spid="377168" grpId="0"/>
      <p:bldP spid="17" grpId="0"/>
      <p:bldP spid="18" grpId="0"/>
      <p:bldP spid="19" grpId="0"/>
      <p:bldP spid="20" grpId="0"/>
      <p:bldP spid="21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28"/>
          <p:cNvGrpSpPr>
            <a:grpSpLocks noGrp="1"/>
          </p:cNvGrpSpPr>
          <p:nvPr/>
        </p:nvGrpSpPr>
        <p:grpSpPr bwMode="auto">
          <a:xfrm>
            <a:off x="583046" y="539452"/>
            <a:ext cx="11177765" cy="6499768"/>
            <a:chOff x="1196" y="1434"/>
            <a:chExt cx="2345" cy="302"/>
          </a:xfrm>
        </p:grpSpPr>
        <p:sp>
          <p:nvSpPr>
            <p:cNvPr id="5" name="AutoShape 229"/>
            <p:cNvSpPr>
              <a:spLocks noChangeArrowheads="1"/>
            </p:cNvSpPr>
            <p:nvPr/>
          </p:nvSpPr>
          <p:spPr bwMode="auto">
            <a:xfrm>
              <a:off x="1196" y="1434"/>
              <a:ext cx="2245" cy="2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8575" cap="rnd" algn="ctr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b="0"/>
                <a:t>		</a:t>
              </a:r>
            </a:p>
          </p:txBody>
        </p:sp>
        <p:grpSp>
          <p:nvGrpSpPr>
            <p:cNvPr id="4" name="Group 230"/>
            <p:cNvGrpSpPr>
              <a:grpSpLocks/>
            </p:cNvGrpSpPr>
            <p:nvPr/>
          </p:nvGrpSpPr>
          <p:grpSpPr bwMode="auto">
            <a:xfrm rot="-1705272">
              <a:off x="3333" y="1617"/>
              <a:ext cx="208" cy="119"/>
              <a:chOff x="1368" y="1447"/>
              <a:chExt cx="208" cy="119"/>
            </a:xfrm>
          </p:grpSpPr>
          <p:grpSp>
            <p:nvGrpSpPr>
              <p:cNvPr id="6" name="Group 231"/>
              <p:cNvGrpSpPr>
                <a:grpSpLocks/>
              </p:cNvGrpSpPr>
              <p:nvPr/>
            </p:nvGrpSpPr>
            <p:grpSpPr bwMode="auto">
              <a:xfrm rot="-3920841">
                <a:off x="1418" y="1442"/>
                <a:ext cx="74" cy="173"/>
                <a:chOff x="2834" y="3153"/>
                <a:chExt cx="114" cy="219"/>
              </a:xfrm>
            </p:grpSpPr>
            <p:sp>
              <p:nvSpPr>
                <p:cNvPr id="11" name="Freeform 232"/>
                <p:cNvSpPr>
                  <a:spLocks/>
                </p:cNvSpPr>
                <p:nvPr/>
              </p:nvSpPr>
              <p:spPr bwMode="auto">
                <a:xfrm>
                  <a:off x="2857" y="3202"/>
                  <a:ext cx="91" cy="47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2" name="Freeform 233"/>
                <p:cNvSpPr>
                  <a:spLocks/>
                </p:cNvSpPr>
                <p:nvPr/>
              </p:nvSpPr>
              <p:spPr bwMode="auto">
                <a:xfrm rot="3996341" flipH="1">
                  <a:off x="2772" y="3215"/>
                  <a:ext cx="219" cy="96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  <p:grpSp>
            <p:nvGrpSpPr>
              <p:cNvPr id="7" name="Group 234"/>
              <p:cNvGrpSpPr>
                <a:grpSpLocks/>
              </p:cNvGrpSpPr>
              <p:nvPr/>
            </p:nvGrpSpPr>
            <p:grpSpPr bwMode="auto">
              <a:xfrm rot="-10500000">
                <a:off x="1437" y="1447"/>
                <a:ext cx="139" cy="103"/>
                <a:chOff x="2786" y="3007"/>
                <a:chExt cx="215" cy="130"/>
              </a:xfrm>
            </p:grpSpPr>
            <p:sp>
              <p:nvSpPr>
                <p:cNvPr id="9" name="Freeform 235"/>
                <p:cNvSpPr>
                  <a:spLocks/>
                </p:cNvSpPr>
                <p:nvPr/>
              </p:nvSpPr>
              <p:spPr bwMode="auto">
                <a:xfrm>
                  <a:off x="2803" y="3007"/>
                  <a:ext cx="198" cy="127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0" name="Freeform 236"/>
                <p:cNvSpPr>
                  <a:spLocks/>
                </p:cNvSpPr>
                <p:nvPr/>
              </p:nvSpPr>
              <p:spPr bwMode="auto">
                <a:xfrm rot="3996341" flipH="1">
                  <a:off x="2827" y="3018"/>
                  <a:ext cx="78" cy="160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</p:grpSp>
      </p:grpSp>
      <p:sp>
        <p:nvSpPr>
          <p:cNvPr id="2" name="矩形 1"/>
          <p:cNvSpPr/>
          <p:nvPr/>
        </p:nvSpPr>
        <p:spPr>
          <a:xfrm>
            <a:off x="963706" y="780852"/>
            <a:ext cx="1074868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/>
              <a:t>7. turn to </a:t>
            </a:r>
            <a:r>
              <a:rPr lang="zh-CN" altLang="en-US" sz="3200" dirty="0" smtClean="0"/>
              <a:t>向</a:t>
            </a:r>
            <a:r>
              <a:rPr lang="en-US" altLang="zh-CN" sz="3200" dirty="0" smtClean="0"/>
              <a:t>……</a:t>
            </a:r>
            <a:r>
              <a:rPr lang="zh-CN" altLang="en-US" sz="3200" dirty="0" smtClean="0"/>
              <a:t>求助</a:t>
            </a:r>
          </a:p>
          <a:p>
            <a:r>
              <a:rPr lang="en-US" altLang="zh-CN" sz="3200" dirty="0" smtClean="0"/>
              <a:t>Please </a:t>
            </a:r>
            <a:r>
              <a:rPr lang="en-US" altLang="zh-CN" sz="3200" dirty="0" smtClean="0">
                <a:solidFill>
                  <a:srgbClr val="0000FF"/>
                </a:solidFill>
              </a:rPr>
              <a:t>turn to</a:t>
            </a:r>
            <a:r>
              <a:rPr lang="en-US" altLang="zh-CN" sz="3200" dirty="0" smtClean="0"/>
              <a:t> the police for help when you are in trouble. </a:t>
            </a:r>
            <a:r>
              <a:rPr lang="zh-CN" altLang="en-US" sz="3200" dirty="0" smtClean="0"/>
              <a:t>当你遇到困难时请向警察求助。</a:t>
            </a:r>
          </a:p>
          <a:p>
            <a:r>
              <a:rPr lang="en-US" altLang="zh-CN" sz="3200" dirty="0" smtClean="0"/>
              <a:t>has </a:t>
            </a:r>
            <a:r>
              <a:rPr lang="en-US" altLang="zh-CN" sz="3200" dirty="0" smtClean="0">
                <a:solidFill>
                  <a:srgbClr val="0000FF"/>
                </a:solidFill>
              </a:rPr>
              <a:t>turned down</a:t>
            </a:r>
            <a:r>
              <a:rPr lang="en-US" altLang="zh-CN" sz="3200" dirty="0" smtClean="0"/>
              <a:t> several invitations to star at shows in order to concentrate on her studies. </a:t>
            </a:r>
            <a:r>
              <a:rPr lang="zh-CN" altLang="en-US" sz="3200" dirty="0" smtClean="0"/>
              <a:t>为了将注意力集中在她的学习上</a:t>
            </a:r>
            <a:r>
              <a:rPr lang="en-US" altLang="zh-CN" sz="3200" dirty="0" smtClean="0"/>
              <a:t>, </a:t>
            </a:r>
            <a:r>
              <a:rPr lang="zh-CN" altLang="en-US" sz="3200" dirty="0" smtClean="0"/>
              <a:t>她拒绝了几个演出的邀请。</a:t>
            </a:r>
          </a:p>
          <a:p>
            <a:endParaRPr lang="zh-CN" altLang="en-US" sz="3200" dirty="0" smtClean="0"/>
          </a:p>
          <a:p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601679590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28"/>
          <p:cNvGrpSpPr>
            <a:grpSpLocks noGrp="1"/>
          </p:cNvGrpSpPr>
          <p:nvPr/>
        </p:nvGrpSpPr>
        <p:grpSpPr bwMode="auto">
          <a:xfrm>
            <a:off x="583046" y="539452"/>
            <a:ext cx="11177765" cy="6499768"/>
            <a:chOff x="1196" y="1434"/>
            <a:chExt cx="2345" cy="302"/>
          </a:xfrm>
        </p:grpSpPr>
        <p:sp>
          <p:nvSpPr>
            <p:cNvPr id="5" name="AutoShape 229"/>
            <p:cNvSpPr>
              <a:spLocks noChangeArrowheads="1"/>
            </p:cNvSpPr>
            <p:nvPr/>
          </p:nvSpPr>
          <p:spPr bwMode="auto">
            <a:xfrm>
              <a:off x="1196" y="1434"/>
              <a:ext cx="2245" cy="2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8575" cap="rnd" algn="ctr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b="0"/>
                <a:t>		</a:t>
              </a:r>
            </a:p>
          </p:txBody>
        </p:sp>
        <p:grpSp>
          <p:nvGrpSpPr>
            <p:cNvPr id="4" name="Group 230"/>
            <p:cNvGrpSpPr>
              <a:grpSpLocks/>
            </p:cNvGrpSpPr>
            <p:nvPr/>
          </p:nvGrpSpPr>
          <p:grpSpPr bwMode="auto">
            <a:xfrm rot="-1705272">
              <a:off x="3333" y="1617"/>
              <a:ext cx="208" cy="119"/>
              <a:chOff x="1368" y="1447"/>
              <a:chExt cx="208" cy="119"/>
            </a:xfrm>
          </p:grpSpPr>
          <p:grpSp>
            <p:nvGrpSpPr>
              <p:cNvPr id="6" name="Group 231"/>
              <p:cNvGrpSpPr>
                <a:grpSpLocks/>
              </p:cNvGrpSpPr>
              <p:nvPr/>
            </p:nvGrpSpPr>
            <p:grpSpPr bwMode="auto">
              <a:xfrm rot="-3920841">
                <a:off x="1418" y="1442"/>
                <a:ext cx="74" cy="173"/>
                <a:chOff x="2834" y="3153"/>
                <a:chExt cx="114" cy="219"/>
              </a:xfrm>
            </p:grpSpPr>
            <p:sp>
              <p:nvSpPr>
                <p:cNvPr id="11" name="Freeform 232"/>
                <p:cNvSpPr>
                  <a:spLocks/>
                </p:cNvSpPr>
                <p:nvPr/>
              </p:nvSpPr>
              <p:spPr bwMode="auto">
                <a:xfrm>
                  <a:off x="2857" y="3202"/>
                  <a:ext cx="91" cy="47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2" name="Freeform 233"/>
                <p:cNvSpPr>
                  <a:spLocks/>
                </p:cNvSpPr>
                <p:nvPr/>
              </p:nvSpPr>
              <p:spPr bwMode="auto">
                <a:xfrm rot="3996341" flipH="1">
                  <a:off x="2772" y="3215"/>
                  <a:ext cx="219" cy="96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  <p:grpSp>
            <p:nvGrpSpPr>
              <p:cNvPr id="7" name="Group 234"/>
              <p:cNvGrpSpPr>
                <a:grpSpLocks/>
              </p:cNvGrpSpPr>
              <p:nvPr/>
            </p:nvGrpSpPr>
            <p:grpSpPr bwMode="auto">
              <a:xfrm rot="-10500000">
                <a:off x="1437" y="1447"/>
                <a:ext cx="139" cy="103"/>
                <a:chOff x="2786" y="3007"/>
                <a:chExt cx="215" cy="130"/>
              </a:xfrm>
            </p:grpSpPr>
            <p:sp>
              <p:nvSpPr>
                <p:cNvPr id="9" name="Freeform 235"/>
                <p:cNvSpPr>
                  <a:spLocks/>
                </p:cNvSpPr>
                <p:nvPr/>
              </p:nvSpPr>
              <p:spPr bwMode="auto">
                <a:xfrm>
                  <a:off x="2803" y="3007"/>
                  <a:ext cx="198" cy="127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0" name="Freeform 236"/>
                <p:cNvSpPr>
                  <a:spLocks/>
                </p:cNvSpPr>
                <p:nvPr/>
              </p:nvSpPr>
              <p:spPr bwMode="auto">
                <a:xfrm rot="3996341" flipH="1">
                  <a:off x="2827" y="3018"/>
                  <a:ext cx="78" cy="160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</p:grpSp>
      </p:grpSp>
      <p:sp>
        <p:nvSpPr>
          <p:cNvPr id="2" name="矩形 1"/>
          <p:cNvSpPr/>
          <p:nvPr/>
        </p:nvSpPr>
        <p:spPr>
          <a:xfrm>
            <a:off x="963706" y="780852"/>
            <a:ext cx="1074868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/>
              <a:t>7. worthwhile </a:t>
            </a:r>
            <a:r>
              <a:rPr lang="en-US" altLang="zh-CN" sz="3200" i="1" dirty="0" smtClean="0"/>
              <a:t>adj. </a:t>
            </a:r>
            <a:r>
              <a:rPr lang="zh-CN" altLang="en-US" sz="3200" dirty="0" smtClean="0"/>
              <a:t>值得做的</a:t>
            </a:r>
            <a:r>
              <a:rPr lang="en-US" altLang="zh-CN" sz="3200" dirty="0" smtClean="0"/>
              <a:t>; </a:t>
            </a:r>
            <a:r>
              <a:rPr lang="zh-CN" altLang="en-US" sz="3200" dirty="0" smtClean="0"/>
              <a:t>值得花时间的</a:t>
            </a:r>
          </a:p>
          <a:p>
            <a:r>
              <a:rPr lang="en-US" altLang="zh-CN" sz="3200" dirty="0" smtClean="0"/>
              <a:t>Melissa, his daughter, felt it more than </a:t>
            </a:r>
            <a:r>
              <a:rPr lang="en-US" altLang="zh-CN" sz="3200" dirty="0" smtClean="0">
                <a:solidFill>
                  <a:srgbClr val="0000FF"/>
                </a:solidFill>
              </a:rPr>
              <a:t>worthwhile</a:t>
            </a:r>
            <a:r>
              <a:rPr lang="en-US" altLang="zh-CN" sz="3200" dirty="0" smtClean="0"/>
              <a:t> to save his music. </a:t>
            </a:r>
          </a:p>
          <a:p>
            <a:r>
              <a:rPr lang="zh-CN" altLang="en-US" sz="3200" dirty="0" smtClean="0"/>
              <a:t>他的女儿</a:t>
            </a:r>
            <a:r>
              <a:rPr lang="en-US" altLang="zh-CN" sz="3200" dirty="0" smtClean="0"/>
              <a:t>Melissa</a:t>
            </a:r>
            <a:r>
              <a:rPr lang="zh-CN" altLang="en-US" sz="3200" dirty="0" smtClean="0"/>
              <a:t>觉得保存他的音乐很有价值。</a:t>
            </a:r>
          </a:p>
          <a:p>
            <a:r>
              <a:rPr lang="en-US" altLang="zh-CN" sz="3200" dirty="0" smtClean="0">
                <a:solidFill>
                  <a:srgbClr val="0000FF"/>
                </a:solidFill>
              </a:rPr>
              <a:t>It is worthwhile</a:t>
            </a:r>
            <a:r>
              <a:rPr lang="en-US" altLang="zh-CN" sz="3200" dirty="0" smtClean="0"/>
              <a:t> to discuss the problem further. </a:t>
            </a:r>
          </a:p>
          <a:p>
            <a:r>
              <a:rPr lang="zh-CN" altLang="en-US" sz="3200" dirty="0" smtClean="0"/>
              <a:t>进一步讨论这个问题是值得的。</a:t>
            </a:r>
            <a:endParaRPr lang="en-US" altLang="zh-CN" sz="3200" dirty="0" smtClean="0"/>
          </a:p>
          <a:p>
            <a:r>
              <a:rPr lang="en-US" altLang="zh-CN" sz="3200" dirty="0" smtClean="0"/>
              <a:t>This valuable picture </a:t>
            </a:r>
            <a:r>
              <a:rPr lang="en-US" altLang="zh-CN" sz="3200" dirty="0" smtClean="0">
                <a:solidFill>
                  <a:srgbClr val="0000FF"/>
                </a:solidFill>
              </a:rPr>
              <a:t>is worthy of being preserved/to be preserved</a:t>
            </a:r>
            <a:r>
              <a:rPr lang="en-US" altLang="zh-CN" sz="3200" dirty="0" smtClean="0"/>
              <a:t>. </a:t>
            </a:r>
          </a:p>
          <a:p>
            <a:r>
              <a:rPr lang="zh-CN" altLang="en-US" sz="3200" dirty="0" smtClean="0"/>
              <a:t>这幅珍贵的画值得保存。</a:t>
            </a:r>
          </a:p>
          <a:p>
            <a:endParaRPr lang="zh-CN" altLang="en-US" sz="3200" dirty="0" smtClean="0"/>
          </a:p>
          <a:p>
            <a:endParaRPr lang="zh-CN" altLang="en-US" sz="3200" dirty="0" smtClean="0"/>
          </a:p>
          <a:p>
            <a:endParaRPr lang="zh-CN" altLang="en-US" sz="3200" dirty="0" smtClean="0"/>
          </a:p>
          <a:p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601679590"/>
      </p:ext>
    </p:extLst>
  </p:cSld>
  <p:clrMapOvr>
    <a:masterClrMapping/>
  </p:clrMapOvr>
  <p:transition spd="slow" advTm="3000">
    <p:wedg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28"/>
          <p:cNvGrpSpPr>
            <a:grpSpLocks noGrp="1"/>
          </p:cNvGrpSpPr>
          <p:nvPr/>
        </p:nvGrpSpPr>
        <p:grpSpPr bwMode="auto">
          <a:xfrm>
            <a:off x="583046" y="539452"/>
            <a:ext cx="11177765" cy="6499768"/>
            <a:chOff x="1196" y="1434"/>
            <a:chExt cx="2345" cy="302"/>
          </a:xfrm>
        </p:grpSpPr>
        <p:sp>
          <p:nvSpPr>
            <p:cNvPr id="5" name="AutoShape 229"/>
            <p:cNvSpPr>
              <a:spLocks noChangeArrowheads="1"/>
            </p:cNvSpPr>
            <p:nvPr/>
          </p:nvSpPr>
          <p:spPr bwMode="auto">
            <a:xfrm>
              <a:off x="1196" y="1434"/>
              <a:ext cx="2245" cy="2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8575" cap="rnd" algn="ctr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b="0"/>
                <a:t>		</a:t>
              </a:r>
            </a:p>
          </p:txBody>
        </p:sp>
        <p:grpSp>
          <p:nvGrpSpPr>
            <p:cNvPr id="4" name="Group 230"/>
            <p:cNvGrpSpPr>
              <a:grpSpLocks/>
            </p:cNvGrpSpPr>
            <p:nvPr/>
          </p:nvGrpSpPr>
          <p:grpSpPr bwMode="auto">
            <a:xfrm rot="-1705272">
              <a:off x="3333" y="1617"/>
              <a:ext cx="208" cy="119"/>
              <a:chOff x="1368" y="1447"/>
              <a:chExt cx="208" cy="119"/>
            </a:xfrm>
          </p:grpSpPr>
          <p:grpSp>
            <p:nvGrpSpPr>
              <p:cNvPr id="6" name="Group 231"/>
              <p:cNvGrpSpPr>
                <a:grpSpLocks/>
              </p:cNvGrpSpPr>
              <p:nvPr/>
            </p:nvGrpSpPr>
            <p:grpSpPr bwMode="auto">
              <a:xfrm rot="-3920841">
                <a:off x="1418" y="1442"/>
                <a:ext cx="74" cy="173"/>
                <a:chOff x="2834" y="3153"/>
                <a:chExt cx="114" cy="219"/>
              </a:xfrm>
            </p:grpSpPr>
            <p:sp>
              <p:nvSpPr>
                <p:cNvPr id="11" name="Freeform 232"/>
                <p:cNvSpPr>
                  <a:spLocks/>
                </p:cNvSpPr>
                <p:nvPr/>
              </p:nvSpPr>
              <p:spPr bwMode="auto">
                <a:xfrm>
                  <a:off x="2857" y="3202"/>
                  <a:ext cx="91" cy="47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2" name="Freeform 233"/>
                <p:cNvSpPr>
                  <a:spLocks/>
                </p:cNvSpPr>
                <p:nvPr/>
              </p:nvSpPr>
              <p:spPr bwMode="auto">
                <a:xfrm rot="3996341" flipH="1">
                  <a:off x="2772" y="3215"/>
                  <a:ext cx="219" cy="96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  <p:grpSp>
            <p:nvGrpSpPr>
              <p:cNvPr id="7" name="Group 234"/>
              <p:cNvGrpSpPr>
                <a:grpSpLocks/>
              </p:cNvGrpSpPr>
              <p:nvPr/>
            </p:nvGrpSpPr>
            <p:grpSpPr bwMode="auto">
              <a:xfrm rot="-10500000">
                <a:off x="1437" y="1447"/>
                <a:ext cx="139" cy="103"/>
                <a:chOff x="2786" y="3007"/>
                <a:chExt cx="215" cy="130"/>
              </a:xfrm>
            </p:grpSpPr>
            <p:sp>
              <p:nvSpPr>
                <p:cNvPr id="9" name="Freeform 235"/>
                <p:cNvSpPr>
                  <a:spLocks/>
                </p:cNvSpPr>
                <p:nvPr/>
              </p:nvSpPr>
              <p:spPr bwMode="auto">
                <a:xfrm>
                  <a:off x="2803" y="3007"/>
                  <a:ext cx="198" cy="127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0" name="Freeform 236"/>
                <p:cNvSpPr>
                  <a:spLocks/>
                </p:cNvSpPr>
                <p:nvPr/>
              </p:nvSpPr>
              <p:spPr bwMode="auto">
                <a:xfrm rot="3996341" flipH="1">
                  <a:off x="2827" y="3018"/>
                  <a:ext cx="78" cy="160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</p:grpSp>
      </p:grpSp>
      <p:sp>
        <p:nvSpPr>
          <p:cNvPr id="2" name="矩形 1"/>
          <p:cNvSpPr/>
          <p:nvPr/>
        </p:nvSpPr>
        <p:spPr>
          <a:xfrm>
            <a:off x="963706" y="780852"/>
            <a:ext cx="1074868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/>
              <a:t>8. turn to </a:t>
            </a:r>
            <a:r>
              <a:rPr lang="zh-CN" altLang="en-US" sz="3200" dirty="0" smtClean="0"/>
              <a:t>向</a:t>
            </a:r>
            <a:r>
              <a:rPr lang="en-US" altLang="zh-CN" sz="3200" dirty="0" smtClean="0"/>
              <a:t>……</a:t>
            </a:r>
            <a:r>
              <a:rPr lang="zh-CN" altLang="en-US" sz="3200" dirty="0" smtClean="0"/>
              <a:t>求助</a:t>
            </a:r>
          </a:p>
          <a:p>
            <a:r>
              <a:rPr lang="en-US" altLang="zh-CN" sz="3200" dirty="0" smtClean="0"/>
              <a:t>Please </a:t>
            </a:r>
            <a:r>
              <a:rPr lang="en-US" altLang="zh-CN" sz="3200" dirty="0" smtClean="0">
                <a:solidFill>
                  <a:srgbClr val="0000FF"/>
                </a:solidFill>
              </a:rPr>
              <a:t>turn to</a:t>
            </a:r>
            <a:r>
              <a:rPr lang="en-US" altLang="zh-CN" sz="3200" dirty="0" smtClean="0"/>
              <a:t> the police for help when you are in trouble. </a:t>
            </a:r>
            <a:r>
              <a:rPr lang="zh-CN" altLang="en-US" sz="3200" dirty="0" smtClean="0"/>
              <a:t>当你遇到困难时请向警察求助。</a:t>
            </a:r>
          </a:p>
          <a:p>
            <a:r>
              <a:rPr lang="en-US" altLang="zh-CN" sz="3200" dirty="0" smtClean="0"/>
              <a:t>has </a:t>
            </a:r>
            <a:r>
              <a:rPr lang="en-US" altLang="zh-CN" sz="3200" dirty="0" smtClean="0">
                <a:solidFill>
                  <a:srgbClr val="0000FF"/>
                </a:solidFill>
              </a:rPr>
              <a:t>turned down</a:t>
            </a:r>
            <a:r>
              <a:rPr lang="en-US" altLang="zh-CN" sz="3200" dirty="0" smtClean="0"/>
              <a:t> several invitations to star at shows in order to concentrate on her studies. </a:t>
            </a:r>
            <a:r>
              <a:rPr lang="zh-CN" altLang="en-US" sz="3200" dirty="0" smtClean="0"/>
              <a:t>为了将注意力集中在她的学习上</a:t>
            </a:r>
            <a:r>
              <a:rPr lang="en-US" altLang="zh-CN" sz="3200" dirty="0" smtClean="0"/>
              <a:t>, </a:t>
            </a:r>
            <a:r>
              <a:rPr lang="zh-CN" altLang="en-US" sz="3200" dirty="0" smtClean="0"/>
              <a:t>她拒绝了几个演出的邀请。</a:t>
            </a:r>
            <a:endParaRPr lang="en-US" altLang="zh-CN" sz="3200" dirty="0" smtClean="0"/>
          </a:p>
          <a:p>
            <a:r>
              <a:rPr lang="en-US" altLang="zh-CN" sz="3200" dirty="0" smtClean="0"/>
              <a:t>The fact </a:t>
            </a:r>
            <a:r>
              <a:rPr lang="en-US" altLang="zh-CN" sz="3200" dirty="0" smtClean="0">
                <a:solidFill>
                  <a:srgbClr val="0000FF"/>
                </a:solidFill>
              </a:rPr>
              <a:t>turns out</a:t>
            </a:r>
            <a:r>
              <a:rPr lang="en-US" altLang="zh-CN" sz="3200" dirty="0" smtClean="0"/>
              <a:t> that he is a creative expert, who is devoted to preserving cultural heritage. </a:t>
            </a:r>
          </a:p>
          <a:p>
            <a:r>
              <a:rPr lang="zh-CN" altLang="en-US" sz="3200" dirty="0" smtClean="0"/>
              <a:t>事实证明他是一个有创造力的专家</a:t>
            </a:r>
            <a:r>
              <a:rPr lang="en-US" altLang="zh-CN" sz="3200" dirty="0" smtClean="0"/>
              <a:t>, </a:t>
            </a:r>
            <a:r>
              <a:rPr lang="zh-CN" altLang="en-US" sz="3200" dirty="0" smtClean="0"/>
              <a:t>他致力于保护文化遗产。</a:t>
            </a:r>
          </a:p>
          <a:p>
            <a:endParaRPr lang="zh-CN" altLang="en-US" sz="3200" dirty="0" smtClean="0"/>
          </a:p>
          <a:p>
            <a:endParaRPr lang="zh-CN" altLang="en-US" sz="3200" dirty="0" smtClean="0"/>
          </a:p>
          <a:p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601679590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28"/>
          <p:cNvGrpSpPr>
            <a:grpSpLocks noGrp="1"/>
          </p:cNvGrpSpPr>
          <p:nvPr/>
        </p:nvGrpSpPr>
        <p:grpSpPr bwMode="auto">
          <a:xfrm>
            <a:off x="583046" y="539452"/>
            <a:ext cx="11177765" cy="6499768"/>
            <a:chOff x="1196" y="1434"/>
            <a:chExt cx="2345" cy="302"/>
          </a:xfrm>
        </p:grpSpPr>
        <p:sp>
          <p:nvSpPr>
            <p:cNvPr id="5" name="AutoShape 229"/>
            <p:cNvSpPr>
              <a:spLocks noChangeArrowheads="1"/>
            </p:cNvSpPr>
            <p:nvPr/>
          </p:nvSpPr>
          <p:spPr bwMode="auto">
            <a:xfrm>
              <a:off x="1196" y="1434"/>
              <a:ext cx="2245" cy="2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8575" cap="rnd" algn="ctr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b="0"/>
                <a:t>		</a:t>
              </a:r>
            </a:p>
          </p:txBody>
        </p:sp>
        <p:grpSp>
          <p:nvGrpSpPr>
            <p:cNvPr id="4" name="Group 230"/>
            <p:cNvGrpSpPr>
              <a:grpSpLocks/>
            </p:cNvGrpSpPr>
            <p:nvPr/>
          </p:nvGrpSpPr>
          <p:grpSpPr bwMode="auto">
            <a:xfrm rot="-1705272">
              <a:off x="3333" y="1617"/>
              <a:ext cx="208" cy="119"/>
              <a:chOff x="1368" y="1447"/>
              <a:chExt cx="208" cy="119"/>
            </a:xfrm>
          </p:grpSpPr>
          <p:grpSp>
            <p:nvGrpSpPr>
              <p:cNvPr id="6" name="Group 231"/>
              <p:cNvGrpSpPr>
                <a:grpSpLocks/>
              </p:cNvGrpSpPr>
              <p:nvPr/>
            </p:nvGrpSpPr>
            <p:grpSpPr bwMode="auto">
              <a:xfrm rot="-3920841">
                <a:off x="1418" y="1442"/>
                <a:ext cx="74" cy="173"/>
                <a:chOff x="2834" y="3153"/>
                <a:chExt cx="114" cy="219"/>
              </a:xfrm>
            </p:grpSpPr>
            <p:sp>
              <p:nvSpPr>
                <p:cNvPr id="11" name="Freeform 232"/>
                <p:cNvSpPr>
                  <a:spLocks/>
                </p:cNvSpPr>
                <p:nvPr/>
              </p:nvSpPr>
              <p:spPr bwMode="auto">
                <a:xfrm>
                  <a:off x="2857" y="3202"/>
                  <a:ext cx="91" cy="47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2" name="Freeform 233"/>
                <p:cNvSpPr>
                  <a:spLocks/>
                </p:cNvSpPr>
                <p:nvPr/>
              </p:nvSpPr>
              <p:spPr bwMode="auto">
                <a:xfrm rot="3996341" flipH="1">
                  <a:off x="2772" y="3215"/>
                  <a:ext cx="219" cy="96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  <p:grpSp>
            <p:nvGrpSpPr>
              <p:cNvPr id="7" name="Group 234"/>
              <p:cNvGrpSpPr>
                <a:grpSpLocks/>
              </p:cNvGrpSpPr>
              <p:nvPr/>
            </p:nvGrpSpPr>
            <p:grpSpPr bwMode="auto">
              <a:xfrm rot="-10500000">
                <a:off x="1437" y="1447"/>
                <a:ext cx="139" cy="103"/>
                <a:chOff x="2786" y="3007"/>
                <a:chExt cx="215" cy="130"/>
              </a:xfrm>
            </p:grpSpPr>
            <p:sp>
              <p:nvSpPr>
                <p:cNvPr id="9" name="Freeform 235"/>
                <p:cNvSpPr>
                  <a:spLocks/>
                </p:cNvSpPr>
                <p:nvPr/>
              </p:nvSpPr>
              <p:spPr bwMode="auto">
                <a:xfrm>
                  <a:off x="2803" y="3007"/>
                  <a:ext cx="198" cy="127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0" name="Freeform 236"/>
                <p:cNvSpPr>
                  <a:spLocks/>
                </p:cNvSpPr>
                <p:nvPr/>
              </p:nvSpPr>
              <p:spPr bwMode="auto">
                <a:xfrm rot="3996341" flipH="1">
                  <a:off x="2827" y="3018"/>
                  <a:ext cx="78" cy="160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</p:grpSp>
      </p:grpSp>
      <p:sp>
        <p:nvSpPr>
          <p:cNvPr id="2" name="矩形 1"/>
          <p:cNvSpPr/>
          <p:nvPr/>
        </p:nvSpPr>
        <p:spPr>
          <a:xfrm>
            <a:off x="963706" y="780852"/>
            <a:ext cx="10748682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/>
              <a:t>9.take part in </a:t>
            </a:r>
            <a:r>
              <a:rPr lang="zh-CN" altLang="en-US" sz="3200" dirty="0" smtClean="0"/>
              <a:t>参与</a:t>
            </a:r>
            <a:r>
              <a:rPr lang="en-US" altLang="zh-CN" sz="3200" dirty="0" smtClean="0"/>
              <a:t>(</a:t>
            </a:r>
            <a:r>
              <a:rPr lang="zh-CN" altLang="en-US" sz="3200" dirty="0" smtClean="0"/>
              <a:t>某事</a:t>
            </a:r>
            <a:r>
              <a:rPr lang="en-US" altLang="zh-CN" sz="3200" dirty="0" smtClean="0"/>
              <a:t>); </a:t>
            </a:r>
            <a:r>
              <a:rPr lang="zh-CN" altLang="en-US" sz="3200" dirty="0" smtClean="0"/>
              <a:t>参加</a:t>
            </a:r>
            <a:r>
              <a:rPr lang="en-US" altLang="zh-CN" sz="3200" dirty="0" smtClean="0"/>
              <a:t>(</a:t>
            </a:r>
            <a:r>
              <a:rPr lang="zh-CN" altLang="en-US" sz="3200" dirty="0" smtClean="0"/>
              <a:t>某活动</a:t>
            </a:r>
            <a:r>
              <a:rPr lang="en-US" altLang="zh-CN" sz="3200" dirty="0" smtClean="0"/>
              <a:t>)</a:t>
            </a:r>
          </a:p>
          <a:p>
            <a:r>
              <a:rPr lang="en-US" altLang="zh-CN" sz="3200" dirty="0" smtClean="0"/>
              <a:t>They returned to </a:t>
            </a:r>
            <a:r>
              <a:rPr lang="en-US" altLang="zh-CN" sz="3200" dirty="0" smtClean="0">
                <a:solidFill>
                  <a:srgbClr val="0000FF"/>
                </a:solidFill>
              </a:rPr>
              <a:t>take part in</a:t>
            </a:r>
            <a:r>
              <a:rPr lang="en-US" altLang="zh-CN" sz="3200" dirty="0" smtClean="0"/>
              <a:t> the season’s opening game. </a:t>
            </a:r>
          </a:p>
          <a:p>
            <a:r>
              <a:rPr lang="zh-CN" altLang="en-US" sz="3200" dirty="0" smtClean="0"/>
              <a:t>他们回来参加本赛季的开幕赛。</a:t>
            </a:r>
          </a:p>
          <a:p>
            <a:r>
              <a:rPr lang="en-US" altLang="zh-CN" sz="3200" dirty="0" smtClean="0"/>
              <a:t>You should </a:t>
            </a:r>
            <a:r>
              <a:rPr lang="en-US" altLang="zh-CN" sz="3200" dirty="0" smtClean="0">
                <a:solidFill>
                  <a:srgbClr val="0000FF"/>
                </a:solidFill>
              </a:rPr>
              <a:t>take an active part in</a:t>
            </a:r>
            <a:r>
              <a:rPr lang="en-US" altLang="zh-CN" sz="3200" dirty="0" smtClean="0"/>
              <a:t> social activities. </a:t>
            </a:r>
          </a:p>
          <a:p>
            <a:r>
              <a:rPr lang="zh-CN" altLang="en-US" sz="3200" dirty="0" smtClean="0"/>
              <a:t>你应该积极参加社会活动。</a:t>
            </a:r>
            <a:endParaRPr lang="en-US" altLang="zh-CN" sz="3200" dirty="0" smtClean="0"/>
          </a:p>
          <a:p>
            <a:pPr fontAlgn="t"/>
            <a:r>
              <a:rPr lang="en-US" altLang="zh-CN" sz="3200" dirty="0" smtClean="0"/>
              <a:t>(1)You don’t need strength to ___________________________.</a:t>
            </a:r>
          </a:p>
          <a:p>
            <a:pPr fontAlgn="t"/>
            <a:r>
              <a:rPr lang="zh-CN" altLang="en-US" sz="3200" dirty="0" smtClean="0"/>
              <a:t>参加这项运动不需要太多体力。</a:t>
            </a:r>
          </a:p>
          <a:p>
            <a:pPr fontAlgn="t"/>
            <a:r>
              <a:rPr lang="en-US" altLang="zh-CN" sz="3200" dirty="0" smtClean="0"/>
              <a:t>(2)5G will ____________________________our life in the</a:t>
            </a:r>
          </a:p>
          <a:p>
            <a:pPr fontAlgn="t"/>
            <a:r>
              <a:rPr lang="en-US" altLang="zh-CN" sz="3200" dirty="0" smtClean="0"/>
              <a:t> near future. </a:t>
            </a:r>
          </a:p>
          <a:p>
            <a:pPr fontAlgn="t"/>
            <a:r>
              <a:rPr lang="zh-CN" altLang="en-US" sz="3200" dirty="0" smtClean="0"/>
              <a:t>在不久的将来</a:t>
            </a:r>
            <a:r>
              <a:rPr lang="en-US" altLang="zh-CN" sz="3200" dirty="0" smtClean="0"/>
              <a:t>, 5G</a:t>
            </a:r>
            <a:r>
              <a:rPr lang="zh-CN" altLang="en-US" sz="3200" dirty="0" smtClean="0"/>
              <a:t>将在我们的生活中起着重要作用。</a:t>
            </a:r>
          </a:p>
          <a:p>
            <a:endParaRPr lang="zh-CN" altLang="en-US" sz="3200" dirty="0" smtClean="0"/>
          </a:p>
          <a:p>
            <a:endParaRPr lang="zh-CN" altLang="en-US" sz="3200" dirty="0" smtClean="0"/>
          </a:p>
          <a:p>
            <a:endParaRPr lang="zh-CN" altLang="en-US" sz="3200" dirty="0" smtClean="0"/>
          </a:p>
          <a:p>
            <a:endParaRPr lang="zh-CN" altLang="en-US" sz="3200" dirty="0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6130665" y="3059814"/>
            <a:ext cx="5044016" cy="6108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17235" tIns="58618" rIns="117235" bIns="58618" anchor="b" anchorCtr="1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Take part in this sport</a:t>
            </a:r>
            <a:endParaRPr lang="en-US" altLang="zh-CN" sz="3200" dirty="0">
              <a:solidFill>
                <a:srgbClr val="FF0000"/>
              </a:solidFill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866321" y="4100719"/>
            <a:ext cx="8106366" cy="6108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17235" tIns="58618" rIns="117235" bIns="58618" anchor="b" anchorCtr="1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play an important part in</a:t>
            </a:r>
            <a:endParaRPr lang="en-US" altLang="zh-CN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679590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utoUpdateAnimBg="0"/>
      <p:bldP spid="1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28"/>
          <p:cNvGrpSpPr>
            <a:grpSpLocks noGrp="1"/>
          </p:cNvGrpSpPr>
          <p:nvPr/>
        </p:nvGrpSpPr>
        <p:grpSpPr bwMode="auto">
          <a:xfrm>
            <a:off x="583046" y="539452"/>
            <a:ext cx="11177765" cy="6499768"/>
            <a:chOff x="1196" y="1434"/>
            <a:chExt cx="2345" cy="302"/>
          </a:xfrm>
        </p:grpSpPr>
        <p:sp>
          <p:nvSpPr>
            <p:cNvPr id="5" name="AutoShape 229"/>
            <p:cNvSpPr>
              <a:spLocks noChangeArrowheads="1"/>
            </p:cNvSpPr>
            <p:nvPr/>
          </p:nvSpPr>
          <p:spPr bwMode="auto">
            <a:xfrm>
              <a:off x="1196" y="1434"/>
              <a:ext cx="2245" cy="2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8575" cap="rnd" algn="ctr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b="0"/>
                <a:t>		</a:t>
              </a:r>
            </a:p>
          </p:txBody>
        </p:sp>
        <p:grpSp>
          <p:nvGrpSpPr>
            <p:cNvPr id="4" name="Group 230"/>
            <p:cNvGrpSpPr>
              <a:grpSpLocks/>
            </p:cNvGrpSpPr>
            <p:nvPr/>
          </p:nvGrpSpPr>
          <p:grpSpPr bwMode="auto">
            <a:xfrm rot="-1705272">
              <a:off x="3333" y="1617"/>
              <a:ext cx="208" cy="119"/>
              <a:chOff x="1368" y="1447"/>
              <a:chExt cx="208" cy="119"/>
            </a:xfrm>
          </p:grpSpPr>
          <p:grpSp>
            <p:nvGrpSpPr>
              <p:cNvPr id="6" name="Group 231"/>
              <p:cNvGrpSpPr>
                <a:grpSpLocks/>
              </p:cNvGrpSpPr>
              <p:nvPr/>
            </p:nvGrpSpPr>
            <p:grpSpPr bwMode="auto">
              <a:xfrm rot="-3920841">
                <a:off x="1418" y="1442"/>
                <a:ext cx="74" cy="173"/>
                <a:chOff x="2834" y="3153"/>
                <a:chExt cx="114" cy="219"/>
              </a:xfrm>
            </p:grpSpPr>
            <p:sp>
              <p:nvSpPr>
                <p:cNvPr id="11" name="Freeform 232"/>
                <p:cNvSpPr>
                  <a:spLocks/>
                </p:cNvSpPr>
                <p:nvPr/>
              </p:nvSpPr>
              <p:spPr bwMode="auto">
                <a:xfrm>
                  <a:off x="2857" y="3202"/>
                  <a:ext cx="91" cy="47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2" name="Freeform 233"/>
                <p:cNvSpPr>
                  <a:spLocks/>
                </p:cNvSpPr>
                <p:nvPr/>
              </p:nvSpPr>
              <p:spPr bwMode="auto">
                <a:xfrm rot="3996341" flipH="1">
                  <a:off x="2772" y="3215"/>
                  <a:ext cx="219" cy="96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  <p:grpSp>
            <p:nvGrpSpPr>
              <p:cNvPr id="7" name="Group 234"/>
              <p:cNvGrpSpPr>
                <a:grpSpLocks/>
              </p:cNvGrpSpPr>
              <p:nvPr/>
            </p:nvGrpSpPr>
            <p:grpSpPr bwMode="auto">
              <a:xfrm rot="-10500000">
                <a:off x="1437" y="1447"/>
                <a:ext cx="139" cy="103"/>
                <a:chOff x="2786" y="3007"/>
                <a:chExt cx="215" cy="130"/>
              </a:xfrm>
            </p:grpSpPr>
            <p:sp>
              <p:nvSpPr>
                <p:cNvPr id="9" name="Freeform 235"/>
                <p:cNvSpPr>
                  <a:spLocks/>
                </p:cNvSpPr>
                <p:nvPr/>
              </p:nvSpPr>
              <p:spPr bwMode="auto">
                <a:xfrm>
                  <a:off x="2803" y="3007"/>
                  <a:ext cx="198" cy="127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0" name="Freeform 236"/>
                <p:cNvSpPr>
                  <a:spLocks/>
                </p:cNvSpPr>
                <p:nvPr/>
              </p:nvSpPr>
              <p:spPr bwMode="auto">
                <a:xfrm rot="3996341" flipH="1">
                  <a:off x="2827" y="3018"/>
                  <a:ext cx="78" cy="160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</p:grpSp>
      </p:grpSp>
      <p:sp>
        <p:nvSpPr>
          <p:cNvPr id="2" name="矩形 1"/>
          <p:cNvSpPr/>
          <p:nvPr/>
        </p:nvSpPr>
        <p:spPr>
          <a:xfrm>
            <a:off x="963706" y="780852"/>
            <a:ext cx="1074868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/>
              <a:t>10. give way to </a:t>
            </a:r>
            <a:r>
              <a:rPr lang="zh-CN" altLang="en-US" sz="3200" dirty="0" smtClean="0"/>
              <a:t>让步</a:t>
            </a:r>
            <a:r>
              <a:rPr lang="en-US" altLang="zh-CN" sz="3200" dirty="0" smtClean="0"/>
              <a:t>; </a:t>
            </a:r>
            <a:r>
              <a:rPr lang="zh-CN" altLang="en-US" sz="3200" dirty="0" smtClean="0"/>
              <a:t>屈服</a:t>
            </a:r>
          </a:p>
          <a:p>
            <a:r>
              <a:rPr lang="en-US" altLang="zh-CN" sz="3200" dirty="0" smtClean="0"/>
              <a:t>The driver may not see you or </a:t>
            </a:r>
            <a:r>
              <a:rPr lang="en-US" altLang="zh-CN" sz="3200" dirty="0" smtClean="0">
                <a:solidFill>
                  <a:srgbClr val="0000FF"/>
                </a:solidFill>
              </a:rPr>
              <a:t>give way to</a:t>
            </a:r>
            <a:r>
              <a:rPr lang="en-US" altLang="zh-CN" sz="3200" dirty="0" smtClean="0"/>
              <a:t> you. </a:t>
            </a:r>
          </a:p>
          <a:p>
            <a:r>
              <a:rPr lang="zh-CN" altLang="en-US" sz="3200" dirty="0" smtClean="0"/>
              <a:t>驾驶人可能看不见你</a:t>
            </a:r>
            <a:r>
              <a:rPr lang="en-US" altLang="zh-CN" sz="3200" dirty="0" smtClean="0"/>
              <a:t>, </a:t>
            </a:r>
            <a:r>
              <a:rPr lang="zh-CN" altLang="en-US" sz="3200" dirty="0" smtClean="0"/>
              <a:t>或不会让路给你。</a:t>
            </a:r>
            <a:endParaRPr lang="en-US" altLang="zh-CN" sz="3200" dirty="0" smtClean="0"/>
          </a:p>
          <a:p>
            <a:r>
              <a:rPr lang="en-US" altLang="zh-CN" sz="3200" dirty="0" smtClean="0"/>
              <a:t>The manager of this </a:t>
            </a:r>
            <a:r>
              <a:rPr lang="en-US" altLang="zh-CN" sz="3200" u="sng" dirty="0" smtClean="0"/>
              <a:t>department</a:t>
            </a:r>
            <a:r>
              <a:rPr lang="en-US" altLang="zh-CN" sz="3200" dirty="0" smtClean="0"/>
              <a:t> say they won’t </a:t>
            </a:r>
            <a:r>
              <a:rPr lang="en-US" altLang="zh-CN" sz="3200" dirty="0" smtClean="0">
                <a:solidFill>
                  <a:srgbClr val="0000FF"/>
                </a:solidFill>
              </a:rPr>
              <a:t>give in to</a:t>
            </a:r>
            <a:r>
              <a:rPr lang="en-US" altLang="zh-CN" sz="3200" dirty="0" smtClean="0"/>
              <a:t> the workers’ demands.</a:t>
            </a:r>
            <a:endParaRPr lang="zh-CN" altLang="en-US" sz="3200" dirty="0" smtClean="0"/>
          </a:p>
          <a:p>
            <a:r>
              <a:rPr lang="zh-CN" altLang="en-US" sz="3200" dirty="0" smtClean="0"/>
              <a:t>部门经理表示不会向工人的要求让步。</a:t>
            </a:r>
          </a:p>
          <a:p>
            <a:r>
              <a:rPr lang="en-US" altLang="zh-CN" sz="3200" dirty="0" smtClean="0"/>
              <a:t>He was</a:t>
            </a:r>
            <a:r>
              <a:rPr lang="en-US" altLang="zh-CN" sz="3200" dirty="0" smtClean="0">
                <a:solidFill>
                  <a:srgbClr val="0000FF"/>
                </a:solidFill>
              </a:rPr>
              <a:t> giving </a:t>
            </a:r>
            <a:r>
              <a:rPr lang="en-US" altLang="zh-CN" sz="3200" dirty="0" smtClean="0"/>
              <a:t>his collection </a:t>
            </a:r>
            <a:r>
              <a:rPr lang="en-US" altLang="zh-CN" sz="3200" dirty="0" smtClean="0">
                <a:solidFill>
                  <a:srgbClr val="0000FF"/>
                </a:solidFill>
              </a:rPr>
              <a:t>away</a:t>
            </a:r>
            <a:r>
              <a:rPr lang="en-US" altLang="zh-CN" sz="3200" dirty="0" smtClean="0"/>
              <a:t> for nothing. </a:t>
            </a:r>
          </a:p>
          <a:p>
            <a:r>
              <a:rPr lang="zh-CN" altLang="en-US" sz="3200" dirty="0" smtClean="0"/>
              <a:t>他将收藏品无偿捐献出来</a:t>
            </a:r>
          </a:p>
          <a:p>
            <a:endParaRPr lang="zh-CN" altLang="en-US" sz="3200" dirty="0" smtClean="0"/>
          </a:p>
          <a:p>
            <a:endParaRPr lang="zh-CN" altLang="en-US" sz="3200" dirty="0" smtClean="0"/>
          </a:p>
          <a:p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601679590"/>
      </p:ext>
    </p:extLst>
  </p:cSld>
  <p:clrMapOvr>
    <a:masterClrMapping/>
  </p:clrMapOvr>
  <p:transition spd="slow" advTm="3000">
    <p:comb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8"/>
          <p:cNvGrpSpPr>
            <a:grpSpLocks noGrp="1"/>
          </p:cNvGrpSpPr>
          <p:nvPr/>
        </p:nvGrpSpPr>
        <p:grpSpPr bwMode="auto">
          <a:xfrm>
            <a:off x="581000" y="1600200"/>
            <a:ext cx="11001400" cy="4525963"/>
            <a:chOff x="1196" y="1434"/>
            <a:chExt cx="2308" cy="327"/>
          </a:xfrm>
        </p:grpSpPr>
        <p:sp>
          <p:nvSpPr>
            <p:cNvPr id="5" name="AutoShape 229"/>
            <p:cNvSpPr>
              <a:spLocks noChangeArrowheads="1"/>
            </p:cNvSpPr>
            <p:nvPr/>
          </p:nvSpPr>
          <p:spPr bwMode="auto">
            <a:xfrm>
              <a:off x="1196" y="1434"/>
              <a:ext cx="2245" cy="2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8575" cap="rnd" algn="ctr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b="0"/>
                <a:t>		</a:t>
              </a:r>
            </a:p>
          </p:txBody>
        </p:sp>
        <p:grpSp>
          <p:nvGrpSpPr>
            <p:cNvPr id="6" name="Group 230"/>
            <p:cNvGrpSpPr>
              <a:grpSpLocks/>
            </p:cNvGrpSpPr>
            <p:nvPr/>
          </p:nvGrpSpPr>
          <p:grpSpPr bwMode="auto">
            <a:xfrm rot="-1705272">
              <a:off x="3220" y="1570"/>
              <a:ext cx="284" cy="191"/>
              <a:chOff x="1270" y="1366"/>
              <a:chExt cx="284" cy="191"/>
            </a:xfrm>
          </p:grpSpPr>
          <p:grpSp>
            <p:nvGrpSpPr>
              <p:cNvPr id="7" name="Group 231"/>
              <p:cNvGrpSpPr>
                <a:grpSpLocks/>
              </p:cNvGrpSpPr>
              <p:nvPr/>
            </p:nvGrpSpPr>
            <p:grpSpPr bwMode="auto">
              <a:xfrm rot="-3920841">
                <a:off x="1292" y="1367"/>
                <a:ext cx="148" cy="191"/>
                <a:chOff x="2825" y="3007"/>
                <a:chExt cx="229" cy="242"/>
              </a:xfrm>
            </p:grpSpPr>
            <p:sp>
              <p:nvSpPr>
                <p:cNvPr id="11" name="Freeform 232"/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2" name="Freeform 233"/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  <p:grpSp>
            <p:nvGrpSpPr>
              <p:cNvPr id="8" name="Group 234"/>
              <p:cNvGrpSpPr>
                <a:grpSpLocks/>
              </p:cNvGrpSpPr>
              <p:nvPr/>
            </p:nvGrpSpPr>
            <p:grpSpPr bwMode="auto">
              <a:xfrm rot="-10500000">
                <a:off x="1406" y="1366"/>
                <a:ext cx="148" cy="191"/>
                <a:chOff x="2825" y="3007"/>
                <a:chExt cx="229" cy="242"/>
              </a:xfrm>
            </p:grpSpPr>
            <p:sp>
              <p:nvSpPr>
                <p:cNvPr id="9" name="Freeform 235"/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0" name="Freeform 236"/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</p:grpSp>
      </p:grpSp>
      <p:sp>
        <p:nvSpPr>
          <p:cNvPr id="14" name="矩形 13"/>
          <p:cNvSpPr/>
          <p:nvPr/>
        </p:nvSpPr>
        <p:spPr>
          <a:xfrm>
            <a:off x="3204158" y="2686678"/>
            <a:ext cx="43588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经典句式复习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5210782"/>
      </p:ext>
    </p:extLst>
  </p:cSld>
  <p:clrMapOvr>
    <a:masterClrMapping/>
  </p:clrMapOvr>
  <p:transition spd="slow" advTm="3000">
    <p:comb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317501" y="1049948"/>
            <a:ext cx="11554884" cy="442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pPr fontAlgn="t"/>
            <a:r>
              <a:rPr lang="en-US" altLang="zh-CN" sz="4000" b="0" u="sng" dirty="0" smtClean="0">
                <a:latin typeface="Times New Roman" pitchFamily="18" charset="0"/>
                <a:cs typeface="Times New Roman" pitchFamily="18" charset="0"/>
              </a:rPr>
              <a:t>   Not </a:t>
            </a:r>
            <a:r>
              <a:rPr lang="en-US" altLang="zh-CN" sz="4000" b="0" u="sng" dirty="0">
                <a:latin typeface="Times New Roman" pitchFamily="18" charset="0"/>
                <a:cs typeface="Times New Roman" pitchFamily="18" charset="0"/>
              </a:rPr>
              <a:t>only</a:t>
            </a:r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 had the countries found a path to the future that did not run over the relics of the past, </a:t>
            </a:r>
            <a:r>
              <a:rPr lang="en-US" altLang="zh-CN" sz="4000" b="0" u="sng" dirty="0"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 they had also learnt that it was possible for countries to work together to build a better tomorrow</a:t>
            </a:r>
            <a:r>
              <a:rPr lang="en-US" altLang="zh-CN" sz="40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t"/>
            <a:r>
              <a:rPr lang="en-US" altLang="zh-CN" sz="4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0" dirty="0">
                <a:latin typeface="Times New Roman" pitchFamily="18" charset="0"/>
                <a:cs typeface="Times New Roman" pitchFamily="18" charset="0"/>
              </a:rPr>
              <a:t>这些国家不仅找到了一条不以牺牲古迹为代价的未来发展之路</a:t>
            </a:r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zh-CN" altLang="en-US" sz="4000" b="0" dirty="0">
                <a:latin typeface="Times New Roman" pitchFamily="18" charset="0"/>
                <a:cs typeface="Times New Roman" pitchFamily="18" charset="0"/>
              </a:rPr>
              <a:t>而且明白了多个国家合作创造美好未来的可能性。 </a:t>
            </a:r>
          </a:p>
        </p:txBody>
      </p:sp>
    </p:spTree>
    <p:extLst>
      <p:ext uri="{BB962C8B-B14F-4D97-AF65-F5344CB8AC3E}">
        <p14:creationId xmlns:p14="http://schemas.microsoft.com/office/powerpoint/2010/main" val="2673694049"/>
      </p:ext>
    </p:extLst>
  </p:cSld>
  <p:clrMapOvr>
    <a:masterClrMapping/>
  </p:clrMapOvr>
  <p:transition spd="slow" advTm="3000">
    <p:comb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36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426136" y="756384"/>
            <a:ext cx="11554884" cy="6089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pPr fontAlgn="t"/>
            <a:r>
              <a:rPr lang="en-US" altLang="zh-CN" sz="3200" dirty="0" smtClean="0"/>
              <a:t>not </a:t>
            </a:r>
            <a:r>
              <a:rPr lang="en-US" altLang="zh-CN" sz="3200" dirty="0"/>
              <a:t>only. . . but also </a:t>
            </a:r>
            <a:r>
              <a:rPr lang="zh-CN" altLang="en-US" sz="3200" dirty="0"/>
              <a:t>用于连接两个并列结构。</a:t>
            </a:r>
          </a:p>
          <a:p>
            <a:pPr fontAlgn="t"/>
            <a:r>
              <a:rPr lang="en-US" altLang="zh-CN" sz="3200" dirty="0"/>
              <a:t>(1)</a:t>
            </a:r>
            <a:r>
              <a:rPr lang="zh-CN" altLang="en-US" sz="3200" dirty="0"/>
              <a:t>连接并列主语时</a:t>
            </a:r>
            <a:r>
              <a:rPr lang="en-US" altLang="zh-CN" sz="3200" dirty="0"/>
              <a:t>, </a:t>
            </a:r>
            <a:r>
              <a:rPr lang="zh-CN" altLang="en-US" sz="3200" dirty="0"/>
              <a:t>谓语动词的数与后面的主语保持一致</a:t>
            </a:r>
            <a:r>
              <a:rPr lang="en-US" altLang="zh-CN" sz="3200" dirty="0"/>
              <a:t>, </a:t>
            </a:r>
            <a:r>
              <a:rPr lang="zh-CN" altLang="en-US" sz="3200" dirty="0"/>
              <a:t>即遵循“就近原则”。</a:t>
            </a:r>
          </a:p>
          <a:p>
            <a:pPr fontAlgn="t"/>
            <a:r>
              <a:rPr lang="en-US" altLang="zh-CN" sz="3200" dirty="0" smtClean="0"/>
              <a:t>Not </a:t>
            </a:r>
            <a:r>
              <a:rPr lang="en-US" altLang="zh-CN" sz="3200" dirty="0"/>
              <a:t>only you but also I am to blame. </a:t>
            </a:r>
          </a:p>
          <a:p>
            <a:pPr fontAlgn="t"/>
            <a:r>
              <a:rPr lang="zh-CN" altLang="en-US" sz="3200" dirty="0"/>
              <a:t>不仅仅你</a:t>
            </a:r>
            <a:r>
              <a:rPr lang="en-US" altLang="zh-CN" sz="3200" dirty="0"/>
              <a:t>, </a:t>
            </a:r>
            <a:r>
              <a:rPr lang="zh-CN" altLang="en-US" sz="3200" dirty="0"/>
              <a:t>我也应受到责备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r>
              <a:rPr lang="en-US" altLang="zh-CN" sz="3200" dirty="0"/>
              <a:t>(2)not only. . . but also</a:t>
            </a:r>
            <a:r>
              <a:rPr lang="zh-CN" altLang="en-US" sz="3200" dirty="0"/>
              <a:t>连接两个并列分句时</a:t>
            </a:r>
            <a:r>
              <a:rPr lang="en-US" altLang="zh-CN" sz="3200" dirty="0"/>
              <a:t>, not only </a:t>
            </a:r>
            <a:r>
              <a:rPr lang="zh-CN" altLang="en-US" sz="3200" dirty="0" smtClean="0"/>
              <a:t>置于</a:t>
            </a:r>
            <a:r>
              <a:rPr lang="zh-CN" altLang="en-US" sz="3200" dirty="0"/>
              <a:t>句首时</a:t>
            </a:r>
            <a:r>
              <a:rPr lang="en-US" altLang="zh-CN" sz="3200" dirty="0"/>
              <a:t>, </a:t>
            </a:r>
            <a:r>
              <a:rPr lang="zh-CN" altLang="en-US" sz="3200" dirty="0"/>
              <a:t>从句要倒装。</a:t>
            </a:r>
            <a:r>
              <a:rPr lang="en-US" altLang="zh-CN" sz="3200" dirty="0"/>
              <a:t>but also</a:t>
            </a:r>
            <a:r>
              <a:rPr lang="zh-CN" altLang="en-US" sz="3200" dirty="0"/>
              <a:t>引导的分句不用倒</a:t>
            </a:r>
          </a:p>
          <a:p>
            <a:r>
              <a:rPr lang="zh-CN" altLang="en-US" sz="3200" dirty="0"/>
              <a:t>装。</a:t>
            </a:r>
          </a:p>
          <a:p>
            <a:r>
              <a:rPr lang="en-US" altLang="zh-CN" sz="3200" dirty="0"/>
              <a:t>Not only did they lose their way, but also they had no </a:t>
            </a:r>
          </a:p>
          <a:p>
            <a:r>
              <a:rPr lang="en-US" altLang="zh-CN" sz="3200" dirty="0"/>
              <a:t>money. </a:t>
            </a:r>
            <a:endParaRPr lang="en-US" altLang="zh-CN" sz="3200" dirty="0" smtClean="0"/>
          </a:p>
          <a:p>
            <a:r>
              <a:rPr lang="zh-CN" altLang="en-US" sz="3200" dirty="0" smtClean="0"/>
              <a:t>他们</a:t>
            </a:r>
            <a:r>
              <a:rPr lang="zh-CN" altLang="en-US" sz="3200" dirty="0"/>
              <a:t>不但迷路了</a:t>
            </a:r>
            <a:r>
              <a:rPr lang="en-US" altLang="zh-CN" sz="3200" dirty="0"/>
              <a:t>, </a:t>
            </a:r>
            <a:r>
              <a:rPr lang="zh-CN" altLang="en-US" sz="3200" dirty="0"/>
              <a:t>而且还没有钱。</a:t>
            </a:r>
          </a:p>
          <a:p>
            <a:pPr fontAlgn="t"/>
            <a:endParaRPr lang="zh-CN" altLang="en-US" sz="3600" dirty="0"/>
          </a:p>
        </p:txBody>
      </p:sp>
      <p:sp>
        <p:nvSpPr>
          <p:cNvPr id="2" name="矩形 1"/>
          <p:cNvSpPr/>
          <p:nvPr/>
        </p:nvSpPr>
        <p:spPr>
          <a:xfrm>
            <a:off x="4424002" y="8982"/>
            <a:ext cx="2967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句式解析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3128547"/>
      </p:ext>
    </p:extLst>
  </p:cSld>
  <p:clrMapOvr>
    <a:masterClrMapping/>
  </p:clrMapOvr>
  <p:transition spd="slow" advTm="3000">
    <p:comb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 Box 2"/>
          <p:cNvSpPr txBox="1">
            <a:spLocks noChangeArrowheads="1"/>
          </p:cNvSpPr>
          <p:nvPr/>
        </p:nvSpPr>
        <p:spPr bwMode="auto">
          <a:xfrm>
            <a:off x="317501" y="1049948"/>
            <a:ext cx="12875684" cy="4858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pPr fontAlgn="t"/>
            <a:r>
              <a:rPr lang="en-US" altLang="zh-CN" dirty="0">
                <a:solidFill>
                  <a:srgbClr val="FF0000"/>
                </a:solidFill>
              </a:rPr>
              <a:t>【</a:t>
            </a:r>
            <a:r>
              <a:rPr lang="zh-CN" altLang="en-US" dirty="0">
                <a:solidFill>
                  <a:srgbClr val="FF0000"/>
                </a:solidFill>
              </a:rPr>
              <a:t>即学活用</a:t>
            </a:r>
            <a:r>
              <a:rPr lang="en-US" altLang="zh-CN" dirty="0">
                <a:solidFill>
                  <a:srgbClr val="FF0000"/>
                </a:solidFill>
              </a:rPr>
              <a:t>】</a:t>
            </a:r>
            <a:endParaRPr lang="en-US" altLang="zh-CN" dirty="0"/>
          </a:p>
          <a:p>
            <a:pPr fontAlgn="t"/>
            <a:r>
              <a:rPr lang="en-US" altLang="zh-CN" dirty="0"/>
              <a:t>(1)____ ____ ___ ___ _____ _______ correctly, but also </a:t>
            </a:r>
          </a:p>
          <a:p>
            <a:pPr fontAlgn="t"/>
            <a:r>
              <a:rPr lang="en-US" altLang="zh-CN" dirty="0"/>
              <a:t>he spoke it fluently. </a:t>
            </a:r>
          </a:p>
          <a:p>
            <a:pPr fontAlgn="t"/>
            <a:r>
              <a:rPr lang="zh-CN" altLang="en-US" dirty="0"/>
              <a:t>他不仅英语说得正确</a:t>
            </a:r>
            <a:r>
              <a:rPr lang="en-US" altLang="zh-CN" dirty="0"/>
              <a:t>, </a:t>
            </a:r>
            <a:r>
              <a:rPr lang="zh-CN" altLang="en-US" dirty="0"/>
              <a:t>还说得流利。</a:t>
            </a:r>
          </a:p>
          <a:p>
            <a:pPr fontAlgn="t"/>
            <a:r>
              <a:rPr lang="en-US" altLang="zh-CN" dirty="0"/>
              <a:t>(2)Not only the students but also the teacher ____ </a:t>
            </a:r>
          </a:p>
          <a:p>
            <a:pPr fontAlgn="t"/>
            <a:r>
              <a:rPr lang="en-US" altLang="zh-CN" dirty="0"/>
              <a:t>_______ ___ ____. </a:t>
            </a:r>
          </a:p>
          <a:p>
            <a:pPr fontAlgn="t"/>
            <a:r>
              <a:rPr lang="zh-CN" altLang="en-US" dirty="0"/>
              <a:t>不仅学生们</a:t>
            </a:r>
            <a:r>
              <a:rPr lang="en-US" altLang="zh-CN" dirty="0"/>
              <a:t>, </a:t>
            </a:r>
            <a:r>
              <a:rPr lang="zh-CN" altLang="en-US" dirty="0"/>
              <a:t>还有那位老师都反对该项计划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(3)President </a:t>
            </a:r>
            <a:r>
              <a:rPr lang="en-US" altLang="zh-CN" dirty="0"/>
              <a:t>Xi </a:t>
            </a:r>
            <a:r>
              <a:rPr lang="en-US" altLang="zh-CN" dirty="0" err="1"/>
              <a:t>Jinping</a:t>
            </a:r>
            <a:r>
              <a:rPr lang="en-US" altLang="zh-CN" dirty="0"/>
              <a:t> called on the two countries to </a:t>
            </a:r>
            <a:r>
              <a:rPr lang="en-US" altLang="zh-CN" dirty="0">
                <a:solidFill>
                  <a:srgbClr val="0000FF"/>
                </a:solidFill>
              </a:rPr>
              <a:t>promote</a:t>
            </a:r>
            <a:r>
              <a:rPr lang="en-US" altLang="zh-CN" dirty="0"/>
              <a:t> </a:t>
            </a:r>
            <a:endParaRPr lang="en-US" altLang="zh-CN" dirty="0" smtClean="0"/>
          </a:p>
          <a:p>
            <a:r>
              <a:rPr lang="en-US" altLang="zh-CN" dirty="0" smtClean="0"/>
              <a:t>cultural </a:t>
            </a:r>
            <a:r>
              <a:rPr lang="en-US" altLang="zh-CN" dirty="0"/>
              <a:t>and people-to-people exchanges. </a:t>
            </a:r>
          </a:p>
          <a:p>
            <a:r>
              <a:rPr lang="zh-CN" altLang="en-US" dirty="0"/>
              <a:t>习近平主席号召两国要促进文化和人文交流。</a:t>
            </a:r>
          </a:p>
          <a:p>
            <a:pPr fontAlgn="t"/>
            <a:endParaRPr lang="zh-CN" altLang="en-US" dirty="0"/>
          </a:p>
        </p:txBody>
      </p:sp>
      <p:sp>
        <p:nvSpPr>
          <p:cNvPr id="1787907" name="Text Box 3"/>
          <p:cNvSpPr txBox="1">
            <a:spLocks noChangeArrowheads="1"/>
          </p:cNvSpPr>
          <p:nvPr/>
        </p:nvSpPr>
        <p:spPr bwMode="auto">
          <a:xfrm>
            <a:off x="-332318" y="1446217"/>
            <a:ext cx="8208559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 smtClean="0">
                <a:solidFill>
                  <a:srgbClr val="FF0000"/>
                </a:solidFill>
              </a:rPr>
              <a:t>Not only did he speak English 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787913" name="Text Box 9"/>
          <p:cNvSpPr txBox="1">
            <a:spLocks noChangeArrowheads="1"/>
          </p:cNvSpPr>
          <p:nvPr/>
        </p:nvSpPr>
        <p:spPr bwMode="auto">
          <a:xfrm>
            <a:off x="102658" y="3140376"/>
            <a:ext cx="4942415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w</a:t>
            </a:r>
            <a:r>
              <a:rPr lang="en-US" altLang="zh-CN" dirty="0" smtClean="0">
                <a:solidFill>
                  <a:srgbClr val="FF0000"/>
                </a:solidFill>
              </a:rPr>
              <a:t>as against the plan.</a:t>
            </a:r>
            <a:endParaRPr lang="en-US" altLang="zh-C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990536"/>
      </p:ext>
    </p:extLst>
  </p:cSld>
  <p:clrMapOvr>
    <a:masterClrMapping/>
  </p:clrMapOvr>
  <p:transition spd="slow" advTm="3000">
    <p:randomBa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8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8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67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67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67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67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67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67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7907" grpId="0" autoUpdateAnimBg="0"/>
      <p:bldP spid="1787913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317501" y="1049948"/>
            <a:ext cx="11554884" cy="5042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sz="3200" dirty="0" smtClean="0"/>
              <a:t>(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4). 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4000" dirty="0">
                <a:latin typeface="Times New Roman" pitchFamily="18" charset="0"/>
                <a:cs typeface="Times New Roman" pitchFamily="18" charset="0"/>
              </a:rPr>
              <a:t>decrease in fireflies will influence the food chain and further destroy the </a:t>
            </a:r>
            <a:r>
              <a:rPr lang="en-US" altLang="zh-CN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balance</a:t>
            </a:r>
            <a:r>
              <a:rPr lang="en-US" altLang="zh-CN" sz="4000" dirty="0">
                <a:latin typeface="Times New Roman" pitchFamily="18" charset="0"/>
                <a:cs typeface="Times New Roman" pitchFamily="18" charset="0"/>
              </a:rPr>
              <a:t> of ecological system. </a:t>
            </a:r>
          </a:p>
          <a:p>
            <a:r>
              <a:rPr lang="zh-CN" altLang="en-US" sz="4000" dirty="0">
                <a:latin typeface="Times New Roman" pitchFamily="18" charset="0"/>
                <a:cs typeface="Times New Roman" pitchFamily="18" charset="0"/>
              </a:rPr>
              <a:t>萤火虫数量的下降会影响食物链</a:t>
            </a:r>
            <a:r>
              <a:rPr lang="en-US" altLang="zh-CN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zh-CN" altLang="en-US" sz="4000" dirty="0">
                <a:latin typeface="Times New Roman" pitchFamily="18" charset="0"/>
                <a:cs typeface="Times New Roman" pitchFamily="18" charset="0"/>
              </a:rPr>
              <a:t>进而破坏生态系统的平衡。</a:t>
            </a:r>
          </a:p>
          <a:p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(5). </a:t>
            </a:r>
            <a:r>
              <a:rPr lang="en-US" altLang="zh-CN" sz="4000" dirty="0">
                <a:latin typeface="Times New Roman" pitchFamily="18" charset="0"/>
                <a:cs typeface="Times New Roman" pitchFamily="18" charset="0"/>
              </a:rPr>
              <a:t>Hong Kong made an artistic </a:t>
            </a:r>
            <a:r>
              <a:rPr lang="en-US" altLang="zh-CN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contribution</a:t>
            </a:r>
            <a:r>
              <a:rPr lang="en-US" altLang="zh-CN" sz="4000" dirty="0">
                <a:latin typeface="Times New Roman" pitchFamily="18" charset="0"/>
                <a:cs typeface="Times New Roman" pitchFamily="18" charset="0"/>
              </a:rPr>
              <a:t> to the development of Cantonese opera. </a:t>
            </a:r>
          </a:p>
          <a:p>
            <a:r>
              <a:rPr lang="zh-CN" altLang="en-US" sz="4000" dirty="0">
                <a:latin typeface="Times New Roman" pitchFamily="18" charset="0"/>
                <a:cs typeface="Times New Roman" pitchFamily="18" charset="0"/>
              </a:rPr>
              <a:t>香港对粤剧的发展做出了巨大的贡献。</a:t>
            </a:r>
          </a:p>
        </p:txBody>
      </p:sp>
    </p:spTree>
    <p:extLst>
      <p:ext uri="{BB962C8B-B14F-4D97-AF65-F5344CB8AC3E}">
        <p14:creationId xmlns:p14="http://schemas.microsoft.com/office/powerpoint/2010/main" val="258067235"/>
      </p:ext>
    </p:extLst>
  </p:cSld>
  <p:clrMapOvr>
    <a:masterClrMapping/>
  </p:clrMapOvr>
  <p:transition spd="slow" advTm="3000">
    <p:randomBar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19100" y="1038514"/>
            <a:ext cx="11269133" cy="5289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/>
              <a:t>11. build a new ____(</a:t>
            </a:r>
            <a:r>
              <a:rPr lang="zh-CN" altLang="en-US" dirty="0"/>
              <a:t>大坝</a:t>
            </a:r>
            <a:r>
              <a:rPr lang="en-US" altLang="zh-CN" dirty="0"/>
              <a:t>)</a:t>
            </a:r>
          </a:p>
          <a:p>
            <a:r>
              <a:rPr lang="en-US" altLang="zh-CN" dirty="0"/>
              <a:t>12. the ________(</a:t>
            </a:r>
            <a:r>
              <a:rPr lang="zh-CN" altLang="en-US" dirty="0"/>
              <a:t>提议</a:t>
            </a:r>
            <a:r>
              <a:rPr lang="en-US" altLang="zh-CN" dirty="0"/>
              <a:t>) led to a _______(</a:t>
            </a:r>
            <a:r>
              <a:rPr lang="zh-CN" altLang="en-US" dirty="0"/>
              <a:t>抗议</a:t>
            </a:r>
            <a:r>
              <a:rPr lang="en-US" altLang="zh-CN" dirty="0"/>
              <a:t>)</a:t>
            </a:r>
          </a:p>
          <a:p>
            <a:r>
              <a:rPr lang="en-US" altLang="zh-CN" dirty="0"/>
              <a:t>13. ________(</a:t>
            </a:r>
            <a:r>
              <a:rPr lang="zh-CN" altLang="en-US" dirty="0"/>
              <a:t>建立</a:t>
            </a:r>
            <a:r>
              <a:rPr lang="en-US" altLang="zh-CN" dirty="0"/>
              <a:t>) a _________(</a:t>
            </a:r>
            <a:r>
              <a:rPr lang="zh-CN" altLang="en-US" dirty="0"/>
              <a:t>委员会</a:t>
            </a:r>
            <a:r>
              <a:rPr lang="en-US" altLang="zh-CN" dirty="0"/>
              <a:t>)</a:t>
            </a:r>
          </a:p>
          <a:p>
            <a:r>
              <a:rPr lang="en-US" altLang="zh-CN" dirty="0"/>
              <a:t>14. _____(</a:t>
            </a:r>
            <a:r>
              <a:rPr lang="zh-CN" altLang="en-US" dirty="0"/>
              <a:t>限制</a:t>
            </a:r>
            <a:r>
              <a:rPr lang="en-US" altLang="zh-CN" dirty="0"/>
              <a:t>) the damage to the buildings</a:t>
            </a:r>
          </a:p>
          <a:p>
            <a:pPr marL="514350" indent="-514350">
              <a:buAutoNum type="arabicPeriod" startAt="15"/>
            </a:pPr>
            <a:r>
              <a:rPr lang="en-US" altLang="zh-CN" dirty="0" smtClean="0"/>
              <a:t>_______(</a:t>
            </a:r>
            <a:r>
              <a:rPr lang="zh-CN" altLang="en-US" dirty="0"/>
              <a:t>阻止</a:t>
            </a:r>
            <a:r>
              <a:rPr lang="en-US" altLang="zh-CN" dirty="0"/>
              <a:t>) the ____(</a:t>
            </a:r>
            <a:r>
              <a:rPr lang="zh-CN" altLang="en-US" dirty="0"/>
              <a:t>损失</a:t>
            </a:r>
            <a:r>
              <a:rPr lang="en-US" altLang="zh-CN" dirty="0"/>
              <a:t>) of cultural </a:t>
            </a:r>
            <a:r>
              <a:rPr lang="en-US" altLang="zh-CN" dirty="0" smtClean="0"/>
              <a:t>relics</a:t>
            </a:r>
          </a:p>
          <a:p>
            <a:r>
              <a:rPr lang="en-US" altLang="zh-CN" dirty="0"/>
              <a:t>16. make </a:t>
            </a:r>
            <a:r>
              <a:rPr lang="en-US" altLang="zh-CN" dirty="0" smtClean="0"/>
              <a:t>a_______________(</a:t>
            </a:r>
            <a:r>
              <a:rPr lang="zh-CN" altLang="en-US" dirty="0"/>
              <a:t>贡献</a:t>
            </a:r>
            <a:r>
              <a:rPr lang="en-US" altLang="zh-CN" dirty="0"/>
              <a:t>) to the country</a:t>
            </a:r>
          </a:p>
          <a:p>
            <a:r>
              <a:rPr lang="en-US" altLang="zh-CN" dirty="0"/>
              <a:t>17. the marketing ___________ (</a:t>
            </a:r>
            <a:r>
              <a:rPr lang="zh-CN" altLang="en-US" dirty="0"/>
              <a:t>部门</a:t>
            </a:r>
            <a:r>
              <a:rPr lang="en-US" altLang="zh-CN" dirty="0"/>
              <a:t>) </a:t>
            </a:r>
          </a:p>
          <a:p>
            <a:r>
              <a:rPr lang="en-US" altLang="zh-CN" dirty="0"/>
              <a:t>18. raise _____(</a:t>
            </a:r>
            <a:r>
              <a:rPr lang="zh-CN" altLang="en-US" dirty="0"/>
              <a:t>资金</a:t>
            </a:r>
            <a:r>
              <a:rPr lang="en-US" altLang="zh-CN" dirty="0"/>
              <a:t>) for the poor</a:t>
            </a:r>
          </a:p>
          <a:p>
            <a:r>
              <a:rPr lang="en-US" altLang="zh-CN" dirty="0"/>
              <a:t>19. ______(</a:t>
            </a:r>
            <a:r>
              <a:rPr lang="zh-CN" altLang="en-US" dirty="0"/>
              <a:t>在</a:t>
            </a:r>
            <a:r>
              <a:rPr lang="en-US" altLang="zh-CN" dirty="0"/>
              <a:t>……</a:t>
            </a:r>
            <a:r>
              <a:rPr lang="zh-CN" altLang="en-US" dirty="0"/>
              <a:t>之内</a:t>
            </a:r>
            <a:r>
              <a:rPr lang="en-US" altLang="zh-CN" dirty="0"/>
              <a:t>) the reach of</a:t>
            </a:r>
          </a:p>
          <a:p>
            <a:r>
              <a:rPr lang="en-US" altLang="zh-CN" dirty="0"/>
              <a:t>20. __________ (</a:t>
            </a:r>
            <a:r>
              <a:rPr lang="zh-CN" altLang="en-US" dirty="0"/>
              <a:t>调查</a:t>
            </a:r>
            <a:r>
              <a:rPr lang="en-US" altLang="zh-CN" dirty="0"/>
              <a:t>)the _____(</a:t>
            </a:r>
            <a:r>
              <a:rPr lang="zh-CN" altLang="en-US" dirty="0"/>
              <a:t>议题</a:t>
            </a:r>
            <a:r>
              <a:rPr lang="en-US" altLang="zh-CN" dirty="0"/>
              <a:t>)</a:t>
            </a:r>
          </a:p>
          <a:p>
            <a:r>
              <a:rPr lang="en-US" altLang="zh-CN" dirty="0"/>
              <a:t>21. _______(</a:t>
            </a:r>
            <a:r>
              <a:rPr lang="zh-CN" altLang="en-US" dirty="0"/>
              <a:t>管理</a:t>
            </a:r>
            <a:r>
              <a:rPr lang="en-US" altLang="zh-CN" dirty="0"/>
              <a:t>) several tests</a:t>
            </a:r>
          </a:p>
          <a:p>
            <a:r>
              <a:rPr lang="en-US" altLang="zh-CN" dirty="0"/>
              <a:t> </a:t>
            </a:r>
          </a:p>
        </p:txBody>
      </p:sp>
      <p:sp>
        <p:nvSpPr>
          <p:cNvPr id="1730563" name="Text Box 3"/>
          <p:cNvSpPr txBox="1">
            <a:spLocks noChangeArrowheads="1"/>
          </p:cNvSpPr>
          <p:nvPr/>
        </p:nvSpPr>
        <p:spPr bwMode="auto">
          <a:xfrm>
            <a:off x="2571694" y="840186"/>
            <a:ext cx="25019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dam</a:t>
            </a:r>
          </a:p>
        </p:txBody>
      </p:sp>
      <p:sp>
        <p:nvSpPr>
          <p:cNvPr id="1730564" name="Text Box 4"/>
          <p:cNvSpPr txBox="1">
            <a:spLocks noChangeArrowheads="1"/>
          </p:cNvSpPr>
          <p:nvPr/>
        </p:nvSpPr>
        <p:spPr bwMode="auto">
          <a:xfrm>
            <a:off x="444500" y="1498471"/>
            <a:ext cx="4402667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proposal</a:t>
            </a:r>
          </a:p>
        </p:txBody>
      </p:sp>
      <p:sp>
        <p:nvSpPr>
          <p:cNvPr id="1730565" name="Text Box 5"/>
          <p:cNvSpPr txBox="1">
            <a:spLocks noChangeArrowheads="1"/>
          </p:cNvSpPr>
          <p:nvPr/>
        </p:nvSpPr>
        <p:spPr bwMode="auto">
          <a:xfrm>
            <a:off x="5156103" y="1311641"/>
            <a:ext cx="3653367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protest</a:t>
            </a:r>
          </a:p>
        </p:txBody>
      </p:sp>
      <p:sp>
        <p:nvSpPr>
          <p:cNvPr id="1730566" name="Text Box 6"/>
          <p:cNvSpPr txBox="1">
            <a:spLocks noChangeArrowheads="1"/>
          </p:cNvSpPr>
          <p:nvPr/>
        </p:nvSpPr>
        <p:spPr bwMode="auto">
          <a:xfrm>
            <a:off x="-283461" y="1838504"/>
            <a:ext cx="4402667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establish</a:t>
            </a:r>
          </a:p>
        </p:txBody>
      </p:sp>
      <p:sp>
        <p:nvSpPr>
          <p:cNvPr id="1730567" name="Text Box 7"/>
          <p:cNvSpPr txBox="1">
            <a:spLocks noChangeArrowheads="1"/>
          </p:cNvSpPr>
          <p:nvPr/>
        </p:nvSpPr>
        <p:spPr bwMode="auto">
          <a:xfrm>
            <a:off x="2386342" y="1834889"/>
            <a:ext cx="5151967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committee</a:t>
            </a:r>
          </a:p>
        </p:txBody>
      </p:sp>
      <p:sp>
        <p:nvSpPr>
          <p:cNvPr id="1730568" name="Text Box 8"/>
          <p:cNvSpPr txBox="1">
            <a:spLocks noChangeArrowheads="1"/>
          </p:cNvSpPr>
          <p:nvPr/>
        </p:nvSpPr>
        <p:spPr bwMode="auto">
          <a:xfrm>
            <a:off x="326621" y="2247435"/>
            <a:ext cx="2611967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limit</a:t>
            </a:r>
          </a:p>
        </p:txBody>
      </p:sp>
      <p:sp>
        <p:nvSpPr>
          <p:cNvPr id="1730569" name="Text Box 9"/>
          <p:cNvSpPr txBox="1">
            <a:spLocks noChangeArrowheads="1"/>
          </p:cNvSpPr>
          <p:nvPr/>
        </p:nvSpPr>
        <p:spPr bwMode="auto">
          <a:xfrm>
            <a:off x="-275167" y="2689825"/>
            <a:ext cx="3941233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prevent</a:t>
            </a:r>
          </a:p>
        </p:txBody>
      </p:sp>
      <p:sp>
        <p:nvSpPr>
          <p:cNvPr id="1730570" name="Text Box 10"/>
          <p:cNvSpPr txBox="1">
            <a:spLocks noChangeArrowheads="1"/>
          </p:cNvSpPr>
          <p:nvPr/>
        </p:nvSpPr>
        <p:spPr bwMode="auto">
          <a:xfrm>
            <a:off x="3451941" y="2623428"/>
            <a:ext cx="2150533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loss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051222" y="3133759"/>
            <a:ext cx="3353029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contribution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666752" y="3483075"/>
            <a:ext cx="40894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department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828678" y="4032343"/>
            <a:ext cx="1871133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fund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692275" y="4306977"/>
            <a:ext cx="2404533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within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4402533" y="4751915"/>
            <a:ext cx="19050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issue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446742" y="7048103"/>
            <a:ext cx="28956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>
                <a:solidFill>
                  <a:srgbClr val="FF0000"/>
                </a:solidFill>
              </a:rPr>
              <a:t>conduct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273747" y="4820603"/>
            <a:ext cx="3754967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investigate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958484" y="5292113"/>
            <a:ext cx="19050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 smtClean="0">
                <a:solidFill>
                  <a:srgbClr val="FF0000"/>
                </a:solidFill>
              </a:rPr>
              <a:t>conduct</a:t>
            </a:r>
            <a:endParaRPr lang="en-US" altLang="zh-C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609759"/>
      </p:ext>
    </p:extLst>
  </p:cSld>
  <p:clrMapOvr>
    <a:masterClrMapping/>
  </p:clrMapOvr>
  <p:transition spd="slow" advTm="3000">
    <p:push dir="u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30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30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30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30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30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30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30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30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30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30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30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30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30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30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30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30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63" grpId="0"/>
      <p:bldP spid="1730564" grpId="0"/>
      <p:bldP spid="1730565" grpId="0"/>
      <p:bldP spid="1730566" grpId="0"/>
      <p:bldP spid="1730567" grpId="0"/>
      <p:bldP spid="1730568" grpId="0"/>
      <p:bldP spid="1730569" grpId="0"/>
      <p:bldP spid="1730570" grpId="0"/>
      <p:bldP spid="11" grpId="0"/>
      <p:bldP spid="12" grpId="0"/>
      <p:bldP spid="13" grpId="0"/>
      <p:bldP spid="14" grpId="0"/>
      <p:bldP spid="15" grpId="0"/>
      <p:bldP spid="17" grpId="0"/>
      <p:bldP spid="1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ext Box 2"/>
          <p:cNvSpPr txBox="1">
            <a:spLocks noChangeArrowheads="1"/>
          </p:cNvSpPr>
          <p:nvPr/>
        </p:nvSpPr>
        <p:spPr bwMode="auto">
          <a:xfrm>
            <a:off x="317501" y="1049948"/>
            <a:ext cx="11554884" cy="455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sz="4800" dirty="0">
                <a:latin typeface="Times New Roman" pitchFamily="18" charset="0"/>
                <a:cs typeface="Times New Roman" pitchFamily="18" charset="0"/>
              </a:rPr>
              <a:t>4. Yang offered to </a:t>
            </a:r>
            <a:r>
              <a:rPr lang="en-US" altLang="zh-CN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donate</a:t>
            </a:r>
            <a:r>
              <a:rPr lang="en-US" altLang="zh-CN" sz="4800" dirty="0">
                <a:latin typeface="Times New Roman" pitchFamily="18" charset="0"/>
                <a:cs typeface="Times New Roman" pitchFamily="18" charset="0"/>
              </a:rPr>
              <a:t> 200, 000 </a:t>
            </a:r>
            <a:r>
              <a:rPr lang="en-US" altLang="zh-CN" sz="4800" i="1" dirty="0" err="1">
                <a:latin typeface="Times New Roman" pitchFamily="18" charset="0"/>
                <a:cs typeface="Times New Roman" pitchFamily="18" charset="0"/>
              </a:rPr>
              <a:t>yuan</a:t>
            </a:r>
            <a:r>
              <a:rPr lang="en-US" altLang="zh-CN" sz="4800" dirty="0">
                <a:latin typeface="Times New Roman" pitchFamily="18" charset="0"/>
                <a:cs typeface="Times New Roman" pitchFamily="18" charset="0"/>
              </a:rPr>
              <a:t> to Jiangsu University to </a:t>
            </a:r>
            <a:r>
              <a:rPr lang="en-US" altLang="zh-CN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establish</a:t>
            </a:r>
            <a:r>
              <a:rPr lang="en-US" altLang="zh-CN" sz="4800" dirty="0">
                <a:latin typeface="Times New Roman" pitchFamily="18" charset="0"/>
                <a:cs typeface="Times New Roman" pitchFamily="18" charset="0"/>
              </a:rPr>
              <a:t> a scholarship to assist students from poor families. </a:t>
            </a:r>
          </a:p>
          <a:p>
            <a:r>
              <a:rPr lang="zh-CN" altLang="en-US" sz="4800" dirty="0">
                <a:latin typeface="Times New Roman" pitchFamily="18" charset="0"/>
                <a:cs typeface="Times New Roman" pitchFamily="18" charset="0"/>
              </a:rPr>
              <a:t>杨愿意向江苏大学捐赠</a:t>
            </a:r>
            <a:r>
              <a:rPr lang="en-US" altLang="zh-CN" sz="4800" dirty="0">
                <a:latin typeface="Times New Roman" pitchFamily="18" charset="0"/>
                <a:cs typeface="Times New Roman" pitchFamily="18" charset="0"/>
              </a:rPr>
              <a:t>200 000</a:t>
            </a:r>
            <a:r>
              <a:rPr lang="zh-CN" altLang="en-US" sz="4800" dirty="0">
                <a:latin typeface="Times New Roman" pitchFamily="18" charset="0"/>
                <a:cs typeface="Times New Roman" pitchFamily="18" charset="0"/>
              </a:rPr>
              <a:t>元建立奖学金来帮助来自贫困家庭的学生。</a:t>
            </a:r>
          </a:p>
        </p:txBody>
      </p:sp>
    </p:spTree>
    <p:extLst>
      <p:ext uri="{BB962C8B-B14F-4D97-AF65-F5344CB8AC3E}">
        <p14:creationId xmlns:p14="http://schemas.microsoft.com/office/powerpoint/2010/main" val="2457162021"/>
      </p:ext>
    </p:extLst>
  </p:cSld>
  <p:clrMapOvr>
    <a:masterClrMapping/>
  </p:clrMapOvr>
  <p:transition spd="slow" advTm="3000">
    <p:randomBa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9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9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353A73E8-4B8C-4FFA-B060-0FC19DF49468}"/>
              </a:ext>
            </a:extLst>
          </p:cNvPr>
          <p:cNvSpPr txBox="1"/>
          <p:nvPr/>
        </p:nvSpPr>
        <p:spPr>
          <a:xfrm>
            <a:off x="9609083" y="193251"/>
            <a:ext cx="218798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</a:rPr>
              <a:t>人教版必修</a:t>
            </a:r>
            <a:r>
              <a:rPr lang="zh-CN" altLang="en-US" b="1" dirty="0" smtClean="0">
                <a:solidFill>
                  <a:schemeClr val="accent1"/>
                </a:solidFill>
              </a:rPr>
              <a:t>第二册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40640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19100" y="661996"/>
            <a:ext cx="11772900" cy="554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pPr>
              <a:lnSpc>
                <a:spcPct val="140000"/>
              </a:lnSpc>
            </a:pPr>
            <a:r>
              <a:rPr lang="en-US" altLang="zh-CN" sz="3600" b="0" dirty="0">
                <a:latin typeface="Times New Roman" pitchFamily="18" charset="0"/>
                <a:cs typeface="Times New Roman" pitchFamily="18" charset="0"/>
              </a:rPr>
              <a:t>Ⅱ. </a:t>
            </a:r>
            <a:r>
              <a:rPr lang="zh-CN" altLang="en-US" sz="3600" b="0" dirty="0">
                <a:latin typeface="Times New Roman" pitchFamily="18" charset="0"/>
                <a:cs typeface="Times New Roman" pitchFamily="18" charset="0"/>
              </a:rPr>
              <a:t>根据语境及汉语提示写出正确的短语</a:t>
            </a:r>
          </a:p>
          <a:p>
            <a:pPr>
              <a:lnSpc>
                <a:spcPct val="140000"/>
              </a:lnSpc>
            </a:pPr>
            <a:r>
              <a:rPr lang="en-US" altLang="zh-CN" sz="3600" b="0" dirty="0">
                <a:latin typeface="Times New Roman" pitchFamily="18" charset="0"/>
                <a:cs typeface="Times New Roman" pitchFamily="18" charset="0"/>
              </a:rPr>
              <a:t>1. He </a:t>
            </a:r>
            <a:r>
              <a:rPr lang="en-US" altLang="zh-CN" sz="3600" b="0" dirty="0" smtClean="0">
                <a:latin typeface="Times New Roman" pitchFamily="18" charset="0"/>
                <a:cs typeface="Times New Roman" pitchFamily="18" charset="0"/>
              </a:rPr>
              <a:t>_______________(</a:t>
            </a:r>
            <a:r>
              <a:rPr lang="zh-CN" altLang="en-US" sz="3600" b="0" dirty="0">
                <a:latin typeface="Times New Roman" pitchFamily="18" charset="0"/>
                <a:cs typeface="Times New Roman" pitchFamily="18" charset="0"/>
              </a:rPr>
              <a:t>可能</a:t>
            </a:r>
            <a:r>
              <a:rPr lang="en-US" altLang="zh-CN" sz="3600" b="0" dirty="0">
                <a:latin typeface="Times New Roman" pitchFamily="18" charset="0"/>
                <a:cs typeface="Times New Roman" pitchFamily="18" charset="0"/>
              </a:rPr>
              <a:t>) come tonight.  </a:t>
            </a:r>
          </a:p>
          <a:p>
            <a:pPr>
              <a:lnSpc>
                <a:spcPct val="140000"/>
              </a:lnSpc>
            </a:pPr>
            <a:r>
              <a:rPr lang="en-US" altLang="zh-CN" sz="3600" b="0" dirty="0">
                <a:latin typeface="Times New Roman" pitchFamily="18" charset="0"/>
                <a:cs typeface="Times New Roman" pitchFamily="18" charset="0"/>
              </a:rPr>
              <a:t>2. Some experts and writers also ___________(</a:t>
            </a:r>
            <a:r>
              <a:rPr lang="zh-CN" altLang="en-US" sz="3600" b="0" dirty="0">
                <a:latin typeface="Times New Roman" pitchFamily="18" charset="0"/>
                <a:cs typeface="Times New Roman" pitchFamily="18" charset="0"/>
              </a:rPr>
              <a:t>参加</a:t>
            </a:r>
            <a:r>
              <a:rPr lang="en-US" altLang="zh-CN" sz="3600" b="0" dirty="0">
                <a:latin typeface="Times New Roman" pitchFamily="18" charset="0"/>
                <a:cs typeface="Times New Roman" pitchFamily="18" charset="0"/>
              </a:rPr>
              <a:t>) the discussion.  </a:t>
            </a:r>
          </a:p>
          <a:p>
            <a:pPr>
              <a:lnSpc>
                <a:spcPct val="140000"/>
              </a:lnSpc>
            </a:pPr>
            <a:r>
              <a:rPr lang="en-US" altLang="zh-CN" sz="3600" b="0" dirty="0">
                <a:latin typeface="Times New Roman" pitchFamily="18" charset="0"/>
                <a:cs typeface="Times New Roman" pitchFamily="18" charset="0"/>
              </a:rPr>
              <a:t>3. Excuse me, please __________(</a:t>
            </a:r>
            <a:r>
              <a:rPr lang="zh-CN" altLang="en-US" sz="3600" b="0" dirty="0">
                <a:latin typeface="Times New Roman" pitchFamily="18" charset="0"/>
                <a:cs typeface="Times New Roman" pitchFamily="18" charset="0"/>
              </a:rPr>
              <a:t>让路</a:t>
            </a:r>
            <a:r>
              <a:rPr lang="en-US" altLang="zh-CN" sz="3600" b="0" dirty="0">
                <a:latin typeface="Times New Roman" pitchFamily="18" charset="0"/>
                <a:cs typeface="Times New Roman" pitchFamily="18" charset="0"/>
              </a:rPr>
              <a:t>) the passengers behind you.  </a:t>
            </a:r>
          </a:p>
          <a:p>
            <a:pPr>
              <a:lnSpc>
                <a:spcPct val="140000"/>
              </a:lnSpc>
            </a:pPr>
            <a:r>
              <a:rPr lang="en-US" altLang="zh-CN" sz="3600" b="0" dirty="0">
                <a:latin typeface="Times New Roman" pitchFamily="18" charset="0"/>
                <a:cs typeface="Times New Roman" pitchFamily="18" charset="0"/>
              </a:rPr>
              <a:t>4. You should ____________(</a:t>
            </a:r>
            <a:r>
              <a:rPr lang="zh-CN" altLang="en-US" sz="3600" b="0" dirty="0">
                <a:latin typeface="Times New Roman" pitchFamily="18" charset="0"/>
                <a:cs typeface="Times New Roman" pitchFamily="18" charset="0"/>
              </a:rPr>
              <a:t>保持平衡</a:t>
            </a:r>
            <a:r>
              <a:rPr lang="en-US" altLang="zh-CN" sz="3600" b="0" dirty="0">
                <a:latin typeface="Times New Roman" pitchFamily="18" charset="0"/>
                <a:cs typeface="Times New Roman" pitchFamily="18" charset="0"/>
              </a:rPr>
              <a:t>) when riding a bike.  </a:t>
            </a:r>
          </a:p>
        </p:txBody>
      </p:sp>
      <p:sp>
        <p:nvSpPr>
          <p:cNvPr id="1733635" name="Text Box 3"/>
          <p:cNvSpPr txBox="1">
            <a:spLocks noChangeArrowheads="1"/>
          </p:cNvSpPr>
          <p:nvPr/>
        </p:nvSpPr>
        <p:spPr bwMode="auto">
          <a:xfrm>
            <a:off x="1199068" y="1607776"/>
            <a:ext cx="34798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is likely to</a:t>
            </a:r>
          </a:p>
        </p:txBody>
      </p:sp>
      <p:sp>
        <p:nvSpPr>
          <p:cNvPr id="1733636" name="Text Box 4"/>
          <p:cNvSpPr txBox="1">
            <a:spLocks noChangeArrowheads="1"/>
          </p:cNvSpPr>
          <p:nvPr/>
        </p:nvSpPr>
        <p:spPr bwMode="auto">
          <a:xfrm>
            <a:off x="5842762" y="2328779"/>
            <a:ext cx="4004733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took part in</a:t>
            </a:r>
          </a:p>
        </p:txBody>
      </p:sp>
      <p:sp>
        <p:nvSpPr>
          <p:cNvPr id="1733637" name="Text Box 5"/>
          <p:cNvSpPr txBox="1">
            <a:spLocks noChangeArrowheads="1"/>
          </p:cNvSpPr>
          <p:nvPr/>
        </p:nvSpPr>
        <p:spPr bwMode="auto">
          <a:xfrm>
            <a:off x="3969240" y="3707465"/>
            <a:ext cx="3801533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give way to</a:t>
            </a:r>
          </a:p>
        </p:txBody>
      </p:sp>
      <p:sp>
        <p:nvSpPr>
          <p:cNvPr id="1733638" name="Text Box 6"/>
          <p:cNvSpPr txBox="1">
            <a:spLocks noChangeArrowheads="1"/>
          </p:cNvSpPr>
          <p:nvPr/>
        </p:nvSpPr>
        <p:spPr bwMode="auto">
          <a:xfrm>
            <a:off x="2281286" y="5208539"/>
            <a:ext cx="4339167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keep balance</a:t>
            </a:r>
          </a:p>
        </p:txBody>
      </p:sp>
    </p:spTree>
    <p:extLst>
      <p:ext uri="{BB962C8B-B14F-4D97-AF65-F5344CB8AC3E}">
        <p14:creationId xmlns:p14="http://schemas.microsoft.com/office/powerpoint/2010/main" val="3268064754"/>
      </p:ext>
    </p:extLst>
  </p:cSld>
  <p:clrMapOvr>
    <a:masterClrMapping/>
  </p:clrMapOvr>
  <p:transition spd="slow" advTm="3000">
    <p:strips dir="ru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33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3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33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3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33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33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3635" grpId="0" autoUpdateAnimBg="0"/>
      <p:bldP spid="1733636" grpId="0" autoUpdateAnimBg="0"/>
      <p:bldP spid="1733637" grpId="0" autoUpdateAnimBg="0"/>
      <p:bldP spid="173363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509289" y="748532"/>
            <a:ext cx="12031133" cy="5042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5. Eating too much sugar can ______(</a:t>
            </a:r>
            <a:r>
              <a:rPr lang="zh-CN" altLang="en-US" sz="4000" b="0" dirty="0">
                <a:latin typeface="Times New Roman" pitchFamily="18" charset="0"/>
                <a:cs typeface="Times New Roman" pitchFamily="18" charset="0"/>
              </a:rPr>
              <a:t>导致</a:t>
            </a:r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) health problems.  </a:t>
            </a:r>
          </a:p>
          <a:p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6. He _______________(</a:t>
            </a:r>
            <a:r>
              <a:rPr lang="zh-CN" altLang="en-US" sz="4000" b="0" dirty="0">
                <a:latin typeface="Times New Roman" pitchFamily="18" charset="0"/>
                <a:cs typeface="Times New Roman" pitchFamily="18" charset="0"/>
              </a:rPr>
              <a:t>提议</a:t>
            </a:r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) that the injured boy </a:t>
            </a:r>
          </a:p>
          <a:p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should be sent to the hospital quickly.  </a:t>
            </a:r>
          </a:p>
          <a:p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7. He often ________(</a:t>
            </a:r>
            <a:r>
              <a:rPr lang="zh-CN" altLang="en-US" sz="4000" b="0" dirty="0">
                <a:latin typeface="Times New Roman" pitchFamily="18" charset="0"/>
                <a:cs typeface="Times New Roman" pitchFamily="18" charset="0"/>
              </a:rPr>
              <a:t>求助</a:t>
            </a:r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) his teacher for help when </a:t>
            </a:r>
          </a:p>
          <a:p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he met difficult problems.  </a:t>
            </a:r>
          </a:p>
          <a:p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8. Nothing can _______ us _____ (</a:t>
            </a:r>
            <a:r>
              <a:rPr lang="zh-CN" altLang="en-US" sz="4000" b="0" dirty="0">
                <a:latin typeface="Times New Roman" pitchFamily="18" charset="0"/>
                <a:cs typeface="Times New Roman" pitchFamily="18" charset="0"/>
              </a:rPr>
              <a:t>阻止</a:t>
            </a:r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)reaching our aim. </a:t>
            </a:r>
          </a:p>
        </p:txBody>
      </p:sp>
      <p:sp>
        <p:nvSpPr>
          <p:cNvPr id="1734659" name="Text Box 3"/>
          <p:cNvSpPr txBox="1">
            <a:spLocks noChangeArrowheads="1"/>
          </p:cNvSpPr>
          <p:nvPr/>
        </p:nvSpPr>
        <p:spPr bwMode="auto">
          <a:xfrm>
            <a:off x="5912128" y="745937"/>
            <a:ext cx="32385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lead to</a:t>
            </a:r>
          </a:p>
        </p:txBody>
      </p:sp>
      <p:sp>
        <p:nvSpPr>
          <p:cNvPr id="1734660" name="Text Box 4"/>
          <p:cNvSpPr txBox="1">
            <a:spLocks noChangeArrowheads="1"/>
          </p:cNvSpPr>
          <p:nvPr/>
        </p:nvSpPr>
        <p:spPr bwMode="auto">
          <a:xfrm>
            <a:off x="155264" y="1957603"/>
            <a:ext cx="7251701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made a proposal</a:t>
            </a:r>
          </a:p>
        </p:txBody>
      </p:sp>
      <p:sp>
        <p:nvSpPr>
          <p:cNvPr id="1734661" name="Text Box 5"/>
          <p:cNvSpPr txBox="1">
            <a:spLocks noChangeArrowheads="1"/>
          </p:cNvSpPr>
          <p:nvPr/>
        </p:nvSpPr>
        <p:spPr bwMode="auto">
          <a:xfrm>
            <a:off x="1842249" y="3214177"/>
            <a:ext cx="43053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turned to</a:t>
            </a:r>
          </a:p>
        </p:txBody>
      </p:sp>
      <p:sp>
        <p:nvSpPr>
          <p:cNvPr id="1734662" name="Text Box 6"/>
          <p:cNvSpPr txBox="1">
            <a:spLocks noChangeArrowheads="1"/>
          </p:cNvSpPr>
          <p:nvPr/>
        </p:nvSpPr>
        <p:spPr bwMode="auto">
          <a:xfrm>
            <a:off x="2839536" y="4438681"/>
            <a:ext cx="36322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prevent</a:t>
            </a:r>
          </a:p>
        </p:txBody>
      </p:sp>
      <p:sp>
        <p:nvSpPr>
          <p:cNvPr id="1734663" name="Text Box 7"/>
          <p:cNvSpPr txBox="1">
            <a:spLocks noChangeArrowheads="1"/>
          </p:cNvSpPr>
          <p:nvPr/>
        </p:nvSpPr>
        <p:spPr bwMode="auto">
          <a:xfrm>
            <a:off x="5850987" y="4497681"/>
            <a:ext cx="2518833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from</a:t>
            </a:r>
          </a:p>
        </p:txBody>
      </p:sp>
    </p:spTree>
    <p:extLst>
      <p:ext uri="{BB962C8B-B14F-4D97-AF65-F5344CB8AC3E}">
        <p14:creationId xmlns:p14="http://schemas.microsoft.com/office/powerpoint/2010/main" val="1356011096"/>
      </p:ext>
    </p:extLst>
  </p:cSld>
  <p:clrMapOvr>
    <a:masterClrMapping/>
  </p:clrMapOvr>
  <p:transition spd="slow" advTm="3000">
    <p:push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34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4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34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34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4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34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4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34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4659" grpId="0" autoUpdateAnimBg="0"/>
      <p:bldP spid="1734660" grpId="0" autoUpdateAnimBg="0"/>
      <p:bldP spid="1734661" grpId="0" autoUpdateAnimBg="0"/>
      <p:bldP spid="1734662" grpId="0" autoUpdateAnimBg="0"/>
      <p:bldP spid="173466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1001445"/>
            <a:ext cx="12361333" cy="442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sz="3600" dirty="0"/>
              <a:t>9</a:t>
            </a:r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. I want to ______ money __ (</a:t>
            </a:r>
            <a:r>
              <a:rPr lang="zh-CN" altLang="en-US" sz="4000" b="0" dirty="0">
                <a:latin typeface="Times New Roman" pitchFamily="18" charset="0"/>
                <a:cs typeface="Times New Roman" pitchFamily="18" charset="0"/>
              </a:rPr>
              <a:t>捐赠</a:t>
            </a:r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) World Wide Fund</a:t>
            </a:r>
          </a:p>
          <a:p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 for Nature because I love animals.  </a:t>
            </a:r>
          </a:p>
          <a:p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10. __________(</a:t>
            </a:r>
            <a:r>
              <a:rPr lang="zh-CN" altLang="en-US" sz="4000" b="0" dirty="0">
                <a:latin typeface="Times New Roman" pitchFamily="18" charset="0"/>
                <a:cs typeface="Times New Roman" pitchFamily="18" charset="0"/>
              </a:rPr>
              <a:t>确保</a:t>
            </a:r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) you join the queue inside the</a:t>
            </a:r>
          </a:p>
          <a:p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 bank.  </a:t>
            </a:r>
          </a:p>
          <a:p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11. All of us will struggle fairly hard to survive if we </a:t>
            </a:r>
          </a:p>
          <a:p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are _________(</a:t>
            </a:r>
            <a:r>
              <a:rPr lang="zh-CN" altLang="en-US" sz="4000" b="0" dirty="0">
                <a:latin typeface="Times New Roman" pitchFamily="18" charset="0"/>
                <a:cs typeface="Times New Roman" pitchFamily="18" charset="0"/>
              </a:rPr>
              <a:t>处于危险中</a:t>
            </a:r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).  </a:t>
            </a:r>
          </a:p>
          <a:p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12. He _________(</a:t>
            </a:r>
            <a:r>
              <a:rPr lang="zh-CN" altLang="en-US" sz="4000" b="0" dirty="0">
                <a:latin typeface="Times New Roman" pitchFamily="18" charset="0"/>
                <a:cs typeface="Times New Roman" pitchFamily="18" charset="0"/>
              </a:rPr>
              <a:t>传递</a:t>
            </a:r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) the good news to his friends.  </a:t>
            </a:r>
          </a:p>
        </p:txBody>
      </p:sp>
      <p:sp>
        <p:nvSpPr>
          <p:cNvPr id="1735683" name="Text Box 3"/>
          <p:cNvSpPr txBox="1">
            <a:spLocks noChangeArrowheads="1"/>
          </p:cNvSpPr>
          <p:nvPr/>
        </p:nvSpPr>
        <p:spPr bwMode="auto">
          <a:xfrm>
            <a:off x="2205796" y="861508"/>
            <a:ext cx="24892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donate</a:t>
            </a:r>
          </a:p>
        </p:txBody>
      </p:sp>
      <p:sp>
        <p:nvSpPr>
          <p:cNvPr id="1735684" name="Text Box 4"/>
          <p:cNvSpPr txBox="1">
            <a:spLocks noChangeArrowheads="1"/>
          </p:cNvSpPr>
          <p:nvPr/>
        </p:nvSpPr>
        <p:spPr bwMode="auto">
          <a:xfrm>
            <a:off x="5544885" y="954713"/>
            <a:ext cx="9906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to</a:t>
            </a:r>
          </a:p>
        </p:txBody>
      </p:sp>
      <p:sp>
        <p:nvSpPr>
          <p:cNvPr id="1735685" name="Text Box 5"/>
          <p:cNvSpPr txBox="1">
            <a:spLocks noChangeArrowheads="1"/>
          </p:cNvSpPr>
          <p:nvPr/>
        </p:nvSpPr>
        <p:spPr bwMode="auto">
          <a:xfrm>
            <a:off x="563377" y="2390451"/>
            <a:ext cx="36830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Make sure</a:t>
            </a:r>
          </a:p>
        </p:txBody>
      </p:sp>
      <p:sp>
        <p:nvSpPr>
          <p:cNvPr id="1735686" name="Text Box 6"/>
          <p:cNvSpPr txBox="1">
            <a:spLocks noChangeArrowheads="1"/>
          </p:cNvSpPr>
          <p:nvPr/>
        </p:nvSpPr>
        <p:spPr bwMode="auto">
          <a:xfrm>
            <a:off x="629332" y="4034154"/>
            <a:ext cx="3361267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in danger</a:t>
            </a:r>
          </a:p>
        </p:txBody>
      </p:sp>
      <p:sp>
        <p:nvSpPr>
          <p:cNvPr id="1735687" name="Text Box 7"/>
          <p:cNvSpPr txBox="1">
            <a:spLocks noChangeArrowheads="1"/>
          </p:cNvSpPr>
          <p:nvPr/>
        </p:nvSpPr>
        <p:spPr bwMode="auto">
          <a:xfrm>
            <a:off x="1255274" y="4743282"/>
            <a:ext cx="34036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passed on</a:t>
            </a:r>
          </a:p>
        </p:txBody>
      </p:sp>
    </p:spTree>
    <p:extLst>
      <p:ext uri="{BB962C8B-B14F-4D97-AF65-F5344CB8AC3E}">
        <p14:creationId xmlns:p14="http://schemas.microsoft.com/office/powerpoint/2010/main" val="1577937228"/>
      </p:ext>
    </p:extLst>
  </p:cSld>
  <p:clrMapOvr>
    <a:masterClrMapping/>
  </p:clrMapOvr>
  <p:transition spd="slow" advTm="3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35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35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35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35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5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35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5683" grpId="0" autoUpdateAnimBg="0"/>
      <p:bldP spid="1735684" grpId="0" autoUpdateAnimBg="0"/>
      <p:bldP spid="1735685" grpId="0" autoUpdateAnimBg="0"/>
      <p:bldP spid="1735686" grpId="0" autoUpdateAnimBg="0"/>
      <p:bldP spid="173568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419099" y="1720440"/>
            <a:ext cx="11269133" cy="381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zh-CN" altLang="en-US" sz="4000" dirty="0" smtClean="0"/>
              <a:t>根据</a:t>
            </a:r>
            <a:r>
              <a:rPr lang="zh-CN" altLang="en-US" sz="4000" dirty="0"/>
              <a:t>给出的构词规则完成下面空格。</a:t>
            </a:r>
          </a:p>
          <a:p>
            <a:r>
              <a:rPr lang="en-US" altLang="zh-CN" sz="4000" dirty="0"/>
              <a:t>1. </a:t>
            </a:r>
            <a:r>
              <a:rPr lang="zh-CN" altLang="en-US" sz="4000" dirty="0"/>
              <a:t>动词</a:t>
            </a:r>
            <a:r>
              <a:rPr lang="en-US" altLang="zh-CN" sz="4000" dirty="0"/>
              <a:t>+</a:t>
            </a:r>
            <a:r>
              <a:rPr lang="zh-CN" altLang="en-US" sz="4000" dirty="0"/>
              <a:t>后缀</a:t>
            </a:r>
            <a:r>
              <a:rPr lang="en-US" altLang="zh-CN" sz="4000" dirty="0"/>
              <a:t>-al</a:t>
            </a:r>
            <a:r>
              <a:rPr lang="zh-CN" altLang="en-US" sz="4000" dirty="0"/>
              <a:t>构成其同源名词</a:t>
            </a:r>
          </a:p>
          <a:p>
            <a:r>
              <a:rPr lang="en-US" altLang="zh-CN" sz="4000" dirty="0" err="1"/>
              <a:t>propose→proposal</a:t>
            </a:r>
            <a:r>
              <a:rPr lang="en-US" altLang="zh-CN" sz="4000" dirty="0"/>
              <a:t> </a:t>
            </a:r>
            <a:r>
              <a:rPr lang="en-US" altLang="zh-CN" sz="4000" i="1" dirty="0"/>
              <a:t>n. </a:t>
            </a:r>
            <a:r>
              <a:rPr lang="zh-CN" altLang="en-US" sz="4000" dirty="0"/>
              <a:t>提议　</a:t>
            </a:r>
            <a:r>
              <a:rPr lang="en-US" altLang="zh-CN" sz="4000" dirty="0"/>
              <a:t>arrive→______ </a:t>
            </a:r>
            <a:r>
              <a:rPr lang="en-US" altLang="zh-CN" sz="4000" i="1" dirty="0"/>
              <a:t>n. </a:t>
            </a:r>
            <a:r>
              <a:rPr lang="zh-CN" altLang="en-US" sz="4000" dirty="0"/>
              <a:t>到达</a:t>
            </a:r>
          </a:p>
          <a:p>
            <a:r>
              <a:rPr lang="en-US" altLang="zh-CN" sz="4000" dirty="0"/>
              <a:t>approve→________ </a:t>
            </a:r>
            <a:r>
              <a:rPr lang="en-US" altLang="zh-CN" sz="4000" i="1" dirty="0"/>
              <a:t>n. </a:t>
            </a:r>
            <a:r>
              <a:rPr lang="zh-CN" altLang="en-US" sz="4000" dirty="0"/>
              <a:t>同意 </a:t>
            </a:r>
            <a:r>
              <a:rPr lang="en-US" altLang="zh-CN" sz="4000" dirty="0"/>
              <a:t>survive→_______ </a:t>
            </a:r>
            <a:r>
              <a:rPr lang="en-US" altLang="zh-CN" sz="4000" i="1" dirty="0"/>
              <a:t>n. </a:t>
            </a:r>
            <a:r>
              <a:rPr lang="zh-CN" altLang="en-US" sz="4000" dirty="0"/>
              <a:t>幸存 </a:t>
            </a:r>
          </a:p>
        </p:txBody>
      </p:sp>
      <p:sp>
        <p:nvSpPr>
          <p:cNvPr id="1736707" name="Text Box 3"/>
          <p:cNvSpPr txBox="1">
            <a:spLocks noChangeArrowheads="1"/>
          </p:cNvSpPr>
          <p:nvPr/>
        </p:nvSpPr>
        <p:spPr bwMode="auto">
          <a:xfrm>
            <a:off x="9239250" y="2786889"/>
            <a:ext cx="26797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arrival</a:t>
            </a:r>
          </a:p>
        </p:txBody>
      </p:sp>
      <p:sp>
        <p:nvSpPr>
          <p:cNvPr id="1736708" name="Text Box 4"/>
          <p:cNvSpPr txBox="1">
            <a:spLocks noChangeArrowheads="1"/>
          </p:cNvSpPr>
          <p:nvPr/>
        </p:nvSpPr>
        <p:spPr bwMode="auto">
          <a:xfrm>
            <a:off x="2432174" y="4164200"/>
            <a:ext cx="33782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approval</a:t>
            </a:r>
          </a:p>
        </p:txBody>
      </p:sp>
      <p:sp>
        <p:nvSpPr>
          <p:cNvPr id="1736709" name="Text Box 5"/>
          <p:cNvSpPr txBox="1">
            <a:spLocks noChangeArrowheads="1"/>
          </p:cNvSpPr>
          <p:nvPr/>
        </p:nvSpPr>
        <p:spPr bwMode="auto">
          <a:xfrm>
            <a:off x="8845550" y="4034992"/>
            <a:ext cx="30734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survival</a:t>
            </a:r>
          </a:p>
        </p:txBody>
      </p:sp>
      <p:sp>
        <p:nvSpPr>
          <p:cNvPr id="2" name="矩形 1"/>
          <p:cNvSpPr/>
          <p:nvPr/>
        </p:nvSpPr>
        <p:spPr>
          <a:xfrm>
            <a:off x="4612261" y="797110"/>
            <a:ext cx="2967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构词规律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4721017"/>
      </p:ext>
    </p:extLst>
  </p:cSld>
  <p:clrMapOvr>
    <a:masterClrMapping/>
  </p:clrMapOvr>
  <p:transition spd="slow" advTm="3000">
    <p:cove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6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36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6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36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6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36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6707" grpId="0" autoUpdateAnimBg="0"/>
      <p:bldP spid="1736708" grpId="0" autoUpdateAnimBg="0"/>
      <p:bldP spid="173670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19100" y="1038515"/>
            <a:ext cx="11269133" cy="455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sz="4800" dirty="0"/>
              <a:t>2. give+</a:t>
            </a:r>
            <a:r>
              <a:rPr lang="zh-CN" altLang="en-US" sz="4800" dirty="0"/>
              <a:t>介词构成动词短语</a:t>
            </a:r>
          </a:p>
          <a:p>
            <a:r>
              <a:rPr lang="en-US" altLang="zh-CN" sz="4800" dirty="0"/>
              <a:t>give in</a:t>
            </a:r>
            <a:r>
              <a:rPr lang="zh-CN" altLang="en-US" sz="4800" dirty="0"/>
              <a:t>　　　　　　	屈服</a:t>
            </a:r>
            <a:r>
              <a:rPr lang="en-US" altLang="zh-CN" sz="4800" dirty="0"/>
              <a:t>; </a:t>
            </a:r>
            <a:r>
              <a:rPr lang="zh-CN" altLang="en-US" sz="4800" dirty="0"/>
              <a:t>让步</a:t>
            </a:r>
          </a:p>
          <a:p>
            <a:r>
              <a:rPr lang="en-US" altLang="zh-CN" sz="4800" dirty="0"/>
              <a:t>give ___			</a:t>
            </a:r>
            <a:r>
              <a:rPr lang="zh-CN" altLang="en-US" sz="4800" dirty="0"/>
              <a:t>分发</a:t>
            </a:r>
            <a:r>
              <a:rPr lang="en-US" altLang="zh-CN" sz="4800" dirty="0"/>
              <a:t>; </a:t>
            </a:r>
            <a:r>
              <a:rPr lang="zh-CN" altLang="en-US" sz="4800" dirty="0"/>
              <a:t>用光</a:t>
            </a:r>
          </a:p>
          <a:p>
            <a:r>
              <a:rPr lang="en-US" altLang="zh-CN" sz="4800" dirty="0"/>
              <a:t>give ___			</a:t>
            </a:r>
            <a:r>
              <a:rPr lang="zh-CN" altLang="en-US" sz="4800" dirty="0"/>
              <a:t>放弃</a:t>
            </a:r>
          </a:p>
          <a:p>
            <a:r>
              <a:rPr lang="en-US" altLang="zh-CN" sz="4800" dirty="0"/>
              <a:t>give _____			</a:t>
            </a:r>
            <a:r>
              <a:rPr lang="zh-CN" altLang="en-US" sz="4800" dirty="0"/>
              <a:t>泄露</a:t>
            </a:r>
            <a:r>
              <a:rPr lang="en-US" altLang="zh-CN" sz="4800" dirty="0"/>
              <a:t>; </a:t>
            </a:r>
            <a:r>
              <a:rPr lang="zh-CN" altLang="en-US" sz="4800" dirty="0"/>
              <a:t>捐赠</a:t>
            </a:r>
          </a:p>
          <a:p>
            <a:r>
              <a:rPr lang="en-US" altLang="zh-CN" sz="4800" dirty="0"/>
              <a:t>give _____			</a:t>
            </a:r>
            <a:r>
              <a:rPr lang="zh-CN" altLang="en-US" sz="4800" dirty="0"/>
              <a:t>归还</a:t>
            </a:r>
          </a:p>
        </p:txBody>
      </p:sp>
      <p:sp>
        <p:nvSpPr>
          <p:cNvPr id="1737731" name="Text Box 3"/>
          <p:cNvSpPr txBox="1">
            <a:spLocks noChangeArrowheads="1"/>
          </p:cNvSpPr>
          <p:nvPr/>
        </p:nvSpPr>
        <p:spPr bwMode="auto">
          <a:xfrm>
            <a:off x="1345202" y="2375376"/>
            <a:ext cx="2150533" cy="795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sz="4400" dirty="0">
                <a:solidFill>
                  <a:srgbClr val="FF0000"/>
                </a:solidFill>
              </a:rPr>
              <a:t>out</a:t>
            </a:r>
          </a:p>
        </p:txBody>
      </p:sp>
      <p:sp>
        <p:nvSpPr>
          <p:cNvPr id="1737732" name="Text Box 4"/>
          <p:cNvSpPr txBox="1">
            <a:spLocks noChangeArrowheads="1"/>
          </p:cNvSpPr>
          <p:nvPr/>
        </p:nvSpPr>
        <p:spPr bwMode="auto">
          <a:xfrm>
            <a:off x="1501835" y="3137588"/>
            <a:ext cx="1837267" cy="795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sz="4400">
                <a:solidFill>
                  <a:srgbClr val="FF0000"/>
                </a:solidFill>
              </a:rPr>
              <a:t>up</a:t>
            </a:r>
          </a:p>
        </p:txBody>
      </p:sp>
      <p:sp>
        <p:nvSpPr>
          <p:cNvPr id="1737733" name="Text Box 5"/>
          <p:cNvSpPr txBox="1">
            <a:spLocks noChangeArrowheads="1"/>
          </p:cNvSpPr>
          <p:nvPr/>
        </p:nvSpPr>
        <p:spPr bwMode="auto">
          <a:xfrm>
            <a:off x="1116601" y="3915044"/>
            <a:ext cx="3081867" cy="795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sz="4400">
                <a:solidFill>
                  <a:srgbClr val="FF0000"/>
                </a:solidFill>
              </a:rPr>
              <a:t>away</a:t>
            </a:r>
          </a:p>
        </p:txBody>
      </p:sp>
      <p:sp>
        <p:nvSpPr>
          <p:cNvPr id="1737734" name="Text Box 6"/>
          <p:cNvSpPr txBox="1">
            <a:spLocks noChangeArrowheads="1"/>
          </p:cNvSpPr>
          <p:nvPr/>
        </p:nvSpPr>
        <p:spPr bwMode="auto">
          <a:xfrm>
            <a:off x="1207620" y="4677256"/>
            <a:ext cx="2899833" cy="795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sz="4400">
                <a:solidFill>
                  <a:srgbClr val="FF0000"/>
                </a:solidFill>
              </a:rPr>
              <a:t>back</a:t>
            </a:r>
          </a:p>
        </p:txBody>
      </p:sp>
    </p:spTree>
    <p:extLst>
      <p:ext uri="{BB962C8B-B14F-4D97-AF65-F5344CB8AC3E}">
        <p14:creationId xmlns:p14="http://schemas.microsoft.com/office/powerpoint/2010/main" val="2432242140"/>
      </p:ext>
    </p:extLst>
  </p:cSld>
  <p:clrMapOvr>
    <a:masterClrMapping/>
  </p:clrMapOvr>
  <p:transition spd="slow" advTm="3000">
    <p:cove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3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37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37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37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7731" grpId="0" autoUpdateAnimBg="0"/>
      <p:bldP spid="1737732" grpId="0" autoUpdateAnimBg="0"/>
      <p:bldP spid="1737733" grpId="0" autoUpdateAnimBg="0"/>
      <p:bldP spid="17377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17227" y="2089225"/>
            <a:ext cx="11632904" cy="3196147"/>
          </a:xfrm>
          <a:prstGeom prst="rect">
            <a:avLst/>
          </a:prstGeom>
          <a:solidFill>
            <a:srgbClr val="C1DE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17235" tIns="58618" rIns="117235" bIns="58618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sz="4000" b="0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PROBLEMS TO SOLUTIONS</a:t>
            </a:r>
          </a:p>
          <a:p>
            <a:r>
              <a:rPr lang="zh-CN" altLang="en-US" sz="4000" b="0" dirty="0">
                <a:latin typeface="Times New Roman" pitchFamily="18" charset="0"/>
                <a:cs typeface="Times New Roman" pitchFamily="18" charset="0"/>
              </a:rPr>
              <a:t>　　</a:t>
            </a:r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Keeping the right balance between progress and</a:t>
            </a:r>
          </a:p>
          <a:p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 the protection of cultural relics can be (1)__________ </a:t>
            </a:r>
            <a:r>
              <a:rPr lang="en-US" altLang="zh-CN" sz="4000" b="0" dirty="0" smtClean="0">
                <a:latin typeface="Times New Roman" pitchFamily="18" charset="0"/>
                <a:cs typeface="Times New Roman" pitchFamily="18" charset="0"/>
              </a:rPr>
              <a:t>   (</a:t>
            </a:r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challenge) because there comes a time (2)_____ the </a:t>
            </a:r>
            <a:r>
              <a:rPr lang="en-US" altLang="zh-CN" sz="4000" b="0" dirty="0" smtClean="0">
                <a:latin typeface="Times New Roman" pitchFamily="18" charset="0"/>
                <a:cs typeface="Times New Roman" pitchFamily="18" charset="0"/>
              </a:rPr>
              <a:t>old </a:t>
            </a:r>
            <a:r>
              <a:rPr lang="en-US" altLang="zh-CN" sz="4000" b="0" dirty="0">
                <a:latin typeface="Times New Roman" pitchFamily="18" charset="0"/>
                <a:cs typeface="Times New Roman" pitchFamily="18" charset="0"/>
              </a:rPr>
              <a:t>must give way to the new. </a:t>
            </a:r>
          </a:p>
        </p:txBody>
      </p:sp>
      <p:sp>
        <p:nvSpPr>
          <p:cNvPr id="1839107" name="Text Box 3"/>
          <p:cNvSpPr txBox="1">
            <a:spLocks noChangeArrowheads="1"/>
          </p:cNvSpPr>
          <p:nvPr/>
        </p:nvSpPr>
        <p:spPr bwMode="auto">
          <a:xfrm>
            <a:off x="8897794" y="3285097"/>
            <a:ext cx="3294206" cy="549268"/>
          </a:xfrm>
          <a:prstGeom prst="rect">
            <a:avLst/>
          </a:prstGeom>
          <a:solidFill>
            <a:srgbClr val="C1DE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challenging</a:t>
            </a:r>
          </a:p>
        </p:txBody>
      </p:sp>
      <p:sp>
        <p:nvSpPr>
          <p:cNvPr id="1839108" name="Text Box 4"/>
          <p:cNvSpPr txBox="1">
            <a:spLocks noChangeArrowheads="1"/>
          </p:cNvSpPr>
          <p:nvPr/>
        </p:nvSpPr>
        <p:spPr bwMode="auto">
          <a:xfrm>
            <a:off x="9129973" y="4006836"/>
            <a:ext cx="1023432" cy="549268"/>
          </a:xfrm>
          <a:prstGeom prst="rect">
            <a:avLst/>
          </a:prstGeom>
          <a:solidFill>
            <a:srgbClr val="C1DE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when</a:t>
            </a:r>
          </a:p>
        </p:txBody>
      </p:sp>
      <p:sp>
        <p:nvSpPr>
          <p:cNvPr id="2" name="矩形 1"/>
          <p:cNvSpPr/>
          <p:nvPr/>
        </p:nvSpPr>
        <p:spPr>
          <a:xfrm>
            <a:off x="3741520" y="738023"/>
            <a:ext cx="4376869" cy="923330"/>
          </a:xfrm>
          <a:prstGeom prst="rect">
            <a:avLst/>
          </a:prstGeom>
          <a:solidFill>
            <a:srgbClr val="C1DEF6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5400" dirty="0">
                <a:solidFill>
                  <a:srgbClr val="FF0000"/>
                </a:solidFill>
              </a:rPr>
              <a:t>课文语法填空</a:t>
            </a:r>
          </a:p>
        </p:txBody>
      </p:sp>
    </p:spTree>
    <p:extLst>
      <p:ext uri="{BB962C8B-B14F-4D97-AF65-F5344CB8AC3E}">
        <p14:creationId xmlns:p14="http://schemas.microsoft.com/office/powerpoint/2010/main" val="2080963549"/>
      </p:ext>
    </p:extLst>
  </p:cSld>
  <p:clrMapOvr>
    <a:masterClrMapping/>
  </p:clrMapOvr>
  <p:transition spd="slow" advTm="3000">
    <p:cove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39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39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9107" grpId="0" animBg="1" autoUpdateAnimBg="0"/>
      <p:bldP spid="1839108" grpId="0" animBg="1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</TotalTime>
  <Words>1896</Words>
  <Application>Microsoft Office PowerPoint</Application>
  <PresentationFormat>宽屏</PresentationFormat>
  <Paragraphs>274</Paragraphs>
  <Slides>31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6" baseType="lpstr">
      <vt:lpstr>宋体</vt:lpstr>
      <vt:lpstr>Arial</vt:lpstr>
      <vt:lpstr>Calibri</vt:lpstr>
      <vt:lpstr>Times New Roman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Administrator</cp:lastModifiedBy>
  <cp:revision>178</cp:revision>
  <dcterms:created xsi:type="dcterms:W3CDTF">2019-01-12T04:39:00Z</dcterms:created>
  <dcterms:modified xsi:type="dcterms:W3CDTF">2019-11-22T06:14:57Z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