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49"/>
  </p:notesMasterIdLst>
  <p:sldIdLst>
    <p:sldId id="329" r:id="rId2"/>
    <p:sldId id="620" r:id="rId3"/>
    <p:sldId id="621" r:id="rId4"/>
    <p:sldId id="622" r:id="rId5"/>
    <p:sldId id="623" r:id="rId6"/>
    <p:sldId id="624" r:id="rId7"/>
    <p:sldId id="625" r:id="rId8"/>
    <p:sldId id="626" r:id="rId9"/>
    <p:sldId id="627" r:id="rId10"/>
    <p:sldId id="628" r:id="rId11"/>
    <p:sldId id="629" r:id="rId12"/>
    <p:sldId id="630" r:id="rId13"/>
    <p:sldId id="631" r:id="rId14"/>
    <p:sldId id="632" r:id="rId15"/>
    <p:sldId id="633" r:id="rId16"/>
    <p:sldId id="634" r:id="rId17"/>
    <p:sldId id="635" r:id="rId18"/>
    <p:sldId id="636" r:id="rId19"/>
    <p:sldId id="637" r:id="rId20"/>
    <p:sldId id="638" r:id="rId21"/>
    <p:sldId id="639" r:id="rId22"/>
    <p:sldId id="640" r:id="rId23"/>
    <p:sldId id="641" r:id="rId24"/>
    <p:sldId id="642" r:id="rId25"/>
    <p:sldId id="643" r:id="rId26"/>
    <p:sldId id="644" r:id="rId27"/>
    <p:sldId id="645" r:id="rId28"/>
    <p:sldId id="646" r:id="rId29"/>
    <p:sldId id="647" r:id="rId30"/>
    <p:sldId id="649" r:id="rId31"/>
    <p:sldId id="650" r:id="rId32"/>
    <p:sldId id="651" r:id="rId33"/>
    <p:sldId id="652" r:id="rId34"/>
    <p:sldId id="653" r:id="rId35"/>
    <p:sldId id="654" r:id="rId36"/>
    <p:sldId id="655" r:id="rId37"/>
    <p:sldId id="656" r:id="rId38"/>
    <p:sldId id="648" r:id="rId39"/>
    <p:sldId id="509" r:id="rId40"/>
    <p:sldId id="512" r:id="rId41"/>
    <p:sldId id="513" r:id="rId42"/>
    <p:sldId id="514" r:id="rId43"/>
    <p:sldId id="608" r:id="rId44"/>
    <p:sldId id="609" r:id="rId45"/>
    <p:sldId id="610" r:id="rId46"/>
    <p:sldId id="611" r:id="rId47"/>
    <p:sldId id="330" r:id="rId48"/>
  </p:sldIdLst>
  <p:sldSz cx="12192000" cy="6858000"/>
  <p:notesSz cx="7104063" cy="10234613"/>
  <p:custDataLst>
    <p:tags r:id="rId5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EFA"/>
    <a:srgbClr val="648BAE"/>
    <a:srgbClr val="C1DEF6"/>
    <a:srgbClr val="C0504D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3725710" y="2610570"/>
            <a:ext cx="89683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2 Wildlife Protection</a:t>
            </a:r>
          </a:p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                 Review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pull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2799484" cy="28883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600" dirty="0"/>
              <a:t>(2)Everybody __ ______ __ the seriousness of pollution. </a:t>
            </a:r>
          </a:p>
          <a:p>
            <a:pPr fontAlgn="t"/>
            <a:r>
              <a:rPr lang="zh-CN" altLang="en-US" sz="3600" dirty="0"/>
              <a:t>每个人都意识到了污染的严重性。</a:t>
            </a:r>
          </a:p>
          <a:p>
            <a:pPr fontAlgn="t"/>
            <a:r>
              <a:rPr lang="en-US" altLang="zh-CN" sz="3600" dirty="0"/>
              <a:t>(3)On the other hand,  people ____ ___ _________ __</a:t>
            </a:r>
          </a:p>
          <a:p>
            <a:pPr fontAlgn="t"/>
            <a:r>
              <a:rPr lang="en-US" altLang="zh-CN" sz="3600" dirty="0"/>
              <a:t>protecting the environment. </a:t>
            </a:r>
          </a:p>
          <a:p>
            <a:pPr fontAlgn="t"/>
            <a:r>
              <a:rPr lang="zh-CN" altLang="en-US" sz="3600" dirty="0"/>
              <a:t>另一方面</a:t>
            </a:r>
            <a:r>
              <a:rPr lang="en-US" altLang="zh-CN" sz="3600" dirty="0"/>
              <a:t>, </a:t>
            </a:r>
            <a:r>
              <a:rPr lang="zh-CN" altLang="en-US" sz="3600" dirty="0"/>
              <a:t>人们缺乏环保意识。</a:t>
            </a:r>
          </a:p>
        </p:txBody>
      </p:sp>
      <p:sp>
        <p:nvSpPr>
          <p:cNvPr id="1750019" name="Text Box 3"/>
          <p:cNvSpPr txBox="1">
            <a:spLocks noChangeArrowheads="1"/>
          </p:cNvSpPr>
          <p:nvPr/>
        </p:nvSpPr>
        <p:spPr bwMode="auto">
          <a:xfrm>
            <a:off x="2667623" y="823468"/>
            <a:ext cx="1286933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1750020" name="Text Box 4"/>
          <p:cNvSpPr txBox="1">
            <a:spLocks noChangeArrowheads="1"/>
          </p:cNvSpPr>
          <p:nvPr/>
        </p:nvSpPr>
        <p:spPr bwMode="auto">
          <a:xfrm>
            <a:off x="2678207" y="823468"/>
            <a:ext cx="3399367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aware</a:t>
            </a:r>
          </a:p>
        </p:txBody>
      </p:sp>
      <p:sp>
        <p:nvSpPr>
          <p:cNvPr id="1750021" name="Text Box 5"/>
          <p:cNvSpPr txBox="1">
            <a:spLocks noChangeArrowheads="1"/>
          </p:cNvSpPr>
          <p:nvPr/>
        </p:nvSpPr>
        <p:spPr bwMode="auto">
          <a:xfrm>
            <a:off x="4708089" y="823468"/>
            <a:ext cx="1473200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1750022" name="Text Box 6"/>
          <p:cNvSpPr txBox="1">
            <a:spLocks noChangeArrowheads="1"/>
          </p:cNvSpPr>
          <p:nvPr/>
        </p:nvSpPr>
        <p:spPr bwMode="auto">
          <a:xfrm>
            <a:off x="5501841" y="2082546"/>
            <a:ext cx="2493433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</a:rPr>
              <a:t>lack</a:t>
            </a:r>
          </a:p>
        </p:txBody>
      </p:sp>
      <p:sp>
        <p:nvSpPr>
          <p:cNvPr id="1750023" name="Text Box 7"/>
          <p:cNvSpPr txBox="1">
            <a:spLocks noChangeArrowheads="1"/>
          </p:cNvSpPr>
          <p:nvPr/>
        </p:nvSpPr>
        <p:spPr bwMode="auto">
          <a:xfrm>
            <a:off x="6689289" y="2082546"/>
            <a:ext cx="2015067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</a:rPr>
              <a:t>the</a:t>
            </a:r>
          </a:p>
        </p:txBody>
      </p:sp>
      <p:sp>
        <p:nvSpPr>
          <p:cNvPr id="1750024" name="Text Box 8"/>
          <p:cNvSpPr txBox="1">
            <a:spLocks noChangeArrowheads="1"/>
          </p:cNvSpPr>
          <p:nvPr/>
        </p:nvSpPr>
        <p:spPr bwMode="auto">
          <a:xfrm>
            <a:off x="6572874" y="2082546"/>
            <a:ext cx="5329767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</a:rPr>
              <a:t>awareness</a:t>
            </a:r>
          </a:p>
        </p:txBody>
      </p:sp>
      <p:sp>
        <p:nvSpPr>
          <p:cNvPr id="1750025" name="Text Box 9"/>
          <p:cNvSpPr txBox="1">
            <a:spLocks noChangeArrowheads="1"/>
          </p:cNvSpPr>
          <p:nvPr/>
        </p:nvSpPr>
        <p:spPr bwMode="auto">
          <a:xfrm>
            <a:off x="9936256" y="2082546"/>
            <a:ext cx="1473200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</a:rPr>
              <a:t>of</a:t>
            </a:r>
          </a:p>
        </p:txBody>
      </p:sp>
    </p:spTree>
    <p:extLst>
      <p:ext uri="{BB962C8B-B14F-4D97-AF65-F5344CB8AC3E}">
        <p14:creationId xmlns:p14="http://schemas.microsoft.com/office/powerpoint/2010/main" val="3664851781"/>
      </p:ext>
    </p:extLst>
  </p:cSld>
  <p:clrMapOvr>
    <a:masterClrMapping/>
  </p:clrMapOvr>
  <p:transition spd="slow" advTm="3000">
    <p:pul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50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50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5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50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50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50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0019" grpId="0" autoUpdateAnimBg="0"/>
      <p:bldP spid="1750020" grpId="0" autoUpdateAnimBg="0"/>
      <p:bldP spid="1750021" grpId="0" autoUpdateAnimBg="0"/>
      <p:bldP spid="1750022" grpId="0" autoUpdateAnimBg="0"/>
      <p:bldP spid="1750023" grpId="0" autoUpdateAnimBg="0"/>
      <p:bldP spid="1750024" grpId="0" autoUpdateAnimBg="0"/>
      <p:bldP spid="175002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17500" y="1049948"/>
            <a:ext cx="12810067" cy="55352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 smtClean="0"/>
              <a:t>5. </a:t>
            </a:r>
            <a:r>
              <a:rPr lang="en-US" altLang="zh-CN" sz="3200" dirty="0"/>
              <a:t>concern </a:t>
            </a:r>
            <a:r>
              <a:rPr lang="en-US" altLang="zh-CN" sz="3200" i="1" dirty="0" err="1"/>
              <a:t>vt.</a:t>
            </a:r>
            <a:r>
              <a:rPr lang="en-US" altLang="zh-CN" sz="3200" i="1" dirty="0"/>
              <a:t> </a:t>
            </a:r>
            <a:r>
              <a:rPr lang="zh-CN" altLang="en-US" sz="3200" dirty="0"/>
              <a:t>涉及</a:t>
            </a:r>
            <a:r>
              <a:rPr lang="en-US" altLang="zh-CN" sz="3200" dirty="0"/>
              <a:t>; </a:t>
            </a:r>
            <a:r>
              <a:rPr lang="zh-CN" altLang="en-US" sz="3200" dirty="0"/>
              <a:t>让</a:t>
            </a:r>
            <a:r>
              <a:rPr lang="en-US" altLang="zh-CN" sz="3200" dirty="0"/>
              <a:t>……</a:t>
            </a:r>
            <a:r>
              <a:rPr lang="zh-CN" altLang="en-US" sz="3200" dirty="0"/>
              <a:t>担忧</a:t>
            </a:r>
          </a:p>
          <a:p>
            <a:pPr fontAlgn="t"/>
            <a:r>
              <a:rPr lang="en-US" altLang="zh-CN" sz="3200" dirty="0" smtClean="0">
                <a:solidFill>
                  <a:srgbClr val="FF0000"/>
                </a:solidFill>
              </a:rPr>
              <a:t>We </a:t>
            </a:r>
            <a:r>
              <a:rPr lang="en-US" altLang="zh-CN" sz="3200" dirty="0">
                <a:solidFill>
                  <a:srgbClr val="FF0000"/>
                </a:solidFill>
              </a:rPr>
              <a:t>are naturally concerned about </a:t>
            </a:r>
            <a:r>
              <a:rPr lang="en-US" altLang="zh-CN" sz="3200" dirty="0"/>
              <a:t>the future. </a:t>
            </a:r>
          </a:p>
          <a:p>
            <a:pPr fontAlgn="t"/>
            <a:r>
              <a:rPr lang="zh-CN" altLang="en-US" sz="3200" dirty="0"/>
              <a:t>我们自然对未来感到担心。</a:t>
            </a:r>
          </a:p>
          <a:p>
            <a:pPr fontAlgn="t"/>
            <a:r>
              <a:rPr lang="en-US" altLang="zh-CN" sz="3200" dirty="0" smtClean="0"/>
              <a:t>Everyone </a:t>
            </a:r>
            <a:r>
              <a:rPr lang="en-US" altLang="zh-CN" sz="3200" dirty="0">
                <a:solidFill>
                  <a:srgbClr val="FF0000"/>
                </a:solidFill>
              </a:rPr>
              <a:t>concerned with this matter </a:t>
            </a:r>
            <a:r>
              <a:rPr lang="en-US" altLang="zh-CN" sz="3200" dirty="0"/>
              <a:t>has </a:t>
            </a:r>
            <a:r>
              <a:rPr lang="en-US" altLang="zh-CN" sz="3200" dirty="0" smtClean="0"/>
              <a:t>been </a:t>
            </a:r>
            <a:r>
              <a:rPr lang="en-US" altLang="zh-CN" sz="3200" u="sng" dirty="0" smtClean="0"/>
              <a:t>identified</a:t>
            </a:r>
            <a:r>
              <a:rPr lang="en-US" altLang="zh-CN" sz="3200" dirty="0"/>
              <a:t>. </a:t>
            </a:r>
            <a:r>
              <a:rPr lang="zh-CN" altLang="en-US" sz="3200" dirty="0"/>
              <a:t>词汇复现</a:t>
            </a:r>
          </a:p>
          <a:p>
            <a:pPr fontAlgn="t"/>
            <a:r>
              <a:rPr lang="zh-CN" altLang="en-US" sz="3200" dirty="0"/>
              <a:t>与这件事有牵连的人都已查明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>
                <a:solidFill>
                  <a:srgbClr val="FF0000"/>
                </a:solidFill>
              </a:rPr>
              <a:t>As far as I’m concerned</a:t>
            </a:r>
            <a:r>
              <a:rPr lang="en-US" altLang="zh-CN" sz="3200" dirty="0"/>
              <a:t>,  I think sports are good for </a:t>
            </a:r>
          </a:p>
          <a:p>
            <a:pPr fontAlgn="t"/>
            <a:r>
              <a:rPr lang="en-US" altLang="zh-CN" sz="3200" dirty="0"/>
              <a:t>you. </a:t>
            </a:r>
          </a:p>
          <a:p>
            <a:pPr fontAlgn="t"/>
            <a:r>
              <a:rPr lang="zh-CN" altLang="en-US" sz="3200" dirty="0"/>
              <a:t>就我来说</a:t>
            </a:r>
            <a:r>
              <a:rPr lang="en-US" altLang="zh-CN" sz="3200" dirty="0"/>
              <a:t>, </a:t>
            </a:r>
            <a:r>
              <a:rPr lang="zh-CN" altLang="en-US" sz="3200" dirty="0"/>
              <a:t>我认为体育运动对你有好处。</a:t>
            </a:r>
          </a:p>
          <a:p>
            <a:pPr fontAlgn="t"/>
            <a:r>
              <a:rPr lang="en-US" altLang="zh-CN" sz="3200" dirty="0" smtClean="0"/>
              <a:t>Students </a:t>
            </a:r>
            <a:r>
              <a:rPr lang="en-US" altLang="zh-CN" sz="3200" dirty="0"/>
              <a:t>are anxious to hear any information </a:t>
            </a:r>
            <a:r>
              <a:rPr lang="en-US" altLang="zh-CN" sz="3200" dirty="0" smtClean="0">
                <a:solidFill>
                  <a:srgbClr val="FF0000"/>
                </a:solidFill>
              </a:rPr>
              <a:t>concerning </a:t>
            </a:r>
            <a:r>
              <a:rPr lang="en-US" altLang="zh-CN" sz="3200" dirty="0">
                <a:solidFill>
                  <a:srgbClr val="FF0000"/>
                </a:solidFill>
              </a:rPr>
              <a:t>camping. </a:t>
            </a:r>
          </a:p>
          <a:p>
            <a:pPr fontAlgn="t"/>
            <a:r>
              <a:rPr lang="zh-CN" altLang="en-US" sz="3200" dirty="0"/>
              <a:t>学生们急于得悉任何有关露营的消息。</a:t>
            </a:r>
          </a:p>
          <a:p>
            <a:pPr fontAlgn="t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48869152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7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7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7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7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57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57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57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573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317500" y="1049948"/>
            <a:ext cx="13140267" cy="44272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4000" dirty="0">
                <a:solidFill>
                  <a:srgbClr val="FF0000"/>
                </a:solidFill>
              </a:rPr>
              <a:t>【</a:t>
            </a:r>
            <a:r>
              <a:rPr lang="zh-CN" altLang="en-US" sz="4000" dirty="0">
                <a:solidFill>
                  <a:srgbClr val="FF0000"/>
                </a:solidFill>
              </a:rPr>
              <a:t>语块积累</a:t>
            </a:r>
            <a:r>
              <a:rPr lang="en-US" altLang="zh-CN" sz="4000" dirty="0">
                <a:solidFill>
                  <a:srgbClr val="FF0000"/>
                </a:solidFill>
              </a:rPr>
              <a:t>】</a:t>
            </a:r>
            <a:endParaRPr lang="en-US" altLang="zh-CN" sz="4000" dirty="0"/>
          </a:p>
          <a:p>
            <a:pPr fontAlgn="t"/>
            <a:r>
              <a:rPr lang="en-US" altLang="zh-CN" sz="4000" dirty="0"/>
              <a:t>(1)be concerned about/over/for</a:t>
            </a:r>
          </a:p>
          <a:p>
            <a:pPr fontAlgn="t"/>
            <a:r>
              <a:rPr lang="zh-CN" altLang="en-US" sz="4000" dirty="0"/>
              <a:t>　　　　　　　　　　　　	对</a:t>
            </a:r>
            <a:r>
              <a:rPr lang="en-US" altLang="zh-CN" sz="4000" dirty="0"/>
              <a:t>……</a:t>
            </a:r>
            <a:r>
              <a:rPr lang="zh-CN" altLang="en-US" sz="4000" dirty="0"/>
              <a:t>关切</a:t>
            </a:r>
            <a:r>
              <a:rPr lang="en-US" altLang="zh-CN" sz="4000" dirty="0"/>
              <a:t>; </a:t>
            </a:r>
            <a:r>
              <a:rPr lang="zh-CN" altLang="en-US" sz="4000" dirty="0"/>
              <a:t>为</a:t>
            </a:r>
            <a:r>
              <a:rPr lang="en-US" altLang="zh-CN" sz="4000" dirty="0"/>
              <a:t>……</a:t>
            </a:r>
            <a:r>
              <a:rPr lang="zh-CN" altLang="en-US" sz="4000" dirty="0"/>
              <a:t>担忧</a:t>
            </a:r>
          </a:p>
          <a:p>
            <a:pPr fontAlgn="t"/>
            <a:r>
              <a:rPr lang="en-US" altLang="zh-CN" sz="4000" dirty="0"/>
              <a:t>be concerned with		</a:t>
            </a:r>
            <a:r>
              <a:rPr lang="en-US" altLang="zh-CN" sz="4000" dirty="0" smtClean="0"/>
              <a:t>       </a:t>
            </a:r>
            <a:r>
              <a:rPr lang="zh-CN" altLang="en-US" sz="4000" dirty="0" smtClean="0"/>
              <a:t>与</a:t>
            </a:r>
            <a:r>
              <a:rPr lang="en-US" altLang="zh-CN" sz="4000" dirty="0"/>
              <a:t>……</a:t>
            </a:r>
            <a:r>
              <a:rPr lang="zh-CN" altLang="en-US" sz="4000" dirty="0"/>
              <a:t>有关</a:t>
            </a:r>
          </a:p>
          <a:p>
            <a:pPr fontAlgn="t"/>
            <a:r>
              <a:rPr lang="en-US" altLang="zh-CN" sz="4000" dirty="0"/>
              <a:t>as far as. . . be concerned	</a:t>
            </a:r>
            <a:r>
              <a:rPr lang="en-US" altLang="zh-CN" sz="4000" dirty="0" smtClean="0"/>
              <a:t>       </a:t>
            </a:r>
            <a:r>
              <a:rPr lang="zh-CN" altLang="en-US" sz="4000" dirty="0" smtClean="0"/>
              <a:t>就</a:t>
            </a:r>
            <a:r>
              <a:rPr lang="en-US" altLang="zh-CN" sz="4000" dirty="0"/>
              <a:t>……</a:t>
            </a:r>
            <a:r>
              <a:rPr lang="zh-CN" altLang="en-US" sz="4000" dirty="0"/>
              <a:t>而言</a:t>
            </a:r>
          </a:p>
          <a:p>
            <a:pPr fontAlgn="t"/>
            <a:r>
              <a:rPr lang="en-US" altLang="zh-CN" sz="4000" dirty="0"/>
              <a:t>(2)concern				</a:t>
            </a:r>
            <a:r>
              <a:rPr lang="en-US" altLang="zh-CN" sz="4000" dirty="0" smtClean="0"/>
              <a:t>        </a:t>
            </a:r>
            <a:r>
              <a:rPr lang="en-US" altLang="zh-CN" sz="4000" i="1" dirty="0" smtClean="0"/>
              <a:t>n</a:t>
            </a:r>
            <a:r>
              <a:rPr lang="en-US" altLang="zh-CN" sz="4000" i="1" dirty="0"/>
              <a:t>. </a:t>
            </a:r>
            <a:r>
              <a:rPr lang="zh-CN" altLang="en-US" sz="4000" dirty="0"/>
              <a:t>担心</a:t>
            </a:r>
            <a:r>
              <a:rPr lang="en-US" altLang="zh-CN" sz="4000" dirty="0"/>
              <a:t>, </a:t>
            </a:r>
            <a:r>
              <a:rPr lang="zh-CN" altLang="en-US" sz="4000" dirty="0"/>
              <a:t>忧虑</a:t>
            </a:r>
          </a:p>
          <a:p>
            <a:pPr fontAlgn="t"/>
            <a:r>
              <a:rPr lang="en-US" altLang="zh-CN" sz="4000" dirty="0"/>
              <a:t>(3)concerning			</a:t>
            </a:r>
            <a:r>
              <a:rPr lang="en-US" altLang="zh-CN" sz="4000" dirty="0" smtClean="0"/>
              <a:t>        </a:t>
            </a:r>
            <a:r>
              <a:rPr lang="en-US" altLang="zh-CN" sz="4000" i="1" dirty="0" smtClean="0"/>
              <a:t>prep</a:t>
            </a:r>
            <a:r>
              <a:rPr lang="en-US" altLang="zh-CN" sz="4000" i="1" dirty="0"/>
              <a:t>. </a:t>
            </a:r>
            <a:r>
              <a:rPr lang="zh-CN" altLang="en-US" sz="4000" dirty="0"/>
              <a:t>关于</a:t>
            </a:r>
          </a:p>
        </p:txBody>
      </p:sp>
    </p:spTree>
    <p:extLst>
      <p:ext uri="{BB962C8B-B14F-4D97-AF65-F5344CB8AC3E}">
        <p14:creationId xmlns:p14="http://schemas.microsoft.com/office/powerpoint/2010/main" val="159860157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317500" y="1049948"/>
            <a:ext cx="12920133" cy="39963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zh-CN" altLang="en-US" dirty="0"/>
              <a:t>　</a:t>
            </a:r>
            <a:r>
              <a:rPr lang="en-US" altLang="zh-CN" sz="3600" dirty="0">
                <a:solidFill>
                  <a:srgbClr val="FF0000"/>
                </a:solidFill>
              </a:rPr>
              <a:t>【</a:t>
            </a:r>
            <a:r>
              <a:rPr lang="zh-CN" altLang="en-US" sz="3600" dirty="0">
                <a:solidFill>
                  <a:srgbClr val="FF0000"/>
                </a:solidFill>
              </a:rPr>
              <a:t>即学活用</a:t>
            </a:r>
            <a:r>
              <a:rPr lang="en-US" altLang="zh-CN" sz="3600" dirty="0">
                <a:solidFill>
                  <a:srgbClr val="FF0000"/>
                </a:solidFill>
              </a:rPr>
              <a:t>】</a:t>
            </a:r>
            <a:r>
              <a:rPr lang="zh-CN" altLang="en-US" sz="3600" dirty="0"/>
              <a:t>语法填空</a:t>
            </a:r>
          </a:p>
          <a:p>
            <a:pPr fontAlgn="t"/>
            <a:r>
              <a:rPr lang="en-US" altLang="zh-CN" sz="3600" dirty="0"/>
              <a:t>(1)As far as I’m _________(concern),  I totally disagree </a:t>
            </a:r>
          </a:p>
          <a:p>
            <a:pPr fontAlgn="t"/>
            <a:r>
              <a:rPr lang="en-US" altLang="zh-CN" sz="3600" dirty="0"/>
              <a:t>with your opinion. </a:t>
            </a:r>
          </a:p>
          <a:p>
            <a:pPr fontAlgn="t"/>
            <a:r>
              <a:rPr lang="en-US" altLang="zh-CN" sz="3600" dirty="0"/>
              <a:t>(2)He asked several questions __________(concern) the </a:t>
            </a:r>
          </a:p>
          <a:p>
            <a:pPr fontAlgn="t"/>
            <a:r>
              <a:rPr lang="en-US" altLang="zh-CN" sz="3600" dirty="0"/>
              <a:t>future of the company. </a:t>
            </a:r>
          </a:p>
          <a:p>
            <a:pPr fontAlgn="t"/>
            <a:r>
              <a:rPr lang="en-US" altLang="zh-CN" sz="3600" dirty="0"/>
              <a:t>(3)You will tell your friend that you are concerned </a:t>
            </a:r>
          </a:p>
          <a:p>
            <a:pPr fontAlgn="t"/>
            <a:r>
              <a:rPr lang="en-US" altLang="zh-CN" sz="3600" dirty="0"/>
              <a:t>_____________her. </a:t>
            </a:r>
          </a:p>
        </p:txBody>
      </p:sp>
      <p:sp>
        <p:nvSpPr>
          <p:cNvPr id="1829891" name="Text Box 3"/>
          <p:cNvSpPr txBox="1">
            <a:spLocks noChangeArrowheads="1"/>
          </p:cNvSpPr>
          <p:nvPr/>
        </p:nvSpPr>
        <p:spPr bwMode="auto">
          <a:xfrm>
            <a:off x="2947771" y="1508464"/>
            <a:ext cx="3272367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concerned</a:t>
            </a:r>
          </a:p>
        </p:txBody>
      </p:sp>
      <p:sp>
        <p:nvSpPr>
          <p:cNvPr id="1829892" name="Text Box 4"/>
          <p:cNvSpPr txBox="1">
            <a:spLocks noChangeArrowheads="1"/>
          </p:cNvSpPr>
          <p:nvPr/>
        </p:nvSpPr>
        <p:spPr bwMode="auto">
          <a:xfrm>
            <a:off x="5714253" y="2604378"/>
            <a:ext cx="3496733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concerning</a:t>
            </a:r>
          </a:p>
        </p:txBody>
      </p:sp>
      <p:sp>
        <p:nvSpPr>
          <p:cNvPr id="1829893" name="Text Box 5"/>
          <p:cNvSpPr txBox="1">
            <a:spLocks noChangeArrowheads="1"/>
          </p:cNvSpPr>
          <p:nvPr/>
        </p:nvSpPr>
        <p:spPr bwMode="auto">
          <a:xfrm>
            <a:off x="-666626" y="4370173"/>
            <a:ext cx="4461933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about/over/for</a:t>
            </a:r>
          </a:p>
        </p:txBody>
      </p:sp>
    </p:spTree>
    <p:extLst>
      <p:ext uri="{BB962C8B-B14F-4D97-AF65-F5344CB8AC3E}">
        <p14:creationId xmlns:p14="http://schemas.microsoft.com/office/powerpoint/2010/main" val="562293121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2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2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2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9891" grpId="0" autoUpdateAnimBg="0"/>
      <p:bldP spid="1829892" grpId="0" autoUpdateAnimBg="0"/>
      <p:bldP spid="182989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17500" y="587249"/>
            <a:ext cx="13066184" cy="65201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 smtClean="0"/>
              <a:t>6. </a:t>
            </a:r>
            <a:r>
              <a:rPr lang="en-US" altLang="zh-CN" sz="3200" dirty="0"/>
              <a:t>adapt </a:t>
            </a:r>
            <a:r>
              <a:rPr lang="en-US" altLang="zh-CN" sz="3200" i="1" dirty="0"/>
              <a:t>vi. </a:t>
            </a:r>
            <a:r>
              <a:rPr lang="zh-CN" altLang="en-US" sz="3200" dirty="0"/>
              <a:t>适应 </a:t>
            </a:r>
            <a:r>
              <a:rPr lang="en-US" altLang="zh-CN" sz="3200" i="1" dirty="0" err="1"/>
              <a:t>vt</a:t>
            </a:r>
            <a:r>
              <a:rPr lang="en-US" altLang="zh-CN" sz="3200" dirty="0" err="1"/>
              <a:t>.</a:t>
            </a:r>
            <a:r>
              <a:rPr lang="en-US" altLang="zh-CN" sz="3200" dirty="0"/>
              <a:t> </a:t>
            </a:r>
            <a:r>
              <a:rPr lang="zh-CN" altLang="en-US" sz="3200" dirty="0"/>
              <a:t>使适应</a:t>
            </a:r>
            <a:r>
              <a:rPr lang="en-US" altLang="zh-CN" sz="3200" dirty="0"/>
              <a:t>; </a:t>
            </a:r>
            <a:r>
              <a:rPr lang="zh-CN" altLang="en-US" sz="3200" dirty="0"/>
              <a:t>使适合</a:t>
            </a:r>
          </a:p>
          <a:p>
            <a:pPr fontAlgn="t"/>
            <a:r>
              <a:rPr lang="en-US" altLang="zh-CN" sz="3200" dirty="0" smtClean="0"/>
              <a:t>These </a:t>
            </a:r>
            <a:r>
              <a:rPr lang="en-US" altLang="zh-CN" sz="3200" dirty="0"/>
              <a:t>styles can </a:t>
            </a:r>
            <a:r>
              <a:rPr lang="en-US" altLang="zh-CN" sz="3200" dirty="0">
                <a:solidFill>
                  <a:srgbClr val="FF0000"/>
                </a:solidFill>
              </a:rPr>
              <a:t>be adapted to </a:t>
            </a:r>
            <a:r>
              <a:rPr lang="en-US" altLang="zh-CN" sz="3200" dirty="0"/>
              <a:t>suit individual tastes. </a:t>
            </a:r>
          </a:p>
          <a:p>
            <a:pPr fontAlgn="t"/>
            <a:r>
              <a:rPr lang="zh-CN" altLang="en-US" sz="3200" dirty="0"/>
              <a:t>这些式样可以修改</a:t>
            </a:r>
            <a:r>
              <a:rPr lang="en-US" altLang="zh-CN" sz="3200" dirty="0"/>
              <a:t>, </a:t>
            </a:r>
            <a:r>
              <a:rPr lang="zh-CN" altLang="en-US" sz="3200" dirty="0"/>
              <a:t>以适应个人不同的爱好。</a:t>
            </a:r>
          </a:p>
          <a:p>
            <a:pPr fontAlgn="t"/>
            <a:r>
              <a:rPr lang="en-US" altLang="zh-CN" sz="3200" dirty="0" smtClean="0"/>
              <a:t>Three </a:t>
            </a:r>
            <a:r>
              <a:rPr lang="en-US" altLang="zh-CN" sz="3200" dirty="0"/>
              <a:t>of her novels have </a:t>
            </a:r>
            <a:r>
              <a:rPr lang="en-US" altLang="zh-CN" sz="3200" dirty="0">
                <a:solidFill>
                  <a:srgbClr val="FF0000"/>
                </a:solidFill>
              </a:rPr>
              <a:t>been adapted for television. </a:t>
            </a:r>
          </a:p>
          <a:p>
            <a:pPr fontAlgn="t"/>
            <a:r>
              <a:rPr lang="zh-CN" altLang="en-US" sz="3200" dirty="0"/>
              <a:t>她的长篇小说中有三本已被改编成电视节目。</a:t>
            </a:r>
          </a:p>
          <a:p>
            <a:pPr fontAlgn="t"/>
            <a:r>
              <a:rPr lang="en-US" altLang="zh-CN" sz="3200" dirty="0" smtClean="0"/>
              <a:t>They </a:t>
            </a:r>
            <a:r>
              <a:rPr lang="en-US" altLang="zh-CN" sz="3200" dirty="0"/>
              <a:t>tended to </a:t>
            </a:r>
            <a:r>
              <a:rPr lang="en-US" altLang="zh-CN" sz="3200" dirty="0">
                <a:solidFill>
                  <a:srgbClr val="FF0000"/>
                </a:solidFill>
              </a:rPr>
              <a:t>be more adaptable</a:t>
            </a:r>
            <a:r>
              <a:rPr lang="en-US" altLang="zh-CN" sz="3200" dirty="0"/>
              <a:t>. </a:t>
            </a:r>
            <a:r>
              <a:rPr lang="zh-CN" altLang="en-US" sz="3200" dirty="0" smtClean="0"/>
              <a:t>他们</a:t>
            </a:r>
            <a:r>
              <a:rPr lang="zh-CN" altLang="en-US" sz="3200" dirty="0"/>
              <a:t>适应性更强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>
                <a:solidFill>
                  <a:srgbClr val="FF0000"/>
                </a:solidFill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</a:rPr>
              <a:t>语块积累</a:t>
            </a:r>
            <a:r>
              <a:rPr lang="en-US" altLang="zh-CN" sz="3200" dirty="0">
                <a:solidFill>
                  <a:srgbClr val="FF0000"/>
                </a:solidFill>
              </a:rPr>
              <a:t>】</a:t>
            </a:r>
            <a:endParaRPr lang="en-US" altLang="zh-CN" sz="3200" dirty="0"/>
          </a:p>
          <a:p>
            <a:pPr fontAlgn="t"/>
            <a:r>
              <a:rPr lang="en-US" altLang="zh-CN" sz="3200" dirty="0"/>
              <a:t>(1)adapt(oneself)to doing</a:t>
            </a:r>
            <a:r>
              <a:rPr lang="zh-CN" altLang="en-US" sz="3200" dirty="0"/>
              <a:t>　　		适应</a:t>
            </a:r>
            <a:r>
              <a:rPr lang="en-US" altLang="zh-CN" sz="3200" dirty="0"/>
              <a:t>(</a:t>
            </a:r>
            <a:r>
              <a:rPr lang="zh-CN" altLang="en-US" sz="3200" dirty="0"/>
              <a:t>做</a:t>
            </a:r>
            <a:r>
              <a:rPr lang="en-US" altLang="zh-CN" sz="3200" dirty="0"/>
              <a:t>)</a:t>
            </a:r>
          </a:p>
          <a:p>
            <a:pPr fontAlgn="t"/>
            <a:r>
              <a:rPr lang="en-US" altLang="zh-CN" sz="3200" dirty="0"/>
              <a:t>adapt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for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(from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)		</a:t>
            </a:r>
            <a:r>
              <a:rPr lang="zh-CN" altLang="en-US" sz="3200" dirty="0"/>
              <a:t>把</a:t>
            </a:r>
            <a:r>
              <a:rPr lang="en-US" altLang="zh-CN" sz="3200" dirty="0"/>
              <a:t>……</a:t>
            </a:r>
            <a:r>
              <a:rPr lang="zh-CN" altLang="en-US" sz="3200" dirty="0"/>
              <a:t>改编成</a:t>
            </a:r>
          </a:p>
          <a:p>
            <a:pPr fontAlgn="t"/>
            <a:r>
              <a:rPr lang="en-US" altLang="zh-CN" sz="3200" dirty="0"/>
              <a:t>(2)adaptation			 	</a:t>
            </a:r>
            <a:r>
              <a:rPr lang="en-US" altLang="zh-CN" sz="3200" dirty="0" smtClean="0"/>
              <a:t>          </a:t>
            </a:r>
            <a:r>
              <a:rPr lang="en-US" altLang="zh-CN" sz="3200" i="1" dirty="0" smtClean="0"/>
              <a:t>n</a:t>
            </a:r>
            <a:r>
              <a:rPr lang="en-US" altLang="zh-CN" sz="3200" i="1" dirty="0"/>
              <a:t>. </a:t>
            </a:r>
            <a:r>
              <a:rPr lang="zh-CN" altLang="en-US" sz="3200" dirty="0"/>
              <a:t>适应</a:t>
            </a:r>
            <a:r>
              <a:rPr lang="en-US" altLang="zh-CN" sz="3200" dirty="0"/>
              <a:t>; </a:t>
            </a:r>
            <a:r>
              <a:rPr lang="zh-CN" altLang="en-US" sz="3200" dirty="0"/>
              <a:t>改编</a:t>
            </a:r>
          </a:p>
          <a:p>
            <a:pPr fontAlgn="t"/>
            <a:r>
              <a:rPr lang="en-US" altLang="zh-CN" sz="3200" dirty="0"/>
              <a:t>(3)adaptable				</a:t>
            </a:r>
            <a:r>
              <a:rPr lang="en-US" altLang="zh-CN" sz="3200" dirty="0" smtClean="0"/>
              <a:t>          </a:t>
            </a:r>
            <a:r>
              <a:rPr lang="en-US" altLang="zh-CN" sz="3200" i="1" dirty="0" smtClean="0"/>
              <a:t>adj</a:t>
            </a:r>
            <a:r>
              <a:rPr lang="en-US" altLang="zh-CN" sz="3200" i="1" dirty="0"/>
              <a:t>. </a:t>
            </a:r>
            <a:r>
              <a:rPr lang="zh-CN" altLang="en-US" sz="3200" dirty="0"/>
              <a:t>有适应能力的</a:t>
            </a:r>
            <a:r>
              <a:rPr lang="en-US" altLang="zh-CN" sz="3200" dirty="0"/>
              <a:t>;</a:t>
            </a:r>
          </a:p>
          <a:p>
            <a:pPr fontAlgn="t"/>
            <a:r>
              <a:rPr lang="en-US" altLang="zh-CN" sz="3200" dirty="0"/>
              <a:t>						</a:t>
            </a:r>
            <a:r>
              <a:rPr lang="en-US" altLang="zh-CN" sz="3200" dirty="0" smtClean="0"/>
              <a:t>          </a:t>
            </a:r>
            <a:r>
              <a:rPr lang="zh-CN" altLang="en-US" sz="3200" dirty="0"/>
              <a:t>能适应的</a:t>
            </a:r>
          </a:p>
          <a:p>
            <a:pPr fontAlgn="t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59795519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3127567" cy="31961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zh-CN" altLang="en-US" dirty="0"/>
              <a:t>　</a:t>
            </a:r>
            <a:r>
              <a:rPr lang="zh-CN" altLang="en-US" sz="4000" dirty="0" smtClean="0"/>
              <a:t>语法</a:t>
            </a:r>
            <a:r>
              <a:rPr lang="zh-CN" altLang="en-US" sz="4000" dirty="0"/>
              <a:t>填空</a:t>
            </a:r>
          </a:p>
          <a:p>
            <a:pPr fontAlgn="t"/>
            <a:r>
              <a:rPr lang="zh-CN" altLang="en-US" sz="4000" dirty="0"/>
              <a:t>①</a:t>
            </a:r>
            <a:r>
              <a:rPr lang="en-US" altLang="zh-CN" sz="4000" dirty="0"/>
              <a:t>He will be _________(adapt) to the new job. </a:t>
            </a:r>
          </a:p>
          <a:p>
            <a:pPr fontAlgn="t"/>
            <a:r>
              <a:rPr lang="en-US" altLang="zh-CN" sz="4000" dirty="0"/>
              <a:t>②They have had to adapt themselves __a war economy. </a:t>
            </a:r>
          </a:p>
          <a:p>
            <a:pPr fontAlgn="t"/>
            <a:r>
              <a:rPr lang="en-US" altLang="zh-CN" sz="4000" dirty="0"/>
              <a:t>③Do you think the film __________(adapt) was faithful </a:t>
            </a:r>
          </a:p>
          <a:p>
            <a:pPr fontAlgn="t"/>
            <a:r>
              <a:rPr lang="en-US" altLang="zh-CN" sz="4000" dirty="0"/>
              <a:t>to the book?</a:t>
            </a:r>
            <a:r>
              <a:rPr lang="en-US" altLang="zh-CN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751043" name="Text Box 3"/>
          <p:cNvSpPr txBox="1">
            <a:spLocks noChangeArrowheads="1"/>
          </p:cNvSpPr>
          <p:nvPr/>
        </p:nvSpPr>
        <p:spPr bwMode="auto">
          <a:xfrm>
            <a:off x="2326410" y="1541584"/>
            <a:ext cx="3644900" cy="733934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adaptable</a:t>
            </a:r>
          </a:p>
        </p:txBody>
      </p:sp>
      <p:sp>
        <p:nvSpPr>
          <p:cNvPr id="1751044" name="Text Box 4"/>
          <p:cNvSpPr txBox="1">
            <a:spLocks noChangeArrowheads="1"/>
          </p:cNvSpPr>
          <p:nvPr/>
        </p:nvSpPr>
        <p:spPr bwMode="auto">
          <a:xfrm>
            <a:off x="8056611" y="2181205"/>
            <a:ext cx="1041400" cy="733934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to</a:t>
            </a:r>
          </a:p>
        </p:txBody>
      </p:sp>
      <p:sp>
        <p:nvSpPr>
          <p:cNvPr id="1751045" name="Text Box 5"/>
          <p:cNvSpPr txBox="1">
            <a:spLocks noChangeArrowheads="1"/>
          </p:cNvSpPr>
          <p:nvPr/>
        </p:nvSpPr>
        <p:spPr bwMode="auto">
          <a:xfrm>
            <a:off x="4631845" y="2913786"/>
            <a:ext cx="3945467" cy="733934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adaptation</a:t>
            </a:r>
          </a:p>
        </p:txBody>
      </p:sp>
    </p:spTree>
    <p:extLst>
      <p:ext uri="{BB962C8B-B14F-4D97-AF65-F5344CB8AC3E}">
        <p14:creationId xmlns:p14="http://schemas.microsoft.com/office/powerpoint/2010/main" val="2924586517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5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5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43" grpId="0" autoUpdateAnimBg="0"/>
      <p:bldP spid="1751044" grpId="0" autoUpdateAnimBg="0"/>
      <p:bldP spid="175104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09683" y="483285"/>
            <a:ext cx="13273617" cy="65201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 smtClean="0"/>
              <a:t>7. </a:t>
            </a:r>
            <a:r>
              <a:rPr lang="en-US" altLang="zh-CN" sz="3200" dirty="0"/>
              <a:t>measure </a:t>
            </a:r>
            <a:r>
              <a:rPr lang="en-US" altLang="zh-CN" sz="3200" i="1" dirty="0"/>
              <a:t>n. </a:t>
            </a:r>
            <a:r>
              <a:rPr lang="zh-CN" altLang="en-US" sz="3200" dirty="0"/>
              <a:t>措施</a:t>
            </a:r>
            <a:r>
              <a:rPr lang="en-US" altLang="zh-CN" sz="3200" dirty="0"/>
              <a:t>; </a:t>
            </a:r>
            <a:r>
              <a:rPr lang="zh-CN" altLang="en-US" sz="3200" dirty="0"/>
              <a:t>方法</a:t>
            </a:r>
            <a:r>
              <a:rPr lang="en-US" altLang="zh-CN" sz="3200" i="1" dirty="0"/>
              <a:t>vi. &amp;</a:t>
            </a:r>
            <a:r>
              <a:rPr lang="en-US" altLang="zh-CN" sz="3200" i="1" dirty="0" err="1"/>
              <a:t>vt.</a:t>
            </a:r>
            <a:r>
              <a:rPr lang="en-US" altLang="zh-CN" sz="3200" i="1" dirty="0"/>
              <a:t> </a:t>
            </a:r>
            <a:r>
              <a:rPr lang="zh-CN" altLang="en-US" sz="3200" dirty="0"/>
              <a:t>测量</a:t>
            </a:r>
            <a:r>
              <a:rPr lang="en-US" altLang="zh-CN" sz="3200" dirty="0"/>
              <a:t>; </a:t>
            </a:r>
            <a:r>
              <a:rPr lang="zh-CN" altLang="en-US" sz="3200" dirty="0"/>
              <a:t>衡量</a:t>
            </a:r>
            <a:r>
              <a:rPr lang="en-US" altLang="zh-CN" sz="3200" dirty="0"/>
              <a:t>; </a:t>
            </a:r>
            <a:r>
              <a:rPr lang="zh-CN" altLang="en-US" sz="3200" dirty="0"/>
              <a:t>判定</a:t>
            </a:r>
          </a:p>
          <a:p>
            <a:pPr fontAlgn="t"/>
            <a:r>
              <a:rPr lang="en-US" altLang="zh-CN" sz="3200" dirty="0" smtClean="0"/>
              <a:t>Strict </a:t>
            </a:r>
            <a:r>
              <a:rPr lang="en-US" altLang="zh-CN" sz="3200" dirty="0">
                <a:solidFill>
                  <a:srgbClr val="FF0000"/>
                </a:solidFill>
              </a:rPr>
              <a:t>security measures </a:t>
            </a:r>
            <a:r>
              <a:rPr lang="en-US" altLang="zh-CN" sz="3200" dirty="0"/>
              <a:t>are in force in Beijing. </a:t>
            </a:r>
          </a:p>
          <a:p>
            <a:pPr fontAlgn="t"/>
            <a:r>
              <a:rPr lang="zh-CN" altLang="en-US" sz="3200" dirty="0"/>
              <a:t>北京采取了严密的安全措施。</a:t>
            </a:r>
          </a:p>
          <a:p>
            <a:pPr fontAlgn="t"/>
            <a:r>
              <a:rPr lang="en-US" altLang="zh-CN" sz="3200" dirty="0" smtClean="0"/>
              <a:t>We </a:t>
            </a:r>
            <a:r>
              <a:rPr lang="en-US" altLang="zh-CN" sz="3200" dirty="0"/>
              <a:t>must </a:t>
            </a:r>
            <a:r>
              <a:rPr lang="en-US" altLang="zh-CN" sz="3200" dirty="0">
                <a:solidFill>
                  <a:srgbClr val="FF0000"/>
                </a:solidFill>
              </a:rPr>
              <a:t>take </a:t>
            </a:r>
            <a:r>
              <a:rPr lang="en-US" altLang="zh-CN" sz="3200" u="sng" dirty="0">
                <a:solidFill>
                  <a:srgbClr val="FF0000"/>
                </a:solidFill>
              </a:rPr>
              <a:t>effective</a:t>
            </a:r>
            <a:r>
              <a:rPr lang="en-US" altLang="zh-CN" sz="3200" dirty="0">
                <a:solidFill>
                  <a:srgbClr val="FF0000"/>
                </a:solidFill>
              </a:rPr>
              <a:t> measures to </a:t>
            </a:r>
            <a:r>
              <a:rPr lang="en-US" altLang="zh-CN" sz="3200" dirty="0"/>
              <a:t>improve the traffic. </a:t>
            </a:r>
          </a:p>
          <a:p>
            <a:pPr fontAlgn="t"/>
            <a:r>
              <a:rPr lang="zh-CN" altLang="en-US" sz="3200" dirty="0"/>
              <a:t>我们必须采取措施改善交通状况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/>
              <a:t>Education shouldn’t </a:t>
            </a:r>
            <a:r>
              <a:rPr lang="en-US" altLang="zh-CN" sz="3200" dirty="0">
                <a:solidFill>
                  <a:srgbClr val="FF0000"/>
                </a:solidFill>
              </a:rPr>
              <a:t>be measured only by </a:t>
            </a:r>
            <a:r>
              <a:rPr lang="en-US" altLang="zh-CN" sz="3200" dirty="0"/>
              <a:t>examination results. </a:t>
            </a:r>
          </a:p>
          <a:p>
            <a:pPr fontAlgn="t"/>
            <a:r>
              <a:rPr lang="zh-CN" altLang="en-US" sz="3200" dirty="0"/>
              <a:t>教育不应该单纯用考试成绩来衡量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>
                <a:solidFill>
                  <a:srgbClr val="FF0000"/>
                </a:solidFill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</a:rPr>
              <a:t>语块积累</a:t>
            </a:r>
            <a:r>
              <a:rPr lang="en-US" altLang="zh-CN" sz="3200" dirty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en-US" altLang="zh-CN" sz="3200" dirty="0"/>
              <a:t>(1)take measures to do</a:t>
            </a:r>
            <a:r>
              <a:rPr lang="zh-CN" altLang="en-US" sz="3200" dirty="0">
                <a:ea typeface="NEU-BZ-S92"/>
                <a:cs typeface="NEU-BZ-S92"/>
              </a:rPr>
              <a:t>　　　　　采取措施做某事</a:t>
            </a:r>
            <a:endParaRPr lang="zh-CN" altLang="en-US" sz="3200" dirty="0"/>
          </a:p>
          <a:p>
            <a:pPr fontAlgn="t"/>
            <a:r>
              <a:rPr lang="en-US" altLang="zh-CN" sz="3200" dirty="0"/>
              <a:t>(2)make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to sb. ’s measure	</a:t>
            </a:r>
            <a:r>
              <a:rPr lang="en-US" altLang="zh-CN" sz="3200" dirty="0" smtClean="0"/>
              <a:t>    </a:t>
            </a:r>
            <a:r>
              <a:rPr lang="zh-CN" altLang="en-US" sz="3200" dirty="0" smtClean="0">
                <a:ea typeface="NEU-BZ-S92"/>
                <a:cs typeface="NEU-BZ-S92"/>
              </a:rPr>
              <a:t>照</a:t>
            </a:r>
            <a:r>
              <a:rPr lang="zh-CN" altLang="en-US" sz="3200" dirty="0">
                <a:ea typeface="NEU-BZ-S92"/>
                <a:cs typeface="NEU-BZ-S92"/>
              </a:rPr>
              <a:t>某人的尺寸做某</a:t>
            </a:r>
            <a:r>
              <a:rPr lang="zh-CN" altLang="en-US" sz="3200" dirty="0" smtClean="0">
                <a:ea typeface="NEU-BZ-S92"/>
                <a:cs typeface="NEU-BZ-S92"/>
              </a:rPr>
              <a:t>物</a:t>
            </a:r>
            <a:endParaRPr lang="en-US" altLang="zh-CN" sz="3200" dirty="0" smtClean="0">
              <a:ea typeface="NEU-BZ-S92"/>
              <a:cs typeface="NEU-BZ-S92"/>
            </a:endParaRPr>
          </a:p>
          <a:p>
            <a:pPr fontAlgn="t"/>
            <a:r>
              <a:rPr lang="en-US" altLang="zh-CN" sz="3200" dirty="0"/>
              <a:t>measure</a:t>
            </a:r>
            <a:r>
              <a:rPr lang="zh-CN" altLang="en-US" sz="3200" dirty="0"/>
              <a:t>意为“有</a:t>
            </a:r>
            <a:r>
              <a:rPr lang="en-US" altLang="zh-CN" sz="3200" dirty="0"/>
              <a:t>……</a:t>
            </a:r>
            <a:r>
              <a:rPr lang="zh-CN" altLang="en-US" sz="3200" dirty="0"/>
              <a:t>长</a:t>
            </a:r>
            <a:r>
              <a:rPr lang="en-US" altLang="zh-CN" sz="3200" dirty="0"/>
              <a:t>(</a:t>
            </a:r>
            <a:r>
              <a:rPr lang="zh-CN" altLang="en-US" sz="3200" dirty="0"/>
              <a:t>宽、高、重</a:t>
            </a:r>
            <a:r>
              <a:rPr lang="en-US" altLang="zh-CN" sz="3200" dirty="0"/>
              <a:t>)”</a:t>
            </a:r>
            <a:r>
              <a:rPr lang="zh-CN" altLang="en-US" sz="3200" dirty="0"/>
              <a:t>时</a:t>
            </a:r>
            <a:r>
              <a:rPr lang="en-US" altLang="zh-CN" sz="3200" dirty="0"/>
              <a:t>, </a:t>
            </a:r>
            <a:r>
              <a:rPr lang="zh-CN" altLang="en-US" sz="3200" dirty="0"/>
              <a:t>为不及物动</a:t>
            </a:r>
          </a:p>
          <a:p>
            <a:pPr fontAlgn="t"/>
            <a:r>
              <a:rPr lang="zh-CN" altLang="en-US" sz="3200" dirty="0"/>
              <a:t>词</a:t>
            </a:r>
            <a:r>
              <a:rPr lang="en-US" altLang="zh-CN" sz="3200" dirty="0"/>
              <a:t>, </a:t>
            </a:r>
            <a:r>
              <a:rPr lang="zh-CN" altLang="en-US" sz="3200" dirty="0"/>
              <a:t>没有被动形式</a:t>
            </a:r>
            <a:r>
              <a:rPr lang="zh-CN" altLang="en-US" sz="3200" dirty="0" smtClean="0"/>
              <a:t>。</a:t>
            </a:r>
            <a:endParaRPr lang="zh-CN" altLang="en-US" sz="3200" dirty="0"/>
          </a:p>
          <a:p>
            <a:pPr fontAlgn="t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2123245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65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655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65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655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655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655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655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3237633" cy="44272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zh-CN" altLang="en-US" dirty="0"/>
              <a:t>　</a:t>
            </a:r>
            <a:r>
              <a:rPr lang="en-US" altLang="zh-CN" sz="4000" dirty="0">
                <a:solidFill>
                  <a:srgbClr val="FF0000"/>
                </a:solidFill>
              </a:rPr>
              <a:t>【</a:t>
            </a:r>
            <a:r>
              <a:rPr lang="zh-CN" altLang="en-US" sz="4000" dirty="0">
                <a:solidFill>
                  <a:srgbClr val="FF0000"/>
                </a:solidFill>
              </a:rPr>
              <a:t>即学活用</a:t>
            </a:r>
            <a:r>
              <a:rPr lang="en-US" altLang="zh-CN" sz="4000" dirty="0">
                <a:solidFill>
                  <a:srgbClr val="FF0000"/>
                </a:solidFill>
              </a:rPr>
              <a:t>】</a:t>
            </a:r>
            <a:r>
              <a:rPr lang="zh-CN" altLang="en-US" sz="4000" dirty="0"/>
              <a:t>语法填空</a:t>
            </a:r>
          </a:p>
          <a:p>
            <a:pPr fontAlgn="t"/>
            <a:r>
              <a:rPr lang="en-US" altLang="zh-CN" sz="4000" dirty="0"/>
              <a:t>(1)Obviously,  it is high time that we took some </a:t>
            </a:r>
          </a:p>
          <a:p>
            <a:pPr fontAlgn="t"/>
            <a:r>
              <a:rPr lang="en-US" altLang="zh-CN" sz="4000" dirty="0"/>
              <a:t>________ (measure) to solve the problem. </a:t>
            </a:r>
          </a:p>
          <a:p>
            <a:pPr fontAlgn="t"/>
            <a:r>
              <a:rPr lang="en-US" altLang="zh-CN" sz="4000" dirty="0"/>
              <a:t>(2)It can not ___________(measure) in terms of </a:t>
            </a:r>
          </a:p>
          <a:p>
            <a:pPr fontAlgn="t"/>
            <a:r>
              <a:rPr lang="en-US" altLang="zh-CN" sz="4000" dirty="0"/>
              <a:t>money.  </a:t>
            </a:r>
          </a:p>
          <a:p>
            <a:pPr fontAlgn="t"/>
            <a:r>
              <a:rPr lang="en-US" altLang="zh-CN" sz="4000" dirty="0"/>
              <a:t>(3)The government has promised to take measures </a:t>
            </a:r>
          </a:p>
          <a:p>
            <a:pPr fontAlgn="t"/>
            <a:r>
              <a:rPr lang="en-US" altLang="zh-CN" sz="4000" dirty="0"/>
              <a:t>______(help)the unemployed.  </a:t>
            </a:r>
          </a:p>
        </p:txBody>
      </p:sp>
      <p:sp>
        <p:nvSpPr>
          <p:cNvPr id="1757187" name="Text Box 3"/>
          <p:cNvSpPr txBox="1">
            <a:spLocks noChangeArrowheads="1"/>
          </p:cNvSpPr>
          <p:nvPr/>
        </p:nvSpPr>
        <p:spPr bwMode="auto">
          <a:xfrm>
            <a:off x="-8467" y="2318912"/>
            <a:ext cx="2794000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measures</a:t>
            </a:r>
          </a:p>
        </p:txBody>
      </p:sp>
      <p:sp>
        <p:nvSpPr>
          <p:cNvPr id="1757188" name="Text Box 4"/>
          <p:cNvSpPr txBox="1">
            <a:spLocks noChangeArrowheads="1"/>
          </p:cNvSpPr>
          <p:nvPr/>
        </p:nvSpPr>
        <p:spPr bwMode="auto">
          <a:xfrm>
            <a:off x="2533651" y="2958162"/>
            <a:ext cx="3670300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be measured</a:t>
            </a:r>
          </a:p>
        </p:txBody>
      </p:sp>
      <p:sp>
        <p:nvSpPr>
          <p:cNvPr id="1757189" name="Text Box 5"/>
          <p:cNvSpPr txBox="1">
            <a:spLocks noChangeArrowheads="1"/>
          </p:cNvSpPr>
          <p:nvPr/>
        </p:nvSpPr>
        <p:spPr bwMode="auto">
          <a:xfrm>
            <a:off x="-8467" y="4787424"/>
            <a:ext cx="2125133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to help</a:t>
            </a:r>
          </a:p>
        </p:txBody>
      </p:sp>
    </p:spTree>
    <p:extLst>
      <p:ext uri="{BB962C8B-B14F-4D97-AF65-F5344CB8AC3E}">
        <p14:creationId xmlns:p14="http://schemas.microsoft.com/office/powerpoint/2010/main" val="68996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  <p:sndAc>
          <p:stSnd>
            <p:snd r:embed="rId2" name="chimes.wav"/>
          </p:stSnd>
        </p:sndAc>
      </p:transition>
    </mc:Choice>
    <mc:Fallback xmlns="">
      <p:transition spd="med" advTm="3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5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5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7187" grpId="0" autoUpdateAnimBg="0"/>
      <p:bldP spid="1757188" grpId="0" autoUpdateAnimBg="0"/>
      <p:bldP spid="175718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317500" y="686589"/>
            <a:ext cx="12871451" cy="70125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2800" dirty="0" smtClean="0"/>
              <a:t>8. </a:t>
            </a:r>
            <a:r>
              <a:rPr lang="en-US" altLang="zh-CN" sz="2800" dirty="0"/>
              <a:t>reserve </a:t>
            </a:r>
            <a:r>
              <a:rPr lang="en-US" altLang="zh-CN" sz="2800" i="1" dirty="0"/>
              <a:t>n. </a:t>
            </a:r>
            <a:r>
              <a:rPr lang="zh-CN" altLang="en-US" sz="2800" dirty="0"/>
              <a:t>保护区 </a:t>
            </a:r>
            <a:r>
              <a:rPr lang="en-US" altLang="zh-CN" sz="2800" i="1" dirty="0"/>
              <a:t>v. </a:t>
            </a:r>
            <a:r>
              <a:rPr lang="zh-CN" altLang="en-US" sz="2800" dirty="0"/>
              <a:t>预订</a:t>
            </a:r>
            <a:r>
              <a:rPr lang="en-US" altLang="zh-CN" sz="2800" dirty="0"/>
              <a:t>, </a:t>
            </a:r>
            <a:r>
              <a:rPr lang="zh-CN" altLang="en-US" sz="2800" dirty="0"/>
              <a:t>预留</a:t>
            </a:r>
          </a:p>
          <a:p>
            <a:pPr fontAlgn="t"/>
            <a:r>
              <a:rPr lang="en-US" altLang="zh-CN" sz="2800" dirty="0" smtClean="0"/>
              <a:t>The </a:t>
            </a:r>
            <a:r>
              <a:rPr lang="en-US" altLang="zh-CN" sz="2800" dirty="0"/>
              <a:t>local government </a:t>
            </a:r>
            <a:r>
              <a:rPr lang="en-US" altLang="zh-CN" sz="2800" dirty="0">
                <a:solidFill>
                  <a:srgbClr val="FF0000"/>
                </a:solidFill>
              </a:rPr>
              <a:t>set up a reserve to </a:t>
            </a:r>
            <a:r>
              <a:rPr lang="en-US" altLang="zh-CN" sz="2800" dirty="0"/>
              <a:t>protect the </a:t>
            </a:r>
          </a:p>
          <a:p>
            <a:pPr fontAlgn="t"/>
            <a:r>
              <a:rPr lang="en-US" altLang="zh-CN" sz="2800" u="sng" dirty="0"/>
              <a:t>endangered </a:t>
            </a:r>
            <a:r>
              <a:rPr lang="en-US" altLang="zh-CN" sz="2800" dirty="0"/>
              <a:t>species. </a:t>
            </a:r>
            <a:r>
              <a:rPr lang="zh-CN" altLang="en-US" sz="2800" dirty="0"/>
              <a:t>词汇复现 </a:t>
            </a:r>
          </a:p>
          <a:p>
            <a:pPr fontAlgn="t"/>
            <a:r>
              <a:rPr lang="zh-CN" altLang="en-US" sz="2800" dirty="0"/>
              <a:t>为了保护濒危物种</a:t>
            </a:r>
            <a:r>
              <a:rPr lang="en-US" altLang="zh-CN" sz="2800" dirty="0"/>
              <a:t>, </a:t>
            </a:r>
            <a:r>
              <a:rPr lang="zh-CN" altLang="en-US" sz="2800" dirty="0"/>
              <a:t>当地政府建立了一个保护区。</a:t>
            </a:r>
          </a:p>
          <a:p>
            <a:pPr fontAlgn="t"/>
            <a:r>
              <a:rPr lang="en-US" altLang="zh-CN" sz="2800" dirty="0" smtClean="0"/>
              <a:t>A </a:t>
            </a:r>
            <a:r>
              <a:rPr lang="en-US" altLang="zh-CN" sz="2800" dirty="0"/>
              <a:t>double room with a balcony overlooking the sea had </a:t>
            </a:r>
          </a:p>
          <a:p>
            <a:pPr fontAlgn="t"/>
            <a:r>
              <a:rPr lang="en-US" altLang="zh-CN" sz="2800" dirty="0">
                <a:solidFill>
                  <a:srgbClr val="FF0000"/>
                </a:solidFill>
              </a:rPr>
              <a:t>been reserved for him. </a:t>
            </a:r>
          </a:p>
          <a:p>
            <a:pPr fontAlgn="t"/>
            <a:r>
              <a:rPr lang="en-US" altLang="zh-CN" sz="2800" dirty="0"/>
              <a:t> </a:t>
            </a:r>
            <a:r>
              <a:rPr lang="zh-CN" altLang="en-US" sz="2800" dirty="0"/>
              <a:t>一个带一座阳台的海景双人间已被预留给他了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en-US" altLang="zh-CN" sz="2800" dirty="0"/>
              <a:t>I’ve </a:t>
            </a:r>
            <a:r>
              <a:rPr lang="en-US" altLang="zh-CN" sz="2800" dirty="0">
                <a:solidFill>
                  <a:srgbClr val="FF0000"/>
                </a:solidFill>
              </a:rPr>
              <a:t>made a reservation for </a:t>
            </a:r>
            <a:r>
              <a:rPr lang="en-US" altLang="zh-CN" sz="2800" dirty="0"/>
              <a:t>you on the morning flight. </a:t>
            </a:r>
          </a:p>
          <a:p>
            <a:r>
              <a:rPr lang="zh-CN" altLang="en-US" sz="2800" dirty="0"/>
              <a:t>我为你预订了早上的航班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fontAlgn="t"/>
            <a:r>
              <a:rPr lang="en-US" altLang="zh-CN" sz="2800" dirty="0">
                <a:solidFill>
                  <a:srgbClr val="FF0000"/>
                </a:solidFill>
              </a:rPr>
              <a:t>【</a:t>
            </a:r>
            <a:r>
              <a:rPr lang="zh-CN" altLang="en-US" sz="2800" dirty="0">
                <a:solidFill>
                  <a:srgbClr val="FF0000"/>
                </a:solidFill>
              </a:rPr>
              <a:t>语块积累</a:t>
            </a:r>
            <a:r>
              <a:rPr lang="en-US" altLang="zh-CN" sz="2800" dirty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en-US" altLang="zh-CN" sz="2800" dirty="0"/>
              <a:t>(1)reserve one’s opinion</a:t>
            </a:r>
            <a:r>
              <a:rPr lang="zh-CN" altLang="en-US" sz="2800" dirty="0">
                <a:ea typeface="NEU-BZ-S92"/>
                <a:cs typeface="NEU-BZ-S92"/>
              </a:rPr>
              <a:t>　　	保留意见</a:t>
            </a:r>
            <a:endParaRPr lang="zh-CN" altLang="en-US" sz="2800" dirty="0"/>
          </a:p>
          <a:p>
            <a:pPr fontAlgn="t"/>
            <a:r>
              <a:rPr lang="en-US" altLang="zh-CN" sz="2800" dirty="0"/>
              <a:t>(2)reservation			</a:t>
            </a:r>
            <a:r>
              <a:rPr lang="en-US" altLang="zh-CN" sz="2800" i="1" dirty="0"/>
              <a:t>n. </a:t>
            </a:r>
            <a:r>
              <a:rPr lang="zh-CN" altLang="en-US" sz="2800" dirty="0">
                <a:ea typeface="NEU-BZ-S92"/>
                <a:cs typeface="NEU-BZ-S92"/>
              </a:rPr>
              <a:t>保留</a:t>
            </a:r>
            <a:r>
              <a:rPr lang="en-US" altLang="zh-CN" sz="2800" dirty="0"/>
              <a:t>; </a:t>
            </a:r>
            <a:r>
              <a:rPr lang="zh-CN" altLang="en-US" sz="2800" dirty="0">
                <a:ea typeface="NEU-BZ-S92"/>
                <a:cs typeface="NEU-BZ-S92"/>
              </a:rPr>
              <a:t>预定</a:t>
            </a:r>
            <a:endParaRPr lang="zh-CN" altLang="en-US" sz="2800" dirty="0"/>
          </a:p>
          <a:p>
            <a:pPr fontAlgn="t"/>
            <a:r>
              <a:rPr lang="en-US" altLang="zh-CN" sz="2800" dirty="0"/>
              <a:t>without reservation		</a:t>
            </a:r>
            <a:r>
              <a:rPr lang="zh-CN" altLang="en-US" sz="2800" dirty="0">
                <a:ea typeface="NEU-BZ-S92"/>
                <a:cs typeface="NEU-BZ-S92"/>
              </a:rPr>
              <a:t>毫无保留</a:t>
            </a:r>
            <a:endParaRPr lang="zh-CN" altLang="en-US" sz="2800" dirty="0"/>
          </a:p>
          <a:p>
            <a:pPr fontAlgn="t"/>
            <a:r>
              <a:rPr lang="en-US" altLang="zh-CN" sz="2800" dirty="0"/>
              <a:t>make a reservation		</a:t>
            </a:r>
            <a:r>
              <a:rPr lang="zh-CN" altLang="en-US" sz="2800" dirty="0">
                <a:ea typeface="NEU-BZ-S92"/>
                <a:cs typeface="NEU-BZ-S92"/>
              </a:rPr>
              <a:t>预订</a:t>
            </a:r>
          </a:p>
          <a:p>
            <a:endParaRPr lang="zh-CN" altLang="en-US" sz="2800" dirty="0"/>
          </a:p>
          <a:p>
            <a:pPr fontAlgn="t"/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31827088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304801" y="1004215"/>
            <a:ext cx="13271500" cy="3257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4400" dirty="0" smtClean="0">
                <a:solidFill>
                  <a:srgbClr val="FF0000"/>
                </a:solidFill>
              </a:rPr>
              <a:t>【</a:t>
            </a:r>
            <a:r>
              <a:rPr lang="zh-CN" altLang="en-US" sz="4000" dirty="0">
                <a:solidFill>
                  <a:srgbClr val="FF0000"/>
                </a:solidFill>
              </a:rPr>
              <a:t>即学活用</a:t>
            </a:r>
            <a:r>
              <a:rPr lang="en-US" altLang="zh-CN" sz="4000" dirty="0">
                <a:solidFill>
                  <a:srgbClr val="FF0000"/>
                </a:solidFill>
              </a:rPr>
              <a:t>】</a:t>
            </a:r>
            <a:r>
              <a:rPr lang="en-US" altLang="zh-CN" sz="4000" dirty="0"/>
              <a:t> </a:t>
            </a:r>
            <a:r>
              <a:rPr lang="zh-CN" altLang="en-US" sz="4000" dirty="0"/>
              <a:t>语法填空</a:t>
            </a:r>
          </a:p>
          <a:p>
            <a:pPr fontAlgn="t"/>
            <a:r>
              <a:rPr lang="en-US" altLang="zh-CN" sz="4000" dirty="0"/>
              <a:t>(1)I’d like to change my __________(reserve). </a:t>
            </a:r>
          </a:p>
          <a:p>
            <a:pPr fontAlgn="t"/>
            <a:r>
              <a:rPr lang="en-US" altLang="zh-CN" sz="4000" dirty="0"/>
              <a:t>(2)In the United States,  hotel rooms can __________</a:t>
            </a:r>
          </a:p>
          <a:p>
            <a:pPr fontAlgn="t"/>
            <a:r>
              <a:rPr lang="en-US" altLang="zh-CN" sz="4000" dirty="0"/>
              <a:t>(reserve) in advance.  </a:t>
            </a:r>
          </a:p>
          <a:p>
            <a:pPr fontAlgn="t"/>
            <a:r>
              <a:rPr lang="en-US" altLang="zh-CN" sz="4000" dirty="0"/>
              <a:t>(3)We support this plan without __________(reserve). </a:t>
            </a:r>
          </a:p>
        </p:txBody>
      </p:sp>
      <p:sp>
        <p:nvSpPr>
          <p:cNvPr id="1833987" name="Text Box 3"/>
          <p:cNvSpPr txBox="1">
            <a:spLocks noChangeArrowheads="1"/>
          </p:cNvSpPr>
          <p:nvPr/>
        </p:nvSpPr>
        <p:spPr bwMode="auto">
          <a:xfrm>
            <a:off x="4883151" y="1495723"/>
            <a:ext cx="3340100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reservation</a:t>
            </a:r>
          </a:p>
        </p:txBody>
      </p:sp>
      <p:sp>
        <p:nvSpPr>
          <p:cNvPr id="1833988" name="Text Box 4"/>
          <p:cNvSpPr txBox="1">
            <a:spLocks noChangeArrowheads="1"/>
          </p:cNvSpPr>
          <p:nvPr/>
        </p:nvSpPr>
        <p:spPr bwMode="auto">
          <a:xfrm>
            <a:off x="8176685" y="2257935"/>
            <a:ext cx="3390900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be reserved</a:t>
            </a:r>
          </a:p>
        </p:txBody>
      </p:sp>
      <p:sp>
        <p:nvSpPr>
          <p:cNvPr id="1833989" name="Text Box 5"/>
          <p:cNvSpPr txBox="1">
            <a:spLocks noChangeArrowheads="1"/>
          </p:cNvSpPr>
          <p:nvPr/>
        </p:nvSpPr>
        <p:spPr bwMode="auto">
          <a:xfrm>
            <a:off x="6656533" y="3507434"/>
            <a:ext cx="3340100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reservation</a:t>
            </a:r>
          </a:p>
        </p:txBody>
      </p:sp>
    </p:spTree>
    <p:extLst>
      <p:ext uri="{BB962C8B-B14F-4D97-AF65-F5344CB8AC3E}">
        <p14:creationId xmlns:p14="http://schemas.microsoft.com/office/powerpoint/2010/main" val="1951115724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3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3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3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987" grpId="0" autoUpdateAnimBg="0"/>
      <p:bldP spid="1833988" grpId="0" autoUpdateAnimBg="0"/>
      <p:bldP spid="183398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4" name="Group 228"/>
          <p:cNvGrpSpPr>
            <a:grpSpLocks noGrp="1"/>
          </p:cNvGrpSpPr>
          <p:nvPr/>
        </p:nvGrpSpPr>
        <p:grpSpPr bwMode="auto">
          <a:xfrm>
            <a:off x="581000" y="1600200"/>
            <a:ext cx="11001400" cy="4525963"/>
            <a:chOff x="1196" y="1434"/>
            <a:chExt cx="2308" cy="327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6" name="Group 230"/>
            <p:cNvGrpSpPr>
              <a:grpSpLocks/>
            </p:cNvGrpSpPr>
            <p:nvPr/>
          </p:nvGrpSpPr>
          <p:grpSpPr bwMode="auto">
            <a:xfrm rot="-1705272">
              <a:off x="3220" y="1570"/>
              <a:ext cx="284" cy="191"/>
              <a:chOff x="1270" y="1366"/>
              <a:chExt cx="284" cy="191"/>
            </a:xfrm>
          </p:grpSpPr>
          <p:grpSp>
            <p:nvGrpSpPr>
              <p:cNvPr id="7" name="Group 231"/>
              <p:cNvGrpSpPr>
                <a:grpSpLocks/>
              </p:cNvGrpSpPr>
              <p:nvPr/>
            </p:nvGrpSpPr>
            <p:grpSpPr bwMode="auto">
              <a:xfrm rot="-3920841">
                <a:off x="1292" y="1367"/>
                <a:ext cx="148" cy="191"/>
                <a:chOff x="2825" y="3007"/>
                <a:chExt cx="229" cy="242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8" name="Group 234"/>
              <p:cNvGrpSpPr>
                <a:grpSpLocks/>
              </p:cNvGrpSpPr>
              <p:nvPr/>
            </p:nvGrpSpPr>
            <p:grpSpPr bwMode="auto">
              <a:xfrm rot="-10500000">
                <a:off x="1406" y="1366"/>
                <a:ext cx="148" cy="191"/>
                <a:chOff x="2825" y="3007"/>
                <a:chExt cx="229" cy="242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14" name="矩形 13"/>
          <p:cNvSpPr/>
          <p:nvPr/>
        </p:nvSpPr>
        <p:spPr>
          <a:xfrm>
            <a:off x="3204158" y="2686678"/>
            <a:ext cx="4358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核心</a:t>
            </a:r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词汇复习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8782381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766076" y="869744"/>
            <a:ext cx="12526433" cy="39963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600" dirty="0" smtClean="0"/>
              <a:t>9. </a:t>
            </a:r>
            <a:r>
              <a:rPr lang="en-US" altLang="zh-CN" sz="3600" dirty="0"/>
              <a:t>make out</a:t>
            </a:r>
            <a:r>
              <a:rPr lang="zh-CN" altLang="en-US" sz="3600" dirty="0"/>
              <a:t>看清</a:t>
            </a:r>
            <a:r>
              <a:rPr lang="en-US" altLang="zh-CN" sz="3600" dirty="0"/>
              <a:t>; </a:t>
            </a:r>
            <a:r>
              <a:rPr lang="zh-CN" altLang="en-US" sz="3600" dirty="0"/>
              <a:t>听清</a:t>
            </a:r>
            <a:r>
              <a:rPr lang="en-US" altLang="zh-CN" sz="3600" dirty="0"/>
              <a:t>; </a:t>
            </a:r>
            <a:r>
              <a:rPr lang="zh-CN" altLang="en-US" sz="3600" dirty="0"/>
              <a:t>分清</a:t>
            </a:r>
            <a:r>
              <a:rPr lang="en-US" altLang="zh-CN" sz="3600" dirty="0"/>
              <a:t>; </a:t>
            </a:r>
            <a:r>
              <a:rPr lang="zh-CN" altLang="en-US" sz="3600" dirty="0"/>
              <a:t>理解</a:t>
            </a:r>
            <a:r>
              <a:rPr lang="en-US" altLang="zh-CN" sz="3600" dirty="0"/>
              <a:t>; </a:t>
            </a:r>
            <a:r>
              <a:rPr lang="zh-CN" altLang="en-US" sz="3600" dirty="0"/>
              <a:t>开具</a:t>
            </a:r>
          </a:p>
          <a:p>
            <a:pPr fontAlgn="t"/>
            <a:r>
              <a:rPr lang="en-US" altLang="zh-CN" sz="3600" dirty="0" smtClean="0"/>
              <a:t>I </a:t>
            </a:r>
            <a:r>
              <a:rPr lang="en-US" altLang="zh-CN" sz="3600" dirty="0"/>
              <a:t>cannot </a:t>
            </a:r>
            <a:r>
              <a:rPr lang="en-US" altLang="zh-CN" sz="3600" dirty="0">
                <a:solidFill>
                  <a:srgbClr val="FF0000"/>
                </a:solidFill>
              </a:rPr>
              <a:t>make out the meaning of </a:t>
            </a:r>
            <a:r>
              <a:rPr lang="en-US" altLang="zh-CN" sz="3600" dirty="0"/>
              <a:t>this poem. </a:t>
            </a:r>
          </a:p>
          <a:p>
            <a:pPr fontAlgn="t"/>
            <a:r>
              <a:rPr lang="zh-CN" altLang="en-US" sz="3600" dirty="0"/>
              <a:t>我不能理解这首诗歌的意思。</a:t>
            </a:r>
          </a:p>
          <a:p>
            <a:pPr fontAlgn="t"/>
            <a:r>
              <a:rPr lang="en-US" altLang="zh-CN" sz="3600" dirty="0" smtClean="0"/>
              <a:t>I’m </a:t>
            </a:r>
            <a:r>
              <a:rPr lang="en-US" altLang="zh-CN" sz="3600" dirty="0"/>
              <a:t>going to </a:t>
            </a:r>
            <a:r>
              <a:rPr lang="en-US" altLang="zh-CN" sz="3600" dirty="0">
                <a:solidFill>
                  <a:srgbClr val="FF0000"/>
                </a:solidFill>
              </a:rPr>
              <a:t>make out a </a:t>
            </a:r>
            <a:r>
              <a:rPr lang="en-US" altLang="zh-CN" sz="3600" dirty="0" err="1">
                <a:solidFill>
                  <a:srgbClr val="FF0000"/>
                </a:solidFill>
              </a:rPr>
              <a:t>cheque</a:t>
            </a:r>
            <a:r>
              <a:rPr lang="en-US" altLang="zh-CN" sz="3600" dirty="0">
                <a:solidFill>
                  <a:srgbClr val="FF0000"/>
                </a:solidFill>
              </a:rPr>
              <a:t> </a:t>
            </a:r>
            <a:r>
              <a:rPr lang="en-US" altLang="zh-CN" sz="3600" dirty="0"/>
              <a:t>for you. </a:t>
            </a:r>
          </a:p>
          <a:p>
            <a:pPr fontAlgn="t"/>
            <a:r>
              <a:rPr lang="zh-CN" altLang="en-US" sz="3600" dirty="0"/>
              <a:t>我开一张支票给你。</a:t>
            </a:r>
          </a:p>
          <a:p>
            <a:pPr fontAlgn="t"/>
            <a:r>
              <a:rPr lang="en-US" altLang="zh-CN" sz="3600" dirty="0" smtClean="0"/>
              <a:t>We </a:t>
            </a:r>
            <a:r>
              <a:rPr lang="en-US" altLang="zh-CN" sz="3600" dirty="0"/>
              <a:t>couldn’t </a:t>
            </a:r>
            <a:r>
              <a:rPr lang="en-US" altLang="zh-CN" sz="3600" dirty="0">
                <a:solidFill>
                  <a:srgbClr val="FF0000"/>
                </a:solidFill>
              </a:rPr>
              <a:t>make out his handwritin</a:t>
            </a:r>
            <a:r>
              <a:rPr lang="en-US" altLang="zh-CN" sz="3600" dirty="0"/>
              <a:t>g. </a:t>
            </a:r>
          </a:p>
          <a:p>
            <a:pPr fontAlgn="t"/>
            <a:r>
              <a:rPr lang="zh-CN" altLang="en-US" sz="3600" dirty="0"/>
              <a:t>我们无法辨认出他的笔迹。</a:t>
            </a:r>
          </a:p>
        </p:txBody>
      </p:sp>
    </p:spTree>
    <p:extLst>
      <p:ext uri="{BB962C8B-B14F-4D97-AF65-F5344CB8AC3E}">
        <p14:creationId xmlns:p14="http://schemas.microsoft.com/office/powerpoint/2010/main" val="3270337083"/>
      </p:ext>
    </p:extLst>
  </p:cSld>
  <p:clrMapOvr>
    <a:masterClrMapping/>
  </p:clrMapOvr>
  <p:transition spd="slow" advTm="3000">
    <p:pul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8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8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8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8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8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8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304801" y="1004215"/>
            <a:ext cx="12966700" cy="3442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600" dirty="0" smtClean="0">
                <a:solidFill>
                  <a:srgbClr val="FF0000"/>
                </a:solidFill>
              </a:rPr>
              <a:t>【</a:t>
            </a:r>
            <a:r>
              <a:rPr lang="zh-CN" altLang="en-US" sz="3600" dirty="0">
                <a:solidFill>
                  <a:srgbClr val="FF0000"/>
                </a:solidFill>
              </a:rPr>
              <a:t>即学活用</a:t>
            </a:r>
            <a:r>
              <a:rPr lang="en-US" altLang="zh-CN" sz="3600" dirty="0">
                <a:solidFill>
                  <a:srgbClr val="FF0000"/>
                </a:solidFill>
              </a:rPr>
              <a:t>】</a:t>
            </a:r>
            <a:r>
              <a:rPr lang="zh-CN" altLang="en-US" sz="3600" dirty="0"/>
              <a:t>用</a:t>
            </a:r>
            <a:r>
              <a:rPr lang="en-US" altLang="zh-CN" sz="3600" dirty="0"/>
              <a:t>make</a:t>
            </a:r>
            <a:r>
              <a:rPr lang="zh-CN" altLang="en-US" sz="3600" dirty="0"/>
              <a:t>的短语填空</a:t>
            </a:r>
          </a:p>
          <a:p>
            <a:pPr fontAlgn="t"/>
            <a:r>
              <a:rPr lang="en-US" altLang="zh-CN" sz="3600" dirty="0"/>
              <a:t>(1)In the darkness,  I could hardly ________the </a:t>
            </a:r>
          </a:p>
          <a:p>
            <a:pPr fontAlgn="t"/>
            <a:r>
              <a:rPr lang="en-US" altLang="zh-CN" sz="3600" dirty="0"/>
              <a:t>number of the house.  </a:t>
            </a:r>
          </a:p>
          <a:p>
            <a:pPr fontAlgn="t"/>
            <a:r>
              <a:rPr lang="en-US" altLang="zh-CN" sz="3600" dirty="0"/>
              <a:t>(2)We should ___________our spare time.  </a:t>
            </a:r>
          </a:p>
          <a:p>
            <a:pPr fontAlgn="t"/>
            <a:r>
              <a:rPr lang="en-US" altLang="zh-CN" sz="3600" dirty="0"/>
              <a:t>(3)You have to ___________our loss.  </a:t>
            </a:r>
          </a:p>
          <a:p>
            <a:pPr fontAlgn="t"/>
            <a:r>
              <a:rPr lang="en-US" altLang="zh-CN" sz="3600" dirty="0"/>
              <a:t>(4)You’re brave and courageous. You can _______.  </a:t>
            </a:r>
          </a:p>
        </p:txBody>
      </p:sp>
      <p:sp>
        <p:nvSpPr>
          <p:cNvPr id="1837059" name="Text Box 3"/>
          <p:cNvSpPr txBox="1">
            <a:spLocks noChangeArrowheads="1"/>
          </p:cNvSpPr>
          <p:nvPr/>
        </p:nvSpPr>
        <p:spPr bwMode="auto">
          <a:xfrm>
            <a:off x="5946714" y="1560390"/>
            <a:ext cx="33020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make out</a:t>
            </a:r>
          </a:p>
        </p:txBody>
      </p:sp>
      <p:sp>
        <p:nvSpPr>
          <p:cNvPr id="1837060" name="Text Box 4"/>
          <p:cNvSpPr txBox="1">
            <a:spLocks noChangeArrowheads="1"/>
          </p:cNvSpPr>
          <p:nvPr/>
        </p:nvSpPr>
        <p:spPr bwMode="auto">
          <a:xfrm>
            <a:off x="2588063" y="2614739"/>
            <a:ext cx="4093633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make use of</a:t>
            </a:r>
          </a:p>
        </p:txBody>
      </p:sp>
      <p:sp>
        <p:nvSpPr>
          <p:cNvPr id="1837061" name="Text Box 5"/>
          <p:cNvSpPr txBox="1">
            <a:spLocks noChangeArrowheads="1"/>
          </p:cNvSpPr>
          <p:nvPr/>
        </p:nvSpPr>
        <p:spPr bwMode="auto">
          <a:xfrm>
            <a:off x="2218144" y="3204928"/>
            <a:ext cx="4220633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make up for</a:t>
            </a:r>
          </a:p>
        </p:txBody>
      </p:sp>
      <p:sp>
        <p:nvSpPr>
          <p:cNvPr id="1837062" name="Text Box 6"/>
          <p:cNvSpPr txBox="1">
            <a:spLocks noChangeArrowheads="1"/>
          </p:cNvSpPr>
          <p:nvPr/>
        </p:nvSpPr>
        <p:spPr bwMode="auto">
          <a:xfrm>
            <a:off x="7597714" y="3754196"/>
            <a:ext cx="2726267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make it</a:t>
            </a:r>
          </a:p>
        </p:txBody>
      </p:sp>
    </p:spTree>
    <p:extLst>
      <p:ext uri="{BB962C8B-B14F-4D97-AF65-F5344CB8AC3E}">
        <p14:creationId xmlns:p14="http://schemas.microsoft.com/office/powerpoint/2010/main" val="983128558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3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3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3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3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7059" grpId="0" autoUpdateAnimBg="0"/>
      <p:bldP spid="1837060" grpId="0" autoUpdateAnimBg="0"/>
      <p:bldP spid="1837061" grpId="0" autoUpdateAnimBg="0"/>
      <p:bldP spid="183706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17499" y="579301"/>
            <a:ext cx="12615333" cy="787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600" dirty="0" smtClean="0"/>
              <a:t>10. </a:t>
            </a:r>
            <a:r>
              <a:rPr lang="en-US" altLang="zh-CN" sz="3600" dirty="0"/>
              <a:t>observe </a:t>
            </a:r>
            <a:r>
              <a:rPr lang="en-US" altLang="zh-CN" sz="3600" i="1" dirty="0" err="1"/>
              <a:t>vt.</a:t>
            </a:r>
            <a:r>
              <a:rPr lang="en-US" altLang="zh-CN" sz="3600" i="1" dirty="0"/>
              <a:t> </a:t>
            </a:r>
            <a:r>
              <a:rPr lang="zh-CN" altLang="en-US" sz="3600" dirty="0"/>
              <a:t>观察到</a:t>
            </a:r>
            <a:r>
              <a:rPr lang="en-US" altLang="zh-CN" sz="3600" dirty="0"/>
              <a:t>; </a:t>
            </a:r>
            <a:r>
              <a:rPr lang="zh-CN" altLang="en-US" sz="3600" dirty="0"/>
              <a:t>遵守</a:t>
            </a:r>
            <a:r>
              <a:rPr lang="en-US" altLang="zh-CN" sz="3600" dirty="0"/>
              <a:t>; </a:t>
            </a:r>
            <a:r>
              <a:rPr lang="zh-CN" altLang="en-US" sz="3600" dirty="0"/>
              <a:t>注视</a:t>
            </a:r>
          </a:p>
          <a:p>
            <a:pPr fontAlgn="t"/>
            <a:r>
              <a:rPr lang="en-US" altLang="zh-CN" sz="3600" dirty="0" smtClean="0"/>
              <a:t>Most </a:t>
            </a:r>
            <a:r>
              <a:rPr lang="en-US" altLang="zh-CN" sz="3600" dirty="0"/>
              <a:t>of </a:t>
            </a:r>
            <a:r>
              <a:rPr lang="en-US" altLang="zh-CN" sz="3600" dirty="0">
                <a:solidFill>
                  <a:srgbClr val="FF0000"/>
                </a:solidFill>
              </a:rPr>
              <a:t>us observed much </a:t>
            </a:r>
            <a:r>
              <a:rPr lang="en-US" altLang="zh-CN" sz="3600" dirty="0"/>
              <a:t>more as </a:t>
            </a:r>
          </a:p>
          <a:p>
            <a:pPr fontAlgn="t"/>
            <a:r>
              <a:rPr lang="en-US" altLang="zh-CN" sz="3600" dirty="0"/>
              <a:t>children than we do as adults. </a:t>
            </a:r>
          </a:p>
          <a:p>
            <a:pPr fontAlgn="t"/>
            <a:r>
              <a:rPr lang="zh-CN" altLang="en-US" sz="3600" dirty="0"/>
              <a:t>我们中的大部分人作为孩子时观察到的东西比作为</a:t>
            </a:r>
            <a:r>
              <a:rPr lang="zh-CN" altLang="en-US" sz="3600" dirty="0" smtClean="0"/>
              <a:t>成人</a:t>
            </a:r>
            <a:r>
              <a:rPr lang="zh-CN" altLang="en-US" sz="3600" dirty="0"/>
              <a:t>时多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pPr fontAlgn="t"/>
            <a:r>
              <a:rPr lang="en-US" altLang="zh-CN" sz="3600" dirty="0"/>
              <a:t>We should </a:t>
            </a:r>
            <a:r>
              <a:rPr lang="en-US" altLang="zh-CN" sz="3600" dirty="0">
                <a:solidFill>
                  <a:srgbClr val="FF0000"/>
                </a:solidFill>
              </a:rPr>
              <a:t>observe our excellent traditions. </a:t>
            </a:r>
          </a:p>
          <a:p>
            <a:pPr fontAlgn="t"/>
            <a:r>
              <a:rPr lang="zh-CN" altLang="en-US" sz="3600" dirty="0"/>
              <a:t>我们应该遵守我们的优良传统。</a:t>
            </a:r>
          </a:p>
          <a:p>
            <a:pPr fontAlgn="t"/>
            <a:r>
              <a:rPr lang="en-US" altLang="zh-CN" sz="3600" dirty="0" smtClean="0"/>
              <a:t>She </a:t>
            </a:r>
            <a:r>
              <a:rPr lang="en-US" altLang="zh-CN" sz="3600" dirty="0"/>
              <a:t>has good </a:t>
            </a:r>
            <a:r>
              <a:rPr lang="en-US" altLang="zh-CN" sz="3600" dirty="0">
                <a:solidFill>
                  <a:srgbClr val="FF0000"/>
                </a:solidFill>
              </a:rPr>
              <a:t>powers of observation. </a:t>
            </a:r>
          </a:p>
          <a:p>
            <a:pPr fontAlgn="t"/>
            <a:r>
              <a:rPr lang="zh-CN" altLang="en-US" sz="3600" dirty="0"/>
              <a:t>她的观察力很敏锐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pPr fontAlgn="t"/>
            <a:r>
              <a:rPr lang="en-US" altLang="zh-CN" sz="3600" dirty="0" smtClean="0"/>
              <a:t>observe </a:t>
            </a:r>
            <a:r>
              <a:rPr lang="en-US" altLang="zh-CN" sz="3600" dirty="0"/>
              <a:t>sb. doing/do</a:t>
            </a:r>
            <a:r>
              <a:rPr lang="zh-CN" altLang="en-US" sz="3600" dirty="0"/>
              <a:t>　　　	观察到某人正在做</a:t>
            </a:r>
            <a:r>
              <a:rPr lang="en-US" altLang="zh-CN" sz="3600" dirty="0"/>
              <a:t>/</a:t>
            </a:r>
            <a:r>
              <a:rPr lang="zh-CN" altLang="en-US" sz="3600" dirty="0"/>
              <a:t>做</a:t>
            </a:r>
          </a:p>
          <a:p>
            <a:pPr fontAlgn="t"/>
            <a:r>
              <a:rPr lang="en-US" altLang="zh-CN" sz="3600" dirty="0"/>
              <a:t>observe traffic rules		</a:t>
            </a:r>
            <a:r>
              <a:rPr lang="zh-CN" altLang="en-US" sz="3600" dirty="0"/>
              <a:t>遵守交通规则</a:t>
            </a:r>
          </a:p>
          <a:p>
            <a:pPr fontAlgn="t"/>
            <a:r>
              <a:rPr lang="en-US" altLang="zh-CN" sz="3600" dirty="0"/>
              <a:t>observation				</a:t>
            </a:r>
            <a:r>
              <a:rPr lang="en-US" altLang="zh-CN" sz="3600" i="1" dirty="0"/>
              <a:t>n. </a:t>
            </a:r>
            <a:r>
              <a:rPr lang="zh-CN" altLang="en-US" sz="3600" dirty="0"/>
              <a:t>观察</a:t>
            </a:r>
          </a:p>
          <a:p>
            <a:pPr fontAlgn="t"/>
            <a:endParaRPr lang="zh-CN" altLang="en-US" sz="3600" dirty="0"/>
          </a:p>
          <a:p>
            <a:pPr fontAlgn="t"/>
            <a:endParaRPr lang="en-US" altLang="zh-CN" sz="3600" dirty="0"/>
          </a:p>
          <a:p>
            <a:pPr fontAlgn="t"/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2403946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2689417" cy="35654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zh-CN" altLang="en-US" sz="3200" dirty="0" smtClean="0"/>
              <a:t>语法</a:t>
            </a:r>
            <a:r>
              <a:rPr lang="zh-CN" altLang="en-US" sz="3200" dirty="0"/>
              <a:t>填空</a:t>
            </a:r>
          </a:p>
          <a:p>
            <a:pPr fontAlgn="t"/>
            <a:r>
              <a:rPr lang="en-US" altLang="zh-CN" sz="3200" dirty="0"/>
              <a:t>(1)Officer observed him _______(drive) at 90 miles per </a:t>
            </a:r>
          </a:p>
          <a:p>
            <a:pPr fontAlgn="t"/>
            <a:r>
              <a:rPr lang="en-US" altLang="zh-CN" sz="3200" dirty="0"/>
              <a:t>hour.  </a:t>
            </a:r>
          </a:p>
          <a:p>
            <a:pPr fontAlgn="t"/>
            <a:r>
              <a:rPr lang="en-US" altLang="zh-CN" sz="3200" dirty="0"/>
              <a:t>(2)This patient should be hospitalized for ___________</a:t>
            </a:r>
          </a:p>
          <a:p>
            <a:pPr fontAlgn="t"/>
            <a:r>
              <a:rPr lang="en-US" altLang="zh-CN" sz="3200" dirty="0"/>
              <a:t>(observe).  </a:t>
            </a:r>
          </a:p>
          <a:p>
            <a:pPr fontAlgn="t"/>
            <a:r>
              <a:rPr lang="en-US" altLang="zh-CN" sz="3200" dirty="0"/>
              <a:t>(3)A herd of strange creatures _____________(observe) </a:t>
            </a:r>
          </a:p>
          <a:p>
            <a:pPr fontAlgn="t"/>
            <a:r>
              <a:rPr lang="en-US" altLang="zh-CN" sz="3200" dirty="0"/>
              <a:t>by him. </a:t>
            </a:r>
            <a:r>
              <a:rPr lang="zh-CN" altLang="en-US" sz="3200" dirty="0"/>
              <a:t> </a:t>
            </a:r>
          </a:p>
        </p:txBody>
      </p:sp>
      <p:sp>
        <p:nvSpPr>
          <p:cNvPr id="1671171" name="Text Box 3"/>
          <p:cNvSpPr txBox="1">
            <a:spLocks noChangeArrowheads="1"/>
          </p:cNvSpPr>
          <p:nvPr/>
        </p:nvSpPr>
        <p:spPr bwMode="auto">
          <a:xfrm>
            <a:off x="4124638" y="1468540"/>
            <a:ext cx="2357967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driving</a:t>
            </a:r>
          </a:p>
        </p:txBody>
      </p:sp>
      <p:sp>
        <p:nvSpPr>
          <p:cNvPr id="1671172" name="Text Box 4"/>
          <p:cNvSpPr txBox="1">
            <a:spLocks noChangeArrowheads="1"/>
          </p:cNvSpPr>
          <p:nvPr/>
        </p:nvSpPr>
        <p:spPr bwMode="auto">
          <a:xfrm>
            <a:off x="6662209" y="2283419"/>
            <a:ext cx="35814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observation</a:t>
            </a:r>
          </a:p>
        </p:txBody>
      </p:sp>
      <p:sp>
        <p:nvSpPr>
          <p:cNvPr id="1671173" name="Text Box 5"/>
          <p:cNvSpPr txBox="1">
            <a:spLocks noChangeArrowheads="1"/>
          </p:cNvSpPr>
          <p:nvPr/>
        </p:nvSpPr>
        <p:spPr bwMode="auto">
          <a:xfrm>
            <a:off x="4937562" y="3391428"/>
            <a:ext cx="43180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were observed</a:t>
            </a:r>
          </a:p>
        </p:txBody>
      </p:sp>
    </p:spTree>
    <p:extLst>
      <p:ext uri="{BB962C8B-B14F-4D97-AF65-F5344CB8AC3E}">
        <p14:creationId xmlns:p14="http://schemas.microsoft.com/office/powerpoint/2010/main" val="2269348387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7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7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1171" grpId="0" autoUpdateAnimBg="0"/>
      <p:bldP spid="1671172" grpId="0" autoUpdateAnimBg="0"/>
      <p:bldP spid="167117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317501" y="675876"/>
            <a:ext cx="13078884" cy="70125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 smtClean="0"/>
              <a:t>11. </a:t>
            </a:r>
            <a:r>
              <a:rPr lang="en-US" altLang="zh-CN" sz="3200" dirty="0"/>
              <a:t>remind </a:t>
            </a:r>
            <a:r>
              <a:rPr lang="en-US" altLang="zh-CN" sz="3200" i="1" dirty="0" err="1"/>
              <a:t>vt.</a:t>
            </a:r>
            <a:r>
              <a:rPr lang="en-US" altLang="zh-CN" sz="3200" i="1" dirty="0"/>
              <a:t> </a:t>
            </a:r>
            <a:r>
              <a:rPr lang="zh-CN" altLang="en-US" sz="3200" dirty="0"/>
              <a:t>提醒</a:t>
            </a:r>
            <a:r>
              <a:rPr lang="en-US" altLang="zh-CN" sz="3200" dirty="0"/>
              <a:t>; </a:t>
            </a:r>
            <a:r>
              <a:rPr lang="zh-CN" altLang="en-US" sz="3200" dirty="0"/>
              <a:t>使想起</a:t>
            </a:r>
          </a:p>
          <a:p>
            <a:pPr fontAlgn="t"/>
            <a:r>
              <a:rPr lang="en-US" altLang="zh-CN" sz="3200" dirty="0" smtClean="0"/>
              <a:t>In </a:t>
            </a:r>
            <a:r>
              <a:rPr lang="en-US" altLang="zh-CN" sz="3200" dirty="0"/>
              <a:t>case I forget,  please </a:t>
            </a:r>
            <a:r>
              <a:rPr lang="en-US" altLang="zh-CN" sz="3200" dirty="0">
                <a:solidFill>
                  <a:srgbClr val="FF0000"/>
                </a:solidFill>
              </a:rPr>
              <a:t>remind me of </a:t>
            </a:r>
            <a:r>
              <a:rPr lang="en-US" altLang="zh-CN" sz="3200" dirty="0"/>
              <a:t>my promise. </a:t>
            </a:r>
          </a:p>
          <a:p>
            <a:pPr fontAlgn="t"/>
            <a:r>
              <a:rPr lang="zh-CN" altLang="en-US" sz="3200" dirty="0"/>
              <a:t>假如我忘记了</a:t>
            </a:r>
            <a:r>
              <a:rPr lang="en-US" altLang="zh-CN" sz="3200" dirty="0"/>
              <a:t>, </a:t>
            </a:r>
            <a:r>
              <a:rPr lang="zh-CN" altLang="en-US" sz="3200" dirty="0"/>
              <a:t>请提醒一下我的诺言。</a:t>
            </a:r>
          </a:p>
          <a:p>
            <a:pPr fontAlgn="t"/>
            <a:r>
              <a:rPr lang="en-US" altLang="zh-CN" sz="3200" dirty="0" smtClean="0">
                <a:solidFill>
                  <a:srgbClr val="FF0000"/>
                </a:solidFill>
              </a:rPr>
              <a:t>He </a:t>
            </a:r>
            <a:r>
              <a:rPr lang="en-US" altLang="zh-CN" sz="3200" dirty="0">
                <a:solidFill>
                  <a:srgbClr val="FF0000"/>
                </a:solidFill>
              </a:rPr>
              <a:t>reminded me to take </a:t>
            </a:r>
            <a:r>
              <a:rPr lang="en-US" altLang="zh-CN" sz="3200" dirty="0"/>
              <a:t>some measures to </a:t>
            </a:r>
            <a:r>
              <a:rPr lang="en-US" altLang="zh-CN" sz="3200" dirty="0" smtClean="0"/>
              <a:t>reduce students</a:t>
            </a:r>
            <a:r>
              <a:rPr lang="en-US" altLang="zh-CN" sz="3200" dirty="0"/>
              <a:t>’ </a:t>
            </a:r>
            <a:r>
              <a:rPr lang="en-US" altLang="zh-CN" sz="3200" u="sng" dirty="0"/>
              <a:t>pressure</a:t>
            </a:r>
            <a:r>
              <a:rPr lang="en-US" altLang="zh-CN" sz="3200" dirty="0"/>
              <a:t>. </a:t>
            </a:r>
            <a:endParaRPr lang="en-US" altLang="zh-CN" sz="3200" dirty="0" smtClean="0"/>
          </a:p>
          <a:p>
            <a:pPr fontAlgn="t"/>
            <a:r>
              <a:rPr lang="zh-CN" altLang="en-US" sz="3200" dirty="0" smtClean="0"/>
              <a:t>他</a:t>
            </a:r>
            <a:r>
              <a:rPr lang="zh-CN" altLang="en-US" sz="3200" dirty="0"/>
              <a:t>提醒我要采取一些措施来减轻学生的压力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/>
              <a:t>However,  her dad </a:t>
            </a:r>
            <a:r>
              <a:rPr lang="en-US" altLang="zh-CN" sz="3200" dirty="0">
                <a:solidFill>
                  <a:srgbClr val="FF0000"/>
                </a:solidFill>
              </a:rPr>
              <a:t>reminded her that </a:t>
            </a:r>
            <a:r>
              <a:rPr lang="en-US" altLang="zh-CN" sz="3200" dirty="0"/>
              <a:t>sugary treats were bad for </a:t>
            </a:r>
            <a:r>
              <a:rPr lang="en-US" altLang="zh-CN" sz="3200" dirty="0" smtClean="0"/>
              <a:t>her</a:t>
            </a:r>
          </a:p>
          <a:p>
            <a:pPr fontAlgn="t"/>
            <a:r>
              <a:rPr lang="en-US" altLang="zh-CN" sz="3200" dirty="0" smtClean="0"/>
              <a:t> </a:t>
            </a:r>
            <a:r>
              <a:rPr lang="en-US" altLang="zh-CN" sz="3200" dirty="0"/>
              <a:t>teeth. </a:t>
            </a:r>
            <a:r>
              <a:rPr lang="zh-CN" altLang="en-US" sz="3200" dirty="0" smtClean="0"/>
              <a:t>然而</a:t>
            </a:r>
            <a:r>
              <a:rPr lang="en-US" altLang="zh-CN" sz="3200" dirty="0"/>
              <a:t>, </a:t>
            </a:r>
            <a:r>
              <a:rPr lang="zh-CN" altLang="en-US" sz="3200" dirty="0"/>
              <a:t>她的爸爸提醒她含糖的食物对牙齿不好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>
                <a:solidFill>
                  <a:srgbClr val="FF0000"/>
                </a:solidFill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</a:rPr>
              <a:t>语块积累</a:t>
            </a:r>
            <a:r>
              <a:rPr lang="en-US" altLang="zh-CN" sz="3200" dirty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en-US" altLang="zh-CN" sz="3200" dirty="0"/>
              <a:t>(1)remind sb. of/about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</a:t>
            </a:r>
            <a:r>
              <a:rPr lang="zh-CN" altLang="en-US" sz="3200" dirty="0"/>
              <a:t>　　提醒某人某事</a:t>
            </a:r>
          </a:p>
          <a:p>
            <a:pPr fontAlgn="t"/>
            <a:r>
              <a:rPr lang="en-US" altLang="zh-CN" sz="3200" dirty="0"/>
              <a:t>remind sb. to do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		</a:t>
            </a:r>
            <a:r>
              <a:rPr lang="en-US" altLang="zh-CN" sz="3200" dirty="0" smtClean="0"/>
              <a:t>        </a:t>
            </a:r>
            <a:r>
              <a:rPr lang="zh-CN" altLang="en-US" sz="3200" dirty="0" smtClean="0"/>
              <a:t>提醒</a:t>
            </a:r>
            <a:r>
              <a:rPr lang="zh-CN" altLang="en-US" sz="3200" dirty="0"/>
              <a:t>某人去做某事</a:t>
            </a:r>
          </a:p>
          <a:p>
            <a:pPr fontAlgn="t"/>
            <a:r>
              <a:rPr lang="en-US" altLang="zh-CN" sz="3200" dirty="0"/>
              <a:t>remind sb. that/</a:t>
            </a:r>
            <a:r>
              <a:rPr lang="en-US" altLang="zh-CN" sz="3200" dirty="0" err="1"/>
              <a:t>wh</a:t>
            </a:r>
            <a:r>
              <a:rPr lang="en-US" altLang="zh-CN" sz="3200" dirty="0"/>
              <a:t>-</a:t>
            </a:r>
            <a:r>
              <a:rPr lang="zh-CN" altLang="en-US" sz="3200" dirty="0"/>
              <a:t>从句 	</a:t>
            </a:r>
            <a:r>
              <a:rPr lang="zh-CN" altLang="en-US" sz="3200" dirty="0" smtClean="0"/>
              <a:t>        提醒</a:t>
            </a:r>
            <a:endParaRPr lang="zh-CN" altLang="en-US" sz="3200" dirty="0"/>
          </a:p>
          <a:p>
            <a:pPr fontAlgn="t"/>
            <a:r>
              <a:rPr lang="en-US" altLang="zh-CN" sz="3200" dirty="0"/>
              <a:t>(2)reminder			</a:t>
            </a:r>
            <a:r>
              <a:rPr lang="en-US" altLang="zh-CN" sz="3200" dirty="0" smtClean="0"/>
              <a:t>        </a:t>
            </a:r>
            <a:r>
              <a:rPr lang="en-US" altLang="zh-CN" sz="3200" i="1" dirty="0" smtClean="0"/>
              <a:t>n</a:t>
            </a:r>
            <a:r>
              <a:rPr lang="en-US" altLang="zh-CN" sz="3200" i="1" dirty="0"/>
              <a:t>. </a:t>
            </a:r>
            <a:r>
              <a:rPr lang="zh-CN" altLang="en-US" sz="3200" dirty="0"/>
              <a:t>提醒物</a:t>
            </a:r>
          </a:p>
          <a:p>
            <a:pPr fontAlgn="t"/>
            <a:endParaRPr lang="zh-CN" altLang="en-US" sz="3200" dirty="0"/>
          </a:p>
          <a:p>
            <a:pPr fontAlgn="t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72505081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91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1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911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317500" y="1049948"/>
            <a:ext cx="12517967" cy="50428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>
                <a:solidFill>
                  <a:srgbClr val="FF0000"/>
                </a:solidFill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</a:rPr>
              <a:t>即学活用</a:t>
            </a:r>
            <a:r>
              <a:rPr lang="en-US" altLang="zh-CN" sz="3200" dirty="0" smtClean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zh-CN" altLang="en-US" sz="3200" dirty="0" smtClean="0"/>
              <a:t> </a:t>
            </a:r>
            <a:r>
              <a:rPr lang="en-US" altLang="zh-CN" sz="3200" dirty="0" smtClean="0"/>
              <a:t>(</a:t>
            </a:r>
            <a:r>
              <a:rPr lang="en-US" altLang="zh-CN" sz="3200" dirty="0"/>
              <a:t>1)The photo will remind me ________the days when </a:t>
            </a:r>
          </a:p>
          <a:p>
            <a:pPr fontAlgn="t"/>
            <a:r>
              <a:rPr lang="en-US" altLang="zh-CN" sz="3200" dirty="0"/>
              <a:t>we were together.  </a:t>
            </a:r>
          </a:p>
          <a:p>
            <a:pPr fontAlgn="t"/>
            <a:r>
              <a:rPr lang="en-US" altLang="zh-CN" sz="3200" dirty="0"/>
              <a:t>(2)We put up a board to remind people _________</a:t>
            </a:r>
          </a:p>
          <a:p>
            <a:pPr fontAlgn="t"/>
            <a:r>
              <a:rPr lang="en-US" altLang="zh-CN" sz="3200" dirty="0"/>
              <a:t>(protect) the trees.  </a:t>
            </a:r>
          </a:p>
          <a:p>
            <a:pPr fontAlgn="t"/>
            <a:r>
              <a:rPr lang="en-US" altLang="zh-CN" sz="3200" dirty="0"/>
              <a:t>(3)I have to remind myself ____I have traveled to the </a:t>
            </a:r>
          </a:p>
          <a:p>
            <a:pPr fontAlgn="t"/>
            <a:r>
              <a:rPr lang="en-US" altLang="zh-CN" sz="3200" dirty="0"/>
              <a:t>year AD3005. </a:t>
            </a:r>
            <a:endParaRPr lang="en-US" altLang="zh-CN" sz="3200" dirty="0" smtClean="0"/>
          </a:p>
          <a:p>
            <a:pPr fontAlgn="t"/>
            <a:r>
              <a:rPr lang="en-US" altLang="zh-CN" sz="3200" dirty="0"/>
              <a:t>(4)These notes can remind me _____I have learned in </a:t>
            </a:r>
          </a:p>
          <a:p>
            <a:pPr fontAlgn="t"/>
            <a:r>
              <a:rPr lang="en-US" altLang="zh-CN" sz="3200" dirty="0"/>
              <a:t>class.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</a:p>
          <a:p>
            <a:pPr fontAlgn="t"/>
            <a:endParaRPr lang="en-US" altLang="zh-CN" sz="3200" dirty="0"/>
          </a:p>
        </p:txBody>
      </p:sp>
      <p:sp>
        <p:nvSpPr>
          <p:cNvPr id="1777667" name="Text Box 3"/>
          <p:cNvSpPr txBox="1">
            <a:spLocks noChangeArrowheads="1"/>
          </p:cNvSpPr>
          <p:nvPr/>
        </p:nvSpPr>
        <p:spPr bwMode="auto">
          <a:xfrm>
            <a:off x="4670987" y="1541454"/>
            <a:ext cx="2836333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of/about</a:t>
            </a:r>
          </a:p>
        </p:txBody>
      </p:sp>
      <p:sp>
        <p:nvSpPr>
          <p:cNvPr id="1777668" name="Text Box 4"/>
          <p:cNvSpPr txBox="1">
            <a:spLocks noChangeArrowheads="1"/>
          </p:cNvSpPr>
          <p:nvPr/>
        </p:nvSpPr>
        <p:spPr bwMode="auto">
          <a:xfrm>
            <a:off x="6761258" y="2470299"/>
            <a:ext cx="3238500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to protect</a:t>
            </a:r>
          </a:p>
        </p:txBody>
      </p:sp>
      <p:sp>
        <p:nvSpPr>
          <p:cNvPr id="1777669" name="Text Box 5"/>
          <p:cNvSpPr txBox="1">
            <a:spLocks noChangeArrowheads="1"/>
          </p:cNvSpPr>
          <p:nvPr/>
        </p:nvSpPr>
        <p:spPr bwMode="auto">
          <a:xfrm>
            <a:off x="4527054" y="3289531"/>
            <a:ext cx="1562100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that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111253" y="4353036"/>
            <a:ext cx="1955800" cy="61082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what</a:t>
            </a:r>
          </a:p>
        </p:txBody>
      </p:sp>
    </p:spTree>
    <p:extLst>
      <p:ext uri="{BB962C8B-B14F-4D97-AF65-F5344CB8AC3E}">
        <p14:creationId xmlns:p14="http://schemas.microsoft.com/office/powerpoint/2010/main" val="2529782226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7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7667" grpId="0" autoUpdateAnimBg="0"/>
      <p:bldP spid="1777668" grpId="0" autoUpdateAnimBg="0"/>
      <p:bldP spid="1777669" grpId="0" autoUpdateAnimBg="0"/>
      <p:bldP spid="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2932833" cy="40579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 smtClean="0"/>
              <a:t>12. </a:t>
            </a:r>
            <a:r>
              <a:rPr lang="en-US" altLang="zh-CN" sz="3200" dirty="0"/>
              <a:t>effective </a:t>
            </a:r>
            <a:r>
              <a:rPr lang="en-US" altLang="zh-CN" sz="3200" i="1" dirty="0"/>
              <a:t>adj. </a:t>
            </a:r>
            <a:r>
              <a:rPr lang="zh-CN" altLang="en-US" sz="3200" dirty="0"/>
              <a:t>有效的</a:t>
            </a:r>
            <a:r>
              <a:rPr lang="en-US" altLang="zh-CN" sz="3200" dirty="0"/>
              <a:t>; </a:t>
            </a:r>
            <a:r>
              <a:rPr lang="zh-CN" altLang="en-US" sz="3200" dirty="0"/>
              <a:t>生效的</a:t>
            </a:r>
          </a:p>
          <a:p>
            <a:pPr fontAlgn="t"/>
            <a:r>
              <a:rPr lang="en-US" altLang="zh-CN" sz="3200" dirty="0" smtClean="0"/>
              <a:t>So </a:t>
            </a:r>
            <a:r>
              <a:rPr lang="en-US" altLang="zh-CN" sz="3200" dirty="0"/>
              <a:t>far there is </a:t>
            </a:r>
            <a:r>
              <a:rPr lang="en-US" altLang="zh-CN" sz="3200" dirty="0">
                <a:solidFill>
                  <a:srgbClr val="FF0000"/>
                </a:solidFill>
              </a:rPr>
              <a:t>no effective way to </a:t>
            </a:r>
            <a:r>
              <a:rPr lang="en-US" altLang="zh-CN" sz="3200" dirty="0"/>
              <a:t>get </a:t>
            </a:r>
            <a:r>
              <a:rPr lang="en-US" altLang="zh-CN" sz="3200" dirty="0" smtClean="0"/>
              <a:t>rid </a:t>
            </a:r>
            <a:r>
              <a:rPr lang="en-US" altLang="zh-CN" sz="3200" dirty="0"/>
              <a:t>of it. </a:t>
            </a:r>
          </a:p>
          <a:p>
            <a:pPr fontAlgn="t"/>
            <a:r>
              <a:rPr lang="zh-CN" altLang="en-US" sz="3200" dirty="0"/>
              <a:t>迄今为止</a:t>
            </a:r>
            <a:r>
              <a:rPr lang="en-US" altLang="zh-CN" sz="3200" dirty="0"/>
              <a:t>, </a:t>
            </a:r>
            <a:r>
              <a:rPr lang="zh-CN" altLang="en-US" sz="3200" dirty="0"/>
              <a:t>没有有效的方法来除掉它。</a:t>
            </a:r>
          </a:p>
          <a:p>
            <a:pPr fontAlgn="t"/>
            <a:r>
              <a:rPr lang="en-US" altLang="zh-CN" sz="3200" dirty="0" smtClean="0"/>
              <a:t>My </a:t>
            </a:r>
            <a:r>
              <a:rPr lang="en-US" altLang="zh-CN" sz="3200" dirty="0"/>
              <a:t>parents </a:t>
            </a:r>
            <a:r>
              <a:rPr lang="en-US" altLang="zh-CN" sz="3200" dirty="0">
                <a:solidFill>
                  <a:srgbClr val="FF0000"/>
                </a:solidFill>
              </a:rPr>
              <a:t>had a big effect on me. </a:t>
            </a:r>
          </a:p>
          <a:p>
            <a:pPr fontAlgn="t"/>
            <a:r>
              <a:rPr lang="zh-CN" altLang="en-US" sz="3200" dirty="0"/>
              <a:t>我父母对我的影响</a:t>
            </a:r>
            <a:r>
              <a:rPr lang="zh-CN" altLang="en-US" sz="3200" dirty="0" smtClean="0"/>
              <a:t>很大。</a:t>
            </a:r>
            <a:endParaRPr lang="en-US" altLang="zh-CN" sz="3200" dirty="0" smtClean="0"/>
          </a:p>
          <a:p>
            <a:pPr fontAlgn="t"/>
            <a:r>
              <a:rPr lang="en-US" altLang="zh-CN" sz="3200" dirty="0"/>
              <a:t>The traffic laws </a:t>
            </a:r>
            <a:r>
              <a:rPr lang="en-US" altLang="zh-CN" sz="3200" dirty="0">
                <a:solidFill>
                  <a:srgbClr val="FF0000"/>
                </a:solidFill>
              </a:rPr>
              <a:t>won’t take effect </a:t>
            </a:r>
            <a:r>
              <a:rPr lang="en-US" altLang="zh-CN" sz="3200" dirty="0"/>
              <a:t>until the end of the year. </a:t>
            </a:r>
          </a:p>
          <a:p>
            <a:pPr fontAlgn="t"/>
            <a:r>
              <a:rPr lang="zh-CN" altLang="en-US" sz="3200" dirty="0"/>
              <a:t>交通法要到年底才生效。</a:t>
            </a:r>
          </a:p>
          <a:p>
            <a:pPr fontAlgn="t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88601443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317500" y="1049948"/>
            <a:ext cx="13224933" cy="25805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zh-CN" altLang="en-US" dirty="0"/>
              <a:t>　</a:t>
            </a:r>
            <a:r>
              <a:rPr lang="en-US" altLang="zh-CN" sz="3200" dirty="0">
                <a:solidFill>
                  <a:srgbClr val="FF0000"/>
                </a:solidFill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</a:rPr>
              <a:t>即学活用</a:t>
            </a:r>
            <a:r>
              <a:rPr lang="en-US" altLang="zh-CN" sz="3200" dirty="0">
                <a:solidFill>
                  <a:srgbClr val="FF0000"/>
                </a:solidFill>
              </a:rPr>
              <a:t>】</a:t>
            </a:r>
            <a:r>
              <a:rPr lang="zh-CN" altLang="en-US" sz="3200" dirty="0"/>
              <a:t>语法填空</a:t>
            </a:r>
          </a:p>
          <a:p>
            <a:pPr fontAlgn="t"/>
            <a:r>
              <a:rPr lang="en-US" altLang="zh-CN" sz="3200" dirty="0"/>
              <a:t>(1)His visit had a great effect ___their relationship. </a:t>
            </a:r>
          </a:p>
          <a:p>
            <a:pPr fontAlgn="t"/>
            <a:r>
              <a:rPr lang="en-US" altLang="zh-CN" sz="3200" dirty="0"/>
              <a:t>(2) We should take ________(effect) measures to </a:t>
            </a:r>
          </a:p>
          <a:p>
            <a:pPr fontAlgn="t"/>
            <a:r>
              <a:rPr lang="en-US" altLang="zh-CN" sz="3200" dirty="0"/>
              <a:t>control pollution. </a:t>
            </a:r>
          </a:p>
          <a:p>
            <a:pPr fontAlgn="t"/>
            <a:r>
              <a:rPr lang="en-US" altLang="zh-CN" sz="3200" dirty="0"/>
              <a:t>(3)It is difficult to put this new law ____effect. 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4759421" y="1516342"/>
            <a:ext cx="16002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389909" y="2065610"/>
            <a:ext cx="41275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effective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5408275" y="2995877"/>
            <a:ext cx="2218267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into</a:t>
            </a:r>
          </a:p>
        </p:txBody>
      </p:sp>
    </p:spTree>
    <p:extLst>
      <p:ext uri="{BB962C8B-B14F-4D97-AF65-F5344CB8AC3E}">
        <p14:creationId xmlns:p14="http://schemas.microsoft.com/office/powerpoint/2010/main" val="3922142026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7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7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2195" grpId="0" autoUpdateAnimBg="0"/>
      <p:bldP spid="1672196" grpId="0" autoUpdateAnimBg="0"/>
      <p:bldP spid="167219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317500" y="551184"/>
            <a:ext cx="13152967" cy="65201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 smtClean="0"/>
              <a:t>12. </a:t>
            </a:r>
            <a:r>
              <a:rPr lang="en-US" altLang="zh-CN" sz="3200" dirty="0"/>
              <a:t>intend </a:t>
            </a:r>
            <a:r>
              <a:rPr lang="en-US" altLang="zh-CN" sz="3200" i="1" dirty="0"/>
              <a:t>vi. &amp;</a:t>
            </a:r>
            <a:r>
              <a:rPr lang="en-US" altLang="zh-CN" sz="3200" i="1" dirty="0" err="1"/>
              <a:t>vt.</a:t>
            </a:r>
            <a:r>
              <a:rPr lang="en-US" altLang="zh-CN" sz="3200" i="1" dirty="0"/>
              <a:t> </a:t>
            </a:r>
            <a:r>
              <a:rPr lang="zh-CN" altLang="en-US" sz="3200" dirty="0"/>
              <a:t>打算</a:t>
            </a:r>
            <a:r>
              <a:rPr lang="en-US" altLang="zh-CN" sz="3200" dirty="0"/>
              <a:t>; </a:t>
            </a:r>
            <a:r>
              <a:rPr lang="zh-CN" altLang="en-US" sz="3200" dirty="0"/>
              <a:t>计划</a:t>
            </a:r>
            <a:r>
              <a:rPr lang="en-US" altLang="zh-CN" sz="3200" dirty="0"/>
              <a:t>; </a:t>
            </a:r>
            <a:r>
              <a:rPr lang="zh-CN" altLang="en-US" sz="3200" dirty="0"/>
              <a:t>想要</a:t>
            </a:r>
          </a:p>
          <a:p>
            <a:pPr fontAlgn="t"/>
            <a:r>
              <a:rPr lang="en-US" altLang="zh-CN" sz="3200" dirty="0" smtClean="0"/>
              <a:t>The </a:t>
            </a:r>
            <a:r>
              <a:rPr lang="en-US" altLang="zh-CN" sz="3200" dirty="0"/>
              <a:t>book </a:t>
            </a:r>
            <a:r>
              <a:rPr lang="en-US" altLang="zh-CN" sz="3200" dirty="0">
                <a:solidFill>
                  <a:srgbClr val="0000FF"/>
                </a:solidFill>
              </a:rPr>
              <a:t>is intended for</a:t>
            </a:r>
            <a:r>
              <a:rPr lang="en-US" altLang="zh-CN" sz="3200" dirty="0"/>
              <a:t> children aged 8-12. </a:t>
            </a:r>
          </a:p>
          <a:p>
            <a:pPr fontAlgn="t"/>
            <a:r>
              <a:rPr lang="zh-CN" altLang="en-US" sz="3200" dirty="0"/>
              <a:t>这本书是专为</a:t>
            </a:r>
            <a:r>
              <a:rPr lang="en-US" altLang="zh-CN" sz="3200" dirty="0"/>
              <a:t>8</a:t>
            </a:r>
            <a:r>
              <a:rPr lang="zh-CN" altLang="en-US" sz="3200" dirty="0"/>
              <a:t>到</a:t>
            </a:r>
            <a:r>
              <a:rPr lang="en-US" altLang="zh-CN" sz="3200" dirty="0"/>
              <a:t>12</a:t>
            </a:r>
            <a:r>
              <a:rPr lang="zh-CN" altLang="en-US" sz="3200" dirty="0"/>
              <a:t>岁的儿童写的。</a:t>
            </a:r>
          </a:p>
          <a:p>
            <a:pPr fontAlgn="t"/>
            <a:r>
              <a:rPr lang="en-US" altLang="zh-CN" sz="3200" dirty="0" smtClean="0"/>
              <a:t>I </a:t>
            </a:r>
            <a:r>
              <a:rPr lang="en-US" altLang="zh-CN" sz="3200" dirty="0"/>
              <a:t>didn’t </a:t>
            </a:r>
            <a:r>
              <a:rPr lang="en-US" altLang="zh-CN" sz="3200" dirty="0">
                <a:solidFill>
                  <a:srgbClr val="0000FF"/>
                </a:solidFill>
              </a:rPr>
              <a:t>intend</a:t>
            </a:r>
            <a:r>
              <a:rPr lang="en-US" altLang="zh-CN" sz="3200" dirty="0"/>
              <a:t> making out this </a:t>
            </a:r>
            <a:r>
              <a:rPr lang="en-US" altLang="zh-CN" sz="3200" u="sng" dirty="0"/>
              <a:t>form</a:t>
            </a:r>
            <a:r>
              <a:rPr lang="en-US" altLang="zh-CN" sz="3200" dirty="0"/>
              <a:t>. </a:t>
            </a:r>
          </a:p>
          <a:p>
            <a:pPr fontAlgn="t"/>
            <a:r>
              <a:rPr lang="zh-CN" altLang="en-US" sz="3200" dirty="0"/>
              <a:t>我没有打算填这个表格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 smtClean="0"/>
              <a:t>I </a:t>
            </a:r>
            <a:r>
              <a:rPr lang="en-US" altLang="zh-CN" sz="3200" dirty="0"/>
              <a:t>had no </a:t>
            </a:r>
            <a:r>
              <a:rPr lang="en-US" altLang="zh-CN" sz="3200" dirty="0">
                <a:solidFill>
                  <a:srgbClr val="0000FF"/>
                </a:solidFill>
              </a:rPr>
              <a:t>intention</a:t>
            </a:r>
            <a:r>
              <a:rPr lang="en-US" altLang="zh-CN" sz="3200" dirty="0"/>
              <a:t> of </a:t>
            </a:r>
            <a:r>
              <a:rPr lang="en-US" altLang="zh-CN" sz="3200" u="sng" dirty="0"/>
              <a:t>reserving</a:t>
            </a:r>
            <a:r>
              <a:rPr lang="en-US" altLang="zh-CN" sz="3200" dirty="0"/>
              <a:t> a room in advance. </a:t>
            </a:r>
          </a:p>
          <a:p>
            <a:pPr fontAlgn="t"/>
            <a:r>
              <a:rPr lang="zh-CN" altLang="en-US" sz="3200" dirty="0"/>
              <a:t>我无意提前预订一个房间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>
                <a:solidFill>
                  <a:srgbClr val="FF0000"/>
                </a:solidFill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</a:rPr>
              <a:t>语块积累</a:t>
            </a:r>
            <a:r>
              <a:rPr lang="en-US" altLang="zh-CN" sz="3200" dirty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en-US" altLang="zh-CN" sz="3200" dirty="0"/>
              <a:t>(1)intend doing/to do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</a:t>
            </a:r>
            <a:r>
              <a:rPr lang="zh-CN" altLang="en-US" sz="3200" dirty="0"/>
              <a:t>　　　打算做某事</a:t>
            </a:r>
          </a:p>
          <a:p>
            <a:pPr fontAlgn="t"/>
            <a:r>
              <a:rPr lang="en-US" altLang="zh-CN" sz="3200" dirty="0"/>
              <a:t>intend sb. to do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	</a:t>
            </a:r>
            <a:r>
              <a:rPr lang="zh-CN" altLang="en-US" sz="3200" dirty="0"/>
              <a:t>打算让某人做某事</a:t>
            </a:r>
          </a:p>
          <a:p>
            <a:pPr fontAlgn="t"/>
            <a:r>
              <a:rPr lang="en-US" altLang="zh-CN" sz="3200" dirty="0"/>
              <a:t>be intended for		</a:t>
            </a:r>
            <a:r>
              <a:rPr lang="zh-CN" altLang="en-US" sz="3200" dirty="0"/>
              <a:t>打算供</a:t>
            </a:r>
            <a:r>
              <a:rPr lang="en-US" altLang="zh-CN" sz="3200" dirty="0"/>
              <a:t>……</a:t>
            </a:r>
            <a:r>
              <a:rPr lang="zh-CN" altLang="en-US" sz="3200" dirty="0"/>
              <a:t>使用</a:t>
            </a:r>
          </a:p>
          <a:p>
            <a:pPr fontAlgn="t"/>
            <a:r>
              <a:rPr lang="en-US" altLang="zh-CN" sz="3200" dirty="0"/>
              <a:t>(2)intention			</a:t>
            </a:r>
            <a:r>
              <a:rPr lang="en-US" altLang="zh-CN" sz="3200" i="1" dirty="0"/>
              <a:t>n. </a:t>
            </a:r>
            <a:r>
              <a:rPr lang="zh-CN" altLang="en-US" sz="3200" dirty="0"/>
              <a:t>意图</a:t>
            </a:r>
            <a:r>
              <a:rPr lang="en-US" altLang="zh-CN" sz="3200" dirty="0"/>
              <a:t>; </a:t>
            </a:r>
            <a:r>
              <a:rPr lang="zh-CN" altLang="en-US" sz="3200" dirty="0"/>
              <a:t>目的</a:t>
            </a:r>
            <a:r>
              <a:rPr lang="en-US" altLang="zh-CN" sz="3200" dirty="0"/>
              <a:t>; </a:t>
            </a:r>
            <a:r>
              <a:rPr lang="zh-CN" altLang="en-US" sz="3200" dirty="0"/>
              <a:t>打算</a:t>
            </a:r>
          </a:p>
          <a:p>
            <a:pPr fontAlgn="t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82991707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1193181" cy="28883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algn="ctr" fontAlgn="t"/>
            <a:r>
              <a:rPr lang="zh-CN" altLang="en-US" sz="3600" dirty="0"/>
              <a:t>　</a:t>
            </a:r>
            <a:r>
              <a:rPr lang="zh-CN" altLang="en-US" sz="3600" dirty="0" smtClean="0"/>
              <a:t>语法</a:t>
            </a:r>
            <a:r>
              <a:rPr lang="zh-CN" altLang="en-US" sz="3600" dirty="0"/>
              <a:t>填空</a:t>
            </a:r>
          </a:p>
          <a:p>
            <a:pPr fontAlgn="t"/>
            <a:r>
              <a:rPr lang="en-US" altLang="zh-CN" sz="3600" dirty="0"/>
              <a:t>(1)I didn’t intend him _________(identify) the thief.  </a:t>
            </a:r>
          </a:p>
          <a:p>
            <a:pPr fontAlgn="t"/>
            <a:r>
              <a:rPr lang="en-US" altLang="zh-CN" sz="3600" dirty="0"/>
              <a:t>(2)This book __________(intend) for the general reader </a:t>
            </a:r>
          </a:p>
          <a:p>
            <a:pPr fontAlgn="t"/>
            <a:r>
              <a:rPr lang="en-US" altLang="zh-CN" sz="3600" dirty="0"/>
              <a:t>rather than the student.  </a:t>
            </a:r>
          </a:p>
          <a:p>
            <a:pPr fontAlgn="t"/>
            <a:r>
              <a:rPr lang="en-US" altLang="zh-CN" sz="3600" dirty="0"/>
              <a:t>(3)I have no ________ (intend) of going to the wedding </a:t>
            </a:r>
          </a:p>
        </p:txBody>
      </p:sp>
      <p:sp>
        <p:nvSpPr>
          <p:cNvPr id="1785859" name="Text Box 3"/>
          <p:cNvSpPr txBox="1">
            <a:spLocks noChangeArrowheads="1"/>
          </p:cNvSpPr>
          <p:nvPr/>
        </p:nvSpPr>
        <p:spPr bwMode="auto">
          <a:xfrm>
            <a:off x="4150816" y="1504640"/>
            <a:ext cx="2718081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to identify</a:t>
            </a:r>
          </a:p>
        </p:txBody>
      </p:sp>
      <p:sp>
        <p:nvSpPr>
          <p:cNvPr id="1785860" name="Text Box 4"/>
          <p:cNvSpPr txBox="1">
            <a:spLocks noChangeArrowheads="1"/>
          </p:cNvSpPr>
          <p:nvPr/>
        </p:nvSpPr>
        <p:spPr bwMode="auto">
          <a:xfrm>
            <a:off x="2548072" y="2049100"/>
            <a:ext cx="2872978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is intended</a:t>
            </a:r>
          </a:p>
        </p:txBody>
      </p:sp>
      <p:sp>
        <p:nvSpPr>
          <p:cNvPr id="1785861" name="Text Box 5"/>
          <p:cNvSpPr txBox="1">
            <a:spLocks noChangeArrowheads="1"/>
          </p:cNvSpPr>
          <p:nvPr/>
        </p:nvSpPr>
        <p:spPr bwMode="auto">
          <a:xfrm>
            <a:off x="2441677" y="3201980"/>
            <a:ext cx="2426726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intention</a:t>
            </a:r>
          </a:p>
        </p:txBody>
      </p:sp>
    </p:spTree>
    <p:extLst>
      <p:ext uri="{BB962C8B-B14F-4D97-AF65-F5344CB8AC3E}">
        <p14:creationId xmlns:p14="http://schemas.microsoft.com/office/powerpoint/2010/main" val="936015266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8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8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8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5859" grpId="0" autoUpdateAnimBg="0"/>
      <p:bldP spid="1785860" grpId="0" autoUpdateAnimBg="0"/>
      <p:bldP spid="178586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34409" y="569611"/>
            <a:ext cx="11516783" cy="69879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2400" dirty="0"/>
              <a:t>1. hunt </a:t>
            </a:r>
            <a:r>
              <a:rPr lang="en-US" altLang="zh-CN" sz="2400" i="1" dirty="0" err="1"/>
              <a:t>vt.</a:t>
            </a:r>
            <a:r>
              <a:rPr lang="en-US" altLang="zh-CN" sz="2400" i="1" dirty="0"/>
              <a:t> &amp;vi. </a:t>
            </a:r>
            <a:r>
              <a:rPr lang="zh-CN" altLang="en-US" sz="2400" dirty="0"/>
              <a:t>打猎 </a:t>
            </a:r>
            <a:r>
              <a:rPr lang="en-US" altLang="zh-CN" sz="2400" dirty="0"/>
              <a:t>; </a:t>
            </a:r>
            <a:r>
              <a:rPr lang="zh-CN" altLang="en-US" sz="2400" dirty="0"/>
              <a:t>搜寻</a:t>
            </a:r>
            <a:r>
              <a:rPr lang="en-US" altLang="zh-CN" sz="2400" dirty="0"/>
              <a:t>; </a:t>
            </a:r>
            <a:r>
              <a:rPr lang="zh-CN" altLang="en-US" sz="2400" dirty="0"/>
              <a:t>追捕</a:t>
            </a:r>
          </a:p>
          <a:p>
            <a:pPr fontAlgn="t"/>
            <a:r>
              <a:rPr lang="en-US" altLang="zh-CN" sz="2400" dirty="0" smtClean="0"/>
              <a:t>Jeff had </a:t>
            </a:r>
            <a:r>
              <a:rPr lang="en-US" altLang="zh-CN" sz="2400" dirty="0">
                <a:solidFill>
                  <a:srgbClr val="0000FF"/>
                </a:solidFill>
              </a:rPr>
              <a:t>hunted</a:t>
            </a:r>
            <a:r>
              <a:rPr lang="en-US" altLang="zh-CN" sz="2400" dirty="0"/>
              <a:t> in </a:t>
            </a:r>
            <a:r>
              <a:rPr lang="en-US" altLang="zh-CN" sz="2400" dirty="0" err="1"/>
              <a:t>Lowa</a:t>
            </a:r>
            <a:r>
              <a:rPr lang="en-US" altLang="zh-CN" sz="2400" dirty="0"/>
              <a:t> before Thanksgiving with his dog. </a:t>
            </a:r>
          </a:p>
          <a:p>
            <a:pPr fontAlgn="t"/>
            <a:r>
              <a:rPr lang="zh-CN" altLang="en-US" sz="2400" dirty="0"/>
              <a:t>在感恩节前</a:t>
            </a:r>
            <a:r>
              <a:rPr lang="en-US" altLang="zh-CN" sz="2400" dirty="0"/>
              <a:t>, </a:t>
            </a:r>
            <a:r>
              <a:rPr lang="zh-CN" altLang="en-US" sz="2400" dirty="0"/>
              <a:t>杰夫带着狗在洛瓦打猎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fontAlgn="t"/>
            <a:r>
              <a:rPr lang="en-US" altLang="zh-CN" sz="2400" dirty="0"/>
              <a:t>I watched for the desert sunsets, and </a:t>
            </a:r>
            <a:r>
              <a:rPr lang="en-US" altLang="zh-CN" sz="2400" dirty="0">
                <a:solidFill>
                  <a:srgbClr val="0000FF"/>
                </a:solidFill>
              </a:rPr>
              <a:t>hunted for</a:t>
            </a:r>
            <a:r>
              <a:rPr lang="en-US" altLang="zh-CN" sz="2400" dirty="0"/>
              <a:t> seashells that had been left there millions of years ago. </a:t>
            </a:r>
          </a:p>
          <a:p>
            <a:pPr fontAlgn="t"/>
            <a:r>
              <a:rPr lang="zh-CN" altLang="en-US" sz="2400" dirty="0"/>
              <a:t>我注视着沙漠落日</a:t>
            </a:r>
            <a:r>
              <a:rPr lang="en-US" altLang="zh-CN" sz="2400" dirty="0"/>
              <a:t>, </a:t>
            </a:r>
            <a:r>
              <a:rPr lang="zh-CN" altLang="en-US" sz="2400" dirty="0"/>
              <a:t>寻找几百万年前留下的海洋生物的贝壳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fontAlgn="t">
              <a:lnSpc>
                <a:spcPct val="140000"/>
              </a:lnSpc>
            </a:pPr>
            <a:r>
              <a:rPr lang="en-US" altLang="zh-CN" sz="2400" dirty="0">
                <a:solidFill>
                  <a:srgbClr val="FF0000"/>
                </a:solidFill>
              </a:rPr>
              <a:t>【</a:t>
            </a:r>
            <a:r>
              <a:rPr lang="zh-CN" altLang="en-US" sz="2400" dirty="0">
                <a:solidFill>
                  <a:srgbClr val="FF0000"/>
                </a:solidFill>
              </a:rPr>
              <a:t>语块积累</a:t>
            </a:r>
            <a:r>
              <a:rPr lang="en-US" altLang="zh-CN" sz="2400" dirty="0">
                <a:solidFill>
                  <a:srgbClr val="FF0000"/>
                </a:solidFill>
              </a:rPr>
              <a:t>】</a:t>
            </a:r>
          </a:p>
          <a:p>
            <a:pPr fontAlgn="t">
              <a:lnSpc>
                <a:spcPct val="140000"/>
              </a:lnSpc>
            </a:pPr>
            <a:r>
              <a:rPr lang="en-US" altLang="zh-CN" sz="2400" dirty="0"/>
              <a:t>hunt for</a:t>
            </a:r>
            <a:r>
              <a:rPr lang="zh-CN" altLang="en-US" sz="2400" dirty="0"/>
              <a:t>　　</a:t>
            </a:r>
            <a:r>
              <a:rPr lang="zh-CN" altLang="en-US" sz="2400" dirty="0"/>
              <a:t> </a:t>
            </a:r>
            <a:r>
              <a:rPr lang="zh-CN" altLang="en-US" sz="2400" dirty="0" smtClean="0"/>
              <a:t>  </a:t>
            </a:r>
            <a:r>
              <a:rPr lang="zh-CN" altLang="en-US" sz="2400" dirty="0" smtClean="0"/>
              <a:t>寻找</a:t>
            </a:r>
            <a:endParaRPr lang="zh-CN" altLang="en-US" sz="2400" dirty="0"/>
          </a:p>
          <a:p>
            <a:pPr fontAlgn="t">
              <a:lnSpc>
                <a:spcPct val="140000"/>
              </a:lnSpc>
            </a:pPr>
            <a:r>
              <a:rPr lang="en-US" altLang="zh-CN" sz="2400" dirty="0"/>
              <a:t>hunter		</a:t>
            </a:r>
            <a:r>
              <a:rPr lang="en-US" altLang="zh-CN" sz="2400" i="1" dirty="0"/>
              <a:t>n. </a:t>
            </a:r>
            <a:r>
              <a:rPr lang="zh-CN" altLang="en-US" sz="2400" dirty="0" smtClean="0"/>
              <a:t>猎人</a:t>
            </a:r>
            <a:endParaRPr lang="en-US" altLang="zh-CN" sz="2400" dirty="0" smtClean="0"/>
          </a:p>
          <a:p>
            <a:pPr fontAlgn="t"/>
            <a:r>
              <a:rPr lang="en-US" altLang="zh-CN" sz="2400" dirty="0">
                <a:solidFill>
                  <a:srgbClr val="FF0000"/>
                </a:solidFill>
              </a:rPr>
              <a:t>【</a:t>
            </a:r>
            <a:r>
              <a:rPr lang="zh-CN" altLang="en-US" sz="2400" dirty="0">
                <a:solidFill>
                  <a:srgbClr val="FF0000"/>
                </a:solidFill>
              </a:rPr>
              <a:t>即学活用</a:t>
            </a:r>
            <a:r>
              <a:rPr lang="en-US" altLang="zh-CN" sz="2400" dirty="0">
                <a:solidFill>
                  <a:srgbClr val="FF0000"/>
                </a:solidFill>
              </a:rPr>
              <a:t>】</a:t>
            </a:r>
            <a:r>
              <a:rPr lang="zh-CN" altLang="en-US" sz="2400" dirty="0"/>
              <a:t>语法填空</a:t>
            </a:r>
          </a:p>
          <a:p>
            <a:pPr fontAlgn="t"/>
            <a:r>
              <a:rPr lang="en-US" altLang="zh-CN" sz="2400" dirty="0"/>
              <a:t>(1)Risk-takers were better at _______(hunt),  fighting, </a:t>
            </a:r>
          </a:p>
          <a:p>
            <a:pPr fontAlgn="t"/>
            <a:r>
              <a:rPr lang="en-US" altLang="zh-CN" sz="2400" dirty="0"/>
              <a:t> or exploring. </a:t>
            </a:r>
          </a:p>
          <a:p>
            <a:pPr fontAlgn="t"/>
            <a:r>
              <a:rPr lang="en-US" altLang="zh-CN" sz="2400" dirty="0"/>
              <a:t>(2)As a child I learned _______(hunt) and fish.  </a:t>
            </a:r>
          </a:p>
          <a:p>
            <a:pPr fontAlgn="t"/>
            <a:r>
              <a:rPr lang="en-US" altLang="zh-CN" sz="2400" dirty="0"/>
              <a:t>(3)Judy was taken to the fields for _______(hunt).  </a:t>
            </a:r>
          </a:p>
          <a:p>
            <a:pPr fontAlgn="t">
              <a:lnSpc>
                <a:spcPct val="140000"/>
              </a:lnSpc>
            </a:pPr>
            <a:endParaRPr lang="zh-CN" altLang="en-US" sz="2400" dirty="0"/>
          </a:p>
          <a:p>
            <a:pPr fontAlgn="t"/>
            <a:endParaRPr lang="en-US" altLang="zh-CN" sz="2400" dirty="0"/>
          </a:p>
          <a:p>
            <a:pPr fontAlgn="t"/>
            <a:endParaRPr lang="zh-CN" altLang="en-US" sz="2400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692400" y="4701734"/>
            <a:ext cx="3200400" cy="3953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hunting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06601" y="5329168"/>
            <a:ext cx="2992967" cy="3953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to hunt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03085" y="5683638"/>
            <a:ext cx="3200400" cy="3953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hunting</a:t>
            </a:r>
          </a:p>
        </p:txBody>
      </p:sp>
    </p:spTree>
    <p:extLst>
      <p:ext uri="{BB962C8B-B14F-4D97-AF65-F5344CB8AC3E}">
        <p14:creationId xmlns:p14="http://schemas.microsoft.com/office/powerpoint/2010/main" val="308195443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48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34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19101" y="1471127"/>
            <a:ext cx="13061951" cy="3442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zh-CN" altLang="en-US" sz="3600" dirty="0" smtClean="0"/>
              <a:t>根据</a:t>
            </a:r>
            <a:r>
              <a:rPr lang="zh-CN" altLang="en-US" sz="3600" dirty="0"/>
              <a:t>给出的构词规则完成下面空格</a:t>
            </a:r>
          </a:p>
          <a:p>
            <a:pPr fontAlgn="t"/>
            <a:r>
              <a:rPr lang="en-US" altLang="zh-CN" sz="3600" dirty="0"/>
              <a:t>1. </a:t>
            </a:r>
            <a:r>
              <a:rPr lang="en-US" altLang="zh-CN" sz="3600" i="1" dirty="0" err="1"/>
              <a:t>vt</a:t>
            </a:r>
            <a:r>
              <a:rPr lang="en-US" altLang="zh-CN" sz="3600" dirty="0" err="1"/>
              <a:t>.</a:t>
            </a:r>
            <a:r>
              <a:rPr lang="en-US" altLang="zh-CN" sz="3600" dirty="0"/>
              <a:t> +</a:t>
            </a:r>
            <a:r>
              <a:rPr lang="en-US" altLang="zh-CN" sz="3600" dirty="0" err="1"/>
              <a:t>ion→</a:t>
            </a:r>
            <a:r>
              <a:rPr lang="en-US" altLang="zh-CN" sz="3600" i="1" dirty="0" err="1"/>
              <a:t>n</a:t>
            </a:r>
            <a:r>
              <a:rPr lang="en-US" altLang="zh-CN" sz="3600" i="1" dirty="0"/>
              <a:t>. </a:t>
            </a:r>
            <a:endParaRPr lang="en-US" altLang="zh-CN" sz="3600" dirty="0"/>
          </a:p>
          <a:p>
            <a:pPr fontAlgn="t"/>
            <a:r>
              <a:rPr lang="en-US" altLang="zh-CN" sz="3600" dirty="0"/>
              <a:t>extinction </a:t>
            </a:r>
            <a:r>
              <a:rPr lang="en-US" altLang="zh-CN" sz="3600" i="1" dirty="0"/>
              <a:t>n. </a:t>
            </a:r>
            <a:r>
              <a:rPr lang="zh-CN" altLang="en-US" sz="3600" dirty="0"/>
              <a:t>灭绝 </a:t>
            </a:r>
          </a:p>
          <a:p>
            <a:pPr fontAlgn="t"/>
            <a:r>
              <a:rPr lang="en-US" altLang="zh-CN" sz="3600" dirty="0"/>
              <a:t>translate +ion→ __________</a:t>
            </a:r>
            <a:r>
              <a:rPr lang="en-US" altLang="zh-CN" sz="3600" i="1" dirty="0"/>
              <a:t>n. </a:t>
            </a:r>
            <a:r>
              <a:rPr lang="zh-CN" altLang="en-US" sz="3600" dirty="0"/>
              <a:t>翻译</a:t>
            </a:r>
          </a:p>
          <a:p>
            <a:pPr fontAlgn="t"/>
            <a:r>
              <a:rPr lang="en-US" altLang="zh-CN" sz="3600" dirty="0" err="1"/>
              <a:t>act+ion</a:t>
            </a:r>
            <a:r>
              <a:rPr lang="en-US" altLang="zh-CN" sz="3600" dirty="0"/>
              <a:t>→ ______</a:t>
            </a:r>
            <a:r>
              <a:rPr lang="en-US" altLang="zh-CN" sz="3600" i="1" dirty="0"/>
              <a:t>n. </a:t>
            </a:r>
            <a:r>
              <a:rPr lang="zh-CN" altLang="en-US" sz="3600" dirty="0"/>
              <a:t>行为</a:t>
            </a:r>
          </a:p>
          <a:p>
            <a:pPr fontAlgn="t"/>
            <a:r>
              <a:rPr lang="en-US" altLang="zh-CN" sz="3600" dirty="0" err="1"/>
              <a:t>direct+ion</a:t>
            </a:r>
            <a:r>
              <a:rPr lang="en-US" altLang="zh-CN" sz="3600" dirty="0"/>
              <a:t>→ ________</a:t>
            </a:r>
            <a:r>
              <a:rPr lang="en-US" altLang="zh-CN" sz="3600" i="1" dirty="0"/>
              <a:t>n. </a:t>
            </a:r>
            <a:r>
              <a:rPr lang="zh-CN" altLang="en-US" sz="3600" dirty="0"/>
              <a:t>方向</a:t>
            </a:r>
            <a:r>
              <a:rPr lang="en-US" altLang="zh-CN" sz="3600" dirty="0"/>
              <a:t>; </a:t>
            </a:r>
            <a:r>
              <a:rPr lang="zh-CN" altLang="en-US" sz="3600" dirty="0"/>
              <a:t>指导</a:t>
            </a:r>
          </a:p>
        </p:txBody>
      </p:sp>
      <p:sp>
        <p:nvSpPr>
          <p:cNvPr id="1736707" name="Text Box 3"/>
          <p:cNvSpPr txBox="1">
            <a:spLocks noChangeArrowheads="1"/>
          </p:cNvSpPr>
          <p:nvPr/>
        </p:nvSpPr>
        <p:spPr bwMode="auto">
          <a:xfrm>
            <a:off x="3034146" y="3026273"/>
            <a:ext cx="34120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translation</a:t>
            </a:r>
          </a:p>
        </p:txBody>
      </p:sp>
      <p:sp>
        <p:nvSpPr>
          <p:cNvPr id="1736708" name="Text Box 4"/>
          <p:cNvSpPr txBox="1">
            <a:spLocks noChangeArrowheads="1"/>
          </p:cNvSpPr>
          <p:nvPr/>
        </p:nvSpPr>
        <p:spPr bwMode="auto">
          <a:xfrm>
            <a:off x="2003330" y="3500492"/>
            <a:ext cx="20616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action</a:t>
            </a:r>
          </a:p>
        </p:txBody>
      </p:sp>
      <p:sp>
        <p:nvSpPr>
          <p:cNvPr id="1736709" name="Text Box 5"/>
          <p:cNvSpPr txBox="1">
            <a:spLocks noChangeArrowheads="1"/>
          </p:cNvSpPr>
          <p:nvPr/>
        </p:nvSpPr>
        <p:spPr bwMode="auto">
          <a:xfrm>
            <a:off x="2329295" y="4160317"/>
            <a:ext cx="28617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direction</a:t>
            </a:r>
          </a:p>
        </p:txBody>
      </p:sp>
      <p:sp>
        <p:nvSpPr>
          <p:cNvPr id="2" name="矩形 1"/>
          <p:cNvSpPr/>
          <p:nvPr/>
        </p:nvSpPr>
        <p:spPr>
          <a:xfrm>
            <a:off x="4459862" y="547797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构词规律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8908195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6707" grpId="0" autoUpdateAnimBg="0"/>
      <p:bldP spid="1736708" grpId="0" autoUpdateAnimBg="0"/>
      <p:bldP spid="1736709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91067" y="1082341"/>
            <a:ext cx="12242800" cy="44272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4000" dirty="0"/>
              <a:t>2. make</a:t>
            </a:r>
            <a:r>
              <a:rPr lang="zh-CN" altLang="en-US" sz="4000" dirty="0"/>
              <a:t>的短语</a:t>
            </a:r>
          </a:p>
          <a:p>
            <a:pPr fontAlgn="t"/>
            <a:r>
              <a:rPr lang="en-US" altLang="zh-CN" sz="4000" dirty="0"/>
              <a:t>make out</a:t>
            </a:r>
            <a:r>
              <a:rPr lang="zh-CN" altLang="en-US" sz="4000" dirty="0"/>
              <a:t>看清</a:t>
            </a:r>
            <a:r>
              <a:rPr lang="en-US" altLang="zh-CN" sz="4000" dirty="0"/>
              <a:t>; </a:t>
            </a:r>
            <a:r>
              <a:rPr lang="zh-CN" altLang="en-US" sz="4000" dirty="0"/>
              <a:t>听清</a:t>
            </a:r>
            <a:r>
              <a:rPr lang="en-US" altLang="zh-CN" sz="4000" dirty="0"/>
              <a:t>; </a:t>
            </a:r>
            <a:r>
              <a:rPr lang="zh-CN" altLang="en-US" sz="4000" dirty="0"/>
              <a:t>分清</a:t>
            </a:r>
          </a:p>
          <a:p>
            <a:pPr fontAlgn="t"/>
            <a:r>
              <a:rPr lang="en-US" altLang="zh-CN" sz="4000" dirty="0"/>
              <a:t>make ___</a:t>
            </a:r>
            <a:r>
              <a:rPr lang="zh-CN" altLang="en-US" sz="4000" dirty="0"/>
              <a:t>组成</a:t>
            </a:r>
            <a:r>
              <a:rPr lang="en-US" altLang="zh-CN" sz="4000" dirty="0"/>
              <a:t>; </a:t>
            </a:r>
            <a:r>
              <a:rPr lang="zh-CN" altLang="en-US" sz="4000" dirty="0"/>
              <a:t>弥补</a:t>
            </a:r>
            <a:r>
              <a:rPr lang="en-US" altLang="zh-CN" sz="4000" dirty="0"/>
              <a:t>; </a:t>
            </a:r>
            <a:r>
              <a:rPr lang="zh-CN" altLang="en-US" sz="4000" dirty="0"/>
              <a:t>编造</a:t>
            </a:r>
            <a:r>
              <a:rPr lang="en-US" altLang="zh-CN" sz="4000" dirty="0"/>
              <a:t>; </a:t>
            </a:r>
            <a:r>
              <a:rPr lang="zh-CN" altLang="en-US" sz="4000" dirty="0"/>
              <a:t>化妆</a:t>
            </a:r>
          </a:p>
          <a:p>
            <a:pPr fontAlgn="t"/>
            <a:r>
              <a:rPr lang="en-US" altLang="zh-CN" sz="4000" dirty="0"/>
              <a:t>make ________</a:t>
            </a:r>
            <a:r>
              <a:rPr lang="zh-CN" altLang="en-US" sz="4000" dirty="0"/>
              <a:t>取得进步</a:t>
            </a:r>
          </a:p>
          <a:p>
            <a:pPr fontAlgn="t"/>
            <a:r>
              <a:rPr lang="en-US" altLang="zh-CN" sz="4000" dirty="0"/>
              <a:t>make _____</a:t>
            </a:r>
            <a:r>
              <a:rPr lang="zh-CN" altLang="en-US" sz="4000" dirty="0"/>
              <a:t>利用 </a:t>
            </a:r>
          </a:p>
          <a:p>
            <a:pPr fontAlgn="t"/>
            <a:r>
              <a:rPr lang="en-US" altLang="zh-CN" sz="4000" dirty="0"/>
              <a:t>make _____</a:t>
            </a:r>
            <a:r>
              <a:rPr lang="zh-CN" altLang="en-US" sz="4000" dirty="0"/>
              <a:t>有意义</a:t>
            </a:r>
          </a:p>
          <a:p>
            <a:pPr fontAlgn="t"/>
            <a:r>
              <a:rPr lang="en-US" altLang="zh-CN" sz="4000" dirty="0"/>
              <a:t>make _______</a:t>
            </a:r>
            <a:r>
              <a:rPr lang="zh-CN" altLang="en-US" sz="4000" dirty="0"/>
              <a:t>谋生 </a:t>
            </a:r>
          </a:p>
        </p:txBody>
      </p:sp>
      <p:sp>
        <p:nvSpPr>
          <p:cNvPr id="1737731" name="Text Box 3"/>
          <p:cNvSpPr txBox="1">
            <a:spLocks noChangeArrowheads="1"/>
          </p:cNvSpPr>
          <p:nvPr/>
        </p:nvSpPr>
        <p:spPr bwMode="auto">
          <a:xfrm>
            <a:off x="1375833" y="2242111"/>
            <a:ext cx="14816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</a:rPr>
              <a:t>up</a:t>
            </a:r>
          </a:p>
        </p:txBody>
      </p:sp>
      <p:sp>
        <p:nvSpPr>
          <p:cNvPr id="1737732" name="Text Box 4"/>
          <p:cNvSpPr txBox="1">
            <a:spLocks noChangeArrowheads="1"/>
          </p:cNvSpPr>
          <p:nvPr/>
        </p:nvSpPr>
        <p:spPr bwMode="auto">
          <a:xfrm>
            <a:off x="817033" y="2879778"/>
            <a:ext cx="37846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progress</a:t>
            </a:r>
          </a:p>
        </p:txBody>
      </p:sp>
      <p:sp>
        <p:nvSpPr>
          <p:cNvPr id="1737733" name="Text Box 5"/>
          <p:cNvSpPr txBox="1">
            <a:spLocks noChangeArrowheads="1"/>
          </p:cNvSpPr>
          <p:nvPr/>
        </p:nvSpPr>
        <p:spPr bwMode="auto">
          <a:xfrm>
            <a:off x="1079749" y="3552157"/>
            <a:ext cx="27093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use of</a:t>
            </a:r>
          </a:p>
        </p:txBody>
      </p:sp>
      <p:sp>
        <p:nvSpPr>
          <p:cNvPr id="1737734" name="Text Box 6"/>
          <p:cNvSpPr txBox="1">
            <a:spLocks noChangeArrowheads="1"/>
          </p:cNvSpPr>
          <p:nvPr/>
        </p:nvSpPr>
        <p:spPr bwMode="auto">
          <a:xfrm>
            <a:off x="1113367" y="4193239"/>
            <a:ext cx="24807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sense</a:t>
            </a:r>
          </a:p>
        </p:txBody>
      </p:sp>
      <p:sp>
        <p:nvSpPr>
          <p:cNvPr id="1737735" name="Text Box 7"/>
          <p:cNvSpPr txBox="1">
            <a:spLocks noChangeArrowheads="1"/>
          </p:cNvSpPr>
          <p:nvPr/>
        </p:nvSpPr>
        <p:spPr bwMode="auto">
          <a:xfrm>
            <a:off x="1051983" y="4658925"/>
            <a:ext cx="33147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 living</a:t>
            </a:r>
          </a:p>
        </p:txBody>
      </p:sp>
    </p:spTree>
    <p:extLst>
      <p:ext uri="{BB962C8B-B14F-4D97-AF65-F5344CB8AC3E}">
        <p14:creationId xmlns:p14="http://schemas.microsoft.com/office/powerpoint/2010/main" val="1575955596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3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7731" grpId="0" autoUpdateAnimBg="0"/>
      <p:bldP spid="1737732" grpId="0" autoUpdateAnimBg="0"/>
      <p:bldP spid="1737733" grpId="0" autoUpdateAnimBg="0"/>
      <p:bldP spid="1737734" grpId="0" autoUpdateAnimBg="0"/>
      <p:bldP spid="173773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4" name="Group 228"/>
          <p:cNvGrpSpPr>
            <a:grpSpLocks noGrp="1"/>
          </p:cNvGrpSpPr>
          <p:nvPr/>
        </p:nvGrpSpPr>
        <p:grpSpPr bwMode="auto">
          <a:xfrm>
            <a:off x="581000" y="1600200"/>
            <a:ext cx="11001400" cy="4525963"/>
            <a:chOff x="1196" y="1434"/>
            <a:chExt cx="2308" cy="327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6" name="Group 230"/>
            <p:cNvGrpSpPr>
              <a:grpSpLocks/>
            </p:cNvGrpSpPr>
            <p:nvPr/>
          </p:nvGrpSpPr>
          <p:grpSpPr bwMode="auto">
            <a:xfrm rot="-1705272">
              <a:off x="3220" y="1570"/>
              <a:ext cx="284" cy="191"/>
              <a:chOff x="1270" y="1366"/>
              <a:chExt cx="284" cy="191"/>
            </a:xfrm>
          </p:grpSpPr>
          <p:grpSp>
            <p:nvGrpSpPr>
              <p:cNvPr id="7" name="Group 231"/>
              <p:cNvGrpSpPr>
                <a:grpSpLocks/>
              </p:cNvGrpSpPr>
              <p:nvPr/>
            </p:nvGrpSpPr>
            <p:grpSpPr bwMode="auto">
              <a:xfrm rot="-3920841">
                <a:off x="1292" y="1367"/>
                <a:ext cx="148" cy="191"/>
                <a:chOff x="2825" y="3007"/>
                <a:chExt cx="229" cy="242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8" name="Group 234"/>
              <p:cNvGrpSpPr>
                <a:grpSpLocks/>
              </p:cNvGrpSpPr>
              <p:nvPr/>
            </p:nvGrpSpPr>
            <p:grpSpPr bwMode="auto">
              <a:xfrm rot="-10500000">
                <a:off x="1406" y="1366"/>
                <a:ext cx="148" cy="191"/>
                <a:chOff x="2825" y="3007"/>
                <a:chExt cx="229" cy="242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14" name="矩形 13"/>
          <p:cNvSpPr/>
          <p:nvPr/>
        </p:nvSpPr>
        <p:spPr>
          <a:xfrm>
            <a:off x="3204158" y="2686678"/>
            <a:ext cx="4358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经典句式复习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2748830"/>
      </p:ext>
    </p:extLst>
  </p:cSld>
  <p:clrMapOvr>
    <a:masterClrMapping/>
  </p:clrMapOvr>
  <p:transition spd="slow" advTm="3000">
    <p:comb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331212"/>
            <a:ext cx="11518900" cy="82436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fontAlgn="t" hangingPunct="1">
              <a:lnSpc>
                <a:spcPct val="150000"/>
              </a:lnSpc>
            </a:pPr>
            <a:r>
              <a:rPr lang="en-US" altLang="zh-CN" sz="2800" dirty="0" smtClean="0"/>
              <a:t>1. Some people think zoos </a:t>
            </a:r>
            <a:r>
              <a:rPr lang="en-US" altLang="zh-CN" sz="2800" dirty="0" smtClean="0">
                <a:solidFill>
                  <a:srgbClr val="FF0000"/>
                </a:solidFill>
              </a:rPr>
              <a:t>are cruel </a:t>
            </a:r>
            <a:r>
              <a:rPr lang="en-US" altLang="zh-CN" sz="2800" dirty="0" smtClean="0"/>
              <a:t>and all the zoos should be closed. </a:t>
            </a:r>
          </a:p>
          <a:p>
            <a:pPr eaLnBrk="1" fontAlgn="t" hangingPunct="1">
              <a:lnSpc>
                <a:spcPct val="150000"/>
              </a:lnSpc>
            </a:pPr>
            <a:r>
              <a:rPr lang="zh-CN" altLang="en-US" sz="2800" dirty="0" smtClean="0"/>
              <a:t>一些人认为动物园非常残忍</a:t>
            </a:r>
            <a:r>
              <a:rPr lang="en-US" altLang="zh-CN" sz="2800" dirty="0" smtClean="0"/>
              <a:t>, </a:t>
            </a:r>
            <a:r>
              <a:rPr lang="zh-CN" altLang="en-US" sz="2800" dirty="0" smtClean="0"/>
              <a:t>所有的动物园都应该被关闭。</a:t>
            </a:r>
            <a:endParaRPr lang="en-US" altLang="zh-CN" sz="2800" dirty="0" smtClean="0"/>
          </a:p>
          <a:p>
            <a:pPr fontAlgn="t">
              <a:lnSpc>
                <a:spcPct val="150000"/>
              </a:lnSpc>
            </a:pPr>
            <a:r>
              <a:rPr lang="en-US" altLang="zh-CN" sz="2800" dirty="0"/>
              <a:t>2. However,  some people think zoos </a:t>
            </a:r>
            <a:r>
              <a:rPr lang="en-US" altLang="zh-CN" sz="2800" dirty="0">
                <a:solidFill>
                  <a:srgbClr val="FF0000"/>
                </a:solidFill>
              </a:rPr>
              <a:t>are useful for </a:t>
            </a:r>
            <a:r>
              <a:rPr lang="en-US" altLang="zh-CN" sz="2800" dirty="0"/>
              <a:t>protecting the rare animals. </a:t>
            </a:r>
          </a:p>
          <a:p>
            <a:pPr fontAlgn="t">
              <a:lnSpc>
                <a:spcPct val="150000"/>
              </a:lnSpc>
            </a:pPr>
            <a:r>
              <a:rPr lang="zh-CN" altLang="en-US" sz="2800" dirty="0"/>
              <a:t>然而</a:t>
            </a:r>
            <a:r>
              <a:rPr lang="en-US" altLang="zh-CN" sz="2800" dirty="0"/>
              <a:t>, </a:t>
            </a:r>
            <a:r>
              <a:rPr lang="zh-CN" altLang="en-US" sz="2800" dirty="0"/>
              <a:t>一些人认为动物园对保护稀有动物是非常有用的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fontAlgn="t">
              <a:lnSpc>
                <a:spcPct val="150000"/>
              </a:lnSpc>
            </a:pPr>
            <a:r>
              <a:rPr lang="en-US" altLang="zh-CN" sz="2800" dirty="0"/>
              <a:t>3. Many wild animals are </a:t>
            </a:r>
            <a:r>
              <a:rPr lang="en-US" altLang="zh-CN" sz="2800" dirty="0">
                <a:solidFill>
                  <a:srgbClr val="FF0000"/>
                </a:solidFill>
              </a:rPr>
              <a:t>facing the danger of extinction</a:t>
            </a:r>
            <a:r>
              <a:rPr lang="en-US" altLang="zh-CN" sz="2800" dirty="0"/>
              <a:t>,  because the environment that they are living in has changed greatly. </a:t>
            </a:r>
          </a:p>
          <a:p>
            <a:pPr fontAlgn="t">
              <a:lnSpc>
                <a:spcPct val="150000"/>
              </a:lnSpc>
            </a:pPr>
            <a:r>
              <a:rPr lang="zh-CN" altLang="en-US" sz="2800" dirty="0"/>
              <a:t>很多野生动物面临着灭绝的危险</a:t>
            </a:r>
            <a:r>
              <a:rPr lang="en-US" altLang="zh-CN" sz="2800" dirty="0"/>
              <a:t>, </a:t>
            </a:r>
            <a:r>
              <a:rPr lang="zh-CN" altLang="en-US" sz="2800" dirty="0"/>
              <a:t>因为它们的生存环境发生了很大的改变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fontAlgn="t">
              <a:lnSpc>
                <a:spcPct val="150000"/>
              </a:lnSpc>
            </a:pPr>
            <a:r>
              <a:rPr lang="en-US" altLang="zh-CN" sz="2800" dirty="0"/>
              <a:t>4. At the same time,  man </a:t>
            </a:r>
            <a:r>
              <a:rPr lang="en-US" altLang="zh-CN" sz="2800" dirty="0">
                <a:solidFill>
                  <a:srgbClr val="FF0000"/>
                </a:solidFill>
              </a:rPr>
              <a:t>is hunting </a:t>
            </a:r>
            <a:r>
              <a:rPr lang="en-US" altLang="zh-CN" sz="2800" dirty="0"/>
              <a:t>wild animals just for getting their fur,  skin,  horns,  teeth and meat. </a:t>
            </a:r>
          </a:p>
          <a:p>
            <a:pPr fontAlgn="t">
              <a:lnSpc>
                <a:spcPct val="150000"/>
              </a:lnSpc>
            </a:pPr>
            <a:r>
              <a:rPr lang="zh-CN" altLang="en-US" sz="2800" dirty="0"/>
              <a:t>同时</a:t>
            </a:r>
            <a:r>
              <a:rPr lang="en-US" altLang="zh-CN" sz="2800" dirty="0"/>
              <a:t>, </a:t>
            </a:r>
            <a:r>
              <a:rPr lang="zh-CN" altLang="en-US" sz="2800" dirty="0"/>
              <a:t>人类为了野生动物的皮、毛、角、牙齿和肉而猎杀它们。</a:t>
            </a:r>
          </a:p>
          <a:p>
            <a:pPr fontAlgn="t">
              <a:lnSpc>
                <a:spcPct val="150000"/>
              </a:lnSpc>
            </a:pPr>
            <a:endParaRPr lang="zh-CN" altLang="en-US" dirty="0"/>
          </a:p>
          <a:p>
            <a:pPr fontAlgn="t">
              <a:lnSpc>
                <a:spcPct val="150000"/>
              </a:lnSpc>
            </a:pPr>
            <a:endParaRPr lang="zh-CN" altLang="en-US" dirty="0"/>
          </a:p>
          <a:p>
            <a:pPr eaLnBrk="1" fontAlgn="t" hangingPunct="1">
              <a:lnSpc>
                <a:spcPct val="150000"/>
              </a:lnSpc>
            </a:pPr>
            <a:endParaRPr lang="en-US" altLang="zh-CN" dirty="0" smtClean="0"/>
          </a:p>
          <a:p>
            <a:pPr eaLnBrk="1" fontAlgn="t" hangingPunct="1"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4856363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67343" y="344659"/>
            <a:ext cx="11518900" cy="76158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fontAlgn="t" hangingPunct="1">
              <a:lnSpc>
                <a:spcPct val="150000"/>
              </a:lnSpc>
            </a:pPr>
            <a:r>
              <a:rPr lang="en-US" altLang="zh-CN" sz="2800" dirty="0"/>
              <a:t>5. Only if we human beings </a:t>
            </a:r>
            <a:r>
              <a:rPr lang="en-US" altLang="zh-CN" sz="2800" dirty="0">
                <a:solidFill>
                  <a:srgbClr val="FF0000"/>
                </a:solidFill>
              </a:rPr>
              <a:t>take some effective measures</a:t>
            </a:r>
            <a:r>
              <a:rPr lang="en-US" altLang="zh-CN" sz="2800" dirty="0"/>
              <a:t> can wild animals be preserved. </a:t>
            </a:r>
          </a:p>
          <a:p>
            <a:pPr eaLnBrk="1" fontAlgn="t" hangingPunct="1">
              <a:lnSpc>
                <a:spcPct val="150000"/>
              </a:lnSpc>
            </a:pPr>
            <a:r>
              <a:rPr lang="zh-CN" altLang="en-US" sz="2800" dirty="0"/>
              <a:t>只有我们人类采取一些有效的措施</a:t>
            </a:r>
            <a:r>
              <a:rPr lang="en-US" altLang="zh-CN" sz="2800" dirty="0"/>
              <a:t>, </a:t>
            </a:r>
            <a:r>
              <a:rPr lang="zh-CN" altLang="en-US" sz="2800" dirty="0"/>
              <a:t>野生动物才能得到保护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fontAlgn="t">
              <a:lnSpc>
                <a:spcPct val="140000"/>
              </a:lnSpc>
            </a:pPr>
            <a:r>
              <a:rPr lang="en-US" altLang="zh-CN" sz="2800" dirty="0"/>
              <a:t>6. It is man who </a:t>
            </a:r>
            <a:r>
              <a:rPr lang="en-US" altLang="zh-CN" sz="2800" dirty="0">
                <a:solidFill>
                  <a:srgbClr val="FF0000"/>
                </a:solidFill>
              </a:rPr>
              <a:t>has destroyed </a:t>
            </a:r>
            <a:r>
              <a:rPr lang="en-US" altLang="zh-CN" sz="2800" dirty="0"/>
              <a:t>wild animals’ </a:t>
            </a:r>
            <a:r>
              <a:rPr lang="en-US" altLang="zh-CN" sz="2800" dirty="0">
                <a:solidFill>
                  <a:srgbClr val="FF0000"/>
                </a:solidFill>
              </a:rPr>
              <a:t>habitat. </a:t>
            </a:r>
          </a:p>
          <a:p>
            <a:pPr fontAlgn="t">
              <a:lnSpc>
                <a:spcPct val="140000"/>
              </a:lnSpc>
            </a:pPr>
            <a:r>
              <a:rPr lang="zh-CN" altLang="en-US" sz="2800" dirty="0"/>
              <a:t>正是人类破坏了野生动物的栖息地。</a:t>
            </a:r>
          </a:p>
          <a:p>
            <a:pPr fontAlgn="t">
              <a:lnSpc>
                <a:spcPct val="140000"/>
              </a:lnSpc>
            </a:pPr>
            <a:r>
              <a:rPr lang="en-US" altLang="zh-CN" sz="2800" dirty="0"/>
              <a:t>7. If a large number of wild animals die out, we will </a:t>
            </a:r>
            <a:r>
              <a:rPr lang="en-US" altLang="zh-CN" sz="2800" dirty="0">
                <a:solidFill>
                  <a:srgbClr val="FF0000"/>
                </a:solidFill>
              </a:rPr>
              <a:t>break the balance of nature. </a:t>
            </a:r>
          </a:p>
          <a:p>
            <a:pPr fontAlgn="t">
              <a:lnSpc>
                <a:spcPct val="140000"/>
              </a:lnSpc>
            </a:pPr>
            <a:r>
              <a:rPr lang="zh-CN" altLang="en-US" sz="2800" dirty="0"/>
              <a:t>如果大量的野生动物灭绝了</a:t>
            </a:r>
            <a:r>
              <a:rPr lang="en-US" altLang="zh-CN" sz="2800" dirty="0"/>
              <a:t>, </a:t>
            </a:r>
            <a:r>
              <a:rPr lang="zh-CN" altLang="en-US" sz="2800" dirty="0"/>
              <a:t>我们将会破坏自然的平衡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fontAlgn="t"/>
            <a:r>
              <a:rPr lang="en-US" altLang="zh-CN" sz="2800" dirty="0" smtClean="0"/>
              <a:t>8. </a:t>
            </a:r>
            <a:r>
              <a:rPr lang="en-US" altLang="zh-CN" sz="2800" dirty="0"/>
              <a:t>Both sides will experiment with </a:t>
            </a:r>
            <a:r>
              <a:rPr lang="en-US" altLang="zh-CN" sz="2800" dirty="0">
                <a:solidFill>
                  <a:srgbClr val="FF0000"/>
                </a:solidFill>
              </a:rPr>
              <a:t>various measures </a:t>
            </a:r>
            <a:r>
              <a:rPr lang="en-US" altLang="zh-CN" sz="2800" dirty="0"/>
              <a:t>to provide easier and more convenient services for private enterprises. </a:t>
            </a:r>
          </a:p>
          <a:p>
            <a:pPr fontAlgn="t"/>
            <a:r>
              <a:rPr lang="zh-CN" altLang="en-US" sz="2800" dirty="0"/>
              <a:t>为了给私企提供更便捷和方便的服务</a:t>
            </a:r>
            <a:r>
              <a:rPr lang="en-US" altLang="zh-CN" sz="2800" dirty="0"/>
              <a:t>, </a:t>
            </a:r>
            <a:r>
              <a:rPr lang="zh-CN" altLang="en-US" sz="2800" dirty="0"/>
              <a:t>双方将会对各种方法进行实验。</a:t>
            </a:r>
          </a:p>
          <a:p>
            <a:pPr fontAlgn="t">
              <a:lnSpc>
                <a:spcPct val="140000"/>
              </a:lnSpc>
            </a:pPr>
            <a:endParaRPr lang="zh-CN" altLang="en-US" sz="2800" dirty="0"/>
          </a:p>
          <a:p>
            <a:pPr eaLnBrk="1" fontAlgn="t" hangingPunct="1">
              <a:lnSpc>
                <a:spcPct val="150000"/>
              </a:lnSpc>
            </a:pP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453001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317501" y="633089"/>
            <a:ext cx="11554884" cy="70125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 smtClean="0"/>
              <a:t>9. </a:t>
            </a:r>
            <a:r>
              <a:rPr lang="en-US" altLang="zh-CN" sz="3200" u="sng" dirty="0" smtClean="0"/>
              <a:t>Only when we learn to exist in harmony with nature can we</a:t>
            </a:r>
            <a:r>
              <a:rPr lang="en-US" altLang="zh-CN" sz="3200" dirty="0" smtClean="0"/>
              <a:t> stop being a threat to wildlife and to our planet. </a:t>
            </a:r>
            <a:r>
              <a:rPr lang="zh-CN" altLang="en-US" sz="3200" dirty="0" smtClean="0"/>
              <a:t>只有学会和大自然和谐共处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我们才不会成为野生生物和地球的威胁。 </a:t>
            </a:r>
            <a:endParaRPr lang="en-US" altLang="zh-CN" sz="3200" dirty="0" smtClean="0"/>
          </a:p>
          <a:p>
            <a:pPr fontAlgn="t"/>
            <a:r>
              <a:rPr lang="zh-CN" altLang="en-US" sz="3200" dirty="0" smtClean="0"/>
              <a:t>当</a:t>
            </a:r>
            <a:r>
              <a:rPr lang="en-US" altLang="zh-CN" sz="3200" dirty="0"/>
              <a:t>only</a:t>
            </a:r>
            <a:r>
              <a:rPr lang="zh-CN" altLang="en-US" sz="3200" dirty="0"/>
              <a:t>置于句首时</a:t>
            </a:r>
            <a:r>
              <a:rPr lang="en-US" altLang="zh-CN" sz="3200" dirty="0"/>
              <a:t>, </a:t>
            </a:r>
            <a:r>
              <a:rPr lang="zh-CN" altLang="en-US" sz="3200" dirty="0"/>
              <a:t>如果后面跟副词、介词或从句等状语时</a:t>
            </a:r>
            <a:r>
              <a:rPr lang="en-US" altLang="zh-CN" sz="3200" dirty="0"/>
              <a:t>, </a:t>
            </a:r>
            <a:r>
              <a:rPr lang="zh-CN" altLang="en-US" sz="3200" dirty="0"/>
              <a:t>要用部分倒装。</a:t>
            </a:r>
          </a:p>
          <a:p>
            <a:pPr fontAlgn="t"/>
            <a:r>
              <a:rPr lang="en-US" altLang="zh-CN" sz="3200" dirty="0" smtClean="0">
                <a:solidFill>
                  <a:srgbClr val="FF0000"/>
                </a:solidFill>
              </a:rPr>
              <a:t>Only </a:t>
            </a:r>
            <a:r>
              <a:rPr lang="en-US" altLang="zh-CN" sz="3200" dirty="0">
                <a:solidFill>
                  <a:srgbClr val="FF0000"/>
                </a:solidFill>
              </a:rPr>
              <a:t>then did </a:t>
            </a:r>
            <a:r>
              <a:rPr lang="en-US" altLang="zh-CN" sz="3200" dirty="0"/>
              <a:t>she remember what her aunt told her. </a:t>
            </a:r>
            <a:r>
              <a:rPr lang="zh-CN" altLang="en-US" sz="3200" dirty="0" smtClean="0"/>
              <a:t>那时</a:t>
            </a:r>
            <a:r>
              <a:rPr lang="en-US" altLang="zh-CN" sz="3200" dirty="0"/>
              <a:t>, </a:t>
            </a:r>
            <a:r>
              <a:rPr lang="zh-CN" altLang="en-US" sz="3200" dirty="0"/>
              <a:t>她才想起阿姨告诉她的话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>
                <a:solidFill>
                  <a:srgbClr val="FF0000"/>
                </a:solidFill>
              </a:rPr>
              <a:t>Only in this way can </a:t>
            </a:r>
            <a:r>
              <a:rPr lang="en-US" altLang="zh-CN" sz="3200" dirty="0"/>
              <a:t>you </a:t>
            </a:r>
            <a:r>
              <a:rPr lang="en-US" altLang="zh-CN" sz="3200" u="sng" dirty="0"/>
              <a:t>make great progress</a:t>
            </a:r>
            <a:r>
              <a:rPr lang="en-US" altLang="zh-CN" sz="3200" dirty="0"/>
              <a:t> in </a:t>
            </a:r>
            <a:r>
              <a:rPr lang="en-US" altLang="zh-CN" sz="3200" dirty="0" smtClean="0"/>
              <a:t>English</a:t>
            </a:r>
            <a:r>
              <a:rPr lang="en-US" altLang="zh-CN" sz="3200" dirty="0"/>
              <a:t>. </a:t>
            </a:r>
            <a:r>
              <a:rPr lang="zh-CN" altLang="en-US" sz="3200" dirty="0"/>
              <a:t>词汇复现 </a:t>
            </a:r>
            <a:r>
              <a:rPr lang="zh-CN" altLang="en-US" sz="3200" dirty="0" smtClean="0"/>
              <a:t>只有</a:t>
            </a:r>
            <a:r>
              <a:rPr lang="zh-CN" altLang="en-US" sz="3200" dirty="0"/>
              <a:t>这样你的英语才能取得巨大进步。</a:t>
            </a:r>
          </a:p>
          <a:p>
            <a:pPr fontAlgn="t"/>
            <a:r>
              <a:rPr lang="en-US" altLang="zh-CN" sz="3200" dirty="0" smtClean="0">
                <a:solidFill>
                  <a:srgbClr val="FF0000"/>
                </a:solidFill>
              </a:rPr>
              <a:t>Only </a:t>
            </a:r>
            <a:r>
              <a:rPr lang="en-US" altLang="zh-CN" sz="3200" dirty="0">
                <a:solidFill>
                  <a:srgbClr val="FF0000"/>
                </a:solidFill>
              </a:rPr>
              <a:t>when a company pay attention to the </a:t>
            </a:r>
            <a:r>
              <a:rPr lang="en-US" altLang="zh-CN" sz="3200" u="sng" dirty="0">
                <a:solidFill>
                  <a:srgbClr val="FF0000"/>
                </a:solidFill>
              </a:rPr>
              <a:t>quality</a:t>
            </a:r>
            <a:r>
              <a:rPr lang="en-US" altLang="zh-CN" sz="3200" dirty="0">
                <a:solidFill>
                  <a:srgbClr val="FF0000"/>
                </a:solidFill>
              </a:rPr>
              <a:t> of </a:t>
            </a:r>
            <a:r>
              <a:rPr lang="en-US" altLang="zh-CN" sz="3200" dirty="0" smtClean="0">
                <a:solidFill>
                  <a:srgbClr val="FF0000"/>
                </a:solidFill>
              </a:rPr>
              <a:t>its </a:t>
            </a:r>
            <a:r>
              <a:rPr lang="en-US" altLang="zh-CN" sz="3200" dirty="0">
                <a:solidFill>
                  <a:srgbClr val="FF0000"/>
                </a:solidFill>
              </a:rPr>
              <a:t>products can </a:t>
            </a:r>
            <a:r>
              <a:rPr lang="en-US" altLang="zh-CN" sz="3200" dirty="0"/>
              <a:t>it make great </a:t>
            </a:r>
            <a:r>
              <a:rPr lang="en-US" altLang="zh-CN" sz="3200" u="sng" dirty="0"/>
              <a:t>profits</a:t>
            </a:r>
            <a:r>
              <a:rPr lang="en-US" altLang="zh-CN" sz="3200" dirty="0"/>
              <a:t>. </a:t>
            </a:r>
            <a:endParaRPr lang="zh-CN" altLang="en-US" sz="3200" dirty="0"/>
          </a:p>
          <a:p>
            <a:pPr fontAlgn="t"/>
            <a:r>
              <a:rPr lang="zh-CN" altLang="en-US" sz="3200" dirty="0"/>
              <a:t>只有当一个公司注意自身的产品质量</a:t>
            </a:r>
            <a:r>
              <a:rPr lang="en-US" altLang="zh-CN" sz="3200" dirty="0"/>
              <a:t>, </a:t>
            </a:r>
            <a:r>
              <a:rPr lang="zh-CN" altLang="en-US" sz="3200" dirty="0"/>
              <a:t>它才能盈利。</a:t>
            </a:r>
          </a:p>
          <a:p>
            <a:pPr fontAlgn="t"/>
            <a:endParaRPr lang="zh-CN" altLang="en-US" sz="3200" dirty="0"/>
          </a:p>
          <a:p>
            <a:pPr fontAlgn="t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4925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000">
        <p:cut/>
        <p:sndAc>
          <p:stSnd>
            <p:snd r:embed="rId2" name="chimes.wav"/>
          </p:stSnd>
        </p:sndAc>
      </p:transition>
    </mc:Choice>
    <mc:Fallback xmlns="">
      <p:transition advTm="3000">
        <p:cut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6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6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317500" y="1049948"/>
            <a:ext cx="13639800" cy="44272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zh-CN" altLang="en-US" sz="4000" dirty="0"/>
              <a:t>　</a:t>
            </a:r>
            <a:r>
              <a:rPr lang="en-US" altLang="zh-CN" sz="4000" dirty="0">
                <a:solidFill>
                  <a:srgbClr val="FF0000"/>
                </a:solidFill>
              </a:rPr>
              <a:t>【</a:t>
            </a:r>
            <a:r>
              <a:rPr lang="zh-CN" altLang="en-US" sz="4000" dirty="0">
                <a:solidFill>
                  <a:srgbClr val="FF0000"/>
                </a:solidFill>
              </a:rPr>
              <a:t>即学活用</a:t>
            </a:r>
            <a:r>
              <a:rPr lang="en-US" altLang="zh-CN" sz="4000" dirty="0">
                <a:solidFill>
                  <a:srgbClr val="FF0000"/>
                </a:solidFill>
              </a:rPr>
              <a:t>】</a:t>
            </a:r>
            <a:endParaRPr lang="en-US" altLang="zh-CN" sz="4000" dirty="0"/>
          </a:p>
          <a:p>
            <a:pPr fontAlgn="t"/>
            <a:r>
              <a:rPr lang="en-US" altLang="zh-CN" sz="4000" dirty="0"/>
              <a:t>(1)_____ ____ ___ he realize that he was wrong.  </a:t>
            </a:r>
          </a:p>
          <a:p>
            <a:pPr fontAlgn="t"/>
            <a:r>
              <a:rPr lang="zh-CN" altLang="en-US" sz="4000" dirty="0"/>
              <a:t>到那时他才意识到他错了。</a:t>
            </a:r>
          </a:p>
          <a:p>
            <a:pPr fontAlgn="t"/>
            <a:r>
              <a:rPr lang="en-US" altLang="zh-CN" sz="4000" dirty="0"/>
              <a:t>(2)_____ __ ____ ____ ____young people learn how to </a:t>
            </a:r>
          </a:p>
          <a:p>
            <a:pPr fontAlgn="t"/>
            <a:r>
              <a:rPr lang="en-US" altLang="zh-CN" sz="4000" dirty="0"/>
              <a:t>_______excellent traditions. 	</a:t>
            </a:r>
            <a:endParaRPr lang="en-US" altLang="zh-CN" sz="4000" dirty="0" smtClean="0"/>
          </a:p>
          <a:p>
            <a:pPr fontAlgn="t"/>
            <a:r>
              <a:rPr lang="zh-CN" altLang="en-US" sz="4000" dirty="0" smtClean="0"/>
              <a:t>只有</a:t>
            </a:r>
            <a:r>
              <a:rPr lang="zh-CN" altLang="en-US" sz="4000" dirty="0"/>
              <a:t>这样年轻人才能学会如何遵守优良的传统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fontAlgn="t"/>
            <a:endParaRPr lang="zh-CN" altLang="en-US" sz="4000" dirty="0"/>
          </a:p>
        </p:txBody>
      </p:sp>
      <p:sp>
        <p:nvSpPr>
          <p:cNvPr id="1800195" name="Text Box 3"/>
          <p:cNvSpPr txBox="1">
            <a:spLocks noChangeArrowheads="1"/>
          </p:cNvSpPr>
          <p:nvPr/>
        </p:nvSpPr>
        <p:spPr bwMode="auto">
          <a:xfrm>
            <a:off x="296333" y="1630721"/>
            <a:ext cx="25908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Only</a:t>
            </a:r>
          </a:p>
        </p:txBody>
      </p:sp>
      <p:sp>
        <p:nvSpPr>
          <p:cNvPr id="1800196" name="Text Box 4"/>
          <p:cNvSpPr txBox="1">
            <a:spLocks noChangeArrowheads="1"/>
          </p:cNvSpPr>
          <p:nvPr/>
        </p:nvSpPr>
        <p:spPr bwMode="auto">
          <a:xfrm>
            <a:off x="1591733" y="1630721"/>
            <a:ext cx="2370667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then</a:t>
            </a:r>
          </a:p>
        </p:txBody>
      </p:sp>
      <p:sp>
        <p:nvSpPr>
          <p:cNvPr id="1800197" name="Text Box 5"/>
          <p:cNvSpPr txBox="1">
            <a:spLocks noChangeArrowheads="1"/>
          </p:cNvSpPr>
          <p:nvPr/>
        </p:nvSpPr>
        <p:spPr bwMode="auto">
          <a:xfrm>
            <a:off x="2785533" y="1492171"/>
            <a:ext cx="18796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did</a:t>
            </a:r>
          </a:p>
        </p:txBody>
      </p:sp>
      <p:sp>
        <p:nvSpPr>
          <p:cNvPr id="1800198" name="Text Box 6"/>
          <p:cNvSpPr txBox="1">
            <a:spLocks noChangeArrowheads="1"/>
          </p:cNvSpPr>
          <p:nvPr/>
        </p:nvSpPr>
        <p:spPr bwMode="auto">
          <a:xfrm>
            <a:off x="296333" y="3031838"/>
            <a:ext cx="25908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Only</a:t>
            </a:r>
          </a:p>
        </p:txBody>
      </p:sp>
      <p:sp>
        <p:nvSpPr>
          <p:cNvPr id="1800199" name="Text Box 7"/>
          <p:cNvSpPr txBox="1">
            <a:spLocks noChangeArrowheads="1"/>
          </p:cNvSpPr>
          <p:nvPr/>
        </p:nvSpPr>
        <p:spPr bwMode="auto">
          <a:xfrm>
            <a:off x="1873251" y="3031838"/>
            <a:ext cx="13335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in</a:t>
            </a:r>
          </a:p>
        </p:txBody>
      </p:sp>
      <p:sp>
        <p:nvSpPr>
          <p:cNvPr id="1800200" name="Text Box 8"/>
          <p:cNvSpPr txBox="1">
            <a:spLocks noChangeArrowheads="1"/>
          </p:cNvSpPr>
          <p:nvPr/>
        </p:nvSpPr>
        <p:spPr bwMode="auto">
          <a:xfrm>
            <a:off x="2347385" y="3031838"/>
            <a:ext cx="20447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this</a:t>
            </a:r>
          </a:p>
        </p:txBody>
      </p:sp>
      <p:sp>
        <p:nvSpPr>
          <p:cNvPr id="1800201" name="Text Box 9"/>
          <p:cNvSpPr txBox="1">
            <a:spLocks noChangeArrowheads="1"/>
          </p:cNvSpPr>
          <p:nvPr/>
        </p:nvSpPr>
        <p:spPr bwMode="auto">
          <a:xfrm>
            <a:off x="3333751" y="3031838"/>
            <a:ext cx="2205567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way</a:t>
            </a:r>
          </a:p>
        </p:txBody>
      </p:sp>
      <p:sp>
        <p:nvSpPr>
          <p:cNvPr id="1800202" name="Text Box 10"/>
          <p:cNvSpPr txBox="1">
            <a:spLocks noChangeArrowheads="1"/>
          </p:cNvSpPr>
          <p:nvPr/>
        </p:nvSpPr>
        <p:spPr bwMode="auto">
          <a:xfrm>
            <a:off x="4510618" y="3031838"/>
            <a:ext cx="1985433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can</a:t>
            </a:r>
          </a:p>
        </p:txBody>
      </p:sp>
      <p:sp>
        <p:nvSpPr>
          <p:cNvPr id="1800203" name="Text Box 11"/>
          <p:cNvSpPr txBox="1">
            <a:spLocks noChangeArrowheads="1"/>
          </p:cNvSpPr>
          <p:nvPr/>
        </p:nvSpPr>
        <p:spPr bwMode="auto">
          <a:xfrm>
            <a:off x="-594784" y="3581106"/>
            <a:ext cx="3729568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observe</a:t>
            </a:r>
          </a:p>
        </p:txBody>
      </p:sp>
    </p:spTree>
    <p:extLst>
      <p:ext uri="{BB962C8B-B14F-4D97-AF65-F5344CB8AC3E}">
        <p14:creationId xmlns:p14="http://schemas.microsoft.com/office/powerpoint/2010/main" val="1623273548"/>
      </p:ext>
    </p:extLst>
  </p:cSld>
  <p:clrMapOvr>
    <a:masterClrMapping/>
  </p:clrMapOvr>
  <p:transition spd="slow" advTm="3000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0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0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0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0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0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0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0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0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0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0195" grpId="0" autoUpdateAnimBg="0"/>
      <p:bldP spid="1800196" grpId="0" autoUpdateAnimBg="0"/>
      <p:bldP spid="1800197" grpId="0" autoUpdateAnimBg="0"/>
      <p:bldP spid="1800198" grpId="0" autoUpdateAnimBg="0"/>
      <p:bldP spid="1800199" grpId="0" autoUpdateAnimBg="0"/>
      <p:bldP spid="1800200" grpId="0" autoUpdateAnimBg="0"/>
      <p:bldP spid="1800201" grpId="0" autoUpdateAnimBg="0"/>
      <p:bldP spid="1800202" grpId="0" autoUpdateAnimBg="0"/>
      <p:bldP spid="1800203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317500" y="645643"/>
            <a:ext cx="11717617" cy="62123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r>
              <a:rPr lang="en-US" altLang="zh-CN" sz="3600" dirty="0"/>
              <a:t>1. They were proved to be involved in </a:t>
            </a:r>
            <a:r>
              <a:rPr lang="en-US" altLang="zh-CN" sz="3600" dirty="0">
                <a:solidFill>
                  <a:srgbClr val="FF0000"/>
                </a:solidFill>
              </a:rPr>
              <a:t>illegal drug use. </a:t>
            </a:r>
          </a:p>
          <a:p>
            <a:r>
              <a:rPr lang="zh-CN" altLang="en-US" sz="3600" dirty="0"/>
              <a:t>他们被证明涉及非法使用毒品。</a:t>
            </a:r>
          </a:p>
          <a:p>
            <a:r>
              <a:rPr lang="en-US" altLang="zh-CN" sz="3600" dirty="0"/>
              <a:t>2. A total of 377 rivers across the country have </a:t>
            </a:r>
            <a:r>
              <a:rPr lang="en-US" altLang="zh-CN" sz="3600" dirty="0" smtClean="0"/>
              <a:t>reported floods </a:t>
            </a:r>
            <a:r>
              <a:rPr lang="en-US" altLang="zh-CN" sz="3600" dirty="0">
                <a:solidFill>
                  <a:srgbClr val="FF0000"/>
                </a:solidFill>
              </a:rPr>
              <a:t>exceeding alarm levels</a:t>
            </a:r>
            <a:r>
              <a:rPr lang="en-US" altLang="zh-CN" sz="3600" dirty="0"/>
              <a:t>. </a:t>
            </a:r>
          </a:p>
          <a:p>
            <a:r>
              <a:rPr lang="zh-CN" altLang="en-US" sz="3600" dirty="0"/>
              <a:t>据报道全国</a:t>
            </a:r>
            <a:r>
              <a:rPr lang="en-US" altLang="zh-CN" sz="3600" dirty="0"/>
              <a:t>377</a:t>
            </a:r>
            <a:r>
              <a:rPr lang="zh-CN" altLang="en-US" sz="3600" dirty="0"/>
              <a:t>条河流洪水超过警戒水位。</a:t>
            </a:r>
          </a:p>
          <a:p>
            <a:pPr fontAlgn="t"/>
            <a:r>
              <a:rPr lang="en-US" altLang="zh-CN" sz="3600" dirty="0" smtClean="0"/>
              <a:t>3</a:t>
            </a:r>
            <a:r>
              <a:rPr lang="en-US" altLang="zh-CN" sz="3600" dirty="0"/>
              <a:t>. The West is most </a:t>
            </a:r>
            <a:r>
              <a:rPr lang="en-US" altLang="zh-CN" sz="3600" dirty="0">
                <a:solidFill>
                  <a:srgbClr val="FF0000"/>
                </a:solidFill>
              </a:rPr>
              <a:t>concerned about the </a:t>
            </a:r>
            <a:r>
              <a:rPr lang="en-US" altLang="zh-CN" sz="3600" dirty="0"/>
              <a:t>core network </a:t>
            </a:r>
            <a:r>
              <a:rPr lang="en-US" altLang="zh-CN" sz="3600" dirty="0" smtClean="0"/>
              <a:t> when </a:t>
            </a:r>
            <a:r>
              <a:rPr lang="en-US" altLang="zh-CN" sz="3600" dirty="0"/>
              <a:t>it comes to cyber security. </a:t>
            </a:r>
          </a:p>
          <a:p>
            <a:pPr fontAlgn="t"/>
            <a:r>
              <a:rPr lang="zh-CN" altLang="en-US" sz="3600" dirty="0"/>
              <a:t>当谈到网络安全的时候</a:t>
            </a:r>
            <a:r>
              <a:rPr lang="en-US" altLang="zh-CN" sz="3600" dirty="0"/>
              <a:t>, </a:t>
            </a:r>
            <a:r>
              <a:rPr lang="zh-CN" altLang="en-US" sz="3600" dirty="0"/>
              <a:t>西方更关注核心网络。</a:t>
            </a:r>
          </a:p>
          <a:p>
            <a:pPr fontAlgn="t"/>
            <a:r>
              <a:rPr lang="en-US" altLang="zh-CN" sz="3600" dirty="0"/>
              <a:t>4. Did you know today’s screen stars are an </a:t>
            </a:r>
            <a:r>
              <a:rPr lang="en-US" altLang="zh-CN" sz="3600" dirty="0" smtClean="0">
                <a:solidFill>
                  <a:srgbClr val="FF0000"/>
                </a:solidFill>
              </a:rPr>
              <a:t>endangered species</a:t>
            </a:r>
            <a:r>
              <a:rPr lang="en-US" altLang="zh-CN" sz="3600" dirty="0">
                <a:solidFill>
                  <a:srgbClr val="FF0000"/>
                </a:solidFill>
              </a:rPr>
              <a:t>? </a:t>
            </a:r>
          </a:p>
          <a:p>
            <a:pPr fontAlgn="t"/>
            <a:r>
              <a:rPr lang="zh-CN" altLang="en-US" sz="3600" dirty="0"/>
              <a:t>你知道今天的银幕明星是一种濒危物种吗</a:t>
            </a:r>
            <a:r>
              <a:rPr lang="en-US" altLang="zh-CN" sz="36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5893871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4" name="Group 228"/>
          <p:cNvGrpSpPr>
            <a:grpSpLocks noGrp="1"/>
          </p:cNvGrpSpPr>
          <p:nvPr/>
        </p:nvGrpSpPr>
        <p:grpSpPr bwMode="auto">
          <a:xfrm>
            <a:off x="581000" y="1600200"/>
            <a:ext cx="11001400" cy="4525963"/>
            <a:chOff x="1196" y="1434"/>
            <a:chExt cx="2308" cy="327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196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b="0"/>
                <a:t>		</a:t>
              </a:r>
            </a:p>
          </p:txBody>
        </p:sp>
        <p:grpSp>
          <p:nvGrpSpPr>
            <p:cNvPr id="6" name="Group 230"/>
            <p:cNvGrpSpPr>
              <a:grpSpLocks/>
            </p:cNvGrpSpPr>
            <p:nvPr/>
          </p:nvGrpSpPr>
          <p:grpSpPr bwMode="auto">
            <a:xfrm rot="-1705272">
              <a:off x="3220" y="1570"/>
              <a:ext cx="284" cy="191"/>
              <a:chOff x="1270" y="1366"/>
              <a:chExt cx="284" cy="191"/>
            </a:xfrm>
          </p:grpSpPr>
          <p:grpSp>
            <p:nvGrpSpPr>
              <p:cNvPr id="7" name="Group 231"/>
              <p:cNvGrpSpPr>
                <a:grpSpLocks/>
              </p:cNvGrpSpPr>
              <p:nvPr/>
            </p:nvGrpSpPr>
            <p:grpSpPr bwMode="auto">
              <a:xfrm rot="-3920841">
                <a:off x="1292" y="1367"/>
                <a:ext cx="148" cy="191"/>
                <a:chOff x="2825" y="3007"/>
                <a:chExt cx="229" cy="242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8" name="Group 234"/>
              <p:cNvGrpSpPr>
                <a:grpSpLocks/>
              </p:cNvGrpSpPr>
              <p:nvPr/>
            </p:nvGrpSpPr>
            <p:grpSpPr bwMode="auto">
              <a:xfrm rot="-10500000">
                <a:off x="1406" y="1366"/>
                <a:ext cx="148" cy="191"/>
                <a:chOff x="2825" y="3007"/>
                <a:chExt cx="229" cy="242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14" name="矩形 13"/>
          <p:cNvSpPr/>
          <p:nvPr/>
        </p:nvSpPr>
        <p:spPr>
          <a:xfrm>
            <a:off x="3752107" y="2654385"/>
            <a:ext cx="4358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核心</a:t>
            </a:r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词汇</a:t>
            </a:r>
            <a:r>
              <a:rPr lang="zh-CN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考查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6067148"/>
      </p:ext>
    </p:extLst>
  </p:cSld>
  <p:clrMapOvr>
    <a:masterClrMapping/>
  </p:clrMapOvr>
  <p:transition spd="slow" advTm="3000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332"/>
          <p:cNvSpPr txBox="1">
            <a:spLocks noChangeArrowheads="1"/>
          </p:cNvSpPr>
          <p:nvPr/>
        </p:nvSpPr>
        <p:spPr bwMode="auto">
          <a:xfrm>
            <a:off x="336550" y="697300"/>
            <a:ext cx="10913341" cy="67663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fontAlgn="t"/>
            <a:r>
              <a:rPr lang="en-US" altLang="zh-CN" sz="3600" dirty="0"/>
              <a:t>Ⅰ. </a:t>
            </a:r>
            <a:r>
              <a:rPr lang="zh-CN" altLang="en-US" sz="3600" dirty="0"/>
              <a:t>根据语境及汉语提示写出正确的单词</a:t>
            </a:r>
          </a:p>
          <a:p>
            <a:pPr fontAlgn="t"/>
            <a:r>
              <a:rPr lang="en-US" altLang="zh-CN" sz="3600" dirty="0"/>
              <a:t>1. put up a ______(</a:t>
            </a:r>
            <a:r>
              <a:rPr lang="zh-CN" altLang="en-US" sz="3600" dirty="0"/>
              <a:t>海报</a:t>
            </a:r>
            <a:r>
              <a:rPr lang="en-US" altLang="zh-CN" sz="3600" dirty="0"/>
              <a:t>)</a:t>
            </a:r>
          </a:p>
          <a:p>
            <a:pPr fontAlgn="t"/>
            <a:r>
              <a:rPr lang="en-US" altLang="zh-CN" sz="3600" dirty="0"/>
              <a:t>2. stop ______(</a:t>
            </a:r>
            <a:r>
              <a:rPr lang="zh-CN" altLang="en-US" sz="3600" dirty="0"/>
              <a:t>违法的</a:t>
            </a:r>
            <a:r>
              <a:rPr lang="en-US" altLang="zh-CN" sz="3600" dirty="0"/>
              <a:t>) _______(</a:t>
            </a:r>
            <a:r>
              <a:rPr lang="zh-CN" altLang="en-US" sz="3600" dirty="0"/>
              <a:t>打猎</a:t>
            </a:r>
            <a:r>
              <a:rPr lang="en-US" altLang="zh-CN" sz="3600" dirty="0"/>
              <a:t>) </a:t>
            </a:r>
            <a:r>
              <a:rPr lang="en-US" altLang="zh-CN" sz="3600" dirty="0" smtClean="0"/>
              <a:t>___________  (</a:t>
            </a:r>
            <a:r>
              <a:rPr lang="zh-CN" altLang="en-US" sz="3600" dirty="0" smtClean="0"/>
              <a:t>立即</a:t>
            </a:r>
            <a:r>
              <a:rPr lang="en-US" altLang="zh-CN" sz="3600" dirty="0"/>
              <a:t>)</a:t>
            </a:r>
          </a:p>
          <a:p>
            <a:pPr fontAlgn="t"/>
            <a:r>
              <a:rPr lang="en-US" altLang="zh-CN" sz="3600" dirty="0"/>
              <a:t>3. ___________(</a:t>
            </a:r>
            <a:r>
              <a:rPr lang="zh-CN" altLang="en-US" sz="3600" dirty="0"/>
              <a:t>濒危</a:t>
            </a:r>
            <a:r>
              <a:rPr lang="en-US" altLang="zh-CN" sz="3600" dirty="0" smtClean="0"/>
              <a:t>)___________________(</a:t>
            </a:r>
            <a:r>
              <a:rPr lang="zh-CN" altLang="en-US" sz="3600" dirty="0"/>
              <a:t>物种</a:t>
            </a:r>
            <a:r>
              <a:rPr lang="en-US" altLang="zh-CN" sz="3600" dirty="0"/>
              <a:t>)</a:t>
            </a:r>
          </a:p>
          <a:p>
            <a:pPr fontAlgn="t"/>
            <a:r>
              <a:rPr lang="en-US" altLang="zh-CN" sz="3600" dirty="0"/>
              <a:t>4. at an ________(</a:t>
            </a:r>
            <a:r>
              <a:rPr lang="zh-CN" altLang="en-US" sz="3600" dirty="0"/>
              <a:t>惊人的</a:t>
            </a:r>
            <a:r>
              <a:rPr lang="en-US" altLang="zh-CN" sz="3600" dirty="0"/>
              <a:t>)____(</a:t>
            </a:r>
            <a:r>
              <a:rPr lang="zh-CN" altLang="en-US" sz="3600" dirty="0"/>
              <a:t>速度</a:t>
            </a:r>
            <a:r>
              <a:rPr lang="en-US" altLang="zh-CN" sz="3600" dirty="0"/>
              <a:t>) </a:t>
            </a:r>
            <a:endParaRPr lang="en-US" altLang="zh-CN" sz="3600" dirty="0" smtClean="0"/>
          </a:p>
          <a:p>
            <a:pPr fontAlgn="t"/>
            <a:r>
              <a:rPr lang="en-US" altLang="zh-CN" sz="3600" dirty="0"/>
              <a:t>5. _____(</a:t>
            </a:r>
            <a:r>
              <a:rPr lang="zh-CN" altLang="en-US" sz="3600" dirty="0"/>
              <a:t>大量的</a:t>
            </a:r>
            <a:r>
              <a:rPr lang="en-US" altLang="zh-CN" sz="3600" dirty="0"/>
              <a:t>) _________(</a:t>
            </a:r>
            <a:r>
              <a:rPr lang="zh-CN" altLang="en-US" sz="3600" dirty="0"/>
              <a:t>灭绝</a:t>
            </a:r>
            <a:r>
              <a:rPr lang="en-US" altLang="zh-CN" sz="3600" dirty="0"/>
              <a:t>)</a:t>
            </a:r>
          </a:p>
          <a:p>
            <a:pPr fontAlgn="t"/>
            <a:r>
              <a:rPr lang="en-US" altLang="zh-CN" sz="3600" dirty="0"/>
              <a:t>6. need large _____(</a:t>
            </a:r>
            <a:r>
              <a:rPr lang="zh-CN" altLang="en-US" sz="3600" dirty="0"/>
              <a:t>生存</a:t>
            </a:r>
            <a:r>
              <a:rPr lang="en-US" altLang="zh-CN" sz="3600" dirty="0"/>
              <a:t>)spaces</a:t>
            </a:r>
          </a:p>
          <a:p>
            <a:pPr fontAlgn="t"/>
            <a:r>
              <a:rPr lang="en-US" altLang="zh-CN" sz="3600" dirty="0"/>
              <a:t>7. some ________(</a:t>
            </a:r>
            <a:r>
              <a:rPr lang="zh-CN" altLang="en-US" sz="3600" dirty="0"/>
              <a:t>有效的</a:t>
            </a:r>
            <a:r>
              <a:rPr lang="en-US" altLang="zh-CN" sz="3600" dirty="0"/>
              <a:t>)________(</a:t>
            </a:r>
            <a:r>
              <a:rPr lang="zh-CN" altLang="en-US" sz="3600" dirty="0"/>
              <a:t>措施</a:t>
            </a:r>
            <a:r>
              <a:rPr lang="en-US" altLang="zh-CN" sz="3600" dirty="0"/>
              <a:t>)</a:t>
            </a:r>
          </a:p>
          <a:p>
            <a:pPr fontAlgn="t"/>
            <a:r>
              <a:rPr lang="en-US" altLang="zh-CN" sz="3600" dirty="0"/>
              <a:t>8. people in _________(</a:t>
            </a:r>
            <a:r>
              <a:rPr lang="zh-CN" altLang="en-US" sz="3600" dirty="0"/>
              <a:t>当权</a:t>
            </a:r>
            <a:r>
              <a:rPr lang="en-US" altLang="zh-CN" sz="3600" dirty="0"/>
              <a:t>)</a:t>
            </a:r>
          </a:p>
          <a:p>
            <a:pPr fontAlgn="t"/>
            <a:r>
              <a:rPr lang="en-US" altLang="zh-CN" sz="3600" dirty="0"/>
              <a:t>9. the </a:t>
            </a:r>
            <a:r>
              <a:rPr lang="en-US" altLang="zh-CN" sz="3600" dirty="0" err="1"/>
              <a:t>Changtang</a:t>
            </a:r>
            <a:r>
              <a:rPr lang="en-US" altLang="zh-CN" sz="3600" dirty="0"/>
              <a:t> National Nature _______(</a:t>
            </a:r>
            <a:r>
              <a:rPr lang="zh-CN" altLang="en-US" sz="3600" dirty="0"/>
              <a:t>保护区</a:t>
            </a:r>
            <a:r>
              <a:rPr lang="en-US" altLang="zh-CN" sz="3600" dirty="0" smtClean="0"/>
              <a:t>)</a:t>
            </a:r>
          </a:p>
          <a:p>
            <a:pPr fontAlgn="t"/>
            <a:endParaRPr lang="en-US" altLang="zh-CN" sz="3600" dirty="0"/>
          </a:p>
        </p:txBody>
      </p:sp>
      <p:sp>
        <p:nvSpPr>
          <p:cNvPr id="377165" name="Text Box 333"/>
          <p:cNvSpPr txBox="1">
            <a:spLocks noChangeArrowheads="1"/>
          </p:cNvSpPr>
          <p:nvPr/>
        </p:nvSpPr>
        <p:spPr bwMode="auto">
          <a:xfrm>
            <a:off x="2122919" y="1129337"/>
            <a:ext cx="21420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poster</a:t>
            </a:r>
          </a:p>
        </p:txBody>
      </p:sp>
      <p:sp>
        <p:nvSpPr>
          <p:cNvPr id="377166" name="Text Box 334"/>
          <p:cNvSpPr txBox="1">
            <a:spLocks noChangeArrowheads="1"/>
          </p:cNvSpPr>
          <p:nvPr/>
        </p:nvSpPr>
        <p:spPr bwMode="auto">
          <a:xfrm>
            <a:off x="1423393" y="1801716"/>
            <a:ext cx="20616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illegal</a:t>
            </a:r>
          </a:p>
        </p:txBody>
      </p:sp>
      <p:sp>
        <p:nvSpPr>
          <p:cNvPr id="377167" name="Text Box 335"/>
          <p:cNvSpPr txBox="1">
            <a:spLocks noChangeArrowheads="1"/>
          </p:cNvSpPr>
          <p:nvPr/>
        </p:nvSpPr>
        <p:spPr bwMode="auto">
          <a:xfrm>
            <a:off x="4296736" y="1773958"/>
            <a:ext cx="25992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hunting</a:t>
            </a:r>
          </a:p>
        </p:txBody>
      </p:sp>
      <p:sp>
        <p:nvSpPr>
          <p:cNvPr id="377168" name="Text Box 336"/>
          <p:cNvSpPr txBox="1">
            <a:spLocks noChangeArrowheads="1"/>
          </p:cNvSpPr>
          <p:nvPr/>
        </p:nvSpPr>
        <p:spPr bwMode="auto">
          <a:xfrm>
            <a:off x="7920470" y="1762441"/>
            <a:ext cx="2900988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immediately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  <p:sp>
        <p:nvSpPr>
          <p:cNvPr id="377169" name="Text Box 337"/>
          <p:cNvSpPr txBox="1">
            <a:spLocks noChangeArrowheads="1"/>
          </p:cNvSpPr>
          <p:nvPr/>
        </p:nvSpPr>
        <p:spPr bwMode="auto">
          <a:xfrm>
            <a:off x="351750" y="2735719"/>
            <a:ext cx="37084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endangered</a:t>
            </a:r>
          </a:p>
        </p:txBody>
      </p:sp>
      <p:sp>
        <p:nvSpPr>
          <p:cNvPr id="377170" name="Text Box 338"/>
          <p:cNvSpPr txBox="1">
            <a:spLocks noChangeArrowheads="1"/>
          </p:cNvSpPr>
          <p:nvPr/>
        </p:nvSpPr>
        <p:spPr bwMode="auto">
          <a:xfrm>
            <a:off x="5596370" y="2718280"/>
            <a:ext cx="23241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species</a:t>
            </a:r>
          </a:p>
        </p:txBody>
      </p:sp>
      <p:sp>
        <p:nvSpPr>
          <p:cNvPr id="377171" name="Text Box 339"/>
          <p:cNvSpPr txBox="1">
            <a:spLocks noChangeArrowheads="1"/>
          </p:cNvSpPr>
          <p:nvPr/>
        </p:nvSpPr>
        <p:spPr bwMode="auto">
          <a:xfrm>
            <a:off x="1339713" y="3408098"/>
            <a:ext cx="29633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alarming</a:t>
            </a:r>
          </a:p>
        </p:txBody>
      </p:sp>
      <p:sp>
        <p:nvSpPr>
          <p:cNvPr id="377172" name="Text Box 340"/>
          <p:cNvSpPr txBox="1">
            <a:spLocks noChangeArrowheads="1"/>
          </p:cNvSpPr>
          <p:nvPr/>
        </p:nvSpPr>
        <p:spPr bwMode="auto">
          <a:xfrm>
            <a:off x="5178168" y="3390659"/>
            <a:ext cx="15070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rate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34910" y="4010251"/>
            <a:ext cx="19769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mass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193953" y="3971038"/>
            <a:ext cx="35644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extinction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411877" y="4528817"/>
            <a:ext cx="21886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living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291030" y="5076535"/>
            <a:ext cx="30607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effective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751915" y="5059417"/>
            <a:ext cx="33951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measures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358350" y="5666745"/>
            <a:ext cx="34036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authority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212800" y="6002935"/>
            <a:ext cx="29337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Reserve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165" grpId="0" autoUpdateAnimBg="0"/>
      <p:bldP spid="377166" grpId="0" autoUpdateAnimBg="0"/>
      <p:bldP spid="377167" grpId="0" autoUpdateAnimBg="0"/>
      <p:bldP spid="377168" grpId="0" autoUpdateAnimBg="0"/>
      <p:bldP spid="377169" grpId="0" autoUpdateAnimBg="0"/>
      <p:bldP spid="377170" grpId="0" autoUpdateAnimBg="0"/>
      <p:bldP spid="377171" grpId="0" autoUpdateAnimBg="0"/>
      <p:bldP spid="37717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16859" y="566595"/>
            <a:ext cx="12968817" cy="65816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2800" dirty="0"/>
              <a:t>2. die out</a:t>
            </a:r>
            <a:r>
              <a:rPr lang="zh-CN" altLang="en-US" sz="2800" dirty="0"/>
              <a:t>灭亡</a:t>
            </a:r>
            <a:r>
              <a:rPr lang="en-US" altLang="zh-CN" sz="2800" dirty="0"/>
              <a:t>; </a:t>
            </a:r>
            <a:r>
              <a:rPr lang="zh-CN" altLang="en-US" sz="2800" dirty="0"/>
              <a:t>逐渐消失</a:t>
            </a:r>
          </a:p>
          <a:p>
            <a:pPr fontAlgn="t"/>
            <a:r>
              <a:rPr lang="en-US" altLang="zh-CN" sz="2800" dirty="0" smtClean="0"/>
              <a:t>As </a:t>
            </a:r>
            <a:r>
              <a:rPr lang="en-US" altLang="zh-CN" sz="2800" dirty="0"/>
              <a:t>a result these </a:t>
            </a:r>
            <a:r>
              <a:rPr lang="en-US" altLang="zh-CN" sz="2800" u="sng" dirty="0"/>
              <a:t>endangered</a:t>
            </a:r>
            <a:r>
              <a:rPr lang="en-US" altLang="zh-CN" sz="2800" dirty="0"/>
              <a:t> animals may even </a:t>
            </a:r>
            <a:r>
              <a:rPr lang="en-US" altLang="zh-CN" sz="2800" dirty="0">
                <a:solidFill>
                  <a:srgbClr val="FF0000"/>
                </a:solidFill>
              </a:rPr>
              <a:t>die out.</a:t>
            </a:r>
          </a:p>
          <a:p>
            <a:pPr fontAlgn="t"/>
            <a:r>
              <a:rPr lang="zh-CN" altLang="en-US" sz="2800" dirty="0" smtClean="0"/>
              <a:t>结果</a:t>
            </a:r>
            <a:r>
              <a:rPr lang="zh-CN" altLang="en-US" sz="2800" dirty="0"/>
              <a:t>这些濒危动物甚至可能灭亡。</a:t>
            </a:r>
          </a:p>
          <a:p>
            <a:pPr fontAlgn="t"/>
            <a:r>
              <a:rPr lang="en-US" altLang="zh-CN" sz="2800" dirty="0" smtClean="0"/>
              <a:t>The </a:t>
            </a:r>
            <a:r>
              <a:rPr lang="en-US" altLang="zh-CN" sz="2800" dirty="0"/>
              <a:t>prey </a:t>
            </a:r>
            <a:r>
              <a:rPr lang="en-US" altLang="zh-CN" sz="2800" u="sng" dirty="0"/>
              <a:t>species</a:t>
            </a:r>
            <a:r>
              <a:rPr lang="en-US" altLang="zh-CN" sz="2800" dirty="0"/>
              <a:t> they directly </a:t>
            </a:r>
            <a:r>
              <a:rPr lang="en-US" altLang="zh-CN" sz="2800" u="sng" dirty="0"/>
              <a:t>attack </a:t>
            </a:r>
            <a:r>
              <a:rPr lang="en-US" altLang="zh-CN" sz="2800" dirty="0" smtClean="0"/>
              <a:t>will </a:t>
            </a:r>
            <a:r>
              <a:rPr lang="en-US" altLang="zh-CN" sz="2800" dirty="0">
                <a:solidFill>
                  <a:srgbClr val="FF0000"/>
                </a:solidFill>
              </a:rPr>
              <a:t>die out. </a:t>
            </a:r>
            <a:endParaRPr lang="zh-CN" altLang="en-US" sz="2800" dirty="0">
              <a:solidFill>
                <a:srgbClr val="FF0000"/>
              </a:solidFill>
            </a:endParaRPr>
          </a:p>
          <a:p>
            <a:pPr fontAlgn="t"/>
            <a:r>
              <a:rPr lang="zh-CN" altLang="en-US" sz="2800" dirty="0"/>
              <a:t>它们直接攻击的猎物将会灭绝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fontAlgn="t"/>
            <a:r>
              <a:rPr lang="en-US" altLang="zh-CN" sz="2800" dirty="0"/>
              <a:t>The noise of the car </a:t>
            </a:r>
            <a:r>
              <a:rPr lang="en-US" altLang="zh-CN" sz="2800" dirty="0">
                <a:solidFill>
                  <a:srgbClr val="FF0000"/>
                </a:solidFill>
              </a:rPr>
              <a:t>died away </a:t>
            </a:r>
            <a:r>
              <a:rPr lang="en-US" altLang="zh-CN" sz="2800" dirty="0"/>
              <a:t>in the distance. </a:t>
            </a:r>
          </a:p>
          <a:p>
            <a:pPr fontAlgn="t"/>
            <a:r>
              <a:rPr lang="zh-CN" altLang="en-US" sz="2800" dirty="0"/>
              <a:t>汽车的声音消失在远方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fontAlgn="t"/>
            <a:r>
              <a:rPr lang="en-US" altLang="zh-CN" sz="2800" dirty="0">
                <a:solidFill>
                  <a:srgbClr val="FF0000"/>
                </a:solidFill>
              </a:rPr>
              <a:t>【</a:t>
            </a:r>
            <a:r>
              <a:rPr lang="zh-CN" altLang="en-US" sz="2800" dirty="0">
                <a:solidFill>
                  <a:srgbClr val="FF0000"/>
                </a:solidFill>
              </a:rPr>
              <a:t>即学活用</a:t>
            </a:r>
            <a:r>
              <a:rPr lang="en-US" altLang="zh-CN" sz="2800" dirty="0">
                <a:solidFill>
                  <a:srgbClr val="FF0000"/>
                </a:solidFill>
              </a:rPr>
              <a:t>】</a:t>
            </a:r>
            <a:endParaRPr lang="en-US" altLang="zh-CN" sz="2800" dirty="0"/>
          </a:p>
          <a:p>
            <a:pPr fontAlgn="t"/>
            <a:r>
              <a:rPr lang="en-US" altLang="zh-CN" sz="2800" dirty="0"/>
              <a:t>(1)California condors attract researchers’ interest </a:t>
            </a:r>
          </a:p>
          <a:p>
            <a:pPr fontAlgn="t"/>
            <a:r>
              <a:rPr lang="en-US" altLang="zh-CN" sz="2800" dirty="0"/>
              <a:t>because they ______ ____ ___in the 1980s. </a:t>
            </a:r>
            <a:r>
              <a:rPr lang="zh-CN" altLang="en-US" sz="2800" dirty="0"/>
              <a:t>加利福尼亚</a:t>
            </a:r>
          </a:p>
          <a:p>
            <a:pPr fontAlgn="t"/>
            <a:r>
              <a:rPr lang="zh-CN" altLang="en-US" sz="2800" dirty="0"/>
              <a:t>的秃鹰吸引着调查者的兴趣是因为它们在</a:t>
            </a:r>
            <a:r>
              <a:rPr lang="en-US" altLang="zh-CN" sz="2800" dirty="0"/>
              <a:t>20</a:t>
            </a:r>
            <a:r>
              <a:rPr lang="zh-CN" altLang="en-US" sz="2800" dirty="0"/>
              <a:t>世纪</a:t>
            </a:r>
            <a:r>
              <a:rPr lang="en-US" altLang="zh-CN" sz="2800" dirty="0"/>
              <a:t>80</a:t>
            </a:r>
            <a:r>
              <a:rPr lang="zh-CN" altLang="en-US" sz="2800" dirty="0"/>
              <a:t>年</a:t>
            </a:r>
          </a:p>
          <a:p>
            <a:pPr fontAlgn="t"/>
            <a:r>
              <a:rPr lang="zh-CN" altLang="en-US" sz="2800" dirty="0"/>
              <a:t>代几乎灭绝。</a:t>
            </a:r>
          </a:p>
          <a:p>
            <a:pPr fontAlgn="t"/>
            <a:r>
              <a:rPr lang="en-US" altLang="zh-CN" sz="2800" dirty="0"/>
              <a:t>(2)The wind has ____ _____quite a lot. </a:t>
            </a:r>
            <a:r>
              <a:rPr lang="zh-CN" altLang="en-US" sz="2800" dirty="0" smtClean="0"/>
              <a:t>风</a:t>
            </a:r>
            <a:r>
              <a:rPr lang="zh-CN" altLang="en-US" sz="2800" dirty="0"/>
              <a:t>小多了。</a:t>
            </a:r>
          </a:p>
          <a:p>
            <a:pPr fontAlgn="t"/>
            <a:endParaRPr lang="zh-CN" altLang="en-US" sz="2800" dirty="0"/>
          </a:p>
          <a:p>
            <a:pPr fontAlgn="t"/>
            <a:endParaRPr lang="zh-CN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27141" y="4248268"/>
            <a:ext cx="3048000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almost die out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37976" y="5375933"/>
            <a:ext cx="25950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died down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42673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"/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"/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"/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"/>
                                        <p:tgtEl>
                                          <p:spTgt spid="38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"/>
                                        <p:tgtEl>
                                          <p:spTgt spid="38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"/>
                                        <p:tgtEl>
                                          <p:spTgt spid="38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"/>
                                        <p:tgtEl>
                                          <p:spTgt spid="389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"/>
                                        <p:tgtEl>
                                          <p:spTgt spid="389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13316" y="1038515"/>
            <a:ext cx="12926484" cy="3811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4000" dirty="0" smtClean="0"/>
              <a:t>10. </a:t>
            </a:r>
            <a:r>
              <a:rPr lang="en-US" altLang="zh-CN" sz="4000" dirty="0"/>
              <a:t>_______(</a:t>
            </a:r>
            <a:r>
              <a:rPr lang="zh-CN" altLang="en-US" sz="4000" dirty="0"/>
              <a:t>恢复</a:t>
            </a:r>
            <a:r>
              <a:rPr lang="en-US" altLang="zh-CN" sz="4000" dirty="0"/>
              <a:t>) from an operation</a:t>
            </a:r>
          </a:p>
          <a:p>
            <a:pPr fontAlgn="t"/>
            <a:r>
              <a:rPr lang="en-US" altLang="zh-CN" sz="4000" dirty="0" smtClean="0"/>
              <a:t>11. </a:t>
            </a:r>
            <a:r>
              <a:rPr lang="en-US" altLang="zh-CN" sz="4000" dirty="0"/>
              <a:t>_______(</a:t>
            </a:r>
            <a:r>
              <a:rPr lang="zh-CN" altLang="en-US" sz="4000" dirty="0"/>
              <a:t>移开</a:t>
            </a:r>
            <a:r>
              <a:rPr lang="en-US" altLang="zh-CN" sz="4000" dirty="0"/>
              <a:t>) his hand </a:t>
            </a:r>
          </a:p>
          <a:p>
            <a:pPr fontAlgn="t"/>
            <a:r>
              <a:rPr lang="en-US" altLang="zh-CN" sz="4000" dirty="0" smtClean="0"/>
              <a:t>12. </a:t>
            </a:r>
            <a:r>
              <a:rPr lang="en-US" altLang="zh-CN" sz="4000" dirty="0"/>
              <a:t>______(</a:t>
            </a:r>
            <a:r>
              <a:rPr lang="zh-CN" altLang="en-US" sz="4000" dirty="0"/>
              <a:t>企图</a:t>
            </a:r>
            <a:r>
              <a:rPr lang="en-US" altLang="zh-CN" sz="4000" dirty="0"/>
              <a:t>) to help you</a:t>
            </a:r>
          </a:p>
          <a:p>
            <a:pPr fontAlgn="t"/>
            <a:r>
              <a:rPr lang="en-US" altLang="zh-CN" sz="4000" dirty="0" smtClean="0"/>
              <a:t>13. </a:t>
            </a:r>
            <a:r>
              <a:rPr lang="en-US" altLang="zh-CN" sz="4000" dirty="0"/>
              <a:t>the ______(</a:t>
            </a:r>
            <a:r>
              <a:rPr lang="zh-CN" altLang="en-US" sz="4000" dirty="0"/>
              <a:t>威胁</a:t>
            </a:r>
            <a:r>
              <a:rPr lang="en-US" altLang="zh-CN" sz="4000" dirty="0"/>
              <a:t>)to the </a:t>
            </a:r>
            <a:r>
              <a:rPr lang="en-US" altLang="zh-CN" sz="4000" dirty="0" smtClean="0"/>
              <a:t>antelopes</a:t>
            </a:r>
            <a:endParaRPr lang="en-US" altLang="zh-CN" sz="4000" dirty="0"/>
          </a:p>
          <a:p>
            <a:pPr fontAlgn="t"/>
            <a:r>
              <a:rPr lang="en-US" altLang="zh-CN" sz="4000" dirty="0" smtClean="0"/>
              <a:t>14. </a:t>
            </a:r>
            <a:r>
              <a:rPr lang="en-US" altLang="zh-CN" sz="4000" dirty="0"/>
              <a:t>expensive _____(</a:t>
            </a:r>
            <a:r>
              <a:rPr lang="zh-CN" altLang="en-US" sz="4000" dirty="0"/>
              <a:t>货物</a:t>
            </a:r>
            <a:r>
              <a:rPr lang="en-US" altLang="zh-CN" sz="4000" dirty="0"/>
              <a:t>)</a:t>
            </a:r>
          </a:p>
          <a:p>
            <a:pPr fontAlgn="t"/>
            <a:r>
              <a:rPr lang="en-US" altLang="zh-CN" sz="4000" dirty="0" smtClean="0"/>
              <a:t>15. </a:t>
            </a:r>
            <a:r>
              <a:rPr lang="en-US" altLang="zh-CN" sz="4000" dirty="0"/>
              <a:t>protect these beautiful ________(</a:t>
            </a:r>
            <a:r>
              <a:rPr lang="zh-CN" altLang="en-US" sz="4000" dirty="0"/>
              <a:t>生物</a:t>
            </a:r>
            <a:r>
              <a:rPr lang="en-US" altLang="zh-CN" sz="4000" dirty="0"/>
              <a:t>)</a:t>
            </a:r>
          </a:p>
        </p:txBody>
      </p:sp>
      <p:sp>
        <p:nvSpPr>
          <p:cNvPr id="1731587" name="Text Box 3"/>
          <p:cNvSpPr txBox="1">
            <a:spLocks noChangeArrowheads="1"/>
          </p:cNvSpPr>
          <p:nvPr/>
        </p:nvSpPr>
        <p:spPr bwMode="auto">
          <a:xfrm>
            <a:off x="713316" y="1024085"/>
            <a:ext cx="2967567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recover</a:t>
            </a:r>
          </a:p>
        </p:txBody>
      </p:sp>
      <p:sp>
        <p:nvSpPr>
          <p:cNvPr id="1731588" name="Text Box 4"/>
          <p:cNvSpPr txBox="1">
            <a:spLocks noChangeArrowheads="1"/>
          </p:cNvSpPr>
          <p:nvPr/>
        </p:nvSpPr>
        <p:spPr bwMode="auto">
          <a:xfrm>
            <a:off x="905932" y="1622252"/>
            <a:ext cx="29252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remove</a:t>
            </a:r>
          </a:p>
        </p:txBody>
      </p:sp>
      <p:sp>
        <p:nvSpPr>
          <p:cNvPr id="1731589" name="Text Box 5"/>
          <p:cNvSpPr txBox="1">
            <a:spLocks noChangeArrowheads="1"/>
          </p:cNvSpPr>
          <p:nvPr/>
        </p:nvSpPr>
        <p:spPr bwMode="auto">
          <a:xfrm>
            <a:off x="905932" y="2249730"/>
            <a:ext cx="25823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intend</a:t>
            </a:r>
          </a:p>
        </p:txBody>
      </p:sp>
      <p:sp>
        <p:nvSpPr>
          <p:cNvPr id="1731590" name="Text Box 6"/>
          <p:cNvSpPr txBox="1">
            <a:spLocks noChangeArrowheads="1"/>
          </p:cNvSpPr>
          <p:nvPr/>
        </p:nvSpPr>
        <p:spPr bwMode="auto">
          <a:xfrm>
            <a:off x="1588655" y="2860553"/>
            <a:ext cx="24934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threat</a:t>
            </a:r>
          </a:p>
        </p:txBody>
      </p:sp>
      <p:sp>
        <p:nvSpPr>
          <p:cNvPr id="1731591" name="Text Box 7"/>
          <p:cNvSpPr txBox="1">
            <a:spLocks noChangeArrowheads="1"/>
          </p:cNvSpPr>
          <p:nvPr/>
        </p:nvSpPr>
        <p:spPr bwMode="auto">
          <a:xfrm>
            <a:off x="2903104" y="3416223"/>
            <a:ext cx="2357967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goods</a:t>
            </a:r>
          </a:p>
        </p:txBody>
      </p:sp>
      <p:sp>
        <p:nvSpPr>
          <p:cNvPr id="1731592" name="Text Box 8"/>
          <p:cNvSpPr txBox="1">
            <a:spLocks noChangeArrowheads="1"/>
          </p:cNvSpPr>
          <p:nvPr/>
        </p:nvSpPr>
        <p:spPr bwMode="auto">
          <a:xfrm>
            <a:off x="5468313" y="4027046"/>
            <a:ext cx="35856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creatures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3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3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3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1587" grpId="0" autoUpdateAnimBg="0"/>
      <p:bldP spid="1731588" grpId="0" autoUpdateAnimBg="0"/>
      <p:bldP spid="1731589" grpId="0" autoUpdateAnimBg="0"/>
      <p:bldP spid="1731590" grpId="0" autoUpdateAnimBg="0"/>
      <p:bldP spid="1731591" grpId="0" autoUpdateAnimBg="0"/>
      <p:bldP spid="173159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19100" y="1038515"/>
            <a:ext cx="13023851" cy="34423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600" dirty="0"/>
              <a:t>Ⅱ. </a:t>
            </a:r>
            <a:r>
              <a:rPr lang="zh-CN" altLang="en-US" sz="3600" dirty="0"/>
              <a:t>根据语境及汉语提示写出正确的短语</a:t>
            </a:r>
          </a:p>
          <a:p>
            <a:pPr fontAlgn="t"/>
            <a:r>
              <a:rPr lang="en-US" altLang="zh-CN" sz="3600" dirty="0"/>
              <a:t>1. What ________(</a:t>
            </a:r>
            <a:r>
              <a:rPr lang="zh-CN" altLang="en-US" sz="3600" dirty="0"/>
              <a:t>究竟</a:t>
            </a:r>
            <a:r>
              <a:rPr lang="en-US" altLang="zh-CN" sz="3600" dirty="0"/>
              <a:t>) are we doing to our planet?  </a:t>
            </a:r>
          </a:p>
          <a:p>
            <a:pPr fontAlgn="t"/>
            <a:r>
              <a:rPr lang="en-US" altLang="zh-CN" sz="3600" dirty="0"/>
              <a:t>2. Our planet’s wildlife is _________(</a:t>
            </a:r>
            <a:r>
              <a:rPr lang="zh-CN" altLang="en-US" sz="3600" dirty="0"/>
              <a:t>灭绝</a:t>
            </a:r>
            <a:r>
              <a:rPr lang="en-US" altLang="zh-CN" sz="3600" dirty="0"/>
              <a:t>) at an </a:t>
            </a:r>
          </a:p>
          <a:p>
            <a:pPr fontAlgn="t"/>
            <a:r>
              <a:rPr lang="en-US" altLang="zh-CN" sz="3600" dirty="0"/>
              <a:t>alarming rate.  </a:t>
            </a:r>
          </a:p>
          <a:p>
            <a:pPr fontAlgn="t"/>
            <a:r>
              <a:rPr lang="en-US" altLang="zh-CN" sz="3600" dirty="0"/>
              <a:t>3. We must make people ________(</a:t>
            </a:r>
            <a:r>
              <a:rPr lang="zh-CN" altLang="en-US" sz="3600" dirty="0"/>
              <a:t>意识到</a:t>
            </a:r>
            <a:r>
              <a:rPr lang="en-US" altLang="zh-CN" sz="3600" dirty="0"/>
              <a:t>) the </a:t>
            </a:r>
          </a:p>
          <a:p>
            <a:pPr fontAlgn="t"/>
            <a:r>
              <a:rPr lang="en-US" altLang="zh-CN" sz="3600" dirty="0"/>
              <a:t>problem.  </a:t>
            </a:r>
          </a:p>
        </p:txBody>
      </p:sp>
      <p:sp>
        <p:nvSpPr>
          <p:cNvPr id="1732611" name="Text Box 3"/>
          <p:cNvSpPr txBox="1">
            <a:spLocks noChangeArrowheads="1"/>
          </p:cNvSpPr>
          <p:nvPr/>
        </p:nvSpPr>
        <p:spPr bwMode="auto">
          <a:xfrm>
            <a:off x="1763182" y="1414941"/>
            <a:ext cx="25823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on earth</a:t>
            </a:r>
          </a:p>
        </p:txBody>
      </p:sp>
      <p:sp>
        <p:nvSpPr>
          <p:cNvPr id="1732612" name="Text Box 4"/>
          <p:cNvSpPr txBox="1">
            <a:spLocks noChangeArrowheads="1"/>
          </p:cNvSpPr>
          <p:nvPr/>
        </p:nvSpPr>
        <p:spPr bwMode="auto">
          <a:xfrm>
            <a:off x="4777123" y="2087319"/>
            <a:ext cx="28659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dying out</a:t>
            </a:r>
          </a:p>
        </p:txBody>
      </p:sp>
      <p:sp>
        <p:nvSpPr>
          <p:cNvPr id="1732613" name="Text Box 5"/>
          <p:cNvSpPr txBox="1">
            <a:spLocks noChangeArrowheads="1"/>
          </p:cNvSpPr>
          <p:nvPr/>
        </p:nvSpPr>
        <p:spPr bwMode="auto">
          <a:xfrm>
            <a:off x="4663402" y="3108664"/>
            <a:ext cx="26500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aware of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2611" grpId="0" autoUpdateAnimBg="0"/>
      <p:bldP spid="1732612" grpId="0" autoUpdateAnimBg="0"/>
      <p:bldP spid="1732613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8077" y="1038514"/>
            <a:ext cx="12975167" cy="55352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/>
              <a:t>4. How many elephants are killed </a:t>
            </a:r>
            <a:r>
              <a:rPr lang="en-US" altLang="zh-CN" sz="3200" dirty="0" smtClean="0"/>
              <a:t>_______________(</a:t>
            </a:r>
            <a:r>
              <a:rPr lang="zh-CN" altLang="en-US" sz="3200" dirty="0"/>
              <a:t>平均</a:t>
            </a:r>
            <a:r>
              <a:rPr lang="en-US" altLang="zh-CN" sz="3200" dirty="0"/>
              <a:t>) </a:t>
            </a:r>
          </a:p>
          <a:p>
            <a:pPr fontAlgn="t"/>
            <a:r>
              <a:rPr lang="en-US" altLang="zh-CN" sz="3200" dirty="0"/>
              <a:t>every day?  </a:t>
            </a:r>
          </a:p>
          <a:p>
            <a:pPr fontAlgn="t"/>
            <a:r>
              <a:rPr lang="en-US" altLang="zh-CN" sz="3200" dirty="0"/>
              <a:t>5. China has </a:t>
            </a:r>
            <a:r>
              <a:rPr lang="en-US" altLang="zh-CN" sz="3200" dirty="0" smtClean="0"/>
              <a:t>________________________(</a:t>
            </a:r>
            <a:r>
              <a:rPr lang="zh-CN" altLang="en-US" sz="3200" dirty="0"/>
              <a:t>取得巨大进步</a:t>
            </a:r>
            <a:r>
              <a:rPr lang="en-US" altLang="zh-CN" sz="3200" dirty="0"/>
              <a:t>) in </a:t>
            </a:r>
          </a:p>
          <a:p>
            <a:pPr fontAlgn="t"/>
            <a:r>
              <a:rPr lang="en-US" altLang="zh-CN" sz="3200" dirty="0"/>
              <a:t>many aspects.  </a:t>
            </a:r>
          </a:p>
          <a:p>
            <a:pPr fontAlgn="t"/>
            <a:r>
              <a:rPr lang="en-US" altLang="zh-CN" sz="3200" dirty="0"/>
              <a:t>6. I’m </a:t>
            </a:r>
            <a:r>
              <a:rPr lang="en-US" altLang="zh-CN" sz="3200" dirty="0" smtClean="0"/>
              <a:t>_________________________(</a:t>
            </a:r>
            <a:r>
              <a:rPr lang="zh-CN" altLang="en-US" sz="3200" dirty="0"/>
              <a:t>担忧</a:t>
            </a:r>
            <a:r>
              <a:rPr lang="en-US" altLang="zh-CN" sz="3200" dirty="0"/>
              <a:t>) the African elephants.  </a:t>
            </a:r>
          </a:p>
          <a:p>
            <a:pPr fontAlgn="t"/>
            <a:r>
              <a:rPr lang="en-US" altLang="zh-CN" sz="3200" dirty="0"/>
              <a:t>7. It’s difficult for them to ________(</a:t>
            </a:r>
            <a:r>
              <a:rPr lang="zh-CN" altLang="en-US" sz="3200" dirty="0"/>
              <a:t>适应</a:t>
            </a:r>
            <a:r>
              <a:rPr lang="en-US" altLang="zh-CN" sz="3200" dirty="0"/>
              <a:t>) the </a:t>
            </a:r>
            <a:r>
              <a:rPr lang="en-US" altLang="zh-CN" sz="3200" dirty="0" smtClean="0"/>
              <a:t>changes</a:t>
            </a:r>
            <a:r>
              <a:rPr lang="en-US" altLang="zh-CN" sz="3200" dirty="0"/>
              <a:t>.  </a:t>
            </a:r>
            <a:endParaRPr lang="en-US" altLang="zh-CN" sz="3200" dirty="0" smtClean="0"/>
          </a:p>
          <a:p>
            <a:pPr fontAlgn="t"/>
            <a:r>
              <a:rPr lang="en-US" altLang="zh-CN" sz="3200" dirty="0"/>
              <a:t>8. The authorities are </a:t>
            </a:r>
            <a:r>
              <a:rPr lang="en-US" altLang="zh-CN" sz="3200" dirty="0" smtClean="0"/>
              <a:t>_________________(</a:t>
            </a:r>
            <a:r>
              <a:rPr lang="zh-CN" altLang="en-US" sz="3200" dirty="0"/>
              <a:t>处于压力下</a:t>
            </a:r>
            <a:r>
              <a:rPr lang="en-US" altLang="zh-CN" sz="3200" dirty="0"/>
              <a:t>) to </a:t>
            </a:r>
          </a:p>
          <a:p>
            <a:pPr fontAlgn="t"/>
            <a:r>
              <a:rPr lang="en-US" altLang="zh-CN" sz="3200" dirty="0"/>
              <a:t>build elephant parks and tell people not to buy elephant products.  </a:t>
            </a:r>
          </a:p>
          <a:p>
            <a:pPr fontAlgn="t"/>
            <a:r>
              <a:rPr lang="en-US" altLang="zh-CN" sz="3200" dirty="0"/>
              <a:t>9. We can just </a:t>
            </a:r>
            <a:r>
              <a:rPr lang="en-US" altLang="zh-CN" sz="3200" dirty="0" smtClean="0"/>
              <a:t>____________(</a:t>
            </a:r>
            <a:r>
              <a:rPr lang="zh-CN" altLang="en-US" sz="3200" dirty="0"/>
              <a:t>看清</a:t>
            </a:r>
            <a:r>
              <a:rPr lang="en-US" altLang="zh-CN" sz="3200" dirty="0"/>
              <a:t>)a herd of graceful </a:t>
            </a:r>
            <a:r>
              <a:rPr lang="en-US" altLang="zh-CN" sz="3200" dirty="0" smtClean="0"/>
              <a:t>animals</a:t>
            </a:r>
            <a:r>
              <a:rPr lang="en-US" altLang="zh-CN" sz="3200" dirty="0"/>
              <a:t>.  </a:t>
            </a:r>
          </a:p>
          <a:p>
            <a:pPr fontAlgn="t"/>
            <a:r>
              <a:rPr lang="en-US" altLang="zh-CN" sz="3200" dirty="0"/>
              <a:t>10. I’m also ___________(</a:t>
            </a:r>
            <a:r>
              <a:rPr lang="zh-CN" altLang="en-US" sz="3200" dirty="0"/>
              <a:t>提醒</a:t>
            </a:r>
            <a:r>
              <a:rPr lang="en-US" altLang="zh-CN" sz="3200" dirty="0"/>
              <a:t>)the danger they are </a:t>
            </a:r>
            <a:r>
              <a:rPr lang="en-US" altLang="zh-CN" sz="3200" dirty="0" smtClean="0"/>
              <a:t>in</a:t>
            </a:r>
            <a:r>
              <a:rPr lang="en-US" altLang="zh-CN" sz="3200" dirty="0"/>
              <a:t>.  </a:t>
            </a:r>
          </a:p>
          <a:p>
            <a:pPr fontAlgn="t"/>
            <a:endParaRPr lang="en-US" altLang="zh-CN" sz="3200" dirty="0"/>
          </a:p>
        </p:txBody>
      </p:sp>
      <p:sp>
        <p:nvSpPr>
          <p:cNvPr id="1733635" name="Text Box 3"/>
          <p:cNvSpPr txBox="1">
            <a:spLocks noChangeArrowheads="1"/>
          </p:cNvSpPr>
          <p:nvPr/>
        </p:nvSpPr>
        <p:spPr bwMode="auto">
          <a:xfrm>
            <a:off x="5917216" y="994184"/>
            <a:ext cx="31750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on average</a:t>
            </a:r>
          </a:p>
        </p:txBody>
      </p:sp>
      <p:sp>
        <p:nvSpPr>
          <p:cNvPr id="1733636" name="Text Box 4"/>
          <p:cNvSpPr txBox="1">
            <a:spLocks noChangeArrowheads="1"/>
          </p:cNvSpPr>
          <p:nvPr/>
        </p:nvSpPr>
        <p:spPr bwMode="auto">
          <a:xfrm>
            <a:off x="1814763" y="1926165"/>
            <a:ext cx="61383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made a lot of progress</a:t>
            </a:r>
          </a:p>
        </p:txBody>
      </p:sp>
      <p:sp>
        <p:nvSpPr>
          <p:cNvPr id="1733637" name="Text Box 5"/>
          <p:cNvSpPr txBox="1">
            <a:spLocks noChangeArrowheads="1"/>
          </p:cNvSpPr>
          <p:nvPr/>
        </p:nvSpPr>
        <p:spPr bwMode="auto">
          <a:xfrm>
            <a:off x="1442729" y="2805177"/>
            <a:ext cx="46863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concerned about</a:t>
            </a:r>
          </a:p>
        </p:txBody>
      </p:sp>
      <p:sp>
        <p:nvSpPr>
          <p:cNvPr id="1733638" name="Text Box 6"/>
          <p:cNvSpPr txBox="1">
            <a:spLocks noChangeArrowheads="1"/>
          </p:cNvSpPr>
          <p:nvPr/>
        </p:nvSpPr>
        <p:spPr bwMode="auto">
          <a:xfrm>
            <a:off x="4319154" y="3267656"/>
            <a:ext cx="24976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adapt to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339137" y="3940035"/>
            <a:ext cx="44577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under pressure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76369" y="4769194"/>
            <a:ext cx="28702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make out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640699" y="5403488"/>
            <a:ext cx="36449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reminded of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3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3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3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3635" grpId="0" autoUpdateAnimBg="0"/>
      <p:bldP spid="1733636" grpId="0" autoUpdateAnimBg="0"/>
      <p:bldP spid="1733637" grpId="0" autoUpdateAnimBg="0"/>
      <p:bldP spid="1733638" grpId="0" autoUpdateAnimBg="0"/>
      <p:bldP spid="7" grpId="0" autoUpdateAnimBg="0"/>
      <p:bldP spid="8" grpId="0" autoUpdateAnimBg="0"/>
      <p:bldP spid="9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19099" y="1038514"/>
            <a:ext cx="12731751" cy="39963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algn="ctr" fontAlgn="t"/>
            <a:endParaRPr lang="en-US" altLang="zh-CN" sz="3600" dirty="0" smtClean="0"/>
          </a:p>
          <a:p>
            <a:pPr algn="ctr" fontAlgn="t"/>
            <a:r>
              <a:rPr lang="en-US" altLang="zh-CN" sz="3600" dirty="0" smtClean="0"/>
              <a:t>A </a:t>
            </a:r>
            <a:r>
              <a:rPr lang="en-US" altLang="zh-CN" sz="3600" dirty="0"/>
              <a:t>day in the clouds</a:t>
            </a:r>
          </a:p>
          <a:p>
            <a:pPr fontAlgn="t"/>
            <a:r>
              <a:rPr lang="zh-CN" altLang="en-US" sz="3600" dirty="0"/>
              <a:t>　　</a:t>
            </a:r>
            <a:r>
              <a:rPr lang="en-US" altLang="zh-CN" sz="3600" dirty="0" smtClean="0"/>
              <a:t>To </a:t>
            </a:r>
            <a:r>
              <a:rPr lang="en-US" altLang="zh-CN" sz="3600" dirty="0"/>
              <a:t>observe Tibetan antelopes,  we came to Tibet. </a:t>
            </a:r>
          </a:p>
          <a:p>
            <a:pPr fontAlgn="t"/>
            <a:r>
              <a:rPr lang="en-US" altLang="zh-CN" sz="3600" dirty="0"/>
              <a:t>There we made out (1) __herd of graceful animals and </a:t>
            </a:r>
          </a:p>
          <a:p>
            <a:pPr fontAlgn="t"/>
            <a:r>
              <a:rPr lang="en-US" altLang="zh-CN" sz="3600" dirty="0"/>
              <a:t>were struck by their beauty. I (2) ____________</a:t>
            </a:r>
          </a:p>
          <a:p>
            <a:pPr fontAlgn="t"/>
            <a:r>
              <a:rPr lang="en-US" altLang="zh-CN" sz="3600" dirty="0"/>
              <a:t>(remind)of the danger they are in. They are being </a:t>
            </a:r>
          </a:p>
          <a:p>
            <a:pPr fontAlgn="t"/>
            <a:r>
              <a:rPr lang="en-US" altLang="zh-CN" sz="3600" dirty="0"/>
              <a:t>hunted (3</a:t>
            </a:r>
            <a:r>
              <a:rPr lang="en-US" altLang="zh-CN" sz="3600" dirty="0" smtClean="0"/>
              <a:t>)__________(</a:t>
            </a:r>
            <a:r>
              <a:rPr lang="en-US" altLang="zh-CN" sz="3600" dirty="0"/>
              <a:t>illegal) for their valuable fur.  </a:t>
            </a:r>
          </a:p>
        </p:txBody>
      </p:sp>
      <p:sp>
        <p:nvSpPr>
          <p:cNvPr id="1813507" name="Text Box 3"/>
          <p:cNvSpPr txBox="1">
            <a:spLocks noChangeArrowheads="1"/>
          </p:cNvSpPr>
          <p:nvPr/>
        </p:nvSpPr>
        <p:spPr bwMode="auto">
          <a:xfrm>
            <a:off x="4189461" y="2665677"/>
            <a:ext cx="1778000" cy="7339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13508" name="Text Box 4"/>
          <p:cNvSpPr txBox="1">
            <a:spLocks noChangeArrowheads="1"/>
          </p:cNvSpPr>
          <p:nvPr/>
        </p:nvSpPr>
        <p:spPr bwMode="auto">
          <a:xfrm>
            <a:off x="3010092" y="3192207"/>
            <a:ext cx="11336867" cy="7339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was reminded</a:t>
            </a:r>
          </a:p>
        </p:txBody>
      </p:sp>
      <p:sp>
        <p:nvSpPr>
          <p:cNvPr id="1813509" name="Text Box 5"/>
          <p:cNvSpPr txBox="1">
            <a:spLocks noChangeArrowheads="1"/>
          </p:cNvSpPr>
          <p:nvPr/>
        </p:nvSpPr>
        <p:spPr bwMode="auto">
          <a:xfrm>
            <a:off x="252844" y="4300946"/>
            <a:ext cx="6718300" cy="7339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4000" dirty="0">
                <a:solidFill>
                  <a:srgbClr val="FF0000"/>
                </a:solidFill>
              </a:rPr>
              <a:t>i</a:t>
            </a:r>
            <a:r>
              <a:rPr lang="en-US" altLang="zh-CN" sz="4000" dirty="0" smtClean="0">
                <a:solidFill>
                  <a:srgbClr val="FF0000"/>
                </a:solidFill>
              </a:rPr>
              <a:t>llegally</a:t>
            </a:r>
            <a:endParaRPr lang="en-US" altLang="zh-CN" sz="40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82604" y="697075"/>
            <a:ext cx="4376869" cy="923330"/>
          </a:xfrm>
          <a:prstGeom prst="rect">
            <a:avLst/>
          </a:prstGeom>
          <a:solidFill>
            <a:srgbClr val="C1DEF6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5400" dirty="0">
                <a:solidFill>
                  <a:srgbClr val="FF0000"/>
                </a:solidFill>
              </a:rPr>
              <a:t>课文语法填空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1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3507" grpId="0" autoUpdateAnimBg="0"/>
      <p:bldP spid="1813508" grpId="0" autoUpdateAnimBg="0"/>
      <p:bldP spid="1813509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19100" y="1038515"/>
            <a:ext cx="12573000" cy="3811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zh-CN" altLang="en-US" dirty="0"/>
              <a:t>　</a:t>
            </a:r>
            <a:r>
              <a:rPr lang="zh-CN" altLang="en-US" sz="4000" dirty="0"/>
              <a:t>    </a:t>
            </a:r>
            <a:r>
              <a:rPr lang="en-US" altLang="zh-CN" sz="4000" dirty="0"/>
              <a:t>To protect them,  the </a:t>
            </a:r>
            <a:r>
              <a:rPr lang="en-US" altLang="zh-CN" sz="4000" dirty="0" err="1"/>
              <a:t>Changtang</a:t>
            </a:r>
            <a:r>
              <a:rPr lang="en-US" altLang="zh-CN" sz="4000" dirty="0"/>
              <a:t> National Nature </a:t>
            </a:r>
          </a:p>
          <a:p>
            <a:pPr fontAlgn="t"/>
            <a:r>
              <a:rPr lang="en-US" altLang="zh-CN" sz="4000" dirty="0"/>
              <a:t>Reserve was set up, (4)______ is a shelter for animals </a:t>
            </a:r>
          </a:p>
          <a:p>
            <a:pPr fontAlgn="t"/>
            <a:r>
              <a:rPr lang="en-US" altLang="zh-CN" sz="4000" dirty="0"/>
              <a:t>and plants. </a:t>
            </a:r>
          </a:p>
          <a:p>
            <a:pPr fontAlgn="t"/>
            <a:r>
              <a:rPr lang="zh-CN" altLang="en-US" sz="4000" dirty="0"/>
              <a:t>　　</a:t>
            </a:r>
            <a:r>
              <a:rPr lang="en-US" altLang="zh-CN" sz="4000" dirty="0"/>
              <a:t>In 1980s and 1990s,  the population dropped </a:t>
            </a:r>
          </a:p>
          <a:p>
            <a:pPr fontAlgn="t"/>
            <a:r>
              <a:rPr lang="en-US" altLang="zh-CN" sz="4000" dirty="0"/>
              <a:t>badly because of being shot to make profits and the </a:t>
            </a:r>
          </a:p>
          <a:p>
            <a:pPr fontAlgn="t"/>
            <a:r>
              <a:rPr lang="en-US" altLang="zh-CN" sz="4000" dirty="0"/>
              <a:t>loss of (5)_____(they) habitats. </a:t>
            </a:r>
          </a:p>
        </p:txBody>
      </p:sp>
      <p:sp>
        <p:nvSpPr>
          <p:cNvPr id="1814531" name="Text Box 3"/>
          <p:cNvSpPr txBox="1">
            <a:spLocks noChangeArrowheads="1"/>
          </p:cNvSpPr>
          <p:nvPr/>
        </p:nvSpPr>
        <p:spPr bwMode="auto">
          <a:xfrm>
            <a:off x="4695889" y="1639466"/>
            <a:ext cx="2561167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which</a:t>
            </a:r>
          </a:p>
        </p:txBody>
      </p:sp>
      <p:sp>
        <p:nvSpPr>
          <p:cNvPr id="1814532" name="Text Box 4"/>
          <p:cNvSpPr txBox="1">
            <a:spLocks noChangeArrowheads="1"/>
          </p:cNvSpPr>
          <p:nvPr/>
        </p:nvSpPr>
        <p:spPr bwMode="auto">
          <a:xfrm>
            <a:off x="1996018" y="4176721"/>
            <a:ext cx="21378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their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4531" grpId="0" autoUpdateAnimBg="0"/>
      <p:bldP spid="1814532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29989" y="740305"/>
            <a:ext cx="12062011" cy="55352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fontAlgn="t"/>
            <a:r>
              <a:rPr lang="en-US" altLang="zh-CN" sz="4400" dirty="0"/>
              <a:t>        In order to prevent this species from (6</a:t>
            </a:r>
            <a:r>
              <a:rPr lang="en-US" altLang="zh-CN" sz="4400" dirty="0" smtClean="0"/>
              <a:t>)_________ </a:t>
            </a:r>
            <a:r>
              <a:rPr lang="en-US" altLang="zh-CN" sz="4400" dirty="0"/>
              <a:t>(extinct),  the Chinese government took effective </a:t>
            </a:r>
            <a:r>
              <a:rPr lang="en-US" altLang="zh-CN" sz="4400" dirty="0" smtClean="0"/>
              <a:t>(</a:t>
            </a:r>
            <a:r>
              <a:rPr lang="en-US" altLang="zh-CN" sz="4400" dirty="0"/>
              <a:t>7)________(measure) to place it under national </a:t>
            </a:r>
            <a:r>
              <a:rPr lang="en-US" altLang="zh-CN" sz="4400" dirty="0" smtClean="0"/>
              <a:t>protection</a:t>
            </a:r>
            <a:r>
              <a:rPr lang="en-US" altLang="zh-CN" sz="4400" dirty="0"/>
              <a:t>. Its population has recovered and it was </a:t>
            </a:r>
            <a:r>
              <a:rPr lang="en-US" altLang="zh-CN" sz="4400" dirty="0" smtClean="0"/>
              <a:t>removed </a:t>
            </a:r>
            <a:r>
              <a:rPr lang="en-US" altLang="zh-CN" sz="4400" dirty="0"/>
              <a:t>from the (8)___________ (danger) species list. </a:t>
            </a:r>
          </a:p>
          <a:p>
            <a:pPr fontAlgn="t"/>
            <a:r>
              <a:rPr lang="en-US" altLang="zh-CN" sz="4400" dirty="0" smtClean="0"/>
              <a:t>However</a:t>
            </a:r>
            <a:r>
              <a:rPr lang="en-US" altLang="zh-CN" sz="4400" dirty="0"/>
              <a:t>,  the government didn’t intend (9)__ </a:t>
            </a:r>
          </a:p>
          <a:p>
            <a:pPr fontAlgn="t"/>
            <a:r>
              <a:rPr lang="en-US" altLang="zh-CN" sz="4400" dirty="0"/>
              <a:t>____(give) up the protection </a:t>
            </a:r>
            <a:r>
              <a:rPr lang="en-US" altLang="zh-CN" sz="4400" dirty="0" smtClean="0"/>
              <a:t>programs. </a:t>
            </a:r>
            <a:r>
              <a:rPr lang="en-US" altLang="zh-CN" sz="4400" dirty="0"/>
              <a:t> </a:t>
            </a:r>
          </a:p>
        </p:txBody>
      </p:sp>
      <p:sp>
        <p:nvSpPr>
          <p:cNvPr id="1815555" name="Text Box 3"/>
          <p:cNvSpPr txBox="1">
            <a:spLocks noChangeArrowheads="1"/>
          </p:cNvSpPr>
          <p:nvPr/>
        </p:nvSpPr>
        <p:spPr bwMode="auto">
          <a:xfrm>
            <a:off x="461062" y="1376043"/>
            <a:ext cx="31284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 err="1">
                <a:solidFill>
                  <a:srgbClr val="FF0000"/>
                </a:solidFill>
              </a:rPr>
              <a:t>extincting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1815556" name="Text Box 4"/>
          <p:cNvSpPr txBox="1">
            <a:spLocks noChangeArrowheads="1"/>
          </p:cNvSpPr>
          <p:nvPr/>
        </p:nvSpPr>
        <p:spPr bwMode="auto">
          <a:xfrm>
            <a:off x="3589495" y="2235435"/>
            <a:ext cx="2976033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measures</a:t>
            </a:r>
          </a:p>
        </p:txBody>
      </p:sp>
      <p:sp>
        <p:nvSpPr>
          <p:cNvPr id="1815557" name="Text Box 5"/>
          <p:cNvSpPr txBox="1">
            <a:spLocks noChangeArrowheads="1"/>
          </p:cNvSpPr>
          <p:nvPr/>
        </p:nvSpPr>
        <p:spPr bwMode="auto">
          <a:xfrm>
            <a:off x="833221" y="4179524"/>
            <a:ext cx="3640667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endangered</a:t>
            </a:r>
          </a:p>
        </p:txBody>
      </p:sp>
      <p:sp>
        <p:nvSpPr>
          <p:cNvPr id="1815559" name="Text Box 7"/>
          <p:cNvSpPr txBox="1">
            <a:spLocks noChangeArrowheads="1"/>
          </p:cNvSpPr>
          <p:nvPr/>
        </p:nvSpPr>
        <p:spPr bwMode="auto">
          <a:xfrm>
            <a:off x="-147916" y="5552694"/>
            <a:ext cx="1473200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to give</a:t>
            </a:r>
            <a:endParaRPr lang="en-US" altLang="zh-CN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1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1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5555" grpId="0" autoUpdateAnimBg="0"/>
      <p:bldP spid="1815556" grpId="0" autoUpdateAnimBg="0"/>
      <p:bldP spid="1815557" grpId="0" autoUpdateAnimBg="0"/>
      <p:bldP spid="1815559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44039" y="947075"/>
            <a:ext cx="12378267" cy="19650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4000" dirty="0"/>
              <a:t>     </a:t>
            </a:r>
            <a:r>
              <a:rPr lang="en-US" altLang="zh-CN" sz="4000" dirty="0" smtClean="0"/>
              <a:t>   </a:t>
            </a:r>
            <a:r>
              <a:rPr lang="en-US" altLang="zh-CN" sz="4000" dirty="0"/>
              <a:t>To save wildlife,  we should learn to exist (10)__ </a:t>
            </a:r>
          </a:p>
          <a:p>
            <a:pPr fontAlgn="t"/>
            <a:r>
              <a:rPr lang="en-US" altLang="zh-CN" sz="4000" dirty="0"/>
              <a:t>harmony with nature. </a:t>
            </a:r>
          </a:p>
          <a:p>
            <a:pPr fontAlgn="t"/>
            <a:endParaRPr lang="en-US" altLang="zh-CN" sz="4000" dirty="0"/>
          </a:p>
        </p:txBody>
      </p:sp>
      <p:sp>
        <p:nvSpPr>
          <p:cNvPr id="1817603" name="Text Box 3"/>
          <p:cNvSpPr txBox="1">
            <a:spLocks noChangeArrowheads="1"/>
          </p:cNvSpPr>
          <p:nvPr/>
        </p:nvSpPr>
        <p:spPr bwMode="auto">
          <a:xfrm>
            <a:off x="10355480" y="866609"/>
            <a:ext cx="1392767" cy="8570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4800">
                <a:solidFill>
                  <a:srgbClr val="FF0000"/>
                </a:solidFill>
              </a:rPr>
              <a:t>in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7603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</a:t>
            </a:r>
            <a:r>
              <a:rPr lang="zh-CN" altLang="en-US" b="1">
                <a:solidFill>
                  <a:schemeClr val="accent1"/>
                </a:solidFill>
              </a:rPr>
              <a:t>必修</a:t>
            </a:r>
            <a:r>
              <a:rPr lang="zh-CN" altLang="en-US" b="1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51205" y="1049947"/>
            <a:ext cx="11554884" cy="50428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200" dirty="0"/>
              <a:t>3. alarm </a:t>
            </a:r>
            <a:r>
              <a:rPr lang="en-US" altLang="zh-CN" sz="3200" i="1" dirty="0" err="1"/>
              <a:t>vt.</a:t>
            </a:r>
            <a:r>
              <a:rPr lang="en-US" altLang="zh-CN" sz="3200" i="1" dirty="0"/>
              <a:t> </a:t>
            </a:r>
            <a:r>
              <a:rPr lang="zh-CN" altLang="en-US" sz="3200" dirty="0"/>
              <a:t>使惊恐</a:t>
            </a:r>
            <a:r>
              <a:rPr lang="en-US" altLang="zh-CN" sz="3200" dirty="0"/>
              <a:t>; </a:t>
            </a:r>
            <a:r>
              <a:rPr lang="zh-CN" altLang="en-US" sz="3200" dirty="0"/>
              <a:t>使害怕</a:t>
            </a:r>
            <a:r>
              <a:rPr lang="en-US" altLang="zh-CN" sz="3200" dirty="0"/>
              <a:t>; </a:t>
            </a:r>
            <a:r>
              <a:rPr lang="zh-CN" altLang="en-US" sz="3200" dirty="0"/>
              <a:t>使担心 </a:t>
            </a:r>
            <a:r>
              <a:rPr lang="en-US" altLang="zh-CN" sz="3200" i="1" dirty="0"/>
              <a:t>n. </a:t>
            </a:r>
            <a:r>
              <a:rPr lang="zh-CN" altLang="en-US" sz="3200" dirty="0"/>
              <a:t>恐慌</a:t>
            </a:r>
            <a:r>
              <a:rPr lang="en-US" altLang="zh-CN" sz="3200" dirty="0"/>
              <a:t>; </a:t>
            </a:r>
            <a:r>
              <a:rPr lang="zh-CN" altLang="en-US" sz="3200" dirty="0"/>
              <a:t>警报</a:t>
            </a:r>
            <a:r>
              <a:rPr lang="en-US" altLang="zh-CN" sz="3200" dirty="0"/>
              <a:t>; </a:t>
            </a:r>
            <a:r>
              <a:rPr lang="zh-CN" altLang="en-US" sz="3200" dirty="0"/>
              <a:t>警报器</a:t>
            </a:r>
          </a:p>
          <a:p>
            <a:pPr fontAlgn="t"/>
            <a:r>
              <a:rPr lang="en-US" altLang="zh-CN" sz="3200" dirty="0" smtClean="0"/>
              <a:t>Her </a:t>
            </a:r>
            <a:r>
              <a:rPr lang="en-US" altLang="zh-CN" sz="3200" dirty="0"/>
              <a:t>high temperature </a:t>
            </a:r>
            <a:r>
              <a:rPr lang="en-US" altLang="zh-CN" sz="3200" dirty="0">
                <a:solidFill>
                  <a:srgbClr val="FF0000"/>
                </a:solidFill>
              </a:rPr>
              <a:t>alarmed</a:t>
            </a:r>
            <a:r>
              <a:rPr lang="en-US" altLang="zh-CN" sz="3200" dirty="0"/>
              <a:t> the doctor. </a:t>
            </a:r>
          </a:p>
          <a:p>
            <a:pPr fontAlgn="t"/>
            <a:r>
              <a:rPr lang="zh-CN" altLang="en-US" sz="3200" dirty="0"/>
              <a:t>她的体温很高</a:t>
            </a:r>
            <a:r>
              <a:rPr lang="en-US" altLang="zh-CN" sz="3200" dirty="0"/>
              <a:t>, </a:t>
            </a:r>
            <a:r>
              <a:rPr lang="zh-CN" altLang="en-US" sz="3200" dirty="0"/>
              <a:t>使医生有些担心。</a:t>
            </a:r>
          </a:p>
          <a:p>
            <a:pPr fontAlgn="t"/>
            <a:r>
              <a:rPr lang="en-US" altLang="zh-CN" sz="3200" dirty="0" smtClean="0"/>
              <a:t>Something </a:t>
            </a:r>
            <a:r>
              <a:rPr lang="en-US" altLang="zh-CN" sz="3200" dirty="0"/>
              <a:t>has set the car </a:t>
            </a:r>
            <a:r>
              <a:rPr lang="en-US" altLang="zh-CN" sz="3200" dirty="0">
                <a:solidFill>
                  <a:srgbClr val="FF0000"/>
                </a:solidFill>
              </a:rPr>
              <a:t>alarm</a:t>
            </a:r>
            <a:r>
              <a:rPr lang="en-US" altLang="zh-CN" sz="3200" dirty="0"/>
              <a:t> off. </a:t>
            </a:r>
          </a:p>
          <a:p>
            <a:pPr fontAlgn="t"/>
            <a:r>
              <a:rPr lang="zh-CN" altLang="en-US" sz="3200" dirty="0"/>
              <a:t>什么东西触发了汽车警报器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 smtClean="0"/>
              <a:t>The </a:t>
            </a:r>
            <a:r>
              <a:rPr lang="en-US" altLang="zh-CN" sz="3200" dirty="0"/>
              <a:t>rainforests are disappearing </a:t>
            </a:r>
            <a:r>
              <a:rPr lang="en-US" altLang="zh-CN" sz="3200" dirty="0">
                <a:solidFill>
                  <a:srgbClr val="FF0000"/>
                </a:solidFill>
              </a:rPr>
              <a:t>at an alarming </a:t>
            </a:r>
            <a:r>
              <a:rPr lang="en-US" altLang="zh-CN" sz="3200" u="sng" dirty="0">
                <a:solidFill>
                  <a:srgbClr val="FF0000"/>
                </a:solidFill>
              </a:rPr>
              <a:t>rate</a:t>
            </a:r>
            <a:r>
              <a:rPr lang="en-US" altLang="zh-CN" sz="3200" dirty="0">
                <a:solidFill>
                  <a:srgbClr val="FF0000"/>
                </a:solidFill>
              </a:rPr>
              <a:t>. </a:t>
            </a:r>
          </a:p>
          <a:p>
            <a:pPr fontAlgn="t"/>
            <a:r>
              <a:rPr lang="zh-CN" altLang="en-US" sz="3200" dirty="0"/>
              <a:t>雨林正以惊人的速度消失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fontAlgn="t"/>
            <a:r>
              <a:rPr lang="en-US" altLang="zh-CN" sz="3200" dirty="0" smtClean="0"/>
              <a:t>There </a:t>
            </a:r>
            <a:r>
              <a:rPr lang="en-US" altLang="zh-CN" sz="3200" dirty="0"/>
              <a:t>is no need to look </a:t>
            </a:r>
            <a:r>
              <a:rPr lang="en-US" altLang="zh-CN" sz="3200" dirty="0">
                <a:solidFill>
                  <a:srgbClr val="FF0000"/>
                </a:solidFill>
              </a:rPr>
              <a:t>so alarmed. </a:t>
            </a:r>
          </a:p>
          <a:p>
            <a:pPr fontAlgn="t"/>
            <a:r>
              <a:rPr lang="zh-CN" altLang="en-US" sz="3200" dirty="0"/>
              <a:t>没必要显得这么恐慌。</a:t>
            </a:r>
          </a:p>
          <a:p>
            <a:pPr fontAlgn="t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14926513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1554884" cy="28268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4400" dirty="0">
                <a:solidFill>
                  <a:srgbClr val="FF0000"/>
                </a:solidFill>
              </a:rPr>
              <a:t>【</a:t>
            </a:r>
            <a:r>
              <a:rPr lang="zh-CN" altLang="en-US" sz="4400" dirty="0">
                <a:solidFill>
                  <a:srgbClr val="FF0000"/>
                </a:solidFill>
              </a:rPr>
              <a:t>语块积累</a:t>
            </a:r>
            <a:r>
              <a:rPr lang="en-US" altLang="zh-CN" sz="4400" dirty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en-US" altLang="zh-CN" sz="4400" dirty="0"/>
              <a:t>alarming</a:t>
            </a:r>
            <a:r>
              <a:rPr lang="zh-CN" altLang="en-US" sz="4400" dirty="0"/>
              <a:t>　　　　　　	</a:t>
            </a:r>
            <a:r>
              <a:rPr lang="en-US" altLang="zh-CN" sz="4400" i="1" dirty="0"/>
              <a:t>adj</a:t>
            </a:r>
            <a:r>
              <a:rPr lang="en-US" altLang="zh-CN" sz="4400" dirty="0"/>
              <a:t>. </a:t>
            </a:r>
            <a:r>
              <a:rPr lang="zh-CN" altLang="en-US" sz="4400" dirty="0"/>
              <a:t>惊人的</a:t>
            </a:r>
            <a:r>
              <a:rPr lang="en-US" altLang="zh-CN" sz="4400" dirty="0"/>
              <a:t>; </a:t>
            </a:r>
            <a:r>
              <a:rPr lang="zh-CN" altLang="en-US" sz="4400" dirty="0"/>
              <a:t>使人惊恐的</a:t>
            </a:r>
          </a:p>
          <a:p>
            <a:pPr fontAlgn="t"/>
            <a:r>
              <a:rPr lang="en-US" altLang="zh-CN" sz="4400" dirty="0"/>
              <a:t>alarmed			</a:t>
            </a:r>
            <a:r>
              <a:rPr lang="en-US" altLang="zh-CN" sz="4400" dirty="0" smtClean="0"/>
              <a:t>       </a:t>
            </a:r>
            <a:r>
              <a:rPr lang="en-US" altLang="zh-CN" sz="4400" i="1" dirty="0" smtClean="0"/>
              <a:t>adj</a:t>
            </a:r>
            <a:r>
              <a:rPr lang="en-US" altLang="zh-CN" sz="4400" i="1" dirty="0"/>
              <a:t>. </a:t>
            </a:r>
            <a:r>
              <a:rPr lang="zh-CN" altLang="en-US" sz="4400" dirty="0"/>
              <a:t>惊恐的</a:t>
            </a:r>
          </a:p>
          <a:p>
            <a:pPr fontAlgn="t"/>
            <a:r>
              <a:rPr lang="en-US" altLang="zh-CN" sz="4400" dirty="0"/>
              <a:t>set off an alarm		</a:t>
            </a:r>
            <a:r>
              <a:rPr lang="en-US" altLang="zh-CN" sz="4400" dirty="0" smtClean="0"/>
              <a:t>       </a:t>
            </a:r>
            <a:r>
              <a:rPr lang="zh-CN" altLang="en-US" sz="4400" dirty="0" smtClean="0"/>
              <a:t>引发</a:t>
            </a:r>
            <a:r>
              <a:rPr lang="zh-CN" altLang="en-US" sz="4400" dirty="0"/>
              <a:t>警报</a:t>
            </a:r>
          </a:p>
        </p:txBody>
      </p:sp>
    </p:spTree>
    <p:extLst>
      <p:ext uri="{BB962C8B-B14F-4D97-AF65-F5344CB8AC3E}">
        <p14:creationId xmlns:p14="http://schemas.microsoft.com/office/powerpoint/2010/main" val="4293998416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" y="1005387"/>
            <a:ext cx="12081164" cy="48581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fontAlgn="t"/>
            <a:r>
              <a:rPr lang="zh-CN" altLang="en-US" dirty="0"/>
              <a:t>　</a:t>
            </a:r>
            <a:r>
              <a:rPr lang="en-US" altLang="zh-CN" sz="4400" dirty="0">
                <a:solidFill>
                  <a:srgbClr val="FF0000"/>
                </a:solidFill>
              </a:rPr>
              <a:t>【</a:t>
            </a:r>
            <a:r>
              <a:rPr lang="zh-CN" altLang="en-US" sz="4400" dirty="0">
                <a:solidFill>
                  <a:srgbClr val="FF0000"/>
                </a:solidFill>
              </a:rPr>
              <a:t>即学活用</a:t>
            </a:r>
            <a:r>
              <a:rPr lang="en-US" altLang="zh-CN" sz="4400" dirty="0" smtClean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zh-CN" altLang="en-US" sz="4400" dirty="0" smtClean="0"/>
              <a:t> </a:t>
            </a:r>
            <a:r>
              <a:rPr lang="en-US" altLang="zh-CN" sz="4400" dirty="0" smtClean="0"/>
              <a:t>(</a:t>
            </a:r>
            <a:r>
              <a:rPr lang="en-US" altLang="zh-CN" sz="4400" dirty="0"/>
              <a:t>1)The disease has spread at an ________(alarm) rate. </a:t>
            </a:r>
          </a:p>
          <a:p>
            <a:pPr fontAlgn="t"/>
            <a:r>
              <a:rPr lang="en-US" altLang="zh-CN" sz="4400" dirty="0"/>
              <a:t>(2)People began to feel ________(alarm)about the </a:t>
            </a:r>
          </a:p>
          <a:p>
            <a:pPr fontAlgn="t"/>
            <a:r>
              <a:rPr lang="en-US" altLang="zh-CN" sz="4400" dirty="0"/>
              <a:t>cholera. </a:t>
            </a:r>
          </a:p>
          <a:p>
            <a:pPr fontAlgn="t"/>
            <a:r>
              <a:rPr lang="en-US" altLang="zh-CN" sz="4400" dirty="0"/>
              <a:t>(3)She sat up __alarm when she heard a strange noise. </a:t>
            </a:r>
          </a:p>
        </p:txBody>
      </p:sp>
      <p:sp>
        <p:nvSpPr>
          <p:cNvPr id="1745923" name="Text Box 3"/>
          <p:cNvSpPr txBox="1">
            <a:spLocks noChangeArrowheads="1"/>
          </p:cNvSpPr>
          <p:nvPr/>
        </p:nvSpPr>
        <p:spPr bwMode="auto">
          <a:xfrm>
            <a:off x="6893984" y="1902726"/>
            <a:ext cx="3187700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alarming</a:t>
            </a:r>
          </a:p>
        </p:txBody>
      </p:sp>
      <p:sp>
        <p:nvSpPr>
          <p:cNvPr id="1745924" name="Text Box 4"/>
          <p:cNvSpPr txBox="1">
            <a:spLocks noChangeArrowheads="1"/>
          </p:cNvSpPr>
          <p:nvPr/>
        </p:nvSpPr>
        <p:spPr bwMode="auto">
          <a:xfrm>
            <a:off x="5159663" y="3159823"/>
            <a:ext cx="2942167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alarmed</a:t>
            </a:r>
          </a:p>
        </p:txBody>
      </p:sp>
      <p:sp>
        <p:nvSpPr>
          <p:cNvPr id="1745925" name="Text Box 5"/>
          <p:cNvSpPr txBox="1">
            <a:spLocks noChangeArrowheads="1"/>
          </p:cNvSpPr>
          <p:nvPr/>
        </p:nvSpPr>
        <p:spPr bwMode="auto">
          <a:xfrm>
            <a:off x="3043382" y="4429114"/>
            <a:ext cx="982133" cy="54926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437119009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923" grpId="0" autoUpdateAnimBg="0"/>
      <p:bldP spid="1745924" grpId="0" autoUpdateAnimBg="0"/>
      <p:bldP spid="174592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17501" y="1049948"/>
            <a:ext cx="12992100" cy="56583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4000" dirty="0"/>
              <a:t>4. aware </a:t>
            </a:r>
            <a:r>
              <a:rPr lang="en-US" altLang="zh-CN" sz="4000" i="1" dirty="0"/>
              <a:t>adj. </a:t>
            </a:r>
            <a:r>
              <a:rPr lang="zh-CN" altLang="en-US" sz="4000" dirty="0"/>
              <a:t>知道</a:t>
            </a:r>
            <a:r>
              <a:rPr lang="en-US" altLang="zh-CN" sz="4000" dirty="0"/>
              <a:t>; </a:t>
            </a:r>
            <a:r>
              <a:rPr lang="zh-CN" altLang="en-US" sz="4000" dirty="0"/>
              <a:t>发觉</a:t>
            </a:r>
            <a:r>
              <a:rPr lang="en-US" altLang="zh-CN" sz="4000" dirty="0"/>
              <a:t>; </a:t>
            </a:r>
            <a:r>
              <a:rPr lang="zh-CN" altLang="en-US" sz="4000" dirty="0"/>
              <a:t>有</a:t>
            </a:r>
            <a:r>
              <a:rPr lang="en-US" altLang="zh-CN" sz="4000" dirty="0"/>
              <a:t>……</a:t>
            </a:r>
            <a:r>
              <a:rPr lang="zh-CN" altLang="en-US" sz="4000" dirty="0"/>
              <a:t>的意识的</a:t>
            </a:r>
          </a:p>
          <a:p>
            <a:pPr fontAlgn="t"/>
            <a:r>
              <a:rPr lang="en-US" altLang="zh-CN" sz="4000" dirty="0" smtClean="0"/>
              <a:t>We </a:t>
            </a:r>
            <a:r>
              <a:rPr lang="en-US" altLang="zh-CN" sz="4000" dirty="0">
                <a:solidFill>
                  <a:srgbClr val="FF0000"/>
                </a:solidFill>
              </a:rPr>
              <a:t>became aware of </a:t>
            </a:r>
            <a:r>
              <a:rPr lang="en-US" altLang="zh-CN" sz="4000" dirty="0"/>
              <a:t>danger approaching us. </a:t>
            </a:r>
          </a:p>
          <a:p>
            <a:pPr fontAlgn="t"/>
            <a:r>
              <a:rPr lang="zh-CN" altLang="en-US" sz="4000" dirty="0"/>
              <a:t>我们觉察到危险正在向我们逼近。</a:t>
            </a:r>
          </a:p>
          <a:p>
            <a:pPr fontAlgn="t"/>
            <a:r>
              <a:rPr lang="en-US" altLang="zh-CN" sz="4000" dirty="0" smtClean="0"/>
              <a:t>Were </a:t>
            </a:r>
            <a:r>
              <a:rPr lang="en-US" altLang="zh-CN" sz="4000" dirty="0"/>
              <a:t>you </a:t>
            </a:r>
            <a:r>
              <a:rPr lang="en-US" altLang="zh-CN" sz="4000" dirty="0">
                <a:solidFill>
                  <a:srgbClr val="FF0000"/>
                </a:solidFill>
              </a:rPr>
              <a:t>aware that </a:t>
            </a:r>
            <a:r>
              <a:rPr lang="en-US" altLang="zh-CN" sz="4000" dirty="0"/>
              <a:t>your son was having difficulties </a:t>
            </a:r>
          </a:p>
          <a:p>
            <a:pPr fontAlgn="t"/>
            <a:r>
              <a:rPr lang="en-US" altLang="zh-CN" sz="4000" dirty="0"/>
              <a:t>at school? </a:t>
            </a:r>
          </a:p>
          <a:p>
            <a:pPr fontAlgn="t"/>
            <a:r>
              <a:rPr lang="zh-CN" altLang="en-US" sz="4000" dirty="0"/>
              <a:t>你知道你儿子在学校学习有困难吗</a:t>
            </a:r>
            <a:r>
              <a:rPr lang="en-US" altLang="zh-CN" sz="4000" dirty="0"/>
              <a:t>? </a:t>
            </a:r>
            <a:endParaRPr lang="en-US" altLang="zh-CN" sz="4000" dirty="0" smtClean="0"/>
          </a:p>
          <a:p>
            <a:pPr fontAlgn="t"/>
            <a:r>
              <a:rPr lang="en-US" altLang="zh-CN" sz="4000" dirty="0"/>
              <a:t>There are lots of ways to </a:t>
            </a:r>
            <a:r>
              <a:rPr lang="en-US" altLang="zh-CN" sz="4000" dirty="0">
                <a:solidFill>
                  <a:srgbClr val="FF0000"/>
                </a:solidFill>
              </a:rPr>
              <a:t>raise awareness for </a:t>
            </a:r>
            <a:r>
              <a:rPr lang="en-US" altLang="zh-CN" sz="4000" dirty="0"/>
              <a:t>a cause. </a:t>
            </a:r>
          </a:p>
          <a:p>
            <a:pPr fontAlgn="t"/>
            <a:r>
              <a:rPr lang="zh-CN" altLang="en-US" sz="4000" dirty="0"/>
              <a:t>有很多种方法可以提高对一项事业的认识。</a:t>
            </a:r>
          </a:p>
          <a:p>
            <a:pPr fontAlgn="t"/>
            <a:endParaRPr lang="en-US" altLang="zh-CN" sz="4000" dirty="0"/>
          </a:p>
        </p:txBody>
      </p:sp>
    </p:spTree>
    <p:extLst>
      <p:ext uri="{BB962C8B-B14F-4D97-AF65-F5344CB8AC3E}">
        <p14:creationId xmlns:p14="http://schemas.microsoft.com/office/powerpoint/2010/main" val="366067945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48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8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48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8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48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48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48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8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04800" y="1004215"/>
            <a:ext cx="11465984" cy="62123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600" dirty="0">
                <a:solidFill>
                  <a:srgbClr val="FF0000"/>
                </a:solidFill>
              </a:rPr>
              <a:t>【</a:t>
            </a:r>
            <a:r>
              <a:rPr lang="zh-CN" altLang="en-US" sz="3600" dirty="0">
                <a:solidFill>
                  <a:srgbClr val="FF0000"/>
                </a:solidFill>
              </a:rPr>
              <a:t>语块积累</a:t>
            </a:r>
            <a:r>
              <a:rPr lang="en-US" altLang="zh-CN" sz="3600" dirty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en-US" altLang="zh-CN" sz="3600" dirty="0"/>
              <a:t>be/become aware of</a:t>
            </a:r>
            <a:r>
              <a:rPr lang="zh-CN" altLang="en-US" sz="3600" dirty="0">
                <a:ea typeface="NEU-BZ-S92"/>
                <a:cs typeface="NEU-BZ-S92"/>
              </a:rPr>
              <a:t>　　　　	意识到</a:t>
            </a:r>
            <a:r>
              <a:rPr lang="en-US" altLang="zh-CN" sz="3600" dirty="0"/>
              <a:t>; </a:t>
            </a:r>
            <a:r>
              <a:rPr lang="zh-CN" altLang="en-US" sz="3600" dirty="0">
                <a:ea typeface="NEU-BZ-S92"/>
                <a:cs typeface="NEU-BZ-S92"/>
              </a:rPr>
              <a:t>知道</a:t>
            </a:r>
            <a:endParaRPr lang="zh-CN" altLang="en-US" sz="3600" dirty="0"/>
          </a:p>
          <a:p>
            <a:pPr fontAlgn="t"/>
            <a:r>
              <a:rPr lang="en-US" altLang="zh-CN" sz="3600" dirty="0"/>
              <a:t>be aware that			</a:t>
            </a:r>
            <a:r>
              <a:rPr lang="en-US" altLang="zh-CN" sz="3600" dirty="0" smtClean="0"/>
              <a:t>                  </a:t>
            </a:r>
            <a:r>
              <a:rPr lang="zh-CN" altLang="en-US" sz="3600" dirty="0" smtClean="0">
                <a:ea typeface="NEU-BZ-S92"/>
                <a:cs typeface="NEU-BZ-S92"/>
              </a:rPr>
              <a:t>意识</a:t>
            </a:r>
            <a:r>
              <a:rPr lang="zh-CN" altLang="en-US" sz="3600" dirty="0">
                <a:ea typeface="NEU-BZ-S92"/>
                <a:cs typeface="NEU-BZ-S92"/>
              </a:rPr>
              <a:t>到</a:t>
            </a:r>
            <a:endParaRPr lang="zh-CN" altLang="en-US" sz="3600" dirty="0"/>
          </a:p>
          <a:p>
            <a:pPr fontAlgn="t"/>
            <a:r>
              <a:rPr lang="en-US" altLang="zh-CN" sz="3600" dirty="0"/>
              <a:t>raise awareness of		</a:t>
            </a:r>
            <a:r>
              <a:rPr lang="en-US" altLang="zh-CN" sz="3600" dirty="0" smtClean="0"/>
              <a:t>                  </a:t>
            </a:r>
            <a:r>
              <a:rPr lang="zh-CN" altLang="en-US" sz="3600" dirty="0" smtClean="0">
                <a:ea typeface="NEU-BZ-S92"/>
                <a:cs typeface="NEU-BZ-S92"/>
              </a:rPr>
              <a:t>提高</a:t>
            </a:r>
            <a:r>
              <a:rPr lang="en-US" altLang="zh-CN" sz="3600" dirty="0"/>
              <a:t>……</a:t>
            </a:r>
            <a:r>
              <a:rPr lang="zh-CN" altLang="en-US" sz="3600" dirty="0">
                <a:ea typeface="NEU-BZ-S92"/>
                <a:cs typeface="NEU-BZ-S92"/>
              </a:rPr>
              <a:t>的</a:t>
            </a:r>
            <a:r>
              <a:rPr lang="zh-CN" altLang="en-US" sz="3600" dirty="0" smtClean="0">
                <a:ea typeface="NEU-BZ-S92"/>
                <a:cs typeface="NEU-BZ-S92"/>
              </a:rPr>
              <a:t>意识</a:t>
            </a:r>
            <a:endParaRPr lang="en-US" altLang="zh-CN" sz="3600" dirty="0" smtClean="0">
              <a:ea typeface="NEU-BZ-S92"/>
              <a:cs typeface="NEU-BZ-S92"/>
            </a:endParaRPr>
          </a:p>
          <a:p>
            <a:pPr fontAlgn="t"/>
            <a:r>
              <a:rPr lang="en-US" altLang="zh-CN" sz="3600" dirty="0">
                <a:solidFill>
                  <a:srgbClr val="FF0000"/>
                </a:solidFill>
              </a:rPr>
              <a:t>【</a:t>
            </a:r>
            <a:r>
              <a:rPr lang="zh-CN" altLang="en-US" sz="3600" dirty="0">
                <a:solidFill>
                  <a:srgbClr val="FF0000"/>
                </a:solidFill>
              </a:rPr>
              <a:t>即学活用</a:t>
            </a:r>
            <a:r>
              <a:rPr lang="en-US" altLang="zh-CN" sz="3600" dirty="0">
                <a:solidFill>
                  <a:srgbClr val="FF0000"/>
                </a:solidFill>
              </a:rPr>
              <a:t>】</a:t>
            </a:r>
            <a:endParaRPr lang="en-US" altLang="zh-CN" sz="3600" dirty="0"/>
          </a:p>
          <a:p>
            <a:pPr fontAlgn="t"/>
            <a:r>
              <a:rPr lang="en-US" altLang="zh-CN" sz="3600" dirty="0"/>
              <a:t>(1)</a:t>
            </a:r>
            <a:r>
              <a:rPr lang="zh-CN" altLang="en-US" sz="3600" dirty="0"/>
              <a:t>语法填空</a:t>
            </a:r>
          </a:p>
          <a:p>
            <a:pPr fontAlgn="t"/>
            <a:r>
              <a:rPr lang="zh-CN" altLang="en-US" sz="3600" dirty="0"/>
              <a:t>①</a:t>
            </a:r>
            <a:r>
              <a:rPr lang="en-US" altLang="zh-CN" sz="3600" dirty="0"/>
              <a:t>She was fully aware __my thoughts. </a:t>
            </a:r>
          </a:p>
          <a:p>
            <a:pPr fontAlgn="t"/>
            <a:r>
              <a:rPr lang="en-US" altLang="zh-CN" sz="3600" dirty="0"/>
              <a:t>②At first I wasn’t aware ____he was ill. </a:t>
            </a:r>
          </a:p>
          <a:p>
            <a:pPr fontAlgn="t"/>
            <a:r>
              <a:rPr lang="en-US" altLang="zh-CN" sz="3600" dirty="0"/>
              <a:t>③We should raise public _________(aware)of the </a:t>
            </a:r>
          </a:p>
          <a:p>
            <a:pPr fontAlgn="t"/>
            <a:r>
              <a:rPr lang="en-US" altLang="zh-CN" sz="3600" dirty="0"/>
              <a:t>protection of the earth.  </a:t>
            </a:r>
          </a:p>
          <a:p>
            <a:pPr fontAlgn="t"/>
            <a:endParaRPr lang="zh-CN" altLang="en-US" sz="3600" dirty="0">
              <a:ea typeface="NEU-BZ-S92"/>
              <a:cs typeface="NEU-BZ-S9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809253" y="4317937"/>
            <a:ext cx="1816100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60283" y="4768012"/>
            <a:ext cx="3014133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that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69453" y="5419833"/>
            <a:ext cx="6574367" cy="672379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awareness</a:t>
            </a:r>
          </a:p>
        </p:txBody>
      </p:sp>
    </p:spTree>
    <p:extLst>
      <p:ext uri="{BB962C8B-B14F-4D97-AF65-F5344CB8AC3E}">
        <p14:creationId xmlns:p14="http://schemas.microsoft.com/office/powerpoint/2010/main" val="4037647294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</TotalTime>
  <Words>2068</Words>
  <Application>Microsoft Office PowerPoint</Application>
  <PresentationFormat>宽屏</PresentationFormat>
  <Paragraphs>447</Paragraphs>
  <Slides>47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3" baseType="lpstr">
      <vt:lpstr>NEU-BZ-S92</vt:lpstr>
      <vt:lpstr>宋体</vt:lpstr>
      <vt:lpstr>Arial</vt:lpstr>
      <vt:lpstr>Calibri</vt:lpstr>
      <vt:lpstr>Times New Roman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199</cp:revision>
  <dcterms:created xsi:type="dcterms:W3CDTF">2019-01-12T04:39:00Z</dcterms:created>
  <dcterms:modified xsi:type="dcterms:W3CDTF">2019-12-04T01:13:09Z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