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33"/>
  </p:notesMasterIdLst>
  <p:sldIdLst>
    <p:sldId id="283" r:id="rId6"/>
    <p:sldId id="307" r:id="rId7"/>
    <p:sldId id="308" r:id="rId8"/>
    <p:sldId id="309" r:id="rId9"/>
    <p:sldId id="310" r:id="rId10"/>
    <p:sldId id="327" r:id="rId11"/>
    <p:sldId id="328" r:id="rId12"/>
    <p:sldId id="318" r:id="rId13"/>
    <p:sldId id="321" r:id="rId14"/>
    <p:sldId id="322" r:id="rId15"/>
    <p:sldId id="312" r:id="rId16"/>
    <p:sldId id="313" r:id="rId17"/>
    <p:sldId id="314" r:id="rId18"/>
    <p:sldId id="315" r:id="rId19"/>
    <p:sldId id="316" r:id="rId20"/>
    <p:sldId id="323" r:id="rId21"/>
    <p:sldId id="324" r:id="rId22"/>
    <p:sldId id="291" r:id="rId23"/>
    <p:sldId id="292" r:id="rId24"/>
    <p:sldId id="293" r:id="rId25"/>
    <p:sldId id="294" r:id="rId26"/>
    <p:sldId id="301" r:id="rId27"/>
    <p:sldId id="302" r:id="rId28"/>
    <p:sldId id="286" r:id="rId29"/>
    <p:sldId id="287" r:id="rId30"/>
    <p:sldId id="288" r:id="rId31"/>
    <p:sldId id="282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84"/>
        <p:guide pos="2847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dirty="0">
              <a:latin typeface="Arial" panose="020B0604020202020204" pitchFamily="34" charset="0"/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>
              <a:latin typeface="Arial" panose="020B0604020202020204" pitchFamily="34" charset="0"/>
            </a:endParaRPr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35163"/>
            <a:ext cx="4032504" cy="438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5293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6"/>
          <p:cNvSpPr/>
          <p:nvPr/>
        </p:nvSpPr>
        <p:spPr>
          <a:xfrm>
            <a:off x="-9525" y="-7937"/>
            <a:ext cx="9163050" cy="1041400"/>
          </a:xfrm>
          <a:custGeom>
            <a:avLst/>
            <a:gdLst>
              <a:gd name="txL" fmla="*/ 0 w 5772"/>
              <a:gd name="txT" fmla="*/ 0 h 656"/>
              <a:gd name="txR" fmla="*/ 5772 w 5772"/>
              <a:gd name="txB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xL" t="txT" r="txR" b="tx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Freeform 7"/>
          <p:cNvSpPr/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xL" fmla="*/ 0 w 3000"/>
              <a:gd name="txT" fmla="*/ 0 h 595"/>
              <a:gd name="txR" fmla="*/ 3000 w 3000"/>
              <a:gd name="txB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xL" t="txT" r="txR" b="tx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3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3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0" y="0"/>
            <a:chExt cx="9180548" cy="649224"/>
          </a:xfrm>
        </p:grpSpPr>
        <p:grpSp>
          <p:nvGrpSpPr>
            <p:cNvPr id="1034" name="Freeform 11"/>
            <p:cNvGrpSpPr/>
            <p:nvPr/>
          </p:nvGrpSpPr>
          <p:grpSpPr>
            <a:xfrm>
              <a:off x="12921" y="-226792"/>
              <a:ext cx="9131808" cy="1048512"/>
              <a:chOff x="0" y="0"/>
              <a:chExt cx="9131808" cy="1048512"/>
            </a:xfrm>
          </p:grpSpPr>
          <p:pic>
            <p:nvPicPr>
              <p:cNvPr id="1035" name="Freeform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9131808" cy="1048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36" name="文本框 1035"/>
              <p:cNvSpPr txBox="1"/>
              <p:nvPr/>
            </p:nvSpPr>
            <p:spPr>
              <a:xfrm rot="21435692">
                <a:off x="-23198" y="446055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  <p:grpSp>
          <p:nvGrpSpPr>
            <p:cNvPr id="1037" name="Freeform 12"/>
            <p:cNvGrpSpPr/>
            <p:nvPr/>
          </p:nvGrpSpPr>
          <p:grpSpPr>
            <a:xfrm>
              <a:off x="12921" y="-153640"/>
              <a:ext cx="9156192" cy="908304"/>
              <a:chOff x="0" y="0"/>
              <a:chExt cx="9156192" cy="908304"/>
            </a:xfrm>
          </p:grpSpPr>
          <p:pic>
            <p:nvPicPr>
              <p:cNvPr id="1038" name="Freeform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9156192" cy="908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39" name="文本框 1038"/>
              <p:cNvSpPr txBox="1"/>
              <p:nvPr/>
            </p:nvSpPr>
            <p:spPr>
              <a:xfrm rot="21435692">
                <a:off x="-15615" y="446593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3050" lvl="0" indent="-2730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2" charset="2"/>
        <a:buChar char="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38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2" charset="2"/>
        <a:buChar char="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57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2" charset="2"/>
        <a:buChar char="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87450" lvl="3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62405" lvl="4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6"/>
          <p:cNvSpPr/>
          <p:nvPr/>
        </p:nvSpPr>
        <p:spPr>
          <a:xfrm>
            <a:off x="-9525" y="-7937"/>
            <a:ext cx="9163050" cy="1041400"/>
          </a:xfrm>
          <a:custGeom>
            <a:avLst/>
            <a:gdLst>
              <a:gd name="txL" fmla="*/ 0 w 5772"/>
              <a:gd name="txT" fmla="*/ 0 h 656"/>
              <a:gd name="txR" fmla="*/ 5772 w 5772"/>
              <a:gd name="txB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xL" t="txT" r="txR" b="tx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7"/>
          <p:cNvSpPr/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xL" fmla="*/ 0 w 3000"/>
              <a:gd name="txT" fmla="*/ 0 h 595"/>
              <a:gd name="txR" fmla="*/ 3000 w 3000"/>
              <a:gd name="txB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xL" t="txT" r="txR" b="tx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2" name="Group 1"/>
          <p:cNvGrpSpPr/>
          <p:nvPr/>
        </p:nvGrpSpPr>
        <p:grpSpPr>
          <a:xfrm>
            <a:off x="-19050" y="203200"/>
            <a:ext cx="9180513" cy="647700"/>
            <a:chOff x="0" y="0"/>
            <a:chExt cx="9180548" cy="649224"/>
          </a:xfrm>
        </p:grpSpPr>
        <p:grpSp>
          <p:nvGrpSpPr>
            <p:cNvPr id="2053" name="Freeform 11"/>
            <p:cNvGrpSpPr/>
            <p:nvPr/>
          </p:nvGrpSpPr>
          <p:grpSpPr>
            <a:xfrm>
              <a:off x="12921" y="-226792"/>
              <a:ext cx="9131808" cy="1048512"/>
              <a:chOff x="0" y="0"/>
              <a:chExt cx="9131808" cy="1048512"/>
            </a:xfrm>
          </p:grpSpPr>
          <p:pic>
            <p:nvPicPr>
              <p:cNvPr id="2054" name="Freeform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9131808" cy="1048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5" name="文本框 2054"/>
              <p:cNvSpPr txBox="1"/>
              <p:nvPr/>
            </p:nvSpPr>
            <p:spPr>
              <a:xfrm rot="21435692">
                <a:off x="-23198" y="446055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  <p:grpSp>
          <p:nvGrpSpPr>
            <p:cNvPr id="2056" name="Freeform 12"/>
            <p:cNvGrpSpPr/>
            <p:nvPr/>
          </p:nvGrpSpPr>
          <p:grpSpPr>
            <a:xfrm>
              <a:off x="12921" y="-153640"/>
              <a:ext cx="9156192" cy="908304"/>
              <a:chOff x="0" y="0"/>
              <a:chExt cx="9156192" cy="908304"/>
            </a:xfrm>
          </p:grpSpPr>
          <p:pic>
            <p:nvPicPr>
              <p:cNvPr id="2057" name="Freeform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9156192" cy="908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8" name="文本框 2057"/>
              <p:cNvSpPr txBox="1"/>
              <p:nvPr/>
            </p:nvSpPr>
            <p:spPr>
              <a:xfrm rot="21435692">
                <a:off x="-15615" y="446593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</p:grpSp>
      <p:sp>
        <p:nvSpPr>
          <p:cNvPr id="2059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61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206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206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3050" lvl="0" indent="-2730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2" charset="2"/>
        <a:buChar char="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38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2" charset="2"/>
        <a:buChar char="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57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2" charset="2"/>
        <a:buChar char="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87450" lvl="3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62405" lvl="4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Freeform 6"/>
          <p:cNvSpPr/>
          <p:nvPr/>
        </p:nvSpPr>
        <p:spPr>
          <a:xfrm>
            <a:off x="-9525" y="-7937"/>
            <a:ext cx="9163050" cy="1041400"/>
          </a:xfrm>
          <a:custGeom>
            <a:avLst/>
            <a:gdLst>
              <a:gd name="txL" fmla="*/ 0 w 5772"/>
              <a:gd name="txT" fmla="*/ 0 h 656"/>
              <a:gd name="txR" fmla="*/ 5772 w 5772"/>
              <a:gd name="txB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xL" t="txT" r="txR" b="tx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Freeform 7"/>
          <p:cNvSpPr/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xL" fmla="*/ 0 w 3000"/>
              <a:gd name="txT" fmla="*/ 0 h 595"/>
              <a:gd name="txR" fmla="*/ 3000 w 3000"/>
              <a:gd name="txB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xL" t="txT" r="txR" b="tx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76" name="Group 1"/>
          <p:cNvGrpSpPr/>
          <p:nvPr/>
        </p:nvGrpSpPr>
        <p:grpSpPr>
          <a:xfrm>
            <a:off x="-19050" y="203200"/>
            <a:ext cx="9180513" cy="647700"/>
            <a:chOff x="0" y="0"/>
            <a:chExt cx="9180548" cy="649224"/>
          </a:xfrm>
        </p:grpSpPr>
        <p:grpSp>
          <p:nvGrpSpPr>
            <p:cNvPr id="3077" name="Freeform 11"/>
            <p:cNvGrpSpPr/>
            <p:nvPr/>
          </p:nvGrpSpPr>
          <p:grpSpPr>
            <a:xfrm>
              <a:off x="12921" y="-226792"/>
              <a:ext cx="9131808" cy="1048512"/>
              <a:chOff x="0" y="0"/>
              <a:chExt cx="9131808" cy="1048512"/>
            </a:xfrm>
          </p:grpSpPr>
          <p:pic>
            <p:nvPicPr>
              <p:cNvPr id="3078" name="Freeform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9131808" cy="1048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9" name="文本框 3078"/>
              <p:cNvSpPr txBox="1"/>
              <p:nvPr/>
            </p:nvSpPr>
            <p:spPr>
              <a:xfrm rot="21435692">
                <a:off x="-23198" y="446055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  <p:grpSp>
          <p:nvGrpSpPr>
            <p:cNvPr id="3080" name="Freeform 12"/>
            <p:cNvGrpSpPr/>
            <p:nvPr/>
          </p:nvGrpSpPr>
          <p:grpSpPr>
            <a:xfrm>
              <a:off x="12921" y="-153640"/>
              <a:ext cx="9156192" cy="908304"/>
              <a:chOff x="0" y="0"/>
              <a:chExt cx="9156192" cy="908304"/>
            </a:xfrm>
          </p:grpSpPr>
          <p:pic>
            <p:nvPicPr>
              <p:cNvPr id="3081" name="Freeform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9156192" cy="908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2" name="文本框 3081"/>
              <p:cNvSpPr txBox="1"/>
              <p:nvPr/>
            </p:nvSpPr>
            <p:spPr>
              <a:xfrm rot="21435692">
                <a:off x="-15615" y="446593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lvl="0" eaLnBrk="1" hangingPunct="1"/>
                <a:endParaRPr lang="en-US" altLang="x-none" dirty="0">
                  <a:latin typeface="Times New Roman" panose="02020603050405020304" pitchFamily="2" charset="0"/>
                </a:endParaRPr>
              </a:p>
            </p:txBody>
          </p:sp>
        </p:grpSp>
      </p:grpSp>
      <p:sp>
        <p:nvSpPr>
          <p:cNvPr id="3083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84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8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08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08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3050" lvl="0" indent="-2730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2" charset="2"/>
        <a:buChar char="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38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2" charset="2"/>
        <a:buChar char="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57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2" charset="2"/>
        <a:buChar char="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87450" lvl="3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62405" lvl="4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Snip and Round Single Corner Rectangle 8"/>
          <p:cNvSpPr/>
          <p:nvPr/>
        </p:nvSpPr>
        <p:spPr>
          <a:xfrm rot="-21180000" flipV="1">
            <a:off x="3165475" y="1108075"/>
            <a:ext cx="5257800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07774" y="0"/>
              </a:cxn>
              <a:cxn ang="0">
                <a:pos x="5257800" y="150026"/>
              </a:cxn>
              <a:cxn ang="0">
                <a:pos x="5257800" y="4114800"/>
              </a:cxn>
              <a:cxn ang="0">
                <a:pos x="0" y="411480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175" cap="rnd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38500" dir="7500040" sx="98500" sy="100079" kx="82423" algn="tl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4099" name="Right Triangle 11"/>
          <p:cNvSpPr/>
          <p:nvPr/>
        </p:nvSpPr>
        <p:spPr>
          <a:xfrm rot="-2118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6350" dir="12899787" algn="ctr" rotWithShape="0">
              <a:srgbClr val="000000">
                <a:alpha val="45999"/>
              </a:srgbClr>
            </a:outerShdw>
          </a:effectLst>
        </p:spPr>
        <p:txBody>
          <a:bodyPr anchor="ctr"/>
          <a:p>
            <a:pPr lvl="0" algn="ctr" eaLnBrk="1" hangingPunct="1"/>
            <a:endParaRPr lang="en-US" altLang="x-none" dirty="0">
              <a:solidFill>
                <a:srgbClr val="FFFFFF"/>
              </a:solidFill>
              <a:latin typeface="Constantia" pitchFamily="2" charset="0"/>
            </a:endParaRPr>
          </a:p>
        </p:txBody>
      </p:sp>
      <p:sp>
        <p:nvSpPr>
          <p:cNvPr id="4100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>
              <a:gd name="txL" fmla="*/ 0 w 5772"/>
              <a:gd name="txT" fmla="*/ 0 h 656"/>
              <a:gd name="txR" fmla="*/ 5772 w 5772"/>
              <a:gd name="txB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xL" t="txT" r="txR" b="tx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1" name="Freeform 10"/>
          <p:cNvSpPr/>
          <p:nvPr/>
        </p:nvSpPr>
        <p:spPr>
          <a:xfrm flipV="1">
            <a:off x="4381500" y="6219825"/>
            <a:ext cx="4762500" cy="638175"/>
          </a:xfrm>
          <a:custGeom>
            <a:avLst/>
            <a:gdLst>
              <a:gd name="txL" fmla="*/ 0 w 3000"/>
              <a:gd name="txT" fmla="*/ 0 h 595"/>
              <a:gd name="txR" fmla="*/ 3000 w 3000"/>
              <a:gd name="txB" fmla="*/ 595 h 595"/>
            </a:gd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txL" t="txT" r="txR" b="tx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2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10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10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2" charset="0"/>
              </a:rPr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3050" lvl="0" indent="-2730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2" charset="2"/>
        <a:buChar char="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38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2" charset="2"/>
        <a:buChar char="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57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2" charset="2"/>
        <a:buChar char="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87450" lvl="3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62405" lvl="4" indent="-2095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2" charset="2"/>
        <a:buChar char="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hyperlink" Target="http://image.baidu.com/i?ct=503316480&amp;z=0&amp;tn=baiduimagedetail&amp;word=%D0%A1%C9%F2%D1%F4%C2%FE%BB%AD&amp;in=12572&amp;cl=2&amp;lm=-1&amp;pn=0&amp;rn=1&amp;di=30691358340&amp;ln=1&amp;fr=&amp;ic=0&amp;s=0&amp;se=1&amp;sme=0&amp;tab=&amp;width=&amp;height=&amp;face=0&amp;fb=0" TargetMode="Externa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welco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1808163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4" descr="老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3060700" cy="299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3" descr="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6515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5"/>
          <p:cNvSpPr/>
          <p:nvPr/>
        </p:nvSpPr>
        <p:spPr>
          <a:xfrm>
            <a:off x="1143000" y="1447800"/>
            <a:ext cx="7726363" cy="1860550"/>
          </a:xfrm>
          <a:prstGeom prst="rect">
            <a:avLst/>
          </a:prstGeom>
          <a:noFill/>
          <a:ln w="9525">
            <a:noFill/>
          </a:ln>
        </p:spPr>
        <p:txBody>
          <a:bodyPr lIns="91437" tIns="45719" rIns="91437" bIns="45719">
            <a:spAutoFit/>
          </a:bodyPr>
          <a:p>
            <a:pPr algn="ctr"/>
            <a:r>
              <a:rPr lang="en-US" altLang="zh-CN" sz="3200" b="1" dirty="0">
                <a:latin typeface="Comic Sans MS" panose="030F0702030302020204" pitchFamily="2" charset="0"/>
                <a:ea typeface="方正舒体" panose="02010601030101010101" pitchFamily="2" charset="-122"/>
              </a:rPr>
              <a:t>Unit 3</a:t>
            </a:r>
            <a:r>
              <a:rPr lang="en-US" altLang="zh-CN" sz="8000" b="1" i="1" dirty="0">
                <a:solidFill>
                  <a:srgbClr val="FF3300"/>
                </a:solidFill>
                <a:latin typeface="Times New Roman" panose="02020603050405020304" pitchFamily="2" charset="0"/>
              </a:rPr>
              <a:t> </a:t>
            </a:r>
            <a:endParaRPr lang="en-US" altLang="zh-CN" sz="8000" b="1" i="1" dirty="0">
              <a:solidFill>
                <a:srgbClr val="FF3300"/>
              </a:solidFill>
              <a:latin typeface="Times New Roman" panose="02020603050405020304" pitchFamily="2" charset="0"/>
            </a:endParaRPr>
          </a:p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I’m more outgoing than my sister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.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endParaRPr lang="en-US" altLang="zh-CN" sz="44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0" name="Rectangle 7"/>
          <p:cNvSpPr/>
          <p:nvPr/>
        </p:nvSpPr>
        <p:spPr>
          <a:xfrm>
            <a:off x="5738813" y="4800600"/>
            <a:ext cx="2160587" cy="5032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7" tIns="45719" rIns="91437" bIns="45719" anchor="ctr"/>
          <a:p>
            <a:pPr algn="ctr"/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Review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85800" y="381000"/>
            <a:ext cx="8153400" cy="5715000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anchor="t"/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6. For me, music is as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as sports. 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A. more popular  	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B. most popular     	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 C. popular      	    </a:t>
            </a:r>
            <a:r>
              <a:rPr lang="zh-CN" altLang="en-US" sz="2000" b="1" dirty="0"/>
              <a:t>    </a:t>
            </a:r>
            <a:r>
              <a:rPr lang="en-US" altLang="zh-CN" sz="2000" b="1" dirty="0"/>
              <a:t>D. so popular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7. She bought much food </a:t>
            </a:r>
            <a:r>
              <a:rPr lang="zh-CN" altLang="en-US" sz="2000" b="1" dirty="0"/>
              <a:t>   </a:t>
            </a:r>
            <a:r>
              <a:rPr lang="en-US" altLang="zh-CN" sz="2000" b="1" dirty="0"/>
              <a:t>the way home.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 A. in    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B. by     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C. on    </a:t>
            </a:r>
            <a:r>
              <a:rPr lang="zh-CN" altLang="en-US" sz="2000" b="1" dirty="0"/>
              <a:t>    </a:t>
            </a:r>
            <a:r>
              <a:rPr lang="en-US" altLang="zh-CN" sz="2000" b="1" dirty="0"/>
              <a:t>D. to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8. Although we discussed the plan, we didn</a:t>
            </a:r>
            <a:r>
              <a:rPr lang="en-US" altLang="zh-CN" sz="2000" b="1" dirty="0">
                <a:latin typeface="Arial" panose="020B0604020202020204" pitchFamily="34" charset="0"/>
              </a:rPr>
              <a:t>’</a:t>
            </a:r>
            <a:r>
              <a:rPr lang="en-US" altLang="zh-CN" sz="2000" b="1" dirty="0"/>
              <a:t>t agree with </a:t>
            </a:r>
            <a:r>
              <a:rPr lang="zh-CN" altLang="en-US" sz="2000" b="1" dirty="0"/>
              <a:t> </a:t>
            </a:r>
            <a:endParaRPr lang="zh-CN" altLang="en-US" sz="20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2000" b="1" dirty="0"/>
              <a:t>  </a:t>
            </a:r>
            <a:r>
              <a:rPr lang="en-US" altLang="zh-CN" sz="2000" b="1" dirty="0"/>
              <a:t>each other </a:t>
            </a:r>
            <a:r>
              <a:rPr lang="zh-CN" altLang="en-US" sz="2000" b="1" dirty="0"/>
              <a:t>   </a:t>
            </a:r>
            <a:r>
              <a:rPr lang="en-US" altLang="zh-CN" sz="2000" b="1" dirty="0"/>
              <a:t>some ways.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 A. at      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B. on   </a:t>
            </a:r>
            <a:r>
              <a:rPr lang="zh-CN" altLang="en-US" sz="2000" b="1" dirty="0"/>
              <a:t>     </a:t>
            </a:r>
            <a:r>
              <a:rPr lang="en-US" altLang="zh-CN" sz="2000" b="1" dirty="0"/>
              <a:t>C. by     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D. in 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9. The twins </a:t>
            </a:r>
            <a:r>
              <a:rPr lang="zh-CN" altLang="en-US" sz="2000" b="1" dirty="0"/>
              <a:t>    </a:t>
            </a:r>
            <a:r>
              <a:rPr lang="en-US" altLang="zh-CN" sz="2000" b="1" dirty="0"/>
              <a:t>ovely girls.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 A. are all   B. are both   C. both are   D. all are 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10. This camera is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better than that one.</a:t>
            </a:r>
            <a:endParaRPr lang="en-US" altLang="zh-CN" sz="20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/>
              <a:t>    A. less    B. much   </a:t>
            </a:r>
            <a:r>
              <a:rPr lang="zh-CN" altLang="en-US" sz="2000" b="1" dirty="0"/>
              <a:t>   </a:t>
            </a:r>
            <a:r>
              <a:rPr lang="en-US" altLang="zh-CN" sz="2000" b="1" dirty="0"/>
              <a:t>C. more    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D. many</a:t>
            </a:r>
            <a:r>
              <a:rPr lang="en-US" altLang="zh-CN" sz="2000" dirty="0"/>
              <a:t> </a:t>
            </a:r>
            <a:endParaRPr lang="en-US" altLang="zh-CN" sz="2000" dirty="0"/>
          </a:p>
        </p:txBody>
      </p:sp>
      <p:sp>
        <p:nvSpPr>
          <p:cNvPr id="15363" name="Text Box 4"/>
          <p:cNvSpPr txBox="1"/>
          <p:nvPr/>
        </p:nvSpPr>
        <p:spPr>
          <a:xfrm>
            <a:off x="3810000" y="3048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4" name="Text Box 5"/>
          <p:cNvSpPr txBox="1"/>
          <p:nvPr/>
        </p:nvSpPr>
        <p:spPr>
          <a:xfrm>
            <a:off x="4191000" y="14478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5" name="Text Box 6"/>
          <p:cNvSpPr txBox="1"/>
          <p:nvPr/>
        </p:nvSpPr>
        <p:spPr>
          <a:xfrm>
            <a:off x="2514600" y="26670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D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6" name="Text Box 7"/>
          <p:cNvSpPr txBox="1"/>
          <p:nvPr/>
        </p:nvSpPr>
        <p:spPr>
          <a:xfrm>
            <a:off x="2590800" y="34290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7" name="Text Box 8"/>
          <p:cNvSpPr txBox="1"/>
          <p:nvPr/>
        </p:nvSpPr>
        <p:spPr>
          <a:xfrm>
            <a:off x="3200400" y="42672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5368" name="Picture 2" descr="0526forever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20065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re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88" y="404813"/>
            <a:ext cx="8277225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1066800" y="4114800"/>
            <a:ext cx="6934200" cy="604838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What kinds of friends are real  friends?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441325" y="136525"/>
            <a:ext cx="60245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</a:rPr>
              <a:t>For me</a:t>
            </a:r>
            <a:r>
              <a:rPr lang="en-US" altLang="zh-CN" sz="4000" b="1" dirty="0">
                <a:latin typeface="Arial" panose="020B0604020202020204" pitchFamily="34" charset="0"/>
              </a:rPr>
              <a:t>, a good friend …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533400" y="1152525"/>
            <a:ext cx="28543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a. is friendly 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528638" y="1600200"/>
            <a:ext cx="861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b. 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make me laugh </a:t>
            </a:r>
            <a:r>
              <a:rPr lang="en-US" altLang="zh-CN" sz="3200" b="1" dirty="0">
                <a:latin typeface="Arial" panose="020B0604020202020204" pitchFamily="34" charset="0"/>
              </a:rPr>
              <a:t>when I am sad / unhappy.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565150" y="2133600"/>
            <a:ext cx="40830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c. is a good listener.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533400" y="2544763"/>
            <a:ext cx="3565525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d. keep a secret.  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609600" y="3581400"/>
            <a:ext cx="63579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f. is good at schoolwork / study.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533400" y="4114800"/>
            <a:ext cx="45815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g. is popular in school.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533400" y="4648200"/>
            <a:ext cx="40370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h. is good at sports.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8" name="Text Box 10"/>
          <p:cNvSpPr txBox="1"/>
          <p:nvPr/>
        </p:nvSpPr>
        <p:spPr>
          <a:xfrm>
            <a:off x="533400" y="3048000"/>
            <a:ext cx="63166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e. help me when I am in trouble.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19" name="Text Box 11"/>
          <p:cNvSpPr txBox="1"/>
          <p:nvPr/>
        </p:nvSpPr>
        <p:spPr>
          <a:xfrm>
            <a:off x="533400" y="5257800"/>
            <a:ext cx="4035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i. have cool clothes</a:t>
            </a:r>
            <a:r>
              <a:rPr lang="zh-CN" altLang="en-US" sz="3200" b="1" dirty="0">
                <a:latin typeface="Arial" panose="020B0604020202020204" pitchFamily="34" charset="0"/>
              </a:rPr>
              <a:t>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7420" name="Text Box 12"/>
          <p:cNvSpPr txBox="1"/>
          <p:nvPr/>
        </p:nvSpPr>
        <p:spPr>
          <a:xfrm>
            <a:off x="533400" y="5943600"/>
            <a:ext cx="86106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j. like to do 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the same</a:t>
            </a:r>
            <a:r>
              <a:rPr lang="en-US" altLang="zh-CN" sz="3200" b="1" dirty="0">
                <a:latin typeface="Arial" panose="020B0604020202020204" pitchFamily="34" charset="0"/>
              </a:rPr>
              <a:t> things 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3200" b="1" dirty="0">
                <a:latin typeface="Arial" panose="020B0604020202020204" pitchFamily="34" charset="0"/>
              </a:rPr>
              <a:t> me.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534988" y="1600200"/>
            <a:ext cx="8153400" cy="4525963"/>
          </a:xfrm>
          <a:ln/>
        </p:spPr>
        <p:txBody>
          <a:bodyPr vert="horz" wrap="square" anchor="t"/>
          <a:p>
            <a:pPr>
              <a:buNone/>
            </a:pPr>
            <a:r>
              <a:rPr lang="zh-CN" altLang="en-US" sz="4000" b="1" dirty="0"/>
              <a:t>  </a:t>
            </a:r>
            <a:r>
              <a:rPr lang="en-US" altLang="zh-CN" sz="4000" b="1" dirty="0"/>
              <a:t>A friend in need is a friend</a:t>
            </a:r>
            <a:endParaRPr lang="en-US" altLang="zh-CN" sz="4000" b="1" dirty="0"/>
          </a:p>
          <a:p>
            <a:pPr>
              <a:buNone/>
            </a:pPr>
            <a:r>
              <a:rPr lang="zh-CN" altLang="en-US" sz="4000" b="1" dirty="0"/>
              <a:t>  </a:t>
            </a:r>
            <a:r>
              <a:rPr lang="en-US" altLang="zh-CN" sz="4000" b="1" dirty="0"/>
              <a:t>indeed.</a:t>
            </a:r>
            <a:endParaRPr lang="en-US" altLang="zh-CN" sz="4000" b="1" dirty="0"/>
          </a:p>
          <a:p>
            <a:pPr>
              <a:buNone/>
            </a:pPr>
            <a:r>
              <a:rPr lang="en-US" altLang="zh-CN" sz="4000" b="1" dirty="0"/>
              <a:t> </a:t>
            </a:r>
            <a:r>
              <a:rPr lang="zh-CN" altLang="en-US" sz="4000" b="1" dirty="0"/>
              <a:t> 患难朋友才是真朋友。</a:t>
            </a:r>
            <a:endParaRPr lang="zh-CN" altLang="en-US" sz="4000" b="1" dirty="0"/>
          </a:p>
          <a:p>
            <a:pPr>
              <a:buNone/>
            </a:pPr>
            <a:endParaRPr lang="en-US" altLang="zh-CN" sz="4000" dirty="0"/>
          </a:p>
        </p:txBody>
      </p:sp>
      <p:sp>
        <p:nvSpPr>
          <p:cNvPr id="18435" name="Rectangle 3"/>
          <p:cNvSpPr/>
          <p:nvPr/>
        </p:nvSpPr>
        <p:spPr>
          <a:xfrm>
            <a:off x="0" y="3733800"/>
            <a:ext cx="100584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        </a:t>
            </a:r>
            <a:r>
              <a:rPr lang="en-US" altLang="zh-CN" sz="4000" b="1" dirty="0">
                <a:latin typeface="Arial" panose="020B0604020202020204" pitchFamily="34" charset="0"/>
              </a:rPr>
              <a:t>A friend is easier lost than 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zh-CN" altLang="en-US" sz="4000" b="1" dirty="0">
                <a:latin typeface="Arial" panose="020B0604020202020204" pitchFamily="34" charset="0"/>
              </a:rPr>
              <a:t>        </a:t>
            </a:r>
            <a:r>
              <a:rPr lang="en-US" altLang="zh-CN" sz="4000" b="1" dirty="0">
                <a:latin typeface="Arial" panose="020B0604020202020204" pitchFamily="34" charset="0"/>
              </a:rPr>
              <a:t>found.       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</a:rPr>
              <a:t>   </a:t>
            </a:r>
            <a:r>
              <a:rPr lang="zh-CN" altLang="en-US" sz="4000" b="1" dirty="0">
                <a:latin typeface="Arial" panose="020B0604020202020204" pitchFamily="34" charset="0"/>
              </a:rPr>
              <a:t>     朋友易失不易得。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re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88" y="404813"/>
            <a:ext cx="8277225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1538288" y="4114800"/>
            <a:ext cx="5715000" cy="6032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Talk about you and your friend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0" rIns="0" bIns="0" anchor="b"/>
          <a:p>
            <a:r>
              <a:rPr lang="en-US" altLang="zh-CN">
                <a:solidFill>
                  <a:srgbClr val="CC3300"/>
                </a:solidFill>
              </a:rPr>
              <a:t>Useful words and phrases</a:t>
            </a:r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/>
          <a:p>
            <a:pPr>
              <a:buNone/>
            </a:pPr>
            <a:r>
              <a:rPr lang="zh-CN" altLang="en-US" b="1" dirty="0"/>
              <a:t>   </a:t>
            </a:r>
            <a:r>
              <a:rPr lang="en-US" altLang="zh-CN" b="1" dirty="0"/>
              <a:t>friendly,</a:t>
            </a:r>
            <a:r>
              <a:rPr lang="zh-CN" altLang="en-US" b="1" dirty="0"/>
              <a:t> </a:t>
            </a:r>
            <a:r>
              <a:rPr lang="en-US" altLang="zh-CN" b="1" dirty="0"/>
              <a:t>funny, outgoing, athletic, wild, </a:t>
            </a:r>
            <a:endParaRPr lang="en-US" altLang="zh-CN" b="1" dirty="0"/>
          </a:p>
          <a:p>
            <a:pPr>
              <a:buNone/>
            </a:pPr>
            <a:r>
              <a:rPr lang="zh-CN" altLang="en-US" b="1" dirty="0"/>
              <a:t>   </a:t>
            </a:r>
            <a:r>
              <a:rPr lang="en-US" altLang="zh-CN" b="1" dirty="0"/>
              <a:t>quiet, serious, calm </a:t>
            </a:r>
            <a:r>
              <a:rPr lang="en-US" altLang="zh-CN" b="1" dirty="0">
                <a:latin typeface="Arial" panose="020B0604020202020204" pitchFamily="34" charset="0"/>
              </a:rPr>
              <a:t>…</a:t>
            </a:r>
            <a:endParaRPr lang="en-US" altLang="zh-CN" b="1" dirty="0"/>
          </a:p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a. make me laugh when I am unhappy.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b. is a good listener.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c. is good at schoolwork / study.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d. is good at sports.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CN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re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88" y="404813"/>
            <a:ext cx="8277225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3"/>
          <p:cNvSpPr txBox="1"/>
          <p:nvPr/>
        </p:nvSpPr>
        <p:spPr>
          <a:xfrm>
            <a:off x="1538288" y="4114800"/>
            <a:ext cx="5715000" cy="13112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Compare yourself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now</a:t>
            </a:r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 and </a:t>
            </a:r>
            <a:endParaRPr lang="en-US" altLang="zh-CN" sz="3200" b="1" dirty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two years ago.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193675" y="1371600"/>
            <a:ext cx="8740775" cy="515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4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379413" y="1700213"/>
            <a:ext cx="3406775" cy="512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200" b="1" dirty="0">
                <a:latin typeface="Times New Roman" panose="02020603050405020304" pitchFamily="2" charset="0"/>
              </a:rPr>
              <a:t>Are you taller</a:t>
            </a:r>
            <a:r>
              <a:rPr lang="zh-CN" altLang="en-US" sz="2200" b="1" dirty="0">
                <a:latin typeface="Times New Roman" panose="02020603050405020304" pitchFamily="2" charset="0"/>
              </a:rPr>
              <a:t>?</a:t>
            </a:r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2200" b="1" dirty="0">
                <a:latin typeface="Times New Roman" panose="02020603050405020304" pitchFamily="2" charset="0"/>
              </a:rPr>
              <a:t>Are you smarter?</a:t>
            </a:r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2200" b="1" dirty="0">
                <a:latin typeface="Times New Roman" panose="02020603050405020304" pitchFamily="2" charset="0"/>
              </a:rPr>
              <a:t>Are you more popular?</a:t>
            </a:r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2200" b="1" dirty="0">
                <a:latin typeface="Times New Roman" panose="02020603050405020304" pitchFamily="2" charset="0"/>
              </a:rPr>
              <a:t>Are you more outgoing?</a:t>
            </a:r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2200" b="1" dirty="0">
                <a:latin typeface="Times New Roman" panose="02020603050405020304" pitchFamily="2" charset="0"/>
              </a:rPr>
              <a:t>Are you a better student?</a:t>
            </a:r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  <a:p>
            <a:pPr eaLnBrk="0" hangingPunct="0"/>
            <a:endParaRPr lang="en-US" altLang="zh-CN" sz="2200" b="1" dirty="0">
              <a:latin typeface="Times New Roman" panose="02020603050405020304" pitchFamily="2" charset="0"/>
            </a:endParaRPr>
          </a:p>
        </p:txBody>
      </p:sp>
      <p:sp>
        <p:nvSpPr>
          <p:cNvPr id="22532" name="Line 4"/>
          <p:cNvSpPr/>
          <p:nvPr/>
        </p:nvSpPr>
        <p:spPr>
          <a:xfrm>
            <a:off x="3486150" y="1371600"/>
            <a:ext cx="23813" cy="5133975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3" name="Text Box 5"/>
          <p:cNvSpPr txBox="1"/>
          <p:nvPr/>
        </p:nvSpPr>
        <p:spPr>
          <a:xfrm>
            <a:off x="776288" y="142875"/>
            <a:ext cx="7834312" cy="11604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Compare yourself</a:t>
            </a:r>
            <a:r>
              <a:rPr lang="en-US" altLang="zh-CN" sz="2800" b="1" dirty="0">
                <a:solidFill>
                  <a:srgbClr val="3333CC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now</a:t>
            </a:r>
            <a:r>
              <a:rPr lang="en-US" altLang="zh-CN" sz="2800" b="1" dirty="0">
                <a:solidFill>
                  <a:srgbClr val="3333CC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and</a:t>
            </a:r>
            <a:r>
              <a:rPr lang="en-US" altLang="zh-CN" sz="2800" b="1" dirty="0">
                <a:solidFill>
                  <a:srgbClr val="3333CC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two years ago.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Then write down.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3571875" y="1752600"/>
            <a:ext cx="54102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2" charset="0"/>
              </a:rPr>
              <a:t>Two years ago.I was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primary </a:t>
            </a:r>
            <a:r>
              <a:rPr lang="en-US" altLang="zh-CN" sz="2800" b="1" dirty="0">
                <a:latin typeface="Times New Roman" panose="02020603050405020304" pitchFamily="2" charset="0"/>
              </a:rPr>
              <a:t>school student. I’m taller </a:t>
            </a:r>
            <a:r>
              <a:rPr lang="en-US" altLang="zh-CN" sz="2800" b="1" dirty="0">
                <a:latin typeface="Times New Roman" panose="02020603050405020304" pitchFamily="2" charset="0"/>
                <a:sym typeface="Arial" panose="020B0604020202020204" pitchFamily="34" charset="0"/>
              </a:rPr>
              <a:t>now</a:t>
            </a:r>
            <a:r>
              <a:rPr lang="en-US" altLang="zh-CN" sz="2800" b="1" dirty="0">
                <a:latin typeface="Arial" panose="020B0604020202020204" pitchFamily="34" charset="0"/>
              </a:rPr>
              <a:t>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3605213" y="2743200"/>
            <a:ext cx="5310187" cy="308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I work harder  and I’m smarter than before .  I was not popular in primary school. But now, I’m more popular in the middle school. Although I was not good at my schoolwork,  I am a better student now.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19600" cy="685800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lIns="0" rIns="0" bIns="0" anchor="b"/>
          <a:p>
            <a:r>
              <a:rPr lang="zh-CN" altLang="en-US" sz="3600" b="1" dirty="0">
                <a:solidFill>
                  <a:srgbClr val="000000"/>
                </a:solidFill>
              </a:rPr>
              <a:t>常用描写人物短语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1203325" y="1066800"/>
            <a:ext cx="7940675" cy="5040313"/>
          </a:xfrm>
          <a:ln/>
        </p:spPr>
        <p:txBody>
          <a:bodyPr vert="horz" wrap="square" anchor="t"/>
          <a:p>
            <a:pPr>
              <a:lnSpc>
                <a:spcPct val="90000"/>
              </a:lnSpc>
            </a:pPr>
            <a:r>
              <a:rPr lang="en-US" altLang="zh-CN" b="1" dirty="0"/>
              <a:t>more than  </a:t>
            </a:r>
            <a:r>
              <a:rPr lang="zh-CN" altLang="en-US" b="1" dirty="0"/>
              <a:t>超过                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be interested in...  </a:t>
            </a:r>
            <a:r>
              <a:rPr lang="zh-CN" altLang="en-US" b="1" dirty="0"/>
              <a:t>对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感兴趣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be good at  </a:t>
            </a:r>
            <a:r>
              <a:rPr lang="zh-CN" altLang="en-US" b="1" dirty="0"/>
              <a:t>擅长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，在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方面做得好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the same as...   </a:t>
            </a:r>
            <a:r>
              <a:rPr lang="zh-CN" altLang="en-US" b="1" dirty="0"/>
              <a:t>与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相同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be different from...  </a:t>
            </a:r>
            <a:r>
              <a:rPr lang="zh-CN" altLang="en-US" b="1" dirty="0"/>
              <a:t>与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不同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as...as...   </a:t>
            </a:r>
            <a:r>
              <a:rPr lang="zh-CN" altLang="en-US" b="1" dirty="0"/>
              <a:t>在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与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一样</a:t>
            </a:r>
            <a:r>
              <a:rPr lang="en-US" altLang="zh-CN" b="1" dirty="0"/>
              <a:t> </a:t>
            </a:r>
            <a:endParaRPr lang="en-US" altLang="zh-CN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not as/so...as...  </a:t>
            </a:r>
            <a:r>
              <a:rPr lang="zh-CN" altLang="en-US" b="1" dirty="0"/>
              <a:t>（前者）不如（后者）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dirty="0"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zh-CN" b="1" dirty="0"/>
              <a:t>in some ways  </a:t>
            </a:r>
            <a:r>
              <a:rPr lang="zh-CN" altLang="en-US" b="1" dirty="0"/>
              <a:t>在一些方面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be friendly to...  </a:t>
            </a:r>
            <a:r>
              <a:rPr lang="zh-CN" altLang="en-US" b="1" dirty="0"/>
              <a:t>对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友好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be good with...  </a:t>
            </a:r>
            <a:r>
              <a:rPr lang="zh-CN" altLang="en-US" b="1" dirty="0"/>
              <a:t>与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/>
              <a:t>相处得好</a:t>
            </a:r>
            <a:endParaRPr lang="zh-CN" altLang="en-US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0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charRg st="10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charRg st="10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555">
                                            <p:txEl>
                                              <p:charRg st="107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3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charRg st="13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charRg st="13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555">
                                            <p:txEl>
                                              <p:charRg st="135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55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55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1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charRg st="21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charRg st="21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555">
                                            <p:txEl>
                                              <p:charRg st="210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35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55">
                                            <p:txEl>
                                              <p:charRg st="235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5">
                                            <p:txEl>
                                              <p:charRg st="235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555">
                                            <p:txEl>
                                              <p:charRg st="235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6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55">
                                            <p:txEl>
                                              <p:charRg st="26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55">
                                            <p:txEl>
                                              <p:charRg st="26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555">
                                            <p:txEl>
                                              <p:charRg st="260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/>
      <p:bldP spid="23554" grpId="1" bldLvl="0" animBg="1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80125" cy="722313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lIns="0" rIns="0" bIns="0" anchor="b"/>
          <a:p>
            <a:r>
              <a:rPr lang="zh-CN" altLang="en-US" sz="3600" b="1" dirty="0">
                <a:solidFill>
                  <a:srgbClr val="000000"/>
                </a:solidFill>
              </a:rPr>
              <a:t>常用描写人物的句型结构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9144000" cy="5257800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anchor="t"/>
          <a:p>
            <a:pPr marL="1905" indent="-1905"/>
            <a:r>
              <a:rPr lang="en-US" altLang="zh-CN" b="1" dirty="0">
                <a:solidFill>
                  <a:schemeClr val="hlink"/>
                </a:solidFill>
              </a:rPr>
              <a:t>A is +</a:t>
            </a:r>
            <a:r>
              <a:rPr lang="zh-CN" altLang="en-US" b="1" dirty="0">
                <a:solidFill>
                  <a:schemeClr val="hlink"/>
                </a:solidFill>
              </a:rPr>
              <a:t>形容词比较级</a:t>
            </a:r>
            <a:r>
              <a:rPr lang="en-US" altLang="zh-CN" b="1" dirty="0">
                <a:solidFill>
                  <a:schemeClr val="hlink"/>
                </a:solidFill>
              </a:rPr>
              <a:t>+than B. </a:t>
            </a:r>
            <a:r>
              <a:rPr lang="en-US" altLang="zh-CN" b="1" dirty="0"/>
              <a:t>   A</a:t>
            </a:r>
            <a:r>
              <a:rPr lang="zh-CN" altLang="en-US" b="1" dirty="0"/>
              <a:t>比</a:t>
            </a:r>
            <a:r>
              <a:rPr lang="en-US" altLang="zh-CN" b="1" dirty="0"/>
              <a:t>B</a:t>
            </a:r>
            <a:r>
              <a:rPr lang="zh-CN" altLang="en-US" b="1" dirty="0"/>
              <a:t>更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dirty="0"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1905" indent="-1905"/>
            <a:r>
              <a:rPr lang="zh-CN" altLang="en-US" b="1" dirty="0">
                <a:solidFill>
                  <a:srgbClr val="CC0000"/>
                </a:solidFill>
              </a:rPr>
              <a:t>W</a:t>
            </a:r>
            <a:r>
              <a:rPr lang="en-US" altLang="zh-CN" b="1" dirty="0">
                <a:solidFill>
                  <a:srgbClr val="CC0000"/>
                </a:solidFill>
              </a:rPr>
              <a:t>e both +</a:t>
            </a:r>
            <a:r>
              <a:rPr lang="zh-CN" altLang="en-US" b="1" dirty="0">
                <a:solidFill>
                  <a:srgbClr val="CC0000"/>
                </a:solidFill>
              </a:rPr>
              <a:t>动词</a:t>
            </a:r>
            <a:r>
              <a:rPr lang="en-US" altLang="zh-CN" b="1" dirty="0">
                <a:solidFill>
                  <a:srgbClr val="CC0000"/>
                </a:solidFill>
              </a:rPr>
              <a:t>...</a:t>
            </a:r>
            <a:r>
              <a:rPr lang="en-US" altLang="zh-CN" b="1" dirty="0"/>
              <a:t>      </a:t>
            </a:r>
            <a:r>
              <a:rPr lang="zh-CN" altLang="en-US" b="1" dirty="0"/>
              <a:t>我们两个都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dirty="0"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1905" indent="-1905"/>
            <a:r>
              <a:rPr lang="en-US" altLang="zh-CN" b="1" dirty="0">
                <a:solidFill>
                  <a:schemeClr val="hlink"/>
                </a:solidFill>
              </a:rPr>
              <a:t>Both of us...</a:t>
            </a:r>
            <a:r>
              <a:rPr lang="en-US" altLang="zh-CN" b="1" dirty="0">
                <a:solidFill>
                  <a:srgbClr val="CC0000"/>
                </a:solidFill>
              </a:rPr>
              <a:t> </a:t>
            </a:r>
            <a:r>
              <a:rPr lang="en-US" altLang="zh-CN" b="1" dirty="0"/>
              <a:t>     </a:t>
            </a:r>
            <a:r>
              <a:rPr lang="zh-CN" altLang="en-US" b="1" dirty="0"/>
              <a:t>我们两个都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dirty="0"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1905" indent="-1905"/>
            <a:r>
              <a:rPr lang="en-US" altLang="zh-CN" b="1" dirty="0">
                <a:solidFill>
                  <a:srgbClr val="CC0000"/>
                </a:solidFill>
              </a:rPr>
              <a:t>My best friend is...</a:t>
            </a:r>
            <a:endParaRPr lang="en-US" altLang="zh-CN" b="1" dirty="0">
              <a:solidFill>
                <a:srgbClr val="CC0000"/>
              </a:solidFill>
            </a:endParaRPr>
          </a:p>
          <a:p>
            <a:pPr marL="1905" indent="-1905"/>
            <a:r>
              <a:rPr lang="en-US" altLang="zh-CN" b="1" dirty="0">
                <a:solidFill>
                  <a:schemeClr val="hlink"/>
                </a:solidFill>
              </a:rPr>
              <a:t>My friend is the same as me.</a:t>
            </a:r>
            <a:endParaRPr lang="en-US" altLang="zh-CN" b="1" dirty="0">
              <a:solidFill>
                <a:schemeClr val="hlink"/>
              </a:solidFill>
            </a:endParaRPr>
          </a:p>
          <a:p>
            <a:pPr marL="1905" indent="-1905"/>
            <a:r>
              <a:rPr lang="en-US" altLang="zh-CN" b="1" dirty="0"/>
              <a:t>My good friend is different from me.</a:t>
            </a:r>
            <a:endParaRPr lang="en-US" altLang="zh-CN" b="1" dirty="0"/>
          </a:p>
          <a:p>
            <a:pPr marL="1905" indent="-1905"/>
            <a:r>
              <a:rPr lang="en-US" altLang="zh-CN" b="1" dirty="0">
                <a:solidFill>
                  <a:schemeClr val="hlink"/>
                </a:solidFill>
              </a:rPr>
              <a:t>I think a good friend likes to do the same things as </a:t>
            </a:r>
            <a:r>
              <a:rPr lang="en-US" altLang="zh-CN" b="1" u="sng" dirty="0">
                <a:solidFill>
                  <a:srgbClr val="FF0066"/>
                </a:solidFill>
              </a:rPr>
              <a:t>me/I do</a:t>
            </a:r>
            <a:r>
              <a:rPr lang="en-US" altLang="zh-CN" b="1" dirty="0">
                <a:solidFill>
                  <a:schemeClr val="hlink"/>
                </a:solidFill>
              </a:rPr>
              <a:t>.</a:t>
            </a:r>
            <a:endParaRPr lang="en-US" altLang="zh-CN" b="1" dirty="0">
              <a:solidFill>
                <a:schemeClr val="hlink"/>
              </a:solidFill>
            </a:endParaRPr>
          </a:p>
          <a:p>
            <a:pPr marL="1905" indent="-1905"/>
            <a:r>
              <a:rPr lang="en-US" altLang="zh-CN" b="1" dirty="0">
                <a:solidFill>
                  <a:srgbClr val="FF0000"/>
                </a:solidFill>
              </a:rPr>
              <a:t>A is not as/so +</a:t>
            </a:r>
            <a:r>
              <a:rPr lang="zh-CN" altLang="en-US" b="1" dirty="0">
                <a:solidFill>
                  <a:srgbClr val="FF0000"/>
                </a:solidFill>
              </a:rPr>
              <a:t>形容词原级</a:t>
            </a:r>
            <a:r>
              <a:rPr lang="en-US" altLang="zh-CN" b="1" dirty="0">
                <a:solidFill>
                  <a:srgbClr val="FF0000"/>
                </a:solidFill>
              </a:rPr>
              <a:t>+as B. </a:t>
            </a:r>
            <a:r>
              <a:rPr lang="en-US" altLang="zh-CN" b="1" dirty="0"/>
              <a:t>    A</a:t>
            </a:r>
            <a:r>
              <a:rPr lang="zh-CN" altLang="en-US" b="1" dirty="0"/>
              <a:t>不如</a:t>
            </a:r>
            <a:r>
              <a:rPr lang="en-US" altLang="zh-CN" b="1" dirty="0"/>
              <a:t>B</a:t>
            </a:r>
            <a:r>
              <a:rPr lang="en-US" altLang="zh-CN" dirty="0"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dirty="0"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1905" indent="-274955">
              <a:buNone/>
            </a:pPr>
            <a:r>
              <a:rPr lang="en-US" altLang="zh-CN" b="1" dirty="0"/>
              <a:t>    </a:t>
            </a:r>
            <a:endParaRPr lang="en-US" altLang="zh-CN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7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7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2457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79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579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24579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5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4579">
                                            <p:txEl>
                                              <p:charRg st="5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579">
                                            <p:txEl>
                                              <p:charRg st="5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24579">
                                            <p:txEl>
                                              <p:charRg st="59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8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4579">
                                            <p:txEl>
                                              <p:charRg st="8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579">
                                            <p:txEl>
                                              <p:charRg st="8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24579">
                                            <p:txEl>
                                              <p:charRg st="8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0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579">
                                            <p:txEl>
                                              <p:charRg st="10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579">
                                            <p:txEl>
                                              <p:charRg st="10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3000"/>
                                        <p:tgtEl>
                                          <p:spTgt spid="24579">
                                            <p:txEl>
                                              <p:charRg st="107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3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4579">
                                            <p:txEl>
                                              <p:charRg st="13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4579">
                                            <p:txEl>
                                              <p:charRg st="136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3000"/>
                                        <p:tgtEl>
                                          <p:spTgt spid="24579">
                                            <p:txEl>
                                              <p:charRg st="136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73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4579">
                                            <p:txEl>
                                              <p:charRg st="173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579">
                                            <p:txEl>
                                              <p:charRg st="173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3000"/>
                                        <p:tgtEl>
                                          <p:spTgt spid="24579">
                                            <p:txEl>
                                              <p:charRg st="173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35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579">
                                            <p:txEl>
                                              <p:charRg st="235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4579">
                                            <p:txEl>
                                              <p:charRg st="235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3000"/>
                                        <p:tgtEl>
                                          <p:spTgt spid="24579">
                                            <p:txEl>
                                              <p:charRg st="235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74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4579">
                                            <p:txEl>
                                              <p:charRg st="274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4579">
                                            <p:txEl>
                                              <p:charRg st="274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3000"/>
                                        <p:tgtEl>
                                          <p:spTgt spid="24579">
                                            <p:txEl>
                                              <p:charRg st="274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20047301092837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138" y="260350"/>
            <a:ext cx="6115050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5"/>
          <p:cNvSpPr txBox="1"/>
          <p:nvPr/>
        </p:nvSpPr>
        <p:spPr>
          <a:xfrm>
            <a:off x="2411413" y="4941888"/>
            <a:ext cx="41148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latin typeface="Comic Sans MS" panose="030F0702030302020204" pitchFamily="2" charset="0"/>
              </a:rPr>
              <a:t>They are</a:t>
            </a:r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2" charset="0"/>
              </a:rPr>
              <a:t> twins.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2" charset="0"/>
            </a:endParaRPr>
          </a:p>
        </p:txBody>
      </p:sp>
      <p:sp>
        <p:nvSpPr>
          <p:cNvPr id="7172" name="Text Box 6"/>
          <p:cNvSpPr txBox="1"/>
          <p:nvPr/>
        </p:nvSpPr>
        <p:spPr>
          <a:xfrm>
            <a:off x="3124200" y="5562600"/>
            <a:ext cx="378777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Lily is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tall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er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than</a:t>
            </a:r>
            <a:r>
              <a:rPr lang="en-US" altLang="zh-CN" sz="2400" b="1" dirty="0">
                <a:latin typeface="Arial" panose="020B0604020202020204" pitchFamily="34" charset="0"/>
              </a:rPr>
              <a:t> Lucy.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Lucy is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short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than</a:t>
            </a:r>
            <a:r>
              <a:rPr lang="en-US" altLang="zh-CN" sz="2400" b="1" dirty="0">
                <a:latin typeface="Arial" panose="020B0604020202020204" pitchFamily="34" charset="0"/>
              </a:rPr>
              <a:t> Lily.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7173" name="灯片编号占位符 6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7174" name="AutoShape 6"/>
          <p:cNvSpPr/>
          <p:nvPr/>
        </p:nvSpPr>
        <p:spPr>
          <a:xfrm>
            <a:off x="7543800" y="1752600"/>
            <a:ext cx="1600200" cy="838200"/>
          </a:xfrm>
          <a:prstGeom prst="wedgeEllipseCallout">
            <a:avLst>
              <a:gd name="adj1" fmla="val -48514"/>
              <a:gd name="adj2" fmla="val 609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7848600" y="19812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Lucy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7176" name="Text Box 8"/>
          <p:cNvSpPr txBox="1"/>
          <p:nvPr/>
        </p:nvSpPr>
        <p:spPr>
          <a:xfrm>
            <a:off x="228600" y="1524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Lily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7177" name="Line 9"/>
          <p:cNvSpPr/>
          <p:nvPr/>
        </p:nvSpPr>
        <p:spPr>
          <a:xfrm>
            <a:off x="685800" y="1828800"/>
            <a:ext cx="762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7178" name="Group 10"/>
          <p:cNvGrpSpPr/>
          <p:nvPr/>
        </p:nvGrpSpPr>
        <p:grpSpPr>
          <a:xfrm>
            <a:off x="228600" y="0"/>
            <a:ext cx="2286000" cy="692150"/>
            <a:chOff x="0" y="0"/>
            <a:chExt cx="1619" cy="562"/>
          </a:xfrm>
        </p:grpSpPr>
        <p:sp>
          <p:nvSpPr>
            <p:cNvPr id="7179" name="AutoShape 11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180" name="Oval 12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181" name="Rectangle 13"/>
            <p:cNvSpPr/>
            <p:nvPr/>
          </p:nvSpPr>
          <p:spPr>
            <a:xfrm>
              <a:off x="529" y="198"/>
              <a:ext cx="109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000" b="1" dirty="0">
                  <a:solidFill>
                    <a:srgbClr val="FF3300"/>
                  </a:solidFill>
                  <a:latin typeface="Times New Roman" panose="02020603050405020304" pitchFamily="2" charset="0"/>
                </a:rPr>
                <a:t>Free talk</a:t>
              </a:r>
              <a:endParaRPr lang="en-US" altLang="zh-CN" sz="2000" b="1" dirty="0">
                <a:solidFill>
                  <a:srgbClr val="FF3300"/>
                </a:solidFill>
                <a:latin typeface="Times New Roman" panose="02020603050405020304" pitchFamily="2" charset="0"/>
              </a:endParaRPr>
            </a:p>
          </p:txBody>
        </p:sp>
        <p:pic>
          <p:nvPicPr>
            <p:cNvPr id="7182" name="Picture 14" descr="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8"/>
          <p:cNvSpPr txBox="1"/>
          <p:nvPr/>
        </p:nvSpPr>
        <p:spPr>
          <a:xfrm>
            <a:off x="2987675" y="104775"/>
            <a:ext cx="5976938" cy="137318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Think of yourself two years ago. Write about how you are different now.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25603" name="Group 6"/>
          <p:cNvGrpSpPr/>
          <p:nvPr/>
        </p:nvGrpSpPr>
        <p:grpSpPr>
          <a:xfrm>
            <a:off x="73025" y="-168275"/>
            <a:ext cx="2339975" cy="1006475"/>
            <a:chOff x="0" y="0"/>
            <a:chExt cx="3995936" cy="936104"/>
          </a:xfrm>
        </p:grpSpPr>
        <p:pic>
          <p:nvPicPr>
            <p:cNvPr id="25604" name="Picture 6" descr="BAN_0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995936" cy="936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Text Box 17"/>
            <p:cNvSpPr txBox="1"/>
            <p:nvPr/>
          </p:nvSpPr>
          <p:spPr>
            <a:xfrm>
              <a:off x="0" y="188695"/>
              <a:ext cx="3822577" cy="6515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000" b="1" dirty="0">
                  <a:solidFill>
                    <a:srgbClr val="FF3300"/>
                  </a:solidFill>
                  <a:latin typeface="Comic Sans MS" panose="030F0702030302020204" pitchFamily="2" charset="0"/>
                  <a:ea typeface="隶书" panose="02010509060101010101" pitchFamily="1" charset="-122"/>
                </a:rPr>
                <a:t>Writing</a:t>
              </a:r>
              <a:endParaRPr lang="en-US" altLang="zh-CN" sz="4000" b="1" dirty="0">
                <a:solidFill>
                  <a:srgbClr val="FF3300"/>
                </a:solidFill>
                <a:latin typeface="Comic Sans MS" panose="030F0702030302020204" pitchFamily="2" charset="0"/>
                <a:ea typeface="隶书" panose="02010509060101010101" pitchFamily="1" charset="-122"/>
              </a:endParaRPr>
            </a:p>
          </p:txBody>
        </p:sp>
      </p:grpSp>
      <p:sp>
        <p:nvSpPr>
          <p:cNvPr id="25606" name="TextBox 11"/>
          <p:cNvSpPr txBox="1"/>
          <p:nvPr/>
        </p:nvSpPr>
        <p:spPr>
          <a:xfrm>
            <a:off x="381000" y="1447800"/>
            <a:ext cx="6264275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Times New Roman" panose="02020603050405020304" pitchFamily="2" charset="0"/>
              </a:rPr>
              <a:t> Are you taller now?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Times New Roman" panose="02020603050405020304" pitchFamily="2" charset="0"/>
              </a:rPr>
              <a:t>Are you smarter?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Times New Roman" panose="02020603050405020304" pitchFamily="2" charset="0"/>
              </a:rPr>
              <a:t>Are you more popular?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Times New Roman" panose="02020603050405020304" pitchFamily="2" charset="0"/>
              </a:rPr>
              <a:t>Are you more outgoing?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Times New Roman" panose="02020603050405020304" pitchFamily="2" charset="0"/>
              </a:rPr>
              <a:t>Are you a better student?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7" name="TextBox 12"/>
          <p:cNvSpPr txBox="1"/>
          <p:nvPr/>
        </p:nvSpPr>
        <p:spPr>
          <a:xfrm>
            <a:off x="838200" y="1981200"/>
            <a:ext cx="47529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Yes. I’m much taller now.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8" name="TextBox 13"/>
          <p:cNvSpPr txBox="1"/>
          <p:nvPr/>
        </p:nvSpPr>
        <p:spPr>
          <a:xfrm>
            <a:off x="914400" y="2971800"/>
            <a:ext cx="5905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Yes. I’m a little smarter now.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9" name="TextBox 14"/>
          <p:cNvSpPr txBox="1"/>
          <p:nvPr/>
        </p:nvSpPr>
        <p:spPr>
          <a:xfrm>
            <a:off x="431800" y="3886200"/>
            <a:ext cx="871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Yes. I have more friends. And I’m more popular.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10" name="TextBox 15"/>
          <p:cNvSpPr txBox="1"/>
          <p:nvPr/>
        </p:nvSpPr>
        <p:spPr>
          <a:xfrm>
            <a:off x="990600" y="4876800"/>
            <a:ext cx="5980113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Yes. l play sports every day. 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11" name="TextBox 16"/>
          <p:cNvSpPr txBox="1"/>
          <p:nvPr/>
        </p:nvSpPr>
        <p:spPr>
          <a:xfrm>
            <a:off x="990600" y="5867400"/>
            <a:ext cx="69342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Yes. I’m better at math and English.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5612" name="Picture 2" descr="http://t1.baidu.com/it/u=2426126139,3030528133&amp;fm=0&amp;gp=0.jpg"/>
          <p:cNvPicPr>
            <a:picLocks noChangeAspect="1"/>
          </p:cNvPicPr>
          <p:nvPr/>
        </p:nvPicPr>
        <p:blipFill>
          <a:blip r:embed="rId2"/>
          <a:srcRect t="5508"/>
          <a:stretch>
            <a:fillRect/>
          </a:stretch>
        </p:blipFill>
        <p:spPr>
          <a:xfrm>
            <a:off x="5580063" y="1916113"/>
            <a:ext cx="1268412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2" descr="http://t3.baidu.com/it/u=1156225042,3448780073&amp;fm=52&amp;gp=0.jpg"/>
          <p:cNvPicPr>
            <a:picLocks noChangeAspect="1"/>
          </p:cNvPicPr>
          <p:nvPr/>
        </p:nvPicPr>
        <p:blipFill>
          <a:blip r:embed="rId3"/>
          <a:srcRect t="3787"/>
          <a:stretch>
            <a:fillRect/>
          </a:stretch>
        </p:blipFill>
        <p:spPr>
          <a:xfrm>
            <a:off x="7164388" y="1700213"/>
            <a:ext cx="1485900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6" grpId="0"/>
      <p:bldP spid="25607" grpId="0"/>
      <p:bldP spid="25608" grpId="0"/>
      <p:bldP spid="25609" grpId="0"/>
      <p:bldP spid="25610" grpId="0"/>
      <p:bldP spid="256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457200" y="1371600"/>
            <a:ext cx="8351838" cy="49657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      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Two years ago, I was a primary school student. </a:t>
            </a:r>
            <a:r>
              <a:rPr lang="en-US" altLang="zh-CN" sz="3200" b="1" dirty="0">
                <a:latin typeface="Times New Roman" panose="02020603050405020304" pitchFamily="2" charset="0"/>
              </a:rPr>
              <a:t>Now I am a middle school student. And I’m taller than before now. I have longer hair than before. I work harder  and smarter than before. I was a little quiet. But now I am more outgoing. I was not popular in primary school. But I’m more popular in middle school. I was good at math. Now I am better at English. I was not a good student before. Now I am a better student. </a:t>
            </a:r>
            <a:endParaRPr lang="en-US" altLang="zh-CN" sz="3200" b="1" dirty="0">
              <a:latin typeface="Times New Roman" panose="02020603050405020304" pitchFamily="2" charset="0"/>
            </a:endParaRPr>
          </a:p>
        </p:txBody>
      </p:sp>
      <p:pic>
        <p:nvPicPr>
          <p:cNvPr id="26627" name="Picture 2" descr="http://t1.baidu.com/it/u=2426126139,3030528133&amp;fm=0&amp;gp=0.jpg"/>
          <p:cNvPicPr>
            <a:picLocks noChangeAspect="1"/>
          </p:cNvPicPr>
          <p:nvPr/>
        </p:nvPicPr>
        <p:blipFill>
          <a:blip r:embed="rId1"/>
          <a:srcRect t="6419"/>
          <a:stretch>
            <a:fillRect/>
          </a:stretch>
        </p:blipFill>
        <p:spPr>
          <a:xfrm>
            <a:off x="3492500" y="260350"/>
            <a:ext cx="1089025" cy="104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http://t1.baidu.com/it/u=1196858665,1837854890&amp;fm=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15888"/>
            <a:ext cx="1509713" cy="1193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9" name="Group 6"/>
          <p:cNvGrpSpPr/>
          <p:nvPr/>
        </p:nvGrpSpPr>
        <p:grpSpPr>
          <a:xfrm>
            <a:off x="228600" y="0"/>
            <a:ext cx="2286000" cy="692150"/>
            <a:chOff x="0" y="0"/>
            <a:chExt cx="1619" cy="562"/>
          </a:xfrm>
        </p:grpSpPr>
        <p:sp>
          <p:nvSpPr>
            <p:cNvPr id="26630" name="AutoShape 7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6631" name="Oval 8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6632" name="Rectangle 9"/>
            <p:cNvSpPr/>
            <p:nvPr/>
          </p:nvSpPr>
          <p:spPr>
            <a:xfrm>
              <a:off x="529" y="198"/>
              <a:ext cx="109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000" b="1" dirty="0">
                  <a:solidFill>
                    <a:srgbClr val="FF3300"/>
                  </a:solidFill>
                  <a:latin typeface="Times New Roman" panose="02020603050405020304" pitchFamily="2" charset="0"/>
                </a:rPr>
                <a:t>Example</a:t>
              </a:r>
              <a:endParaRPr lang="en-US" altLang="zh-CN" sz="2000" b="1" dirty="0">
                <a:solidFill>
                  <a:srgbClr val="FF3300"/>
                </a:solidFill>
                <a:latin typeface="Times New Roman" panose="02020603050405020304" pitchFamily="2" charset="0"/>
              </a:endParaRPr>
            </a:p>
          </p:txBody>
        </p:sp>
        <p:pic>
          <p:nvPicPr>
            <p:cNvPr id="26633" name="Picture 10" descr="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/>
          <p:nvPr/>
        </p:nvSpPr>
        <p:spPr>
          <a:xfrm>
            <a:off x="179388" y="952500"/>
            <a:ext cx="8748712" cy="5210175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anchor="ctr">
            <a:spAutoFit/>
          </a:bodyPr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1. Tom is tall. Jim is short.(</a:t>
            </a:r>
            <a:r>
              <a:rPr lang="zh-CN" altLang="en-US" sz="2800" b="1" dirty="0">
                <a:latin typeface="Times New Roman" panose="02020603050405020304" pitchFamily="2" charset="0"/>
              </a:rPr>
              <a:t>合并成一句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 Tom is _______   ______ Jim.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2. My hair is long. Mary’s hair is longer .(</a:t>
            </a:r>
            <a:r>
              <a:rPr lang="zh-CN" altLang="en-US" sz="2800" b="1" dirty="0">
                <a:latin typeface="Times New Roman" panose="02020603050405020304" pitchFamily="2" charset="0"/>
              </a:rPr>
              <a:t>合并成一句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 Mary’s hair _______  _________ _______ mine.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3. Pedro is thinner than Sam. (</a:t>
            </a:r>
            <a:r>
              <a:rPr lang="zh-CN" altLang="en-US" sz="2800" b="1" dirty="0">
                <a:latin typeface="Times New Roman" panose="02020603050405020304" pitchFamily="2" charset="0"/>
              </a:rPr>
              <a:t>改为同义句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Sam is ____________</a:t>
            </a:r>
            <a:r>
              <a:rPr lang="en-US" altLang="zh-CN" sz="2800" b="1" u="sng" dirty="0">
                <a:latin typeface="Times New Roman" panose="02020603050405020304" pitchFamily="2" charset="0"/>
              </a:rPr>
              <a:t>_</a:t>
            </a:r>
            <a:r>
              <a:rPr lang="en-US" altLang="zh-CN" sz="2800" b="1" dirty="0">
                <a:latin typeface="Times New Roman" panose="02020603050405020304" pitchFamily="2" charset="0"/>
              </a:rPr>
              <a:t>__ ________ Pedro.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4. My sister is better at study than me. She is clever. (</a:t>
            </a:r>
            <a:r>
              <a:rPr lang="zh-CN" altLang="en-US" sz="2800" b="1" dirty="0">
                <a:latin typeface="Times New Roman" panose="02020603050405020304" pitchFamily="2" charset="0"/>
              </a:rPr>
              <a:t>改  </a:t>
            </a:r>
            <a:endParaRPr lang="zh-CN" altLang="en-US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zh-CN" altLang="en-US" sz="2800" b="1" dirty="0">
                <a:latin typeface="Times New Roman" panose="02020603050405020304" pitchFamily="2" charset="0"/>
              </a:rPr>
              <a:t>    为同义句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 My sister is ___________ intellectual (</a:t>
            </a:r>
            <a:r>
              <a:rPr lang="zh-CN" altLang="en-US" sz="2800" b="1" dirty="0">
                <a:latin typeface="Times New Roman" panose="02020603050405020304" pitchFamily="2" charset="0"/>
              </a:rPr>
              <a:t>聪明的</a:t>
            </a:r>
            <a:r>
              <a:rPr lang="en-US" altLang="zh-CN" sz="2800" b="1" dirty="0">
                <a:latin typeface="Times New Roman" panose="02020603050405020304" pitchFamily="2" charset="0"/>
              </a:rPr>
              <a:t>) than   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 me at study.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5. Peter is funny. Paul is funny, too. (</a:t>
            </a:r>
            <a:r>
              <a:rPr lang="zh-CN" altLang="en-US" sz="2800" b="1" dirty="0">
                <a:latin typeface="Times New Roman" panose="02020603050405020304" pitchFamily="2" charset="0"/>
              </a:rPr>
              <a:t>合并成一句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pPr defTabSz="914400">
              <a:tabLst>
                <a:tab pos="238125" algn="l"/>
              </a:tabLst>
            </a:pPr>
            <a:r>
              <a:rPr lang="en-US" altLang="zh-CN" sz="2800" b="1" dirty="0">
                <a:latin typeface="Times New Roman" panose="02020603050405020304" pitchFamily="2" charset="0"/>
              </a:rPr>
              <a:t>    Peter is _______ funny ________ Paul.</a:t>
            </a:r>
            <a:endParaRPr lang="en-US" altLang="zh-CN" sz="2800" b="1" dirty="0">
              <a:latin typeface="Times New Roman" panose="02020603050405020304" pitchFamily="2" charset="0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1908175" y="1312863"/>
            <a:ext cx="11541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tall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2" name="Text Box 4"/>
          <p:cNvSpPr txBox="1"/>
          <p:nvPr/>
        </p:nvSpPr>
        <p:spPr>
          <a:xfrm>
            <a:off x="3276600" y="1312863"/>
            <a:ext cx="1039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than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2987675" y="2205038"/>
            <a:ext cx="5222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4140200" y="2201863"/>
            <a:ext cx="14239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long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5795963" y="2201863"/>
            <a:ext cx="10398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than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1692275" y="3065463"/>
            <a:ext cx="2844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 fat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ter</a:t>
            </a:r>
            <a:r>
              <a:rPr lang="en-US" altLang="zh-CN" sz="3200" b="1" dirty="0">
                <a:latin typeface="Times New Roman" panose="02020603050405020304" pitchFamily="2" charset="0"/>
              </a:rPr>
              <a:t>/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heav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4643438" y="3065463"/>
            <a:ext cx="10398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than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2998788" y="4284663"/>
            <a:ext cx="11779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more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2195513" y="5580063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4572000" y="5580063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61" name="TextBox 14"/>
          <p:cNvSpPr txBox="1"/>
          <p:nvPr/>
        </p:nvSpPr>
        <p:spPr>
          <a:xfrm>
            <a:off x="3352800" y="228600"/>
            <a:ext cx="1981200" cy="5794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句型转换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662" name="Group 14"/>
          <p:cNvGrpSpPr/>
          <p:nvPr/>
        </p:nvGrpSpPr>
        <p:grpSpPr>
          <a:xfrm>
            <a:off x="228600" y="0"/>
            <a:ext cx="2438400" cy="762000"/>
            <a:chOff x="0" y="0"/>
            <a:chExt cx="1619" cy="562"/>
          </a:xfrm>
        </p:grpSpPr>
        <p:sp>
          <p:nvSpPr>
            <p:cNvPr id="27663" name="AutoShape 15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7664" name="Oval 16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7665" name="Rectangle 17"/>
            <p:cNvSpPr/>
            <p:nvPr/>
          </p:nvSpPr>
          <p:spPr>
            <a:xfrm>
              <a:off x="529" y="199"/>
              <a:ext cx="1090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2" charset="0"/>
                  <a:ea typeface="黑体" pitchFamily="1" charset="-122"/>
                </a:rPr>
                <a:t>Exercises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  <a:ea typeface="黑体" pitchFamily="1" charset="-122"/>
              </a:endParaRPr>
            </a:p>
          </p:txBody>
        </p:sp>
        <p:pic>
          <p:nvPicPr>
            <p:cNvPr id="27666" name="Picture 18" descr="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/>
      <p:bldP spid="27652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238125" y="549275"/>
            <a:ext cx="8582025" cy="39322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2" charset="0"/>
              </a:rPr>
              <a:t>6.  I like singing. Tina likes singing, too. (</a:t>
            </a:r>
            <a:r>
              <a:rPr lang="zh-CN" altLang="en-US" sz="2800" b="1" dirty="0">
                <a:latin typeface="Times New Roman" panose="02020603050405020304" pitchFamily="2" charset="0"/>
              </a:rPr>
              <a:t>合并成一句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    __________ he ________ I like singing.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7. My brother does well in English.(</a:t>
            </a:r>
            <a:r>
              <a:rPr lang="zh-CN" altLang="en-US" sz="2800" b="1" dirty="0">
                <a:latin typeface="Times New Roman" panose="02020603050405020304" pitchFamily="2" charset="0"/>
              </a:rPr>
              <a:t>改为同义句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    My brother ______  _________  ______ English.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8. Both of us enjoy </a:t>
            </a:r>
            <a:r>
              <a:rPr lang="en-US" altLang="zh-CN" sz="2800" b="1" u="sng" dirty="0">
                <a:latin typeface="Times New Roman" panose="02020603050405020304" pitchFamily="2" charset="0"/>
              </a:rPr>
              <a:t>going to parties</a:t>
            </a:r>
            <a:r>
              <a:rPr lang="en-US" altLang="zh-CN" sz="2800" b="1" dirty="0">
                <a:latin typeface="Times New Roman" panose="02020603050405020304" pitchFamily="2" charset="0"/>
              </a:rPr>
              <a:t>. (</a:t>
            </a:r>
            <a:r>
              <a:rPr lang="zh-CN" altLang="en-US" sz="2800" b="1" dirty="0">
                <a:latin typeface="Times New Roman" panose="02020603050405020304" pitchFamily="2" charset="0"/>
              </a:rPr>
              <a:t>对画线部分提问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    ________  _____   _______   ____ you enjoy doing?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9. Sue is 16 years old. I’m 16 years old, too. (</a:t>
            </a:r>
            <a:r>
              <a:rPr lang="zh-CN" altLang="en-US" sz="2800" b="1" dirty="0">
                <a:latin typeface="Times New Roman" panose="02020603050405020304" pitchFamily="2" charset="0"/>
              </a:rPr>
              <a:t>合并为一</a:t>
            </a:r>
            <a:endParaRPr lang="zh-CN" altLang="en-US" sz="2800" b="1" dirty="0">
              <a:latin typeface="Times New Roman" panose="02020603050405020304" pitchFamily="2" charset="0"/>
            </a:endParaRPr>
          </a:p>
          <a:p>
            <a:r>
              <a:rPr lang="zh-CN" altLang="en-US" sz="2800" b="1" dirty="0">
                <a:latin typeface="Times New Roman" panose="02020603050405020304" pitchFamily="2" charset="0"/>
              </a:rPr>
              <a:t>    句</a:t>
            </a:r>
            <a:r>
              <a:rPr lang="en-US" altLang="zh-CN" sz="2800" b="1" dirty="0">
                <a:latin typeface="Times New Roman" panose="02020603050405020304" pitchFamily="2" charset="0"/>
              </a:rPr>
              <a:t>)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     _____ _____ ______  _____ _______  age.</a:t>
            </a:r>
            <a:endParaRPr lang="en-US" altLang="zh-CN" sz="2800" b="1" dirty="0">
              <a:latin typeface="Times New Roman" panose="02020603050405020304" pitchFamily="2" charset="0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1076325" y="930275"/>
            <a:ext cx="1004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Both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3419475" y="930275"/>
            <a:ext cx="7588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2987675" y="1830388"/>
            <a:ext cx="4206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4067175" y="1830388"/>
            <a:ext cx="9159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good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5867400" y="1830388"/>
            <a:ext cx="4810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827088" y="2693988"/>
            <a:ext cx="1123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What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2484438" y="2693988"/>
            <a:ext cx="5603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do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3635375" y="2693988"/>
            <a:ext cx="8778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both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3" name="Text Box 11"/>
          <p:cNvSpPr txBox="1"/>
          <p:nvPr/>
        </p:nvSpPr>
        <p:spPr>
          <a:xfrm>
            <a:off x="5076825" y="2693988"/>
            <a:ext cx="4810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of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627063" y="3902075"/>
            <a:ext cx="7858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We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5" name="Text Box 13"/>
          <p:cNvSpPr txBox="1"/>
          <p:nvPr/>
        </p:nvSpPr>
        <p:spPr>
          <a:xfrm>
            <a:off x="1762125" y="3902075"/>
            <a:ext cx="6762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are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2905125" y="3902075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both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7" name="Text Box 15"/>
          <p:cNvSpPr txBox="1"/>
          <p:nvPr/>
        </p:nvSpPr>
        <p:spPr>
          <a:xfrm>
            <a:off x="4200525" y="3902075"/>
            <a:ext cx="6588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the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8" name="Text Box 16"/>
          <p:cNvSpPr txBox="1"/>
          <p:nvPr/>
        </p:nvSpPr>
        <p:spPr>
          <a:xfrm>
            <a:off x="5105400" y="3902075"/>
            <a:ext cx="1268413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2" charset="0"/>
              </a:rPr>
              <a:t>same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89" name="Text Box 23"/>
          <p:cNvSpPr txBox="1"/>
          <p:nvPr/>
        </p:nvSpPr>
        <p:spPr>
          <a:xfrm>
            <a:off x="228600" y="4495800"/>
            <a:ext cx="8582025" cy="13716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2" charset="0"/>
              </a:rPr>
              <a:t>10. Tom is fatter than any other student in his class.</a:t>
            </a:r>
            <a:endParaRPr lang="en-US" altLang="zh-CN" sz="2800" b="1" dirty="0">
              <a:latin typeface="Times New Roman" panose="02020603050405020304" pitchFamily="2" charset="0"/>
            </a:endParaRPr>
          </a:p>
          <a:p>
            <a:r>
              <a:rPr lang="en-US" altLang="zh-CN" sz="2800" b="1" dirty="0">
                <a:latin typeface="Times New Roman" panose="02020603050405020304" pitchFamily="2" charset="0"/>
              </a:rPr>
              <a:t>     </a:t>
            </a:r>
            <a:r>
              <a:rPr lang="zh-CN" altLang="en-US" sz="2800" b="1" dirty="0">
                <a:latin typeface="Times New Roman" panose="02020603050405020304" pitchFamily="2" charset="0"/>
              </a:rPr>
              <a:t>（改为同义句）</a:t>
            </a:r>
            <a:endParaRPr lang="zh-CN" altLang="en-US" sz="2800" b="1" dirty="0">
              <a:latin typeface="Times New Roman" panose="02020603050405020304" pitchFamily="2" charset="0"/>
            </a:endParaRPr>
          </a:p>
          <a:p>
            <a:r>
              <a:rPr lang="zh-CN" altLang="en-US" sz="2800" b="1" dirty="0">
                <a:latin typeface="Times New Roman" panose="02020603050405020304" pitchFamily="2" charset="0"/>
              </a:rPr>
              <a:t>     </a:t>
            </a:r>
            <a:r>
              <a:rPr lang="en-US" altLang="zh-CN" sz="2800" b="1" dirty="0">
                <a:latin typeface="Times New Roman" panose="02020603050405020304" pitchFamily="2" charset="0"/>
              </a:rPr>
              <a:t>Tom is _____ than ___ _____ ________</a:t>
            </a:r>
            <a:r>
              <a:rPr lang="zh-CN" altLang="en-US" sz="2800" b="1" dirty="0"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latin typeface="Times New Roman" panose="02020603050405020304" pitchFamily="2" charset="0"/>
              </a:rPr>
              <a:t>in his class. </a:t>
            </a:r>
            <a:endParaRPr lang="en-US" altLang="zh-CN" sz="2800" b="1" dirty="0">
              <a:latin typeface="Times New Roman" panose="02020603050405020304" pitchFamily="2" charset="0"/>
            </a:endParaRPr>
          </a:p>
        </p:txBody>
      </p:sp>
      <p:sp>
        <p:nvSpPr>
          <p:cNvPr id="28690" name="Text Box 24"/>
          <p:cNvSpPr txBox="1"/>
          <p:nvPr/>
        </p:nvSpPr>
        <p:spPr>
          <a:xfrm>
            <a:off x="1828800" y="5334000"/>
            <a:ext cx="4827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fatter          the  other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students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" fill="hold"/>
                                        <p:tgtEl>
                                          <p:spTgt spid="286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/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 bldLvl="0" animBg="1"/>
      <p:bldP spid="28690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323850" y="1196975"/>
            <a:ext cx="849630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lang="zh-CN" altLang="en-US" sz="3600" dirty="0">
                <a:latin typeface="Times New Roman" panose="02020603050405020304" pitchFamily="2" charset="0"/>
              </a:rPr>
              <a:t>一、</a:t>
            </a:r>
            <a:r>
              <a:rPr lang="zh-CN" altLang="en-US" sz="3600" b="1" dirty="0">
                <a:latin typeface="Times New Roman" panose="02020603050405020304" pitchFamily="2" charset="0"/>
              </a:rPr>
              <a:t>根据情景完成句子。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buAutoNum type="arabicPeriod"/>
            </a:pP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He is 160cm and his sister is 170cm,</a:t>
            </a:r>
            <a:r>
              <a:rPr lang="zh-CN" altLang="en-US" sz="3600" b="1" dirty="0">
                <a:latin typeface="Times New Roman" panose="02020603050405020304" pitchFamily="2" charset="0"/>
              </a:rPr>
              <a:t>so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/>
            <a:r>
              <a:rPr lang="en-US" altLang="zh-CN" sz="3600" b="1" dirty="0">
                <a:latin typeface="Times New Roman" panose="02020603050405020304" pitchFamily="2" charset="0"/>
              </a:rPr>
              <a:t>     he is __________than his sister.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/>
            <a:r>
              <a:rPr lang="en-US" altLang="zh-CN" sz="3600" b="1" dirty="0">
                <a:latin typeface="Times New Roman" panose="02020603050405020304" pitchFamily="2" charset="0"/>
              </a:rPr>
              <a:t>2.  Tina always gets “A” in exams, but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/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Kate gets “C”</a:t>
            </a:r>
            <a:r>
              <a:rPr lang="zh-CN" altLang="en-US" sz="3600" b="1" dirty="0">
                <a:latin typeface="Times New Roman" panose="02020603050405020304" pitchFamily="2" charset="0"/>
              </a:rPr>
              <a:t>.</a:t>
            </a:r>
            <a:r>
              <a:rPr lang="en-US" altLang="zh-CN" sz="3600" b="1" dirty="0">
                <a:latin typeface="Times New Roman" panose="02020603050405020304" pitchFamily="2" charset="0"/>
              </a:rPr>
              <a:t> I guess Tina is ________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/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than Kate.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/>
            <a:r>
              <a:rPr lang="en-US" altLang="zh-CN" sz="3600" b="1" dirty="0">
                <a:latin typeface="Times New Roman" panose="02020603050405020304" pitchFamily="2" charset="0"/>
              </a:rPr>
              <a:t>3.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Most people think that comedies are __________ than documentaries.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2268538" y="22764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short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6858000" y="34290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smart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1258888" y="5013325"/>
            <a:ext cx="2735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funn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ier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29702" name="Group 6"/>
          <p:cNvGrpSpPr/>
          <p:nvPr/>
        </p:nvGrpSpPr>
        <p:grpSpPr>
          <a:xfrm>
            <a:off x="228600" y="0"/>
            <a:ext cx="2438400" cy="762000"/>
            <a:chOff x="0" y="0"/>
            <a:chExt cx="1619" cy="562"/>
          </a:xfrm>
        </p:grpSpPr>
        <p:sp>
          <p:nvSpPr>
            <p:cNvPr id="29703" name="AutoShape 7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9704" name="Oval 8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29705" name="Rectangle 9"/>
            <p:cNvSpPr/>
            <p:nvPr/>
          </p:nvSpPr>
          <p:spPr>
            <a:xfrm>
              <a:off x="529" y="199"/>
              <a:ext cx="1090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2" charset="0"/>
                  <a:ea typeface="黑体" pitchFamily="1" charset="-122"/>
                </a:rPr>
                <a:t>Exercises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  <a:ea typeface="黑体" pitchFamily="1" charset="-122"/>
              </a:endParaRPr>
            </a:p>
          </p:txBody>
        </p:sp>
        <p:pic>
          <p:nvPicPr>
            <p:cNvPr id="29706" name="Picture 10" descr="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304800" y="457200"/>
            <a:ext cx="84963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20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I was only 50kg last year, </a:t>
            </a:r>
            <a:r>
              <a:rPr lang="zh-CN" altLang="en-US" sz="3600" b="1" dirty="0">
                <a:latin typeface="Times New Roman" panose="02020603050405020304" pitchFamily="2" charset="0"/>
              </a:rPr>
              <a:t>but </a:t>
            </a:r>
            <a:r>
              <a:rPr lang="en-US" altLang="zh-CN" sz="3600" b="1" dirty="0">
                <a:latin typeface="Times New Roman" panose="02020603050405020304" pitchFamily="2" charset="0"/>
              </a:rPr>
              <a:t>now I am 55kg. I was __________last year.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Our head teacher Ms Huang always smiles, but Ms Chen  doesn’t. We think Ms Chen is _______________.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3505200" y="19812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thin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ner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4" name="Text Box 5"/>
          <p:cNvSpPr txBox="1"/>
          <p:nvPr/>
        </p:nvSpPr>
        <p:spPr>
          <a:xfrm>
            <a:off x="3657600" y="5257800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more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serious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381000" y="381000"/>
            <a:ext cx="8496300" cy="6110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/>
            <a:r>
              <a:rPr lang="zh-CN" altLang="en-US" sz="2800" b="1" dirty="0">
                <a:latin typeface="Times New Roman" panose="02020603050405020304" pitchFamily="2" charset="0"/>
              </a:rPr>
              <a:t>      二、根据情景提示完成句子。</a:t>
            </a:r>
            <a:endParaRPr lang="zh-CN" altLang="en-US" sz="28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ct val="15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7. </a:t>
            </a:r>
            <a:r>
              <a:rPr lang="zh-CN" altLang="en-US" sz="3200" b="1" dirty="0">
                <a:latin typeface="Times New Roman" panose="02020603050405020304" pitchFamily="2" charset="0"/>
              </a:rPr>
              <a:t>你认为你弟弟比你更鲁莽，你会这样说：“</a:t>
            </a:r>
            <a:r>
              <a:rPr lang="en-US" altLang="zh-CN" sz="3200" b="1" dirty="0">
                <a:latin typeface="Times New Roman" panose="02020603050405020304" pitchFamily="2" charset="0"/>
              </a:rPr>
              <a:t>My brother __________________ </a:t>
            </a:r>
            <a:r>
              <a:rPr lang="zh-CN" altLang="en-US" sz="3200" b="1" dirty="0">
                <a:latin typeface="Times New Roman" panose="02020603050405020304" pitchFamily="2" charset="0"/>
              </a:rPr>
              <a:t>me</a:t>
            </a:r>
            <a:r>
              <a:rPr lang="en-US" altLang="zh-CN" sz="3200" b="1" dirty="0">
                <a:latin typeface="Times New Roman" panose="02020603050405020304" pitchFamily="2" charset="0"/>
              </a:rPr>
              <a:t>.”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ct val="15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8. </a:t>
            </a:r>
            <a:r>
              <a:rPr lang="zh-CN" altLang="en-US" sz="3200" b="1" dirty="0">
                <a:latin typeface="Times New Roman" panose="02020603050405020304" pitchFamily="2" charset="0"/>
              </a:rPr>
              <a:t>你想说</a:t>
            </a:r>
            <a:r>
              <a:rPr lang="en-US" altLang="zh-CN" sz="3200" b="1" dirty="0">
                <a:latin typeface="Times New Roman" panose="02020603050405020304" pitchFamily="2" charset="0"/>
              </a:rPr>
              <a:t>Tom</a:t>
            </a:r>
            <a:r>
              <a:rPr lang="zh-CN" altLang="en-US" sz="3200" b="1" dirty="0">
                <a:latin typeface="Times New Roman" panose="02020603050405020304" pitchFamily="2" charset="0"/>
              </a:rPr>
              <a:t>比</a:t>
            </a:r>
            <a:r>
              <a:rPr lang="en-US" altLang="zh-CN" sz="3200" b="1" dirty="0">
                <a:latin typeface="Times New Roman" panose="02020603050405020304" pitchFamily="2" charset="0"/>
              </a:rPr>
              <a:t>Sam</a:t>
            </a:r>
            <a:r>
              <a:rPr lang="zh-CN" altLang="en-US" sz="3200" b="1" dirty="0">
                <a:latin typeface="Times New Roman" panose="02020603050405020304" pitchFamily="2" charset="0"/>
              </a:rPr>
              <a:t>高，你会这样表达：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ct val="15000"/>
              </a:spcBef>
            </a:pPr>
            <a:r>
              <a:rPr lang="zh-CN" altLang="en-US" sz="3200" b="1" dirty="0">
                <a:latin typeface="Times New Roman" panose="02020603050405020304" pitchFamily="2" charset="0"/>
              </a:rPr>
              <a:t>    “</a:t>
            </a:r>
            <a:r>
              <a:rPr lang="en-US" altLang="zh-CN" sz="3200" b="1" dirty="0">
                <a:latin typeface="Times New Roman" panose="02020603050405020304" pitchFamily="2" charset="0"/>
              </a:rPr>
              <a:t>Tom _________________Sam.”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ct val="15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9.</a:t>
            </a:r>
            <a:r>
              <a:rPr lang="zh-CN" altLang="en-US" sz="3200" b="1" dirty="0">
                <a:latin typeface="Times New Roman" panose="02020603050405020304" pitchFamily="2" charset="0"/>
              </a:rPr>
              <a:t> 你想告诉别人你比妹妹更外向，你会这样说：“</a:t>
            </a:r>
            <a:r>
              <a:rPr lang="en-US" altLang="zh-CN" sz="3200" b="1" dirty="0">
                <a:latin typeface="Times New Roman" panose="02020603050405020304" pitchFamily="2" charset="0"/>
              </a:rPr>
              <a:t>I ________________________my sister.”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ct val="15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10.</a:t>
            </a:r>
            <a:r>
              <a:rPr lang="zh-CN" altLang="en-US" sz="3200" b="1" dirty="0">
                <a:latin typeface="Times New Roman" panose="02020603050405020304" pitchFamily="2" charset="0"/>
              </a:rPr>
              <a:t>你觉得英语比数学更有趣，你会这样表达：“</a:t>
            </a:r>
            <a:r>
              <a:rPr lang="en-US" altLang="zh-CN" sz="3200" b="1" dirty="0">
                <a:latin typeface="Times New Roman" panose="02020603050405020304" pitchFamily="2" charset="0"/>
              </a:rPr>
              <a:t>English _________________________math.”</a:t>
            </a:r>
            <a:r>
              <a:rPr lang="en-US" altLang="zh-CN" sz="3200" u="sng" dirty="0">
                <a:latin typeface="Times New Roman" panose="02020603050405020304" pitchFamily="2" charset="0"/>
              </a:rPr>
              <a:t>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57200" indent="-457200"/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3733800" y="1447800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is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wild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than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2286000" y="2743200"/>
            <a:ext cx="4105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is tall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than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1447800" y="4038600"/>
            <a:ext cx="5040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am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more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outgoing than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2667000" y="5257800"/>
            <a:ext cx="5040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is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more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interesting than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31751" name="Group 7"/>
          <p:cNvGrpSpPr/>
          <p:nvPr/>
        </p:nvGrpSpPr>
        <p:grpSpPr>
          <a:xfrm>
            <a:off x="228600" y="0"/>
            <a:ext cx="2438400" cy="762000"/>
            <a:chOff x="0" y="0"/>
            <a:chExt cx="1619" cy="562"/>
          </a:xfrm>
        </p:grpSpPr>
        <p:sp>
          <p:nvSpPr>
            <p:cNvPr id="31752" name="AutoShape 8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31753" name="Oval 9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31754" name="Rectangle 10"/>
            <p:cNvSpPr/>
            <p:nvPr/>
          </p:nvSpPr>
          <p:spPr>
            <a:xfrm>
              <a:off x="529" y="199"/>
              <a:ext cx="1090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2" charset="0"/>
                  <a:ea typeface="黑体" pitchFamily="1" charset="-122"/>
                </a:rPr>
                <a:t>Exercises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  <a:ea typeface="黑体" pitchFamily="1" charset="-122"/>
              </a:endParaRPr>
            </a:p>
          </p:txBody>
        </p:sp>
        <p:pic>
          <p:nvPicPr>
            <p:cNvPr id="31755" name="Picture 11" descr="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05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6"/>
          <p:cNvSpPr txBox="1"/>
          <p:nvPr/>
        </p:nvSpPr>
        <p:spPr>
          <a:xfrm>
            <a:off x="3475038" y="1577975"/>
            <a:ext cx="3429000" cy="815975"/>
          </a:xfrm>
          <a:prstGeom prst="rect">
            <a:avLst/>
          </a:prstGeom>
          <a:noFill/>
          <a:ln w="9525">
            <a:noFill/>
          </a:ln>
        </p:spPr>
        <p:txBody>
          <a:bodyPr lIns="91437" tIns="45719" rIns="91437" bIns="45719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Homework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2492375" y="2674938"/>
            <a:ext cx="5543550" cy="2566987"/>
          </a:xfrm>
          <a:prstGeom prst="rect">
            <a:avLst/>
          </a:prstGeom>
          <a:noFill/>
          <a:ln w="9525">
            <a:noFill/>
          </a:ln>
        </p:spPr>
        <p:txBody>
          <a:bodyPr lIns="91437" tIns="45719" rIns="91437" bIns="45719">
            <a:spAutoFit/>
          </a:bodyPr>
          <a:p>
            <a:pPr marL="342900" indent="-342900">
              <a:lnSpc>
                <a:spcPct val="16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 1.Finish off the exercises of this unit.</a:t>
            </a:r>
            <a:endParaRPr lang="en-US" altLang="zh-CN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2.Prepare for the test.</a:t>
            </a:r>
            <a:endParaRPr lang="en-US" altLang="zh-CN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342900" indent="-342900" algn="ctr"/>
            <a:endParaRPr lang="en-US" altLang="zh-CN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PA260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300038"/>
            <a:ext cx="4572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357188" y="13716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short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6629400" y="16002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tall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457200" y="22860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thin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ner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6653213" y="2438400"/>
            <a:ext cx="15001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heav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ier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366713" y="32004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smart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hengl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0"/>
            <a:ext cx="3135313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/>
          <p:nvPr/>
        </p:nvSpPr>
        <p:spPr>
          <a:xfrm>
            <a:off x="228600" y="12192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athletic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304800" y="2971800"/>
            <a:ext cx="1600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more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athletic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533400" y="57150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838200" y="51054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               </a:t>
            </a:r>
            <a:r>
              <a:rPr lang="en-US" altLang="zh-CN" sz="2400" b="1" dirty="0">
                <a:latin typeface="Arial" panose="020B0604020202020204" pitchFamily="34" charset="0"/>
              </a:rPr>
              <a:t>Jackie Ch</a:t>
            </a:r>
            <a:r>
              <a:rPr lang="zh-CN" altLang="en-US" sz="2400" b="1" dirty="0">
                <a:latin typeface="Arial" panose="020B0604020202020204" pitchFamily="34" charset="0"/>
              </a:rPr>
              <a:t>a</a:t>
            </a:r>
            <a:r>
              <a:rPr lang="en-US" altLang="zh-CN" sz="2400" b="1" dirty="0">
                <a:latin typeface="Arial" panose="020B0604020202020204" pitchFamily="34" charset="0"/>
              </a:rPr>
              <a:t>n is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more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athletic</a:t>
            </a:r>
            <a:r>
              <a:rPr lang="en-US" altLang="zh-CN" sz="2400" b="1" dirty="0">
                <a:latin typeface="Arial" panose="020B0604020202020204" pitchFamily="34" charset="0"/>
              </a:rPr>
              <a:t>.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pic>
        <p:nvPicPr>
          <p:cNvPr id="9223" name="Picture 7" descr="u=2634792566,3663647590&amp;fm=15&amp;gp=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33400"/>
            <a:ext cx="22860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复件 PA260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814388"/>
            <a:ext cx="3268663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复件 PA260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995363"/>
            <a:ext cx="37465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4"/>
          <p:cNvSpPr txBox="1"/>
          <p:nvPr/>
        </p:nvSpPr>
        <p:spPr>
          <a:xfrm>
            <a:off x="1905000" y="5410200"/>
            <a:ext cx="15001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quiet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er</a:t>
            </a:r>
            <a:endParaRPr lang="en-US" altLang="zh-CN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5029200" y="49530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more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outgoing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AutoShape 2"/>
          <p:cNvSpPr/>
          <p:nvPr/>
        </p:nvSpPr>
        <p:spPr>
          <a:xfrm>
            <a:off x="0" y="1773238"/>
            <a:ext cx="4800600" cy="5084762"/>
          </a:xfrm>
          <a:prstGeom prst="flowChartDecision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1267" name="AutoShape 3"/>
          <p:cNvSpPr/>
          <p:nvPr/>
        </p:nvSpPr>
        <p:spPr>
          <a:xfrm>
            <a:off x="4067175" y="1844675"/>
            <a:ext cx="4800600" cy="5013325"/>
          </a:xfrm>
          <a:prstGeom prst="flowChartDecision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1268" name="Oval 4"/>
          <p:cNvSpPr/>
          <p:nvPr/>
        </p:nvSpPr>
        <p:spPr>
          <a:xfrm>
            <a:off x="611188" y="188913"/>
            <a:ext cx="3886200" cy="167640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1269" name="Oval 5"/>
          <p:cNvSpPr/>
          <p:nvPr/>
        </p:nvSpPr>
        <p:spPr>
          <a:xfrm>
            <a:off x="4787900" y="260350"/>
            <a:ext cx="3733800" cy="1524000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331913" y="981075"/>
            <a:ext cx="2895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</a:rPr>
              <a:t>appearance</a:t>
            </a: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5364163" y="620713"/>
            <a:ext cx="3276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</a:rPr>
              <a:t>personality</a:t>
            </a: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1447800" y="2565400"/>
            <a:ext cx="3267075" cy="3505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     </a:t>
            </a:r>
            <a:r>
              <a:rPr lang="en-US" altLang="zh-CN" sz="3200" b="1" dirty="0">
                <a:latin typeface="Arial" panose="020B0604020202020204" pitchFamily="34" charset="0"/>
              </a:rPr>
              <a:t>tall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 </a:t>
            </a:r>
            <a:r>
              <a:rPr lang="en-US" altLang="zh-CN" sz="3200" b="1" dirty="0">
                <a:latin typeface="Arial" panose="020B0604020202020204" pitchFamily="34" charset="0"/>
              </a:rPr>
              <a:t>short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  </a:t>
            </a:r>
            <a:r>
              <a:rPr lang="en-US" altLang="zh-CN" sz="3200" b="1" dirty="0">
                <a:latin typeface="Arial" panose="020B0604020202020204" pitchFamily="34" charset="0"/>
              </a:rPr>
              <a:t>long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</a:t>
            </a:r>
            <a:r>
              <a:rPr lang="en-US" altLang="zh-CN" sz="3200" b="1" dirty="0">
                <a:latin typeface="Arial" panose="020B0604020202020204" pitchFamily="34" charset="0"/>
              </a:rPr>
              <a:t>heavy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  </a:t>
            </a:r>
            <a:r>
              <a:rPr lang="en-US" altLang="zh-CN" sz="3200" b="1" dirty="0">
                <a:latin typeface="Arial" panose="020B0604020202020204" pitchFamily="34" charset="0"/>
              </a:rPr>
              <a:t>thin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beautiful 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athletic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5562600" y="2781300"/>
            <a:ext cx="2825750" cy="253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calm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wild 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smart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serious outgoing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1274" name="Group 10"/>
          <p:cNvGrpSpPr/>
          <p:nvPr/>
        </p:nvGrpSpPr>
        <p:grpSpPr>
          <a:xfrm>
            <a:off x="152400" y="0"/>
            <a:ext cx="2438400" cy="762000"/>
            <a:chOff x="0" y="0"/>
            <a:chExt cx="1619" cy="562"/>
          </a:xfrm>
        </p:grpSpPr>
        <p:sp>
          <p:nvSpPr>
            <p:cNvPr id="11275" name="AutoShape 11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11276" name="Oval 12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11277" name="Rectangle 13"/>
            <p:cNvSpPr/>
            <p:nvPr/>
          </p:nvSpPr>
          <p:spPr>
            <a:xfrm>
              <a:off x="529" y="199"/>
              <a:ext cx="1090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2" charset="0"/>
                  <a:ea typeface="黑体" pitchFamily="1" charset="-122"/>
                </a:rPr>
                <a:t>Sum-up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  <a:ea typeface="黑体" pitchFamily="1" charset="-122"/>
              </a:endParaRPr>
            </a:p>
          </p:txBody>
        </p:sp>
        <p:pic>
          <p:nvPicPr>
            <p:cNvPr id="11278" name="Picture 14" descr="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2">
                                            <p:txEl>
                                              <p:charRg st="11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2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2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2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5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2">
                                            <p:txEl>
                                              <p:charRg st="59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表格 12289"/>
          <p:cNvGraphicFramePr/>
          <p:nvPr/>
        </p:nvGraphicFramePr>
        <p:xfrm>
          <a:off x="395288" y="1341438"/>
          <a:ext cx="8569325" cy="4679950"/>
        </p:xfrm>
        <a:graphic>
          <a:graphicData uri="http://schemas.openxmlformats.org/drawingml/2006/table">
            <a:tbl>
              <a:tblPr/>
              <a:tblGrid>
                <a:gridCol w="1655763"/>
                <a:gridCol w="1800225"/>
                <a:gridCol w="1728787"/>
                <a:gridCol w="3384550"/>
              </a:tblGrid>
              <a:tr h="935038"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912"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73050" lvl="0" indent="-2730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20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1pPr>
                      <a:lvl2pPr marL="640080" lvl="1" indent="-24638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20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2pPr>
                      <a:lvl3pPr marL="914400" lvl="2" indent="-245745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9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3pPr>
                      <a:lvl4pPr marL="1187450" lvl="3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4pPr>
                      <a:lvl5pPr marL="1462405" lvl="4" indent="-2095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2" charset="2"/>
                        <a:buChar char=""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buFontTx/>
                        <a:buNone/>
                      </a:pPr>
                      <a:endParaRPr lang="zh-CN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7" name="Text Box 19"/>
          <p:cNvSpPr txBox="1"/>
          <p:nvPr/>
        </p:nvSpPr>
        <p:spPr>
          <a:xfrm>
            <a:off x="539750" y="2205038"/>
            <a:ext cx="1439863" cy="420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tall</a:t>
            </a:r>
            <a:endParaRPr lang="en-US" altLang="zh-CN" sz="24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short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long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wild</a:t>
            </a:r>
            <a:endParaRPr lang="en-US" altLang="zh-CN" sz="24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calm</a:t>
            </a:r>
            <a:endParaRPr lang="en-US" altLang="zh-CN" sz="24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smart</a:t>
            </a:r>
            <a:endParaRPr lang="en-US" altLang="zh-CN" sz="24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quiet</a:t>
            </a:r>
            <a:endParaRPr lang="en-US" altLang="zh-CN" sz="24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08" name="Text Box 20"/>
          <p:cNvSpPr txBox="1"/>
          <p:nvPr/>
        </p:nvSpPr>
        <p:spPr>
          <a:xfrm>
            <a:off x="2124075" y="2852738"/>
            <a:ext cx="1655763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funny</a:t>
            </a:r>
            <a:endParaRPr lang="en-US" altLang="zh-CN" sz="28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heavy</a:t>
            </a:r>
            <a:endParaRPr lang="en-US" altLang="zh-CN" sz="2800" b="1" u="sng" dirty="0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9" name="Text Box 21"/>
          <p:cNvSpPr txBox="1"/>
          <p:nvPr/>
        </p:nvSpPr>
        <p:spPr>
          <a:xfrm>
            <a:off x="3924300" y="2852738"/>
            <a:ext cx="14414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thin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10" name="Rectangle 22"/>
          <p:cNvSpPr/>
          <p:nvPr/>
        </p:nvSpPr>
        <p:spPr>
          <a:xfrm>
            <a:off x="1219200" y="381000"/>
            <a:ext cx="7924800" cy="838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chemeClr val="bg2"/>
                </a:solidFill>
                <a:latin typeface="Comic Sans MS" panose="030F0702030302020204" pitchFamily="2" charset="0"/>
              </a:rPr>
              <a:t>Comparatives of </a:t>
            </a:r>
            <a:r>
              <a:rPr lang="en-US" altLang="zh-CN" sz="3200" b="1" i="1" dirty="0">
                <a:solidFill>
                  <a:schemeClr val="bg2"/>
                </a:solidFill>
                <a:latin typeface="Comic Sans MS" panose="030F0702030302020204" pitchFamily="2" charset="0"/>
              </a:rPr>
              <a:t>adj.</a:t>
            </a:r>
            <a:r>
              <a:rPr lang="en-US" altLang="zh-CN" sz="3200" b="1" dirty="0">
                <a:solidFill>
                  <a:schemeClr val="bg2"/>
                </a:solidFill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3200" b="1" dirty="0">
                <a:solidFill>
                  <a:schemeClr val="bg2"/>
                </a:solidFill>
                <a:latin typeface="楷体_GB2312" pitchFamily="1" charset="-122"/>
                <a:ea typeface="楷体_GB2312" pitchFamily="1" charset="-122"/>
              </a:rPr>
              <a:t>形容词比较级</a:t>
            </a:r>
            <a:r>
              <a:rPr lang="en-US" altLang="zh-CN" sz="3200" b="1" dirty="0">
                <a:solidFill>
                  <a:schemeClr val="bg2"/>
                </a:solidFill>
                <a:latin typeface="楷体_GB2312" pitchFamily="1" charset="-122"/>
                <a:ea typeface="楷体_GB2312" pitchFamily="1" charset="-122"/>
              </a:rPr>
              <a:t>)</a:t>
            </a:r>
            <a:r>
              <a:rPr lang="en-US" altLang="zh-CN" sz="6600" b="1" dirty="0">
                <a:solidFill>
                  <a:srgbClr val="FF3399"/>
                </a:solidFill>
                <a:latin typeface="Comic Sans MS" panose="030F0702030302020204" pitchFamily="2" charset="0"/>
              </a:rPr>
              <a:t> </a:t>
            </a:r>
            <a:endParaRPr lang="en-US" altLang="zh-CN" sz="6600" b="1" dirty="0">
              <a:solidFill>
                <a:srgbClr val="FF3399"/>
              </a:solidFill>
              <a:latin typeface="Comic Sans MS" panose="030F0702030302020204" pitchFamily="2" charset="0"/>
            </a:endParaRPr>
          </a:p>
        </p:txBody>
      </p:sp>
      <p:pic>
        <p:nvPicPr>
          <p:cNvPr id="12311" name="Picture 23" descr="绿家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549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2" name="Text Box 24"/>
          <p:cNvSpPr txBox="1"/>
          <p:nvPr/>
        </p:nvSpPr>
        <p:spPr>
          <a:xfrm>
            <a:off x="395288" y="1341438"/>
            <a:ext cx="16573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0000"/>
                </a:solidFill>
                <a:latin typeface="Comic Sans MS" panose="030F0702030302020204" pitchFamily="2" charset="0"/>
              </a:rPr>
              <a:t>-er</a:t>
            </a:r>
            <a:endParaRPr lang="en-US" altLang="zh-CN" sz="4800" b="1" dirty="0">
              <a:solidFill>
                <a:srgbClr val="CC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2313" name="Text Box 25"/>
          <p:cNvSpPr txBox="1"/>
          <p:nvPr/>
        </p:nvSpPr>
        <p:spPr>
          <a:xfrm>
            <a:off x="2051050" y="1268413"/>
            <a:ext cx="19431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0000"/>
                </a:solidFill>
                <a:latin typeface="Comic Sans MS" panose="030F0702030302020204" pitchFamily="2" charset="0"/>
              </a:rPr>
              <a:t>-y</a:t>
            </a:r>
            <a:endParaRPr lang="en-US" altLang="zh-CN" sz="4800" b="1" dirty="0">
              <a:solidFill>
                <a:srgbClr val="CC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2314" name="Text Box 26"/>
          <p:cNvSpPr txBox="1"/>
          <p:nvPr/>
        </p:nvSpPr>
        <p:spPr>
          <a:xfrm>
            <a:off x="2051050" y="1341438"/>
            <a:ext cx="1657350" cy="82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0000"/>
                </a:solidFill>
                <a:latin typeface="Comic Sans MS" panose="030F0702030302020204" pitchFamily="2" charset="0"/>
              </a:rPr>
              <a:t>-ier</a:t>
            </a:r>
            <a:endParaRPr lang="en-US" altLang="zh-CN" sz="4800" b="1" dirty="0">
              <a:solidFill>
                <a:srgbClr val="CC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2315" name="Text Box 27"/>
          <p:cNvSpPr txBox="1"/>
          <p:nvPr/>
        </p:nvSpPr>
        <p:spPr>
          <a:xfrm>
            <a:off x="3708400" y="1341438"/>
            <a:ext cx="1944688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0000"/>
                </a:solidFill>
                <a:latin typeface="Comic Sans MS" panose="030F0702030302020204" pitchFamily="2" charset="0"/>
              </a:rPr>
              <a:t>-…er</a:t>
            </a:r>
            <a:endParaRPr lang="en-US" altLang="zh-CN" sz="4800" b="1" dirty="0">
              <a:solidFill>
                <a:srgbClr val="CC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2316" name="Text Box 28"/>
          <p:cNvSpPr txBox="1"/>
          <p:nvPr/>
        </p:nvSpPr>
        <p:spPr>
          <a:xfrm>
            <a:off x="5651500" y="1412875"/>
            <a:ext cx="28082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0000"/>
                </a:solidFill>
                <a:latin typeface="Comic Sans MS" panose="030F0702030302020204" pitchFamily="2" charset="0"/>
              </a:rPr>
              <a:t>more ~ </a:t>
            </a:r>
            <a:endParaRPr lang="en-US" altLang="zh-CN" sz="4800" b="1" dirty="0">
              <a:solidFill>
                <a:srgbClr val="CC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2317" name="Text Box 29"/>
          <p:cNvSpPr txBox="1"/>
          <p:nvPr/>
        </p:nvSpPr>
        <p:spPr>
          <a:xfrm>
            <a:off x="971550" y="2205038"/>
            <a:ext cx="50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18" name="Text Box 30"/>
          <p:cNvSpPr txBox="1"/>
          <p:nvPr/>
        </p:nvSpPr>
        <p:spPr>
          <a:xfrm>
            <a:off x="1258888" y="2708275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19" name="Text Box 31"/>
          <p:cNvSpPr txBox="1"/>
          <p:nvPr/>
        </p:nvSpPr>
        <p:spPr>
          <a:xfrm>
            <a:off x="1116013" y="3284538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0" name="Text Box 32"/>
          <p:cNvSpPr txBox="1"/>
          <p:nvPr/>
        </p:nvSpPr>
        <p:spPr>
          <a:xfrm>
            <a:off x="1116013" y="3789363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1" name="Text Box 33"/>
          <p:cNvSpPr txBox="1"/>
          <p:nvPr/>
        </p:nvSpPr>
        <p:spPr>
          <a:xfrm>
            <a:off x="1187450" y="4365625"/>
            <a:ext cx="50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2" name="Text Box 34"/>
          <p:cNvSpPr txBox="1"/>
          <p:nvPr/>
        </p:nvSpPr>
        <p:spPr>
          <a:xfrm>
            <a:off x="1331913" y="4941888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3" name="Text Box 35"/>
          <p:cNvSpPr txBox="1"/>
          <p:nvPr/>
        </p:nvSpPr>
        <p:spPr>
          <a:xfrm>
            <a:off x="1187450" y="5445125"/>
            <a:ext cx="50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4" name="Text Box 36"/>
          <p:cNvSpPr txBox="1"/>
          <p:nvPr/>
        </p:nvSpPr>
        <p:spPr>
          <a:xfrm>
            <a:off x="2124075" y="2852738"/>
            <a:ext cx="1655763" cy="243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funni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er</a:t>
            </a:r>
            <a:endParaRPr lang="en-US" altLang="zh-CN" sz="2800" b="1" u="sng" dirty="0">
              <a:solidFill>
                <a:srgbClr val="FF33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heav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ier</a:t>
            </a:r>
            <a:endParaRPr lang="en-US" altLang="zh-CN" sz="2800" b="1" u="sng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5" name="Text Box 37"/>
          <p:cNvSpPr txBox="1"/>
          <p:nvPr/>
        </p:nvSpPr>
        <p:spPr>
          <a:xfrm>
            <a:off x="3924300" y="2852738"/>
            <a:ext cx="14414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thin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ner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6" name="Text Box 38"/>
          <p:cNvSpPr txBox="1"/>
          <p:nvPr/>
        </p:nvSpPr>
        <p:spPr>
          <a:xfrm>
            <a:off x="5795963" y="2781300"/>
            <a:ext cx="30607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              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beautiful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     	     outgoing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	     serious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	     athletic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27" name="Text Box 39"/>
          <p:cNvSpPr txBox="1"/>
          <p:nvPr/>
        </p:nvSpPr>
        <p:spPr>
          <a:xfrm>
            <a:off x="5943600" y="2744788"/>
            <a:ext cx="1714500" cy="25352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3140"/>
              </a:lnSpc>
              <a:spcBef>
                <a:spcPct val="65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2" charset="0"/>
              </a:rPr>
              <a:t>more  </a:t>
            </a:r>
            <a:endParaRPr lang="en-US" altLang="zh-CN" sz="3200" b="1" dirty="0">
              <a:solidFill>
                <a:srgbClr val="FF0066"/>
              </a:solidFill>
              <a:latin typeface="Comic Sans MS" panose="030F0702030302020204" pitchFamily="2" charset="0"/>
            </a:endParaRPr>
          </a:p>
          <a:p>
            <a:pPr>
              <a:lnSpc>
                <a:spcPts val="2940"/>
              </a:lnSpc>
              <a:spcBef>
                <a:spcPct val="65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2" charset="0"/>
              </a:rPr>
              <a:t>more</a:t>
            </a:r>
            <a:endParaRPr lang="en-US" altLang="zh-CN" sz="3200" b="1" dirty="0">
              <a:solidFill>
                <a:srgbClr val="FF0066"/>
              </a:solidFill>
              <a:latin typeface="Comic Sans MS" panose="030F0702030302020204" pitchFamily="2" charset="0"/>
            </a:endParaRPr>
          </a:p>
          <a:p>
            <a:pPr>
              <a:lnSpc>
                <a:spcPts val="2840"/>
              </a:lnSpc>
              <a:spcBef>
                <a:spcPct val="65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2" charset="0"/>
              </a:rPr>
              <a:t>more</a:t>
            </a:r>
            <a:endParaRPr lang="en-US" altLang="zh-CN" sz="3200" b="1" dirty="0">
              <a:solidFill>
                <a:srgbClr val="FF0066"/>
              </a:solidFill>
              <a:latin typeface="Comic Sans MS" panose="030F0702030302020204" pitchFamily="2" charset="0"/>
            </a:endParaRPr>
          </a:p>
          <a:p>
            <a:pPr>
              <a:lnSpc>
                <a:spcPts val="2840"/>
              </a:lnSpc>
              <a:spcBef>
                <a:spcPct val="65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2" charset="0"/>
              </a:rPr>
              <a:t>more</a:t>
            </a:r>
            <a:r>
              <a:rPr lang="en-US" altLang="zh-CN" sz="3200" u="sng" dirty="0">
                <a:latin typeface="Comic Sans MS" panose="030F0702030302020204" pitchFamily="2" charset="0"/>
              </a:rPr>
              <a:t> </a:t>
            </a:r>
            <a:endParaRPr lang="en-US" altLang="zh-CN" sz="3200" u="sng" dirty="0"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3" grpId="0"/>
      <p:bldP spid="12314" grpId="0" animBg="1"/>
      <p:bldP spid="12315" grpId="0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  <p:bldP spid="12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0526forever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20065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4"/>
          <p:cNvSpPr txBox="1"/>
          <p:nvPr/>
        </p:nvSpPr>
        <p:spPr>
          <a:xfrm>
            <a:off x="4495800" y="457200"/>
            <a:ext cx="1600200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short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angry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smart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late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thin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early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serious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685800" y="4419600"/>
            <a:ext cx="1752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calm 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fat 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1995488" y="4467225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calm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7"/>
          <p:cNvSpPr txBox="1"/>
          <p:nvPr/>
        </p:nvSpPr>
        <p:spPr>
          <a:xfrm>
            <a:off x="1995488" y="5229225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fat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ter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Text Box 8"/>
          <p:cNvSpPr txBox="1"/>
          <p:nvPr/>
        </p:nvSpPr>
        <p:spPr>
          <a:xfrm>
            <a:off x="6400800" y="4572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short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9"/>
          <p:cNvSpPr txBox="1"/>
          <p:nvPr/>
        </p:nvSpPr>
        <p:spPr>
          <a:xfrm>
            <a:off x="6400800" y="1193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angr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ier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10"/>
          <p:cNvSpPr txBox="1"/>
          <p:nvPr/>
        </p:nvSpPr>
        <p:spPr>
          <a:xfrm>
            <a:off x="6400800" y="19304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</a:rPr>
              <a:t>smart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12"/>
          <p:cNvSpPr txBox="1"/>
          <p:nvPr/>
        </p:nvSpPr>
        <p:spPr>
          <a:xfrm>
            <a:off x="6172200" y="2663825"/>
            <a:ext cx="1922463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lat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3"/>
          <p:cNvSpPr txBox="1"/>
          <p:nvPr/>
        </p:nvSpPr>
        <p:spPr>
          <a:xfrm>
            <a:off x="6418263" y="34290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thin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ner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4"/>
          <p:cNvSpPr txBox="1"/>
          <p:nvPr/>
        </p:nvSpPr>
        <p:spPr>
          <a:xfrm>
            <a:off x="6324600" y="4194175"/>
            <a:ext cx="1814513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earl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ier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Text Box 15"/>
          <p:cNvSpPr txBox="1"/>
          <p:nvPr/>
        </p:nvSpPr>
        <p:spPr>
          <a:xfrm>
            <a:off x="6146800" y="4824413"/>
            <a:ext cx="2895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more</a:t>
            </a:r>
            <a:r>
              <a:rPr lang="en-US" altLang="zh-CN" sz="3200" dirty="0">
                <a:latin typeface="Arial" panose="020B0604020202020204" pitchFamily="34" charset="0"/>
              </a:rPr>
              <a:t> serious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WordArt 14"/>
          <p:cNvSpPr>
            <a:spLocks noTextEdit="1"/>
          </p:cNvSpPr>
          <p:nvPr/>
        </p:nvSpPr>
        <p:spPr>
          <a:xfrm>
            <a:off x="838200" y="914400"/>
            <a:ext cx="3095625" cy="13414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Test yourself</a:t>
            </a:r>
            <a:endParaRPr lang="zh-CN" altLang="en-US" sz="36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7" name="Text Box 15"/>
          <p:cNvSpPr txBox="1"/>
          <p:nvPr/>
        </p:nvSpPr>
        <p:spPr>
          <a:xfrm>
            <a:off x="990600" y="2286000"/>
            <a:ext cx="2667000" cy="10668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写出这些词的比较级形式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5562600"/>
          </a:xfrm>
          <a:solidFill>
            <a:schemeClr val="folHlink">
              <a:alpha val="100000"/>
            </a:schemeClr>
          </a:solidFill>
          <a:ln/>
        </p:spPr>
        <p:txBody>
          <a:bodyPr vert="horz" wrap="square" anchor="t"/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1. It is hot today, thought not so</a:t>
            </a:r>
            <a:r>
              <a:rPr lang="en-US" altLang="zh-CN" sz="1800" b="1" u="sng" dirty="0"/>
              <a:t>  </a:t>
            </a:r>
            <a:r>
              <a:rPr lang="en-US" altLang="zh-CN" sz="1800" b="1" dirty="0"/>
              <a:t>  as yesterday.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A. hot  </a:t>
            </a:r>
            <a:r>
              <a:rPr lang="zh-CN" altLang="en-US" sz="1800" b="1" dirty="0"/>
              <a:t>      </a:t>
            </a:r>
            <a:r>
              <a:rPr lang="en-US" altLang="zh-CN" sz="1800" b="1" dirty="0"/>
              <a:t>B. hotter  </a:t>
            </a:r>
            <a:r>
              <a:rPr lang="zh-CN" altLang="en-US" sz="1800" b="1" dirty="0"/>
              <a:t>    </a:t>
            </a:r>
            <a:r>
              <a:rPr lang="en-US" altLang="zh-CN" sz="1800" b="1" dirty="0"/>
              <a:t>C. hottest </a:t>
            </a:r>
            <a:r>
              <a:rPr lang="zh-CN" altLang="en-US" sz="1800" b="1" dirty="0"/>
              <a:t>  </a:t>
            </a:r>
            <a:r>
              <a:rPr lang="en-US" altLang="zh-CN" sz="1800" b="1" dirty="0"/>
              <a:t>D. the hottest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2.</a:t>
            </a:r>
            <a:r>
              <a:rPr lang="zh-CN" altLang="en-US" sz="1800" b="1" dirty="0"/>
              <a:t> </a:t>
            </a:r>
            <a:r>
              <a:rPr lang="en-US" altLang="zh-CN" sz="1800" b="1" dirty="0">
                <a:latin typeface="Constantia" pitchFamily="2" charset="0"/>
              </a:rPr>
              <a:t>—</a:t>
            </a:r>
            <a:r>
              <a:rPr lang="en-US" altLang="zh-CN" sz="1800" b="1" dirty="0"/>
              <a:t>How are you today, Lucy?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</a:t>
            </a:r>
            <a:r>
              <a:rPr lang="en-US" altLang="zh-CN" sz="1800" b="1" dirty="0">
                <a:latin typeface="Constantia" pitchFamily="2" charset="0"/>
              </a:rPr>
              <a:t>—</a:t>
            </a:r>
            <a:r>
              <a:rPr lang="en-US" altLang="zh-CN" sz="1800" b="1" dirty="0"/>
              <a:t>Much   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, but my doctor says I’ll still have to rest for another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zh-CN" altLang="en-US" sz="1800" b="1" dirty="0"/>
              <a:t>    </a:t>
            </a:r>
            <a:r>
              <a:rPr lang="en-US" altLang="zh-CN" sz="1800" b="1" dirty="0"/>
              <a:t>some days.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A. well   </a:t>
            </a:r>
            <a:r>
              <a:rPr lang="zh-CN" altLang="en-US" sz="1800" b="1" dirty="0"/>
              <a:t>     </a:t>
            </a:r>
            <a:r>
              <a:rPr lang="en-US" altLang="zh-CN" sz="1800" b="1" dirty="0"/>
              <a:t>B. good    </a:t>
            </a:r>
            <a:r>
              <a:rPr lang="zh-CN" altLang="en-US" sz="1800" b="1" dirty="0"/>
              <a:t>  </a:t>
            </a:r>
            <a:r>
              <a:rPr lang="en-US" altLang="zh-CN" sz="1800" b="1" dirty="0"/>
              <a:t>C. better    D. best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3. When the teacher came in, we stopped </a:t>
            </a:r>
            <a:r>
              <a:rPr lang="zh-CN" altLang="en-US" sz="1800" b="1" dirty="0"/>
              <a:t>  </a:t>
            </a:r>
            <a:r>
              <a:rPr lang="en-US" altLang="zh-CN" sz="1800" b="1" dirty="0"/>
              <a:t>.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A. to talk  </a:t>
            </a:r>
            <a:r>
              <a:rPr lang="zh-CN" altLang="en-US" sz="1800" b="1" dirty="0"/>
              <a:t>    </a:t>
            </a:r>
            <a:r>
              <a:rPr lang="en-US" altLang="zh-CN" sz="1800" b="1" dirty="0"/>
              <a:t>B. talking   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C. talk      D. talked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4. Who makes him </a:t>
            </a:r>
            <a:r>
              <a:rPr lang="zh-CN" altLang="en-US" sz="1800" b="1" dirty="0"/>
              <a:t>  </a:t>
            </a:r>
            <a:r>
              <a:rPr lang="en-US" altLang="zh-CN" sz="1800" b="1" dirty="0"/>
              <a:t>here so long!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A. standing    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B. stand    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C.stands    D. to stand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5. What are you </a:t>
            </a:r>
            <a:r>
              <a:rPr lang="zh-CN" altLang="en-US" sz="1800" b="1" dirty="0"/>
              <a:t>   </a:t>
            </a:r>
            <a:r>
              <a:rPr lang="en-US" altLang="zh-CN" sz="1800" b="1" dirty="0"/>
              <a:t>at, speaking or writing? </a:t>
            </a:r>
            <a:endParaRPr lang="en-US" altLang="zh-CN" sz="1800" b="1" dirty="0"/>
          </a:p>
          <a:p>
            <a:pPr>
              <a:lnSpc>
                <a:spcPct val="110000"/>
              </a:lnSpc>
              <a:buNone/>
            </a:pPr>
            <a:r>
              <a:rPr lang="en-US" altLang="zh-CN" sz="1800" b="1" dirty="0"/>
              <a:t>  A. good        B. well      C. better    D. best</a:t>
            </a:r>
            <a:endParaRPr lang="en-US" altLang="zh-CN" sz="1800" b="1" dirty="0"/>
          </a:p>
        </p:txBody>
      </p:sp>
      <p:sp>
        <p:nvSpPr>
          <p:cNvPr id="14339" name="Text Box 4"/>
          <p:cNvSpPr txBox="1"/>
          <p:nvPr/>
        </p:nvSpPr>
        <p:spPr>
          <a:xfrm>
            <a:off x="4572000" y="609600"/>
            <a:ext cx="533400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1752600" y="17526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5562600" y="27432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2" name="Text Box 7"/>
          <p:cNvSpPr txBox="1"/>
          <p:nvPr/>
        </p:nvSpPr>
        <p:spPr>
          <a:xfrm>
            <a:off x="2819400" y="35052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B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3" name="Text Box 8"/>
          <p:cNvSpPr txBox="1"/>
          <p:nvPr/>
        </p:nvSpPr>
        <p:spPr>
          <a:xfrm>
            <a:off x="2514600" y="4191000"/>
            <a:ext cx="838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14344" name="Group 10"/>
          <p:cNvGrpSpPr/>
          <p:nvPr/>
        </p:nvGrpSpPr>
        <p:grpSpPr>
          <a:xfrm>
            <a:off x="152400" y="0"/>
            <a:ext cx="2438400" cy="762000"/>
            <a:chOff x="0" y="0"/>
            <a:chExt cx="1619" cy="562"/>
          </a:xfrm>
        </p:grpSpPr>
        <p:sp>
          <p:nvSpPr>
            <p:cNvPr id="14345" name="AutoShape 11"/>
            <p:cNvSpPr/>
            <p:nvPr/>
          </p:nvSpPr>
          <p:spPr>
            <a:xfrm>
              <a:off x="320" y="172"/>
              <a:ext cx="1163" cy="354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rnd" cmpd="sng">
              <a:solidFill>
                <a:srgbClr val="FF6600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14346" name="Oval 12"/>
            <p:cNvSpPr/>
            <p:nvPr/>
          </p:nvSpPr>
          <p:spPr>
            <a:xfrm>
              <a:off x="57" y="126"/>
              <a:ext cx="436" cy="436"/>
            </a:xfrm>
            <a:prstGeom prst="ellipse">
              <a:avLst/>
            </a:prstGeom>
            <a:solidFill>
              <a:srgbClr val="CCFFFF"/>
            </a:solidFill>
            <a:ln w="1270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  <a:effectLst>
              <a:outerShdw dist="45791" dir="2021404" algn="ctr" rotWithShape="0">
                <a:srgbClr val="808080">
                  <a:alpha val="78999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14347" name="Rectangle 13"/>
            <p:cNvSpPr/>
            <p:nvPr/>
          </p:nvSpPr>
          <p:spPr>
            <a:xfrm>
              <a:off x="529" y="199"/>
              <a:ext cx="1090" cy="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5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2" charset="0"/>
                  <a:ea typeface="黑体" pitchFamily="1" charset="-122"/>
                </a:rPr>
                <a:t>Exercises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2" charset="0"/>
                <a:ea typeface="黑体" pitchFamily="1" charset="-122"/>
              </a:endParaRPr>
            </a:p>
          </p:txBody>
        </p:sp>
        <p:pic>
          <p:nvPicPr>
            <p:cNvPr id="14348" name="Picture 14" descr="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55" cy="55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49" name="Picture 2" descr="0526forever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29250"/>
            <a:ext cx="19050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</p:bldLst>
  </p:timing>
</p:sld>
</file>

<file path=ppt/theme/theme1.xml><?xml version="1.0" encoding="utf-8"?>
<a:theme xmlns:a="http://schemas.openxmlformats.org/drawingml/2006/main" name="流畅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CC2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流畅">
  <a:themeElements>
    <a:clrScheme name="">
      <a:dk1>
        <a:srgbClr val="FFFFFF"/>
      </a:dk1>
      <a:lt1>
        <a:srgbClr val="000000"/>
      </a:lt1>
      <a:dk2>
        <a:srgbClr val="DBF5F9"/>
      </a:dk2>
      <a:lt2>
        <a:srgbClr val="04617B"/>
      </a:lt2>
      <a:accent1>
        <a:srgbClr val="0F6FC6"/>
      </a:accent1>
      <a:accent2>
        <a:srgbClr val="009DD9"/>
      </a:accent2>
      <a:accent3>
        <a:srgbClr val="AAAAAA"/>
      </a:accent3>
      <a:accent4>
        <a:srgbClr val="DCDCDC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BF5F9"/>
        </a:dk2>
        <a:lt2>
          <a:srgbClr val="04617B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CDCDC"/>
        </a:accent4>
        <a:accent5>
          <a:srgbClr val="AABBDF"/>
        </a:accent5>
        <a:accent6>
          <a:srgbClr val="008CC2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流畅">
  <a:themeElements>
    <a:clrScheme name="">
      <a:dk1>
        <a:srgbClr val="FFFFFF"/>
      </a:dk1>
      <a:lt1>
        <a:srgbClr val="000000"/>
      </a:lt1>
      <a:dk2>
        <a:srgbClr val="DBF5F9"/>
      </a:dk2>
      <a:lt2>
        <a:srgbClr val="04617B"/>
      </a:lt2>
      <a:accent1>
        <a:srgbClr val="0F6FC6"/>
      </a:accent1>
      <a:accent2>
        <a:srgbClr val="009DD9"/>
      </a:accent2>
      <a:accent3>
        <a:srgbClr val="AAAAAA"/>
      </a:accent3>
      <a:accent4>
        <a:srgbClr val="DCDCDC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BF5F9"/>
        </a:dk2>
        <a:lt2>
          <a:srgbClr val="04617B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CDCDC"/>
        </a:accent4>
        <a:accent5>
          <a:srgbClr val="AABBDF"/>
        </a:accent5>
        <a:accent6>
          <a:srgbClr val="008CC2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流畅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Calibri"/>
        <a:ea typeface="隶书"/>
        <a:cs typeface=""/>
      </a:majorFont>
      <a:minorFont>
        <a:latin typeface="Constant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CC2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6316</Words>
  <Application>WPS 演示</Application>
  <PresentationFormat>全屏显示(4:3)</PresentationFormat>
  <Paragraphs>449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Calibri</vt:lpstr>
      <vt:lpstr>隶书</vt:lpstr>
      <vt:lpstr>Constantia</vt:lpstr>
      <vt:lpstr>Segoe Print</vt:lpstr>
      <vt:lpstr>Wingdings 2</vt:lpstr>
      <vt:lpstr>Comic Sans MS</vt:lpstr>
      <vt:lpstr>方正舒体</vt:lpstr>
      <vt:lpstr>黑体</vt:lpstr>
      <vt:lpstr>楷体_GB2312</vt:lpstr>
      <vt:lpstr>新宋体</vt:lpstr>
      <vt:lpstr>Latha</vt:lpstr>
      <vt:lpstr>华文新魏</vt:lpstr>
      <vt:lpstr>微软雅黑</vt:lpstr>
      <vt:lpstr>MingLiU</vt:lpstr>
      <vt:lpstr>Microsoft JhengHei</vt:lpstr>
      <vt:lpstr>Microsoft Sans Serif</vt:lpstr>
      <vt:lpstr>MT Extra</vt:lpstr>
      <vt:lpstr>MS PMincho</vt:lpstr>
      <vt:lpstr>Meiryo</vt:lpstr>
      <vt:lpstr>MS Gothic</vt:lpstr>
      <vt:lpstr>MS Gothic</vt:lpstr>
      <vt:lpstr>Arial Unicode MS</vt:lpstr>
      <vt:lpstr>流畅</vt:lpstr>
      <vt:lpstr>1_流畅</vt:lpstr>
      <vt:lpstr>2_流畅</vt:lpstr>
      <vt:lpstr>3_流畅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20</cp:revision>
  <dcterms:created xsi:type="dcterms:W3CDTF">2015-06-17T07:44:41Z</dcterms:created>
  <dcterms:modified xsi:type="dcterms:W3CDTF">2021-04-28T12:15:09Z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